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6" r:id="rId3"/>
    <p:sldId id="267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668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CFF71-49CA-4E2E-98F4-FF3C177B48AC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02E4F-D2A1-42A7-9596-62CFA17DF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95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11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11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32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65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3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83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33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425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28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1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87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06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DE5B8-DD22-4D5E-9955-B511CE089E6F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D84A5-6944-4DEF-83C0-3E896AFD1B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21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1203324"/>
            <a:ext cx="8590409" cy="1721620"/>
          </a:xfrm>
        </p:spPr>
        <p:txBody>
          <a:bodyPr>
            <a:normAutofit fontScale="90000"/>
          </a:bodyPr>
          <a:lstStyle/>
          <a:p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Odborné diskusní fórum, 13. února 2014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Rámcový rezortní interní protikorupční </a:t>
            </a:r>
            <a:r>
              <a:rPr lang="cs-CZ" alt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cs-CZ" altLang="cs-CZ" sz="3600" b="1" dirty="0"/>
              <a:t/>
            </a:r>
            <a:br>
              <a:rPr lang="cs-CZ" altLang="cs-CZ" sz="3600" b="1" dirty="0"/>
            </a:br>
            <a:endParaRPr lang="cs-CZ" altLang="cs-CZ" sz="3600" b="1" dirty="0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3212976"/>
            <a:ext cx="8353300" cy="31683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cs-CZ" altLang="cs-CZ" sz="4400" b="1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4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cs-CZ" altLang="cs-CZ" sz="4400" b="1" dirty="0" smtClean="0">
                <a:latin typeface="Times New Roman" pitchFamily="18" charset="0"/>
                <a:cs typeface="Times New Roman" pitchFamily="18" charset="0"/>
              </a:rPr>
              <a:t>od 5: Vyhodnocování IPP</a:t>
            </a:r>
            <a:endParaRPr lang="cs-CZ" altLang="cs-C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6480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Aktualizace </a:t>
            </a: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248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Připomenutí: </a:t>
            </a:r>
          </a:p>
          <a:p>
            <a:pPr algn="just">
              <a:lnSpc>
                <a:spcPct val="80000"/>
              </a:lnSpc>
              <a:spcBef>
                <a:spcPts val="1800"/>
              </a:spcBef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Podřízené organizace musejí mít svůj IPP v souladu s RIPP.</a:t>
            </a:r>
          </a:p>
          <a:p>
            <a:pPr algn="just">
              <a:lnSpc>
                <a:spcPct val="80000"/>
              </a:lnSpc>
              <a:spcBef>
                <a:spcPts val="1800"/>
              </a:spcBef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Podřízené organizace plní úkol souběžně ve spolupráci s rezortem. </a:t>
            </a:r>
          </a:p>
          <a:p>
            <a:pPr algn="just">
              <a:lnSpc>
                <a:spcPct val="80000"/>
              </a:lnSpc>
              <a:spcBef>
                <a:spcPts val="1800"/>
              </a:spcBef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Není třeba mít dostupné IPP podřízených organizací na internetových stránkách rezortů, ale je vhodné na nich mít alespoň odkaz.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altLang="cs-CZ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1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1203324"/>
            <a:ext cx="8590409" cy="1721620"/>
          </a:xfrm>
        </p:spPr>
        <p:txBody>
          <a:bodyPr>
            <a:normAutofit/>
          </a:bodyPr>
          <a:lstStyle/>
          <a:p>
            <a:r>
              <a:rPr lang="cs-CZ" alt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Děkuji Vám za pozornost. </a:t>
            </a:r>
            <a:r>
              <a:rPr lang="cs-CZ" altLang="cs-CZ" sz="3200" b="1" dirty="0"/>
              <a:t/>
            </a:r>
            <a:br>
              <a:rPr lang="cs-CZ" altLang="cs-CZ" sz="3200" b="1" dirty="0"/>
            </a:br>
            <a:endParaRPr lang="cs-CZ" altLang="cs-CZ" sz="3200" b="1" dirty="0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3212976"/>
            <a:ext cx="8353300" cy="31683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cs-CZ" altLang="cs-CZ" sz="4400" b="1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dirty="0" smtClean="0">
                <a:latin typeface="Times New Roman" pitchFamily="18" charset="0"/>
                <a:cs typeface="Times New Roman" pitchFamily="18" charset="0"/>
              </a:rPr>
              <a:t>JUDr. Jan Horník, Ph.D.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cs-CZ" altLang="cs-CZ" sz="2400" dirty="0" smtClean="0">
                <a:latin typeface="Times New Roman" pitchFamily="18" charset="0"/>
                <a:cs typeface="Times New Roman" pitchFamily="18" charset="0"/>
              </a:rPr>
              <a:t>: hornik.jan@vlada.cz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cs-CZ" altLang="cs-CZ" sz="2400" dirty="0" smtClean="0">
                <a:latin typeface="Times New Roman" pitchFamily="18" charset="0"/>
                <a:cs typeface="Times New Roman" pitchFamily="18" charset="0"/>
              </a:rPr>
              <a:t>el.: 296 153 535</a:t>
            </a: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810567"/>
            <a:ext cx="8590409" cy="7855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Obecně cíl </a:t>
            </a: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IPP </a:t>
            </a: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(ERÚ)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484784"/>
            <a:ext cx="8353300" cy="489654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odstranit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nebo v maximální možné míře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omezit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předpoklady pro vznik korupčního jednání v rámci úřadu,</a:t>
            </a:r>
          </a:p>
          <a:p>
            <a:pPr lvl="0"/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vytipovat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riziková místa, funkce a činnosti a vymezit oblasti činností, při kterých by mohlo docházet ke vzniku korupce;                 v souvislosti se zjištěnými korupčními riziky pak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definovat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zásadní systémové postupy a opatření k jejich minimalizaci, </a:t>
            </a:r>
          </a:p>
          <a:p>
            <a:pPr lvl="0"/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průběžně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přijímanými opatřeními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vnášet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řídicího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systému takové prvky, které již svým charakterem (vícestupňovým schvalováním, kolektivním rozhodováním, zveřejňováním výsledků rozhodovacího řízení apod.) brání vzniku možného korupčního prostředí nebo možnosti nepřímého zvýhodňování, </a:t>
            </a:r>
          </a:p>
          <a:p>
            <a:pPr lvl="0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sledovat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úkoly vyplývající z usnesení vlády, která jsou přijímána v oblasti strategie boje s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korupcí,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zabezpečit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jejich rozpracování v rámci úřadu určenými zaměstnanci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cs-CZ" sz="2400" dirty="0"/>
          </a:p>
          <a:p>
            <a:pPr marL="0" indent="0" algn="just">
              <a:lnSpc>
                <a:spcPct val="80000"/>
              </a:lnSpc>
              <a:buNone/>
            </a:pPr>
            <a:endParaRPr lang="cs-CZ" altLang="cs-CZ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7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1203324"/>
            <a:ext cx="8590409" cy="7855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Vyhodnocování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420888"/>
            <a:ext cx="8353300" cy="39604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altLang="cs-CZ" sz="2400" b="1" dirty="0" smtClean="0">
                <a:latin typeface="Times New Roman" pitchFamily="18" charset="0"/>
                <a:cs typeface="Times New Roman" pitchFamily="18" charset="0"/>
              </a:rPr>
              <a:t>Úkol: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Pravidelné roční hodnocení souladu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IPP s RRIPP.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Účel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Vyhodnocení účinnosti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IPP je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zaměřeno na plnění všech jeho částí (jak kvalitativně, tak kvantitativně), na účinnost tohoto plnění a na implementaci nápravných opatření.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Tip: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Postupy pro vyhodnocování jsou efektivní tehdy, jsou-li zpracovány jako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závazné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se stanovenou konkrétní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zodpovědností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. Měly by být časově nastaveny tak, aby korespondovaly s termínem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. září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kdy je podle schválené Strategie vlády v boji s korupcí na období let 2013 a 2014 stanoven termín pro každoroční pravidelné vyhodnocení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IPP,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jeho aktualizaci a zveřejnění na internetových stránkách. 	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dirty="0"/>
          </a:p>
          <a:p>
            <a:pPr marL="0" indent="0" algn="just">
              <a:lnSpc>
                <a:spcPct val="80000"/>
              </a:lnSpc>
              <a:buNone/>
            </a:pPr>
            <a:endParaRPr lang="cs-CZ" altLang="cs-CZ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6480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Vyhodnocování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46449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Postup: </a:t>
            </a:r>
          </a:p>
          <a:p>
            <a:pPr marL="354013" indent="-354013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Vydat interní předpis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a v něm nastavit celý mechanismus, včetně harmonogramu plnění.</a:t>
            </a: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Určit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útvary/osoby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které budou zodpovědné za řádné a včasné plnění jednotlivých úkolů RIPP.</a:t>
            </a:r>
            <a:endParaRPr lang="cs-CZ" sz="2400" dirty="0"/>
          </a:p>
          <a:p>
            <a:pPr marL="354013" indent="-354013" algn="just">
              <a:lnSpc>
                <a:spcPct val="80000"/>
              </a:lnSpc>
              <a:buNone/>
            </a:pPr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 Určit útvar/osobu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který/á bude pravidelně roční hodnocení RIPP realizovat.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a) Gestor: ministr/vedoucí, event. jeho náměstek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b) Zpracovatel: útvar, který bude určen</a:t>
            </a:r>
          </a:p>
          <a:p>
            <a:pPr marL="900113" indent="-900113" algn="just">
              <a:lnSpc>
                <a:spcPct val="80000"/>
              </a:lnSpc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c) Realizátor: osoba, která bude mít úkol v náplni práce a bude zodpovědná za včasné a řádné splnění úkolu</a:t>
            </a: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4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6480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Vyhodnocování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24847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Postup: </a:t>
            </a:r>
          </a:p>
          <a:p>
            <a:pPr marL="530225" indent="-530225" algn="just">
              <a:lnSpc>
                <a:spcPct val="80000"/>
              </a:lnSpc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Oslovit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všechny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útvary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 požádat o spolupráci – aby vyhodnotily naplnění jednotlivých bodů RIPP na svém úseku (co nenaplnily a co porušily) + navrhly aktualizaci RIPP.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30225" indent="-530225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80000"/>
              </a:lnSpc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Došlé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odpovědi vyhodnotit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zpracovat a zařadit do roční zprávy a zaujmout k nim stanovisko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0225" indent="-530225" algn="just">
              <a:lnSpc>
                <a:spcPct val="80000"/>
              </a:lnSpc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+ nezapomenout na výklad uvedený na str. 8 a 9 RRIPP a dodržet jej!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80000"/>
              </a:lnSpc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Vyhodnotit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plnění jednotlivých částí RIPP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za celý rezort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, včetně nápravných opatření v případě zjištění nedostatků:</a:t>
            </a:r>
          </a:p>
          <a:p>
            <a:pPr marL="530225" indent="-530225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a) pokud bylo zjištěno pochybení, je nutno zjistit osobu zodpovědnou za pochybení – péče řádného hospodáře</a:t>
            </a:r>
          </a:p>
          <a:p>
            <a:pPr marL="530225" indent="-530225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b) po této osobě vymáhat náhradu škody – ZP a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z.č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82/1998 </a:t>
            </a:r>
          </a:p>
          <a:p>
            <a:pPr marL="530225" indent="-530225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c) zjistit, zda šlo o systémovou chybu nebo o selhání lidského faktoru</a:t>
            </a:r>
          </a:p>
          <a:p>
            <a:pPr marL="530225" indent="-530225" algn="just">
              <a:lnSpc>
                <a:spcPct val="80000"/>
              </a:lnSpc>
              <a:buNone/>
            </a:pPr>
            <a:endParaRPr lang="cs-CZ" sz="2400" dirty="0" smtClean="0"/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57606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Zpráva o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altLang="cs-CZ" sz="2400" b="1" dirty="0">
                <a:latin typeface="Times New Roman" pitchFamily="18" charset="0"/>
                <a:cs typeface="Times New Roman" pitchFamily="18" charset="0"/>
              </a:rPr>
              <a:t>Úkol: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Každoroční zpracování zprávy o plnění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RIPP a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přijatých nápravných opatřeních. 	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Účel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Obsahem zprávy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je: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stav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implementace protikorupčních nástrojů a plán jejich nápravných opatření, </a:t>
            </a:r>
            <a:endParaRPr lang="cs-CZ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systém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a rozsah školení, </a:t>
            </a:r>
            <a:endParaRPr lang="cs-CZ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mapa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/ katalog korupčních rizik, </a:t>
            </a:r>
            <a:endParaRPr lang="cs-CZ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počet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identifikovaných podezření na korupci a výsledky jejich prověření, </a:t>
            </a:r>
            <a:endParaRPr lang="cs-CZ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výsledek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hodnocení účinnosti celého protikorupčního programu.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Tip: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Zpracování roční zprávy je vhodné provázat s plněním bodu 5.1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. RRIPP</a:t>
            </a: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5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6480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Zpráva o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248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Postup: </a:t>
            </a:r>
          </a:p>
          <a:p>
            <a:pPr marL="530225" indent="-530225" algn="just">
              <a:lnSpc>
                <a:spcPct val="80000"/>
              </a:lnSpc>
              <a:spcBef>
                <a:spcPts val="1800"/>
              </a:spcBef>
              <a:buAutoNum type="arabicPeriod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Na základě podkladů zpracovaných podle bodu 5.1. RRIPP zpracovat (výroční) zprávu o RIPP na daném rezortu. </a:t>
            </a:r>
          </a:p>
          <a:p>
            <a:pPr marL="530225" indent="-530225" algn="just">
              <a:lnSpc>
                <a:spcPct val="80000"/>
              </a:lnSpc>
              <a:spcBef>
                <a:spcPts val="1800"/>
              </a:spcBef>
              <a:buAutoNum type="arabicPeriod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Zprávu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ředložit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ministrovi/vedoucímu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ke schválení,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80000"/>
              </a:lnSpc>
              <a:spcBef>
                <a:spcPts val="1800"/>
              </a:spcBef>
              <a:buAutoNum type="arabicPeriod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a to do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30. září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kalendářního roku 	</a:t>
            </a:r>
            <a:endParaRPr lang="cs-CZ" sz="24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cs-CZ" altLang="cs-CZ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6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57606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Aktualizace 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altLang="cs-CZ" sz="2400" b="1" dirty="0">
                <a:latin typeface="Times New Roman" pitchFamily="18" charset="0"/>
                <a:cs typeface="Times New Roman" pitchFamily="18" charset="0"/>
              </a:rPr>
              <a:t>Úkol</a:t>
            </a:r>
            <a:r>
              <a:rPr lang="cs-CZ" altLang="cs-CZ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Na základě zprávy o plnění – viz bod 5.2.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RRIPP –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aktualizovat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RIPP a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jeho aktuální znění zveřejnit na internetových stránkách rezortu / ústředního správního úřadu. 	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Účel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Aktualizovaný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RIPP obsahuje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úpravy jednotlivých bodů tam, kde ze zprávy o plnění a z hodnocení účinnosti vyplynula potřeba zlepšení.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Tip: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Termínové plnění bodu 5.3., stejně jako bodu 5.2., je určeno úkolem č. 6.2.1. Strategie vlády v boji s korupcí na období let 2013 a 2014, tj. každoročně k datu 30.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září, resp. 31. října.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9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980728"/>
            <a:ext cx="8590409" cy="6480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cs-CZ" altLang="cs-CZ" sz="3600" b="1" dirty="0" smtClean="0">
                <a:latin typeface="Times New Roman" pitchFamily="18" charset="0"/>
                <a:cs typeface="Times New Roman" pitchFamily="18" charset="0"/>
              </a:rPr>
              <a:t>Aktualizace </a:t>
            </a:r>
            <a:r>
              <a:rPr lang="cs-CZ" altLang="cs-CZ" sz="3600" b="1" dirty="0">
                <a:latin typeface="Times New Roman" pitchFamily="18" charset="0"/>
                <a:cs typeface="Times New Roman" pitchFamily="18" charset="0"/>
              </a:rPr>
              <a:t>RIPP</a:t>
            </a: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700808"/>
            <a:ext cx="8353300" cy="4248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Postup: </a:t>
            </a:r>
          </a:p>
          <a:p>
            <a:pPr marL="530225" indent="-530225" algn="just">
              <a:lnSpc>
                <a:spcPct val="80000"/>
              </a:lnSpc>
              <a:spcBef>
                <a:spcPts val="1800"/>
              </a:spcBef>
              <a:buAutoNum type="arabicPeriod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Po vyhodnocení plnění RIPP eventuálně zpracovat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aktualizaci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RIPP, která bude reagovat na:</a:t>
            </a: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a) zjištěné nedostatky</a:t>
            </a:r>
          </a:p>
          <a:p>
            <a:pPr marL="900113" indent="-900113" algn="just">
              <a:lnSpc>
                <a:spcPct val="80000"/>
              </a:lnSpc>
              <a:spcBef>
                <a:spcPts val="1800"/>
              </a:spcBef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b) aktuální znění protikorupční strategie vlády, případně další usnesení vlády týkající se boje s korupcí </a:t>
            </a:r>
          </a:p>
          <a:p>
            <a:pPr marL="900113" indent="-900113" algn="just">
              <a:lnSpc>
                <a:spcPct val="80000"/>
              </a:lnSpc>
              <a:spcBef>
                <a:spcPts val="1800"/>
              </a:spcBef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- Může být samostatný materiál nebo jako součást Zprávy o RIPP.</a:t>
            </a:r>
          </a:p>
          <a:p>
            <a:pPr marL="354013" indent="-354013" algn="just">
              <a:lnSpc>
                <a:spcPct val="80000"/>
              </a:lnSpc>
              <a:spcBef>
                <a:spcPts val="1800"/>
              </a:spcBef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2. Aktuální verzi RIPP zveřejnit do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31. října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kalendářního roku na rezortních internetových stránkách (UV č. 752/2013)</a:t>
            </a:r>
            <a:endParaRPr lang="cs-CZ" sz="24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cs-CZ" altLang="cs-CZ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477</Words>
  <Application>Microsoft Office PowerPoint</Application>
  <PresentationFormat>Předvádění na obrazovce (4:3)</PresentationFormat>
  <Paragraphs>98</Paragraphs>
  <Slides>11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Odborné diskusní fórum, 13. února 2014 Rámcový rezortní interní protikorupční program </vt:lpstr>
      <vt:lpstr>Obecně cíl IPP (ERÚ)</vt:lpstr>
      <vt:lpstr>Vyhodnocování RIPP</vt:lpstr>
      <vt:lpstr>Vyhodnocování RIPP</vt:lpstr>
      <vt:lpstr>Vyhodnocování RIPP</vt:lpstr>
      <vt:lpstr>Zpráva o RIPP</vt:lpstr>
      <vt:lpstr>Zpráva o RIPP</vt:lpstr>
      <vt:lpstr>Aktualizace RIPP</vt:lpstr>
      <vt:lpstr>Aktualizace RIPP</vt:lpstr>
      <vt:lpstr>Aktualizace RIPP</vt:lpstr>
      <vt:lpstr>Děkuji Vám za pozornost.  </vt:lpstr>
    </vt:vector>
  </TitlesOfParts>
  <Company>Úřad vlády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Šebková Veronika</dc:creator>
  <cp:lastModifiedBy>Horník Jan</cp:lastModifiedBy>
  <cp:revision>14</cp:revision>
  <cp:lastPrinted>2014-02-12T13:28:34Z</cp:lastPrinted>
  <dcterms:created xsi:type="dcterms:W3CDTF">2014-02-12T12:57:53Z</dcterms:created>
  <dcterms:modified xsi:type="dcterms:W3CDTF">2014-02-17T09:27:29Z</dcterms:modified>
</cp:coreProperties>
</file>