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3" r:id="rId2"/>
    <p:sldId id="264" r:id="rId3"/>
    <p:sldId id="262" r:id="rId4"/>
    <p:sldId id="265" r:id="rId5"/>
    <p:sldId id="270" r:id="rId6"/>
    <p:sldId id="271" r:id="rId7"/>
    <p:sldId id="272" r:id="rId8"/>
    <p:sldId id="275" r:id="rId9"/>
    <p:sldId id="276" r:id="rId10"/>
    <p:sldId id="259" r:id="rId11"/>
    <p:sldId id="269" r:id="rId12"/>
    <p:sldId id="260" r:id="rId13"/>
    <p:sldId id="267" r:id="rId14"/>
    <p:sldId id="268" r:id="rId15"/>
    <p:sldId id="274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267" autoAdjust="0"/>
  </p:normalViewPr>
  <p:slideViewPr>
    <p:cSldViewPr>
      <p:cViewPr>
        <p:scale>
          <a:sx n="48" d="100"/>
          <a:sy n="48" d="100"/>
        </p:scale>
        <p:origin x="-2118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2D149-8BF0-4090-8F40-7C1CCD871E93}" type="datetimeFigureOut">
              <a:rPr lang="cs-CZ" smtClean="0"/>
              <a:t>17.2.2014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C1528-1743-4603-8C35-49BD01B9A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073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Humphrey_Appleby" TargetMode="External"/><Relationship Id="rId3" Type="http://schemas.openxmlformats.org/officeDocument/2006/relationships/hyperlink" Target="http://cs.wikipedia.org/wiki/Seri%C3%A1l" TargetMode="External"/><Relationship Id="rId7" Type="http://schemas.openxmlformats.org/officeDocument/2006/relationships/hyperlink" Target="http://cs.wikipedia.org/wiki/Paul_Eddingto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s.wikipedia.org/wiki/1988" TargetMode="External"/><Relationship Id="rId5" Type="http://schemas.openxmlformats.org/officeDocument/2006/relationships/hyperlink" Target="http://cs.wikipedia.org/wiki/1980" TargetMode="External"/><Relationship Id="rId10" Type="http://schemas.openxmlformats.org/officeDocument/2006/relationships/hyperlink" Target="http://cs.wikipedia.org/w/index.php?title=Derek_Fowlds&amp;action=edit&amp;redlink=1" TargetMode="External"/><Relationship Id="rId4" Type="http://schemas.openxmlformats.org/officeDocument/2006/relationships/hyperlink" Target="http://cs.wikipedia.org/wiki/BBC" TargetMode="External"/><Relationship Id="rId9" Type="http://schemas.openxmlformats.org/officeDocument/2006/relationships/hyperlink" Target="http://cs.wikipedia.org/wiki/Nigel_Hawthorne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Zden%C4%9Bk_Sv%C4%9Br%C3%A1k" TargetMode="External"/><Relationship Id="rId3" Type="http://schemas.openxmlformats.org/officeDocument/2006/relationships/hyperlink" Target="http://cs.wikipedia.org/wiki/Komedie" TargetMode="External"/><Relationship Id="rId7" Type="http://schemas.openxmlformats.org/officeDocument/2006/relationships/hyperlink" Target="http://cs.wikipedia.org/wiki/Ladislav_Smoljak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s.wikipedia.org/w/index.php?title=Kondiciogram&amp;action=edit&amp;redlink=1" TargetMode="External"/><Relationship Id="rId5" Type="http://schemas.openxmlformats.org/officeDocument/2006/relationships/hyperlink" Target="http://cs.wikipedia.org/wiki/Lud%C4%9Bk_Sobota" TargetMode="External"/><Relationship Id="rId4" Type="http://schemas.openxmlformats.org/officeDocument/2006/relationships/hyperlink" Target="http://cs.wikipedia.org/wiki/1974_ve_filmu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Projekt je vzhledem ke svému zaměření nezpochybnitelnou součástí realizace strategie „Efektivní veřejná správa a přátelské veřejné služby – strategie realizace Smart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 (unesení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vlády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ze dne 11. července 2007 č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757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„Efektivní veřejná správa a přátelské veřejné služby – strategie realizace Smart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 období 2007-2015 a hexagon veřejné správy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“).</a:t>
            </a:r>
          </a:p>
          <a:p>
            <a:endParaRPr lang="cs-CZ" sz="12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Cíle projektu „Vzdělávání zaměstnanců ústřední státní správy a dalších správních úřadů v oblasti etických standardů“ spočívají především v pozitivním ovlivňování vztahu mezi občanem a úředníkem, potažmo zaměstnancem ve veřejné správě a podporují dobrou organizaci výkonu veřejné správy.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73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 zaváděním Smart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Administration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se zvyšuje povědomí veřejnosti o dobré praxi ve veřejné správě a tím se zvyšují i požadavky na větší odpovědnost, integritu a etické chování zaměstnanců ústřední státní správy a dalších správních úřadů při jednání s občany. Veřejné služby jsou klientsky orientovány, naplňují očekávání občanů, flexibilně reagují na jejich potřeby a fungují hospodárně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Hlavním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cílem projektu je vytvoření základu budoucího komplexního systému vzdělávání v oblasti etiky a prevence korupčního chování, prostřednictvím osvětové činnosti a realizace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eLearningových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prezenčních vzdělávacích kurzů, jejichž smyslem není pouze předání teoretických znalostí z dané oblasti, ale také praktický nácvik detekce korupčních příležitostí a vhodného chování v nich. Tento zcela nestandardní přístup vybaví úředníky širokou znalostní i dovednostní základnou, umožňující reagovat operativně a v souladu s žádoucími etickými principy. Hmotným výstupem projektu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bude vznik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výukového DVD o délce cca 30 min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ukazujícího nejčastější korupční situace/příležitosti ve státní správě a možnosti jejich řešení, které bude k dispozici všem zájemcům z řad cílové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skupiny. 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Projekt byl zrealizován na základě plnění úkolu č. 1.13 Strategie vlády v boji proti korupci na období let 2011 a 2012.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73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Cílovou skupinu konkrétních osob tvoří především zaměstnanci personálních útvarů, vedoucí zaměstnanci a úředníci působící v agendách se zvýšeným rizikem korupce, jejichž pracovní zařazení vyžaduje vyšší intenzitu vzdělávání v oblasti etiky a boje proti korupci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Poměrně vysoká hodnota tohoto indikátoru je nastavena zejména proto, že realizace projektu znamená zároveň částečné splnění úkolů vyplývajících ze Strategie vlády v boji proti korupci na období let 2011 a 2012. 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Počet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zaměstnanců ve státní správě podle státního závěrečného účtu činí zhruba 160 000 funkčních míst. Z toho zhruba 50 000 míst v organizačních složkách státu státní správy, 17 000 míst v ústředních orgánech státní správy, 93 000 míst ve složkách obrany, bezpečnosti, celní a právní ochrany.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030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eLearningový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kurz -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vzdělávání oslovující cílovou skupinu v celé šíři, bude využita k osvojení základních informací o etických principech a protikorupčních mechanismech. Tento typ vzdělávání je realizován on-line prostřednictvím LMS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management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za podpory tutora.</a:t>
            </a:r>
          </a:p>
          <a:p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eLearningová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forma kurzu obsahuje 4 základní moduly: 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úvod, teorie, obecné principy, ukázky etických kodexů 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Korupce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zásady antikorupčních mechanismů, legislativní i nelegislativní opatření, rizika korupčního chování, aktuální antikorupční strategie vlády ČR 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Interaktivní nácvik problémových situací</a:t>
            </a:r>
            <a:b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ukázky možných řešení,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sebetestování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 do společenského chování</a:t>
            </a:r>
            <a:b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komunikace, asertivita, etiketa a image úředníka/zaměstnance 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prezenční kurz -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dvoudenní prezenční semináře, jejichž cílem je shrnutí a prohloubení znalostí získaných v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eLearningových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kurzech, na které navazuje řízená diskuze o potenciálních korupčních situacích a vhodném chování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Tyto kurzy jsou určeny vedoucím pracovníkům a zaměstnancům z pozic více ohrožených rizikem korupčního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chování.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971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971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 txBox="1">
            <a:spLocks noGrp="1" noChangeArrowheads="1"/>
          </p:cNvSpPr>
          <p:nvPr/>
        </p:nvSpPr>
        <p:spPr bwMode="auto">
          <a:xfrm>
            <a:off x="0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/>
              <a:t>Od korupce k integritě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DFBDAB-ADF8-4B4E-9504-E34191ACBA44}" type="slidenum">
              <a:rPr lang="cs-CZ" altLang="cs-CZ"/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Jistě, pane ministře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 navazující pokračování </a:t>
            </a: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Jistě, pane premiére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je komediální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 tooltip="Seriál"/>
              </a:rPr>
              <a:t>seriál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 tooltip="BBC"/>
              </a:rPr>
              <a:t>BBC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 prostředí vysoké politiky natočený mezi léty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 tooltip="1980"/>
              </a:rPr>
              <a:t>1980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 tooltip="1988"/>
              </a:rPr>
              <a:t>1988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Obvyklou osou všech osmatřiceti epizod jsou souboje ministra pro administrativní záležitosti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Jamese „Jima“ Hackera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 tooltip="Paul Eddington"/>
              </a:rPr>
              <a:t>Paul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 tooltip="Paul Eddington"/>
              </a:rPr>
              <a:t>Eddington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 jeho stálým tajemníkem </a:t>
            </a: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file" tooltip="Humphrey Appleby"/>
              </a:rPr>
              <a:t>Sirem </a:t>
            </a:r>
            <a:r>
              <a:rPr lang="cs-CZ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file" tooltip="Humphrey Appleby"/>
              </a:rPr>
              <a:t>Humphrey</a:t>
            </a: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file" tooltip="Humphrey Appleby"/>
              </a:rPr>
              <a:t> </a:t>
            </a:r>
            <a:r>
              <a:rPr lang="cs-CZ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file" tooltip="Humphrey Appleby"/>
              </a:rPr>
              <a:t>Applebym</a:t>
            </a:r>
            <a:r>
              <a:rPr lang="cs-C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file" tooltip="Nigel Hawthorne"/>
              </a:rPr>
              <a:t>Nigel</a:t>
            </a:r>
            <a:r>
              <a:rPr lang="cs-CZ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file" tooltip="Nigel Hawthorne"/>
              </a:rPr>
              <a:t> </a:t>
            </a:r>
            <a:r>
              <a:rPr lang="cs-CZ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file" tooltip="Nigel Hawthorne"/>
              </a:rPr>
              <a:t>Hawthorne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Dvojici sekunduje osobní tajemník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Bernard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Wooley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file" tooltip="Derek Fowlds (stránka neexistuje)"/>
              </a:rPr>
              <a:t>Derek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file" tooltip="Derek Fowlds (stránka neexistuje)"/>
              </a:rPr>
              <a:t>Fowlds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885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řeckého </a:t>
            </a:r>
            <a:r>
              <a:rPr lang="cs-CZ" u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ethos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mrav), nebo též teorie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morálky,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filozofickou disciplínou,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která zkoumá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morálku nebo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morálně relevantní jednání a jeho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normy.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je disciplínou praktické </a:t>
            </a:r>
            <a:r>
              <a:rPr lang="cs-CZ" u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filoziefie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se zabývá teoretickým zkoumáním hodnot a principů, které usměrňují lidské jednání v situacích, kdy existuje možnost volby prostřednictvím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svobodné vůle. </a:t>
            </a:r>
            <a:r>
              <a:rPr lang="cs-CZ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Hodnotí činnost člověka z hlediska dobra a zla. Na rozdíl od morálky, která je blíže konkrétním pravidlům, se etika snaží najít společné a obecné základy, na nichž morálka stojí, popř. usiluje morálku zdůvodnit. </a:t>
            </a:r>
            <a:endParaRPr lang="cs-CZ" u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Korupce se stala středem zájmu Evropské unie (dále jen EU) i samotných kandidátských zemí, což se zřetelně odráží v kodaňských kritériích pro vstup do EU i ve výročních „Pravidelných zprávách“ Evropské komise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Východoevropské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státy, kde pokračuje proces transformace centralizovaných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systémů,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 uvědomují, že korupce omezuje postup jejich hospodářských i politických reforem, a proto se snaží vytvářet účinnější institucionální i strategické protikorupční nástroje.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Jáchyme, hoď ho do stroje!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 česká filmová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 tooltip="Komedie"/>
              </a:rPr>
              <a:t>komedie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natočená v roce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 tooltip="1974 ve filmu"/>
              </a:rPr>
              <a:t>1974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režisérem Oldřichem Lipským.</a:t>
            </a:r>
          </a:p>
          <a:p>
            <a:pPr rtl="0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Hrdinou filmu je roztržitý mladý automechanik František Koudelka (hraje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 tooltip="Luděk Sobota"/>
              </a:rPr>
              <a:t>Luděk Sobota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který si začne řídit život podle počítačem sestaveného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 tooltip="Kondiciogram (stránka neexistuje)"/>
              </a:rPr>
              <a:t>kondiciogramu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takže období nejistoty v jeho životě střídají lepší dny a naopak.</a:t>
            </a:r>
          </a:p>
          <a:p>
            <a:pPr rtl="0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tohoto filmu pochází velké množství hlášek a scén, které se staly obecně známými. </a:t>
            </a:r>
          </a:p>
          <a:p>
            <a:pPr rtl="0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Výraznou dvojicí byli i vedoucí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autoservisu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Karfík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(hraje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 tooltip="Ladislav Smoljak"/>
              </a:rPr>
              <a:t>Ladislav Smoljak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 psycholog Klásek (hraje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file" tooltip="Zdeněk Svěrák"/>
              </a:rPr>
              <a:t>Zdeněk Svěrák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cs-CZ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kteří aplikovali </a:t>
            </a:r>
            <a:r>
              <a:rPr lang="cs-CZ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protiúplatkářský</a:t>
            </a:r>
            <a:r>
              <a:rPr lang="cs-CZ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kurz.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Etický kodex -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Soubor etických norem či standardů pro výkon určitého povolání nebo odborné práce obecně. Etické kodexy má většina tzv. „pomáhajících profesí“, například lékaři, zdravotní sestry, psychologové, psychoterapeuti, sociální pracovníci, manželští a rodinní poradci. Tam, kde se ve službách pro určitou cílovou populaci (jako jsou právě problémoví uživatelé drog a drogově závislí) vytvářejí interdisciplinární týmy, mají obvykle potřebu sdílet a respektovat společné etické standardy, které překlenují stavovské hranice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cs-CZ" sz="1200" b="0" i="1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Etický kodex stanovuje chování a povinnosti zaměstnanců, které nevyplývají ze zákona či z vnitřních předpisů, může i detailněji rozvádět problematické oblasti jako jsou např. dary, střet zájmů, apod. Jeho implementace spočívá v aktivní propagaci a vyhodnocování jeho účinnosti. </a:t>
            </a:r>
          </a:p>
          <a:p>
            <a:endParaRPr lang="cs-CZ" sz="1200" i="1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Pouhá existence etického kodexu není dostačující. Správně implementovaný etický kodex zaměstnanci znají, rozumí mu a dodržují jej. Proto je třeba zajistit jeho jednoduchou dostupnost pro všechny zaměstnance, pravidelně vysvětlovat jeho obsah a zároveň nastavit kontrolní mechanismy ověřující jeho dodržování. Porušení etického kodexu musí být porušením povinnosti vyplývající z vnitřních předpisů organizace.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Oblast etického kodexu je dnes na všech ministerstvech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dalších ÚSÚ řešena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přijetím vnitřního předpisu / dokumentu, řídícího se např. etickým kodexem úředníků a zaměstnanců veřejné správy (viz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usnesení vlády ze dne 9. května 2012 č. 331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Dále však již není problematice etiky v pracovní činnosti a chování úředníků a zaměstnanců věnována jiná systematická pozornost, s výjimkou situací, kdy dojde k nějakému excesu.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 porušení etického kodexu se zpravidla nehledí jako na porušení vnitřního předpisu, etický kodex vesměs není ze strany vedoucích zaměstnanců propagován a vysvětlován, většinou není ani prováděno pravidelné vyhodnocování účinnosti etického kodexu. Podstatou a hlavním účelem začlenění oblasti etického kodexu do rezortního interního protikorupčního programu je vytvoření „živého“ mechanismu vedení úředníků a zaměstnanců státní správy k vědomému a aktivnímu dodržování etických zásad při plnění určených úkolů. Součástí takového mechanismu je mj. to, aby managementy jednotlivých ústředních a dalších správních úřadů stav dodržování etických kodexů ve své působnosti znaly, byly schopny ho vyhodnocovat a na základě toho přijímat odpovídající opatření.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C1528-1743-4603-8C35-49BD01B9AEC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4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4F98-1358-484F-B9CD-FAD5B6690D05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893AA-8285-4C07-9E15-1354EB6441B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1203324"/>
            <a:ext cx="8590409" cy="1721620"/>
          </a:xfrm>
        </p:spPr>
        <p:txBody>
          <a:bodyPr>
            <a:normAutofit fontScale="90000"/>
          </a:bodyPr>
          <a:lstStyle/>
          <a:p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Odborné diskusní fórum, 13. února 2014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Rámcový rezortní interní protikorupční </a:t>
            </a:r>
            <a:r>
              <a:rPr lang="cs-CZ" alt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cs-CZ" altLang="cs-CZ" sz="3600" b="1" dirty="0"/>
              <a:t/>
            </a:r>
            <a:br>
              <a:rPr lang="cs-CZ" altLang="cs-CZ" sz="3600" b="1" dirty="0"/>
            </a:br>
            <a:endParaRPr lang="cs-CZ" altLang="cs-CZ" sz="3600" b="1" dirty="0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0785" y="2780928"/>
            <a:ext cx="8353300" cy="31683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cs-CZ" altLang="cs-CZ" sz="4400" b="1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4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cs-CZ" altLang="cs-CZ" sz="4400" b="1" dirty="0" smtClean="0">
                <a:latin typeface="Times New Roman" pitchFamily="18" charset="0"/>
                <a:cs typeface="Times New Roman" pitchFamily="18" charset="0"/>
              </a:rPr>
              <a:t>od 1.2: Etický kodex</a:t>
            </a:r>
          </a:p>
          <a:p>
            <a:pPr marL="0" indent="0" algn="ctr">
              <a:lnSpc>
                <a:spcPct val="80000"/>
              </a:lnSpc>
              <a:buNone/>
            </a:pPr>
            <a:endParaRPr lang="cs-CZ" altLang="cs-CZ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4400" b="1" dirty="0" smtClean="0">
                <a:latin typeface="Times New Roman" pitchFamily="18" charset="0"/>
                <a:cs typeface="Times New Roman" pitchFamily="18" charset="0"/>
              </a:rPr>
              <a:t>bod 1.3: </a:t>
            </a:r>
            <a:r>
              <a:rPr lang="cs-CZ" sz="4400" b="1" dirty="0">
                <a:latin typeface="Times New Roman" pitchFamily="18" charset="0"/>
                <a:cs typeface="Times New Roman" pitchFamily="18" charset="0"/>
              </a:rPr>
              <a:t>Vzdělávání </a:t>
            </a:r>
            <a:r>
              <a:rPr lang="cs-CZ" sz="4400" b="1" dirty="0" smtClean="0">
                <a:latin typeface="Times New Roman" pitchFamily="18" charset="0"/>
                <a:cs typeface="Times New Roman" pitchFamily="18" charset="0"/>
              </a:rPr>
              <a:t>zaměstnanců    (v </a:t>
            </a:r>
            <a:r>
              <a:rPr lang="cs-CZ" sz="4400" b="1" dirty="0">
                <a:latin typeface="Times New Roman" pitchFamily="18" charset="0"/>
                <a:cs typeface="Times New Roman" pitchFamily="18" charset="0"/>
              </a:rPr>
              <a:t>oblasti etiky a protikorupčních </a:t>
            </a:r>
            <a:r>
              <a:rPr lang="cs-CZ" sz="4400" b="1" dirty="0" smtClean="0">
                <a:latin typeface="Times New Roman" pitchFamily="18" charset="0"/>
                <a:cs typeface="Times New Roman" pitchFamily="18" charset="0"/>
              </a:rPr>
              <a:t>opatření)</a:t>
            </a:r>
            <a:endParaRPr lang="cs-CZ" sz="4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cs-CZ" altLang="cs-CZ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58900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Projekt EU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Vzdělávání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zaměstnanců ústřední státní správy a dalších správních úřadů v oblasti etických standardů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 noChangeAspect="1"/>
          </p:cNvGrpSpPr>
          <p:nvPr/>
        </p:nvGrpSpPr>
        <p:grpSpPr bwMode="auto">
          <a:xfrm>
            <a:off x="2124075" y="5589588"/>
            <a:ext cx="5219700" cy="407987"/>
            <a:chOff x="1695" y="851"/>
            <a:chExt cx="8417" cy="656"/>
          </a:xfrm>
        </p:grpSpPr>
        <p:pic>
          <p:nvPicPr>
            <p:cNvPr id="3077" name="Picture 10" descr="esf_eu_horizontaln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5" y="851"/>
              <a:ext cx="207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8" name="Picture 11" descr="motto+we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32" y="851"/>
              <a:ext cx="138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12" descr="MV_CMYK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0" y="907"/>
              <a:ext cx="2175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13" descr="oplzz_B_RG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9" y="851"/>
              <a:ext cx="2149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58900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Cíle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Vytvoření komplexního systému vzdělávání v oblasti etiky a prevence korupčního chování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Vytvoření a realizace prezenčních a </a:t>
            </a:r>
            <a:r>
              <a:rPr lang="cs-CZ" sz="2800" dirty="0" err="1" smtClean="0">
                <a:latin typeface="Times New Roman" pitchFamily="18" charset="0"/>
                <a:cs typeface="Times New Roman" pitchFamily="18" charset="0"/>
              </a:rPr>
              <a:t>eLearningových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 kurzů pro celkem 4.200 osob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Vytvoření výukového DVD s nejčastějšími korupčními situacemi a možnostmi jednání v daných situacích</a:t>
            </a:r>
          </a:p>
        </p:txBody>
      </p:sp>
      <p:grpSp>
        <p:nvGrpSpPr>
          <p:cNvPr id="2" name="Group 9"/>
          <p:cNvGrpSpPr>
            <a:grpSpLocks noChangeAspect="1"/>
          </p:cNvGrpSpPr>
          <p:nvPr/>
        </p:nvGrpSpPr>
        <p:grpSpPr bwMode="auto">
          <a:xfrm>
            <a:off x="2124075" y="5589588"/>
            <a:ext cx="5219700" cy="407987"/>
            <a:chOff x="1695" y="851"/>
            <a:chExt cx="8417" cy="656"/>
          </a:xfrm>
        </p:grpSpPr>
        <p:pic>
          <p:nvPicPr>
            <p:cNvPr id="3077" name="Picture 10" descr="esf_eu_horizontaln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5" y="851"/>
              <a:ext cx="207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8" name="Picture 11" descr="motto+we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32" y="851"/>
              <a:ext cx="138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12" descr="MV_CMYK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0" y="907"/>
              <a:ext cx="2175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13" descr="oplzz_B_RG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9" y="851"/>
              <a:ext cx="2149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1379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Cílová skupina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Vedoucí zaměstnanci ústřední státní správy      a dalších správních úřadů</a:t>
            </a: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Zaměstnanci, u nichž jejich pracovní zařazení vyžaduje vyšší intenzitu vzdělávání v oblasti etiky a protikorupčních mechanismů</a:t>
            </a: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Ostatní zaměstnanci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grpSp>
        <p:nvGrpSpPr>
          <p:cNvPr id="4" name="Group 9"/>
          <p:cNvGrpSpPr>
            <a:grpSpLocks noChangeAspect="1"/>
          </p:cNvGrpSpPr>
          <p:nvPr/>
        </p:nvGrpSpPr>
        <p:grpSpPr bwMode="auto">
          <a:xfrm>
            <a:off x="2124075" y="5589588"/>
            <a:ext cx="5219700" cy="407987"/>
            <a:chOff x="1695" y="851"/>
            <a:chExt cx="8417" cy="656"/>
          </a:xfrm>
        </p:grpSpPr>
        <p:pic>
          <p:nvPicPr>
            <p:cNvPr id="5" name="Picture 10" descr="esf_eu_horizontaln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5" y="851"/>
              <a:ext cx="207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1" descr="motto+we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32" y="851"/>
              <a:ext cx="138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2" descr="MV_CMYK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0" y="907"/>
              <a:ext cx="2175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3" descr="oplzz_B_RG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9" y="851"/>
              <a:ext cx="2149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8803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Současná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realizace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Institut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pro veřejnou správu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Praha</a:t>
            </a:r>
          </a:p>
          <a:p>
            <a:pPr>
              <a:buFont typeface="Wingdings" pitchFamily="2" charset="2"/>
              <a:buChar char="ü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ve spolupráci s OKK ÚV ČR a ÚOKFK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sz="3000" b="1" dirty="0" smtClean="0">
                <a:latin typeface="Times New Roman" pitchFamily="18" charset="0"/>
                <a:cs typeface="Times New Roman" pitchFamily="18" charset="0"/>
              </a:rPr>
              <a:t>Dva </a:t>
            </a:r>
            <a:r>
              <a:rPr lang="cs-CZ" sz="3000" b="1" dirty="0">
                <a:latin typeface="Times New Roman" pitchFamily="18" charset="0"/>
                <a:cs typeface="Times New Roman" pitchFamily="18" charset="0"/>
              </a:rPr>
              <a:t>vzdělávací produkty</a:t>
            </a:r>
          </a:p>
          <a:p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eLearningový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kurz</a:t>
            </a:r>
          </a:p>
          <a:p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prezenční kurz</a:t>
            </a:r>
          </a:p>
          <a:p>
            <a:pPr marL="0" indent="0">
              <a:buNone/>
            </a:pP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://www.institutpraha.cz/vzdelavani/vzdelavanivoblastietiky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grpSp>
        <p:nvGrpSpPr>
          <p:cNvPr id="4" name="Group 9"/>
          <p:cNvGrpSpPr>
            <a:grpSpLocks noChangeAspect="1"/>
          </p:cNvGrpSpPr>
          <p:nvPr/>
        </p:nvGrpSpPr>
        <p:grpSpPr bwMode="auto">
          <a:xfrm>
            <a:off x="2124075" y="5589588"/>
            <a:ext cx="5219700" cy="407987"/>
            <a:chOff x="1695" y="851"/>
            <a:chExt cx="8417" cy="656"/>
          </a:xfrm>
        </p:grpSpPr>
        <p:pic>
          <p:nvPicPr>
            <p:cNvPr id="5" name="Picture 10" descr="esf_eu_horizontaln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5" y="851"/>
              <a:ext cx="207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1" descr="motto+we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32" y="851"/>
              <a:ext cx="138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2" descr="MV_CMYK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0" y="907"/>
              <a:ext cx="2175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3" descr="oplzz_B_RG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9" y="851"/>
              <a:ext cx="2149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0543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Současná realizace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eLearningový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kurz – 1 986 absolventů</a:t>
            </a: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prezenční kurz – 140 absolventů</a:t>
            </a: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Celkem prozatím 2 126 absolventů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grpSp>
        <p:nvGrpSpPr>
          <p:cNvPr id="4" name="Group 9"/>
          <p:cNvGrpSpPr>
            <a:grpSpLocks noChangeAspect="1"/>
          </p:cNvGrpSpPr>
          <p:nvPr/>
        </p:nvGrpSpPr>
        <p:grpSpPr bwMode="auto">
          <a:xfrm>
            <a:off x="2124075" y="5589588"/>
            <a:ext cx="5219700" cy="407987"/>
            <a:chOff x="1695" y="851"/>
            <a:chExt cx="8417" cy="656"/>
          </a:xfrm>
        </p:grpSpPr>
        <p:pic>
          <p:nvPicPr>
            <p:cNvPr id="5" name="Picture 10" descr="esf_eu_horizontaln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95" y="851"/>
              <a:ext cx="207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1" descr="motto+we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732" y="851"/>
              <a:ext cx="1380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2" descr="MV_CMYK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0" y="907"/>
              <a:ext cx="2175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3" descr="oplzz_B_RG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9" y="851"/>
              <a:ext cx="2149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826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59" y="1203324"/>
            <a:ext cx="8590409" cy="1721620"/>
          </a:xfrm>
        </p:spPr>
        <p:txBody>
          <a:bodyPr>
            <a:normAutofit/>
          </a:bodyPr>
          <a:lstStyle/>
          <a:p>
            <a:r>
              <a:rPr lang="cs-CZ" alt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Děkujeme Vám za pozornost. </a:t>
            </a:r>
            <a:r>
              <a:rPr lang="cs-CZ" altLang="cs-CZ" sz="3200" b="1" dirty="0"/>
              <a:t/>
            </a:r>
            <a:br>
              <a:rPr lang="cs-CZ" altLang="cs-CZ" sz="3200" b="1" dirty="0"/>
            </a:br>
            <a:endParaRPr lang="cs-CZ" altLang="cs-CZ" sz="3200" b="1" dirty="0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3068960"/>
            <a:ext cx="8353300" cy="33123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b="1" dirty="0" smtClean="0">
                <a:latin typeface="Times New Roman" pitchFamily="18" charset="0"/>
                <a:cs typeface="Times New Roman" pitchFamily="18" charset="0"/>
              </a:rPr>
              <a:t>plk</a:t>
            </a:r>
            <a:r>
              <a:rPr lang="cs-CZ" altLang="cs-CZ" sz="2400" b="1" dirty="0">
                <a:latin typeface="Times New Roman" pitchFamily="18" charset="0"/>
                <a:cs typeface="Times New Roman" pitchFamily="18" charset="0"/>
              </a:rPr>
              <a:t>. JUDr. František </a:t>
            </a:r>
            <a:r>
              <a:rPr lang="cs-CZ" altLang="cs-CZ" sz="2400" b="1" dirty="0" err="1">
                <a:latin typeface="Times New Roman" pitchFamily="18" charset="0"/>
                <a:cs typeface="Times New Roman" pitchFamily="18" charset="0"/>
              </a:rPr>
              <a:t>Vavera</a:t>
            </a:r>
            <a:r>
              <a:rPr lang="cs-CZ" altLang="cs-CZ" sz="2400" b="1" dirty="0">
                <a:latin typeface="Times New Roman" pitchFamily="18" charset="0"/>
                <a:cs typeface="Times New Roman" pitchFamily="18" charset="0"/>
              </a:rPr>
              <a:t>, Ph.D.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cs-CZ" sz="2400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: frantisek.vavera@grh.izscr.cz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smtClean="0">
                <a:latin typeface="Times New Roman" pitchFamily="18" charset="0"/>
                <a:cs typeface="Times New Roman" pitchFamily="18" charset="0"/>
              </a:rPr>
              <a:t>tel</a:t>
            </a:r>
            <a:r>
              <a:rPr lang="cs-CZ" altLang="cs-CZ" sz="2400" dirty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950 819 408</a:t>
            </a:r>
          </a:p>
          <a:p>
            <a:pPr marL="0" indent="0" algn="ctr">
              <a:lnSpc>
                <a:spcPct val="80000"/>
              </a:lnSpc>
              <a:buNone/>
            </a:pPr>
            <a:endParaRPr lang="cs-CZ" altLang="cs-CZ" sz="2400" b="1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b="1" dirty="0" smtClean="0">
                <a:latin typeface="Times New Roman" pitchFamily="18" charset="0"/>
                <a:cs typeface="Times New Roman" pitchFamily="18" charset="0"/>
              </a:rPr>
              <a:t>JUDr. Jan Horník, Ph.D.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cs-CZ" altLang="cs-CZ" sz="2400" dirty="0" smtClean="0">
                <a:latin typeface="Times New Roman" pitchFamily="18" charset="0"/>
                <a:cs typeface="Times New Roman" pitchFamily="18" charset="0"/>
              </a:rPr>
              <a:t>: hornik.jan@vlada.cz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cs-CZ" altLang="cs-CZ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cs-CZ" altLang="cs-CZ" sz="2400" dirty="0" smtClean="0">
                <a:latin typeface="Times New Roman" pitchFamily="18" charset="0"/>
                <a:cs typeface="Times New Roman" pitchFamily="18" charset="0"/>
              </a:rPr>
              <a:t>el.: 296 153 535</a:t>
            </a:r>
          </a:p>
        </p:txBody>
      </p:sp>
      <p:pic>
        <p:nvPicPr>
          <p:cNvPr id="2055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8351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381328"/>
            <a:ext cx="253111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229200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Vzor morálky …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165" y="1772817"/>
            <a:ext cx="2398660" cy="2647578"/>
          </a:xfr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80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Zvýšení znalosti cílové skupiny antikorupčních mechanismů, a to především v oblasti etiky</a:t>
            </a: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Podpora schopnosti detekce korupční situace    a zvolení přiměřeného způsobu chování</a:t>
            </a: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Vytvoření jednotného způsobu vzdělávání        a nácviku vhodného chování v hraničních situacích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námět</a:t>
            </a:r>
            <a:endParaRPr lang="cs-CZ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97032"/>
            <a:ext cx="2391870" cy="3558636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026" name="Picture 2" descr="Neber úplatk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048" y="2282653"/>
            <a:ext cx="4955368" cy="278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68765"/>
              </p:ext>
            </p:extLst>
          </p:nvPr>
        </p:nvGraphicFramePr>
        <p:xfrm>
          <a:off x="5256119" y="5215161"/>
          <a:ext cx="1165225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Objekt prostředí balíčkovače" showAsIcon="1" r:id="rId6" imgW="1164960" imgH="480960" progId="Package">
                  <p:embed/>
                </p:oleObj>
              </mc:Choice>
              <mc:Fallback>
                <p:oleObj name="Objekt prostředí balíčkovače" showAsIcon="1" r:id="rId6" imgW="1164960" imgH="4809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56119" y="5215161"/>
                        <a:ext cx="1165225" cy="481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782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Etický kodex</a:t>
            </a: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Propagace čestného a etického jednání a definování žádoucího, resp. nežádoucího chování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Etický kodex</a:t>
            </a:r>
          </a:p>
          <a:p>
            <a:pPr marL="0" indent="0">
              <a:buNone/>
            </a:pP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Etické kodexy nejsou automatickou zárukou transparentního a poctivého jednání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Nutné zavedení formou interních norem (podpořené právním předpisem - např. správní řád) ve smyslu usnesení vlády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Etika a protikorupční opatření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Etický kodex</a:t>
            </a:r>
          </a:p>
          <a:p>
            <a:pPr marL="0" indent="0">
              <a:buNone/>
            </a:pP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Porušení</a:t>
            </a:r>
          </a:p>
          <a:p>
            <a:pPr>
              <a:buFontTx/>
              <a:buChar char="-"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u zaměstnanců</a:t>
            </a:r>
          </a:p>
          <a:p>
            <a:pPr>
              <a:buFontTx/>
              <a:buChar char="-"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příslušníků bezpečnostních sborů</a:t>
            </a:r>
          </a:p>
          <a:p>
            <a:pPr>
              <a:buFontTx/>
              <a:buChar char="-"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vojáků z povolání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75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Etický kodex a jeho závaznost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Zákon č. 262/2006 Sb., zákoník práce</a:t>
            </a: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§ 301 písm. c):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Zaměstnanci jsou povinni dodržovat právní předpisy vztahující se k práci jimi vykonávané;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dodržovat ostatní předpisy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vztahující se k práci jimi vykonávané, pokud s nimi byli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řádně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seznámeni</a:t>
            </a: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§ 302 písm. f):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Vedoucí zaměstnanci jsou dále povinni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zabezpečovat dodržování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právních a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vnitřních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předpisů</a:t>
            </a: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§ 305 odst. 3: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Vnitřní předpis je závazný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pro zaměstnavatele a pro všechny jeho zaměstnance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§ 305 odst. 4: Zaměstnavatel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je povinen zaměstnance seznámit s vydáním, změnou nebo zrušením vnitřního předpisu nejpozději do 15 dnů. Vnitřní předpis musí být všem zaměstnancům zaměstnavatele přístupný. </a:t>
            </a:r>
            <a:endParaRPr lang="cs-C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→ provázat s pracovním řádem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Dodržování etického kodexu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Možnosti kontroly a vymáhání EK: </a:t>
            </a:r>
          </a:p>
          <a:p>
            <a:pPr marL="457200" indent="-457200">
              <a:buAutoNum type="alphaLcParenR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Etická komise</a:t>
            </a:r>
          </a:p>
          <a:p>
            <a:pPr marL="457200" indent="-457200">
              <a:buAutoNum type="alphaLcParenR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jiný speciálně určený útvar/osoba rezortu</a:t>
            </a:r>
          </a:p>
          <a:p>
            <a:pPr marL="457200" indent="-457200">
              <a:buAutoNum type="alphaLcParenR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externí subjekt</a:t>
            </a:r>
          </a:p>
          <a:p>
            <a:pPr marL="457200" indent="-457200">
              <a:buAutoNum type="alphaLcParenR"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jiné řešení…</a:t>
            </a:r>
          </a:p>
          <a:p>
            <a:pPr marL="0" indent="0">
              <a:buNone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V každém případě je povinností vedoucích zaměstnanců zabezpečovat dodržování právních a vnitřních předpisů, tedy         i dbát na to, aby jemu podřízení zaměstnanci Etický kodex dodržovali a v případě jeho porušení dle nastaveného mechanismu adekvátním způsobem zareagovali. </a:t>
            </a:r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8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1445</Words>
  <Application>Microsoft Office PowerPoint</Application>
  <PresentationFormat>Předvádění na obrazovce (4:3)</PresentationFormat>
  <Paragraphs>132</Paragraphs>
  <Slides>15</Slides>
  <Notes>15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Motiv sady Office</vt:lpstr>
      <vt:lpstr>Objekt prostředí balíčkovače</vt:lpstr>
      <vt:lpstr>Odborné diskusní fórum, 13. února 2014 Rámcový rezortní interní protikorupční program </vt:lpstr>
      <vt:lpstr>Vzor morálky …</vt:lpstr>
      <vt:lpstr>Etika a protikorupční opatření</vt:lpstr>
      <vt:lpstr>Etika a protikorupční opatření námět</vt:lpstr>
      <vt:lpstr>Etika a protikorupční opatření</vt:lpstr>
      <vt:lpstr>Etika a protikorupční opatření</vt:lpstr>
      <vt:lpstr>Etika a protikorupční opatření</vt:lpstr>
      <vt:lpstr>Etický kodex a jeho závaznost</vt:lpstr>
      <vt:lpstr>Dodržování etického kodexu</vt:lpstr>
      <vt:lpstr>Projekt EU</vt:lpstr>
      <vt:lpstr>Cíle projektu</vt:lpstr>
      <vt:lpstr>Cílová skupina</vt:lpstr>
      <vt:lpstr>Současná realizace</vt:lpstr>
      <vt:lpstr>Současná realizace</vt:lpstr>
      <vt:lpstr>Děkujeme Vám za pozornost.  </vt:lpstr>
    </vt:vector>
  </TitlesOfParts>
  <Company>TSB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Monika Pálková</dc:creator>
  <cp:lastModifiedBy>Horník Jan</cp:lastModifiedBy>
  <cp:revision>26</cp:revision>
  <dcterms:created xsi:type="dcterms:W3CDTF">2012-05-09T16:35:07Z</dcterms:created>
  <dcterms:modified xsi:type="dcterms:W3CDTF">2014-02-17T09:42:49Z</dcterms:modified>
</cp:coreProperties>
</file>