
<file path=[Content_Types].xml><?xml version="1.0" encoding="utf-8"?>
<Types xmlns="http://schemas.openxmlformats.org/package/2006/content-types"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67" r:id="rId10"/>
  </p:sldIdLst>
  <p:sldSz cx="9144000" cy="6858000" type="screen4x3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B8D"/>
    <a:srgbClr val="B9E0F7"/>
    <a:srgbClr val="13B5EA"/>
    <a:srgbClr val="FF33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210" y="-84"/>
      </p:cViewPr>
      <p:guideLst>
        <p:guide orient="horz" pos="281"/>
        <p:guide orient="horz" pos="3843"/>
        <p:guide orient="horz" pos="3562"/>
        <p:guide pos="5481"/>
        <p:guide pos="280"/>
        <p:guide pos="1746"/>
        <p:guide pos="1462"/>
        <p:guide pos="3207"/>
        <p:guide pos="292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14" d="100"/>
          <a:sy n="114" d="100"/>
        </p:scale>
        <p:origin x="-2358" y="-102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4734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B0F22-8DED-4CDA-BC4E-47C3EA70254F}" type="datetimeFigureOut">
              <a:rPr lang="cs-CZ" smtClean="0"/>
              <a:pPr/>
              <a:t>11.2.2014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9265F-04F2-4D47-A1E7-EE74899987E2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33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993F1-D5EC-4943-97AA-C86D9E6B9167}" type="datetimeFigureOut">
              <a:rPr lang="cs-CZ" smtClean="0"/>
              <a:pPr/>
              <a:t>11.2.2014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0BDDA-8E2B-4061-8BE0-CED46ED940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25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4500" y="1061640"/>
            <a:ext cx="8242300" cy="180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970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4654589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1112" y="446088"/>
            <a:ext cx="3609975" cy="430887"/>
          </a:xfrm>
        </p:spPr>
        <p:txBody>
          <a:bodyPr lIns="0" tIns="0" rIns="0" bIns="0" anchor="t" anchorCtr="0">
            <a:sp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444500" y="446088"/>
            <a:ext cx="4203700" cy="52085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5091113" y="876975"/>
            <a:ext cx="3609975" cy="4777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444500" y="1000085"/>
            <a:ext cx="8256588" cy="4654589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5243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44500" y="1800000"/>
            <a:ext cx="8242299" cy="615553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5586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99" y="3632033"/>
            <a:ext cx="4053600" cy="322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0" y="0"/>
            <a:ext cx="9143999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44500" y="1000086"/>
            <a:ext cx="8242300" cy="4654589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771776" y="6100763"/>
            <a:ext cx="1800224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 smtClean="0">
                <a:solidFill>
                  <a:schemeClr val="bg1"/>
                </a:solidFill>
              </a:rPr>
              <a:t>Autor prezentace (upravit v  předloze)</a:t>
            </a:r>
          </a:p>
          <a:p>
            <a:r>
              <a:rPr lang="cs-CZ" sz="900" dirty="0" smtClean="0">
                <a:solidFill>
                  <a:schemeClr val="bg1"/>
                </a:solidFill>
              </a:rPr>
              <a:t>funkce autora (upravit v  předloze)</a:t>
            </a:r>
            <a:endParaRPr lang="cs-CZ" sz="900" dirty="0">
              <a:solidFill>
                <a:schemeClr val="bg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44500" y="6100763"/>
            <a:ext cx="1876425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 smtClean="0">
                <a:solidFill>
                  <a:schemeClr val="bg1"/>
                </a:solidFill>
              </a:rPr>
              <a:t>NADPIS PREZENTACE (upravit v  předloze)</a:t>
            </a:r>
            <a:endParaRPr lang="cs-CZ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4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3" r:id="rId4"/>
    <p:sldLayoutId id="2147483655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492443"/>
          </a:xfrm>
        </p:spPr>
        <p:txBody>
          <a:bodyPr/>
          <a:lstStyle/>
          <a:p>
            <a:r>
              <a:rPr lang="cs-CZ" sz="3200" b="1" dirty="0" smtClean="0"/>
              <a:t>Vytváření </a:t>
            </a:r>
            <a:r>
              <a:rPr lang="cs-CZ" sz="3200" b="1" dirty="0"/>
              <a:t>a posilování protikorupčního </a:t>
            </a:r>
            <a:r>
              <a:rPr lang="cs-CZ" sz="3200" b="1" dirty="0" smtClean="0"/>
              <a:t>klimatu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Odborné diskusní fórum </a:t>
            </a:r>
            <a:r>
              <a:rPr lang="cs-CZ" dirty="0" smtClean="0"/>
              <a:t> - RRIPP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90946" y="3226046"/>
            <a:ext cx="4572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sz="2400" dirty="0" smtClean="0">
              <a:solidFill>
                <a:schemeClr val="bg1"/>
              </a:solidFill>
            </a:endParaRPr>
          </a:p>
          <a:p>
            <a:r>
              <a:rPr lang="cs-CZ" sz="2400" dirty="0" smtClean="0">
                <a:solidFill>
                  <a:schemeClr val="bg1"/>
                </a:solidFill>
              </a:rPr>
              <a:t>Úřad </a:t>
            </a:r>
            <a:r>
              <a:rPr lang="cs-CZ" sz="2400" dirty="0">
                <a:solidFill>
                  <a:schemeClr val="bg1"/>
                </a:solidFill>
              </a:rPr>
              <a:t>vlády ČR</a:t>
            </a:r>
          </a:p>
          <a:p>
            <a:r>
              <a:rPr lang="cs-CZ" dirty="0">
                <a:solidFill>
                  <a:schemeClr val="bg1"/>
                </a:solidFill>
              </a:rPr>
              <a:t>13. </a:t>
            </a:r>
            <a:r>
              <a:rPr lang="cs-CZ" dirty="0" smtClean="0">
                <a:solidFill>
                  <a:schemeClr val="bg1"/>
                </a:solidFill>
              </a:rPr>
              <a:t>února 2014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Ing. Pavel Šenych</a:t>
            </a:r>
            <a:br>
              <a:rPr lang="cs-CZ" dirty="0" smtClean="0">
                <a:solidFill>
                  <a:schemeClr val="bg1"/>
                </a:solidFill>
              </a:rPr>
            </a:b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10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říká encyklopedie?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Etika</a:t>
            </a:r>
            <a:r>
              <a:rPr lang="cs-CZ" dirty="0">
                <a:solidFill>
                  <a:srgbClr val="0066FF"/>
                </a:solidFill>
              </a:rPr>
              <a:t> </a:t>
            </a:r>
            <a:r>
              <a:rPr lang="cs-CZ" dirty="0">
                <a:solidFill>
                  <a:srgbClr val="0070C0"/>
                </a:solidFill>
              </a:rPr>
              <a:t>nebo též teorie morálky je </a:t>
            </a:r>
            <a:r>
              <a:rPr lang="cs-CZ" dirty="0">
                <a:solidFill>
                  <a:srgbClr val="FF0000"/>
                </a:solidFill>
              </a:rPr>
              <a:t>filosofickou disciplínou</a:t>
            </a:r>
            <a:r>
              <a:rPr lang="cs-CZ" dirty="0">
                <a:solidFill>
                  <a:srgbClr val="0070C0"/>
                </a:solidFill>
              </a:rPr>
              <a:t>, která </a:t>
            </a:r>
            <a:r>
              <a:rPr lang="cs-CZ" dirty="0">
                <a:solidFill>
                  <a:srgbClr val="FF0000"/>
                </a:solidFill>
              </a:rPr>
              <a:t>zkoumá morálku </a:t>
            </a:r>
            <a:r>
              <a:rPr lang="cs-CZ" dirty="0">
                <a:solidFill>
                  <a:srgbClr val="0070C0"/>
                </a:solidFill>
              </a:rPr>
              <a:t>nebo morálně relevantní jednání a jeho </a:t>
            </a:r>
            <a:r>
              <a:rPr lang="cs-CZ" dirty="0" smtClean="0">
                <a:solidFill>
                  <a:srgbClr val="0070C0"/>
                </a:solidFill>
              </a:rPr>
              <a:t>normy, </a:t>
            </a:r>
            <a:r>
              <a:rPr lang="cs-CZ" dirty="0" smtClean="0">
                <a:solidFill>
                  <a:srgbClr val="FF0000"/>
                </a:solidFill>
              </a:rPr>
              <a:t>kdy </a:t>
            </a:r>
            <a:r>
              <a:rPr lang="cs-CZ" dirty="0">
                <a:solidFill>
                  <a:srgbClr val="FF0000"/>
                </a:solidFill>
              </a:rPr>
              <a:t>existuje možnost </a:t>
            </a:r>
            <a:r>
              <a:rPr lang="cs-CZ" dirty="0">
                <a:solidFill>
                  <a:srgbClr val="0070C0"/>
                </a:solidFill>
              </a:rPr>
              <a:t>volby prostřednictvím </a:t>
            </a:r>
            <a:r>
              <a:rPr lang="cs-CZ" dirty="0">
                <a:solidFill>
                  <a:srgbClr val="FF0000"/>
                </a:solidFill>
              </a:rPr>
              <a:t>svobodné vůle</a:t>
            </a:r>
            <a:r>
              <a:rPr lang="cs-CZ" dirty="0" smtClean="0">
                <a:solidFill>
                  <a:srgbClr val="0066FF"/>
                </a:solidFill>
              </a:rPr>
              <a:t/>
            </a:r>
            <a:br>
              <a:rPr lang="cs-CZ" dirty="0" smtClean="0">
                <a:solidFill>
                  <a:srgbClr val="0066FF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Morálka</a:t>
            </a:r>
            <a:r>
              <a:rPr lang="cs-CZ" dirty="0">
                <a:solidFill>
                  <a:srgbClr val="0066FF"/>
                </a:solidFill>
              </a:rPr>
              <a:t> </a:t>
            </a:r>
            <a:r>
              <a:rPr lang="cs-CZ" dirty="0">
                <a:solidFill>
                  <a:srgbClr val="0070C0"/>
                </a:solidFill>
              </a:rPr>
              <a:t>je pak  dodržování a respektování </a:t>
            </a:r>
            <a:r>
              <a:rPr lang="cs-CZ" u="sng" dirty="0">
                <a:solidFill>
                  <a:srgbClr val="0070C0"/>
                </a:solidFill>
              </a:rPr>
              <a:t>většinového</a:t>
            </a:r>
            <a:r>
              <a:rPr lang="cs-CZ" dirty="0">
                <a:solidFill>
                  <a:srgbClr val="0070C0"/>
                </a:solidFill>
              </a:rPr>
              <a:t> názoru na vzorec chování, definovaný ve své době</a:t>
            </a:r>
            <a:endParaRPr lang="cs-CZ" sz="3600" dirty="0">
              <a:solidFill>
                <a:srgbClr val="0070C0"/>
              </a:solidFill>
            </a:endParaRPr>
          </a:p>
          <a:p>
            <a:r>
              <a:rPr lang="cs-CZ" b="1" dirty="0" smtClean="0">
                <a:solidFill>
                  <a:srgbClr val="FF0000"/>
                </a:solidFill>
              </a:rPr>
              <a:t>Neetické chování</a:t>
            </a:r>
            <a:r>
              <a:rPr lang="cs-CZ" dirty="0" smtClean="0">
                <a:solidFill>
                  <a:srgbClr val="0070C0"/>
                </a:solidFill>
              </a:rPr>
              <a:t>, tedy chování v rozporu s obecně přijatými pravidly, </a:t>
            </a:r>
            <a:r>
              <a:rPr lang="cs-CZ" u="sng" dirty="0" smtClean="0">
                <a:solidFill>
                  <a:srgbClr val="0070C0"/>
                </a:solidFill>
              </a:rPr>
              <a:t>je porušením morálky</a:t>
            </a:r>
            <a:r>
              <a:rPr lang="cs-CZ" dirty="0" smtClean="0">
                <a:solidFill>
                  <a:srgbClr val="0070C0"/>
                </a:solidFill>
              </a:rPr>
              <a:t> ať v psané (kodexy) či nepsané (společností obecně přijatelný vzorec chování) podobě</a:t>
            </a:r>
          </a:p>
          <a:p>
            <a:r>
              <a:rPr lang="cs-CZ" b="1" dirty="0">
                <a:solidFill>
                  <a:srgbClr val="FF0000"/>
                </a:solidFill>
              </a:rPr>
              <a:t>Korupce</a:t>
            </a:r>
            <a:r>
              <a:rPr lang="cs-CZ" dirty="0">
                <a:solidFill>
                  <a:srgbClr val="0066FF"/>
                </a:solidFill>
              </a:rPr>
              <a:t> </a:t>
            </a:r>
            <a:r>
              <a:rPr lang="cs-CZ" dirty="0">
                <a:solidFill>
                  <a:srgbClr val="0070C0"/>
                </a:solidFill>
              </a:rPr>
              <a:t>je jeden z projevů </a:t>
            </a:r>
            <a:r>
              <a:rPr lang="cs-CZ" u="sng" dirty="0">
                <a:solidFill>
                  <a:srgbClr val="0070C0"/>
                </a:solidFill>
              </a:rPr>
              <a:t>neetického chování </a:t>
            </a:r>
            <a:r>
              <a:rPr lang="cs-CZ" dirty="0">
                <a:solidFill>
                  <a:srgbClr val="0070C0"/>
                </a:solidFill>
              </a:rPr>
              <a:t>a zdaleka ne jediný,……..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0450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Výskyt korupce ve společnosti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>
                <a:solidFill>
                  <a:srgbClr val="0070C0"/>
                </a:solidFill>
              </a:rPr>
              <a:t>Je obecně pokles morálky společnosti, kde korupce je jen jeden jejích projevů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Boj</a:t>
            </a:r>
            <a:r>
              <a:rPr lang="cs-CZ" dirty="0" smtClean="0">
                <a:solidFill>
                  <a:srgbClr val="0070C0"/>
                </a:solidFill>
              </a:rPr>
              <a:t> s korupcí je </a:t>
            </a:r>
            <a:r>
              <a:rPr lang="cs-CZ" u="sng" dirty="0" smtClean="0">
                <a:solidFill>
                  <a:srgbClr val="0070C0"/>
                </a:solidFill>
              </a:rPr>
              <a:t>primárním bojem za morální hodnoty</a:t>
            </a:r>
            <a:r>
              <a:rPr lang="cs-CZ" dirty="0" smtClean="0">
                <a:solidFill>
                  <a:srgbClr val="0070C0"/>
                </a:solidFill>
              </a:rPr>
              <a:t> a dodržování pravidel společnosti - bez přehlížených výjimek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 smtClean="0">
                <a:solidFill>
                  <a:srgbClr val="0070C0"/>
                </a:solidFill>
              </a:rPr>
              <a:t>Neexistuje „malá“ nebo „velká“ korupce, akceptovatelná či již ne</a:t>
            </a:r>
            <a:br>
              <a:rPr lang="cs-CZ" dirty="0" smtClean="0">
                <a:solidFill>
                  <a:srgbClr val="0070C0"/>
                </a:solidFill>
              </a:rPr>
            </a:br>
            <a:endParaRPr lang="cs-CZ" dirty="0" smtClean="0">
              <a:solidFill>
                <a:srgbClr val="0070C0"/>
              </a:solidFill>
            </a:endParaRPr>
          </a:p>
          <a:p>
            <a:r>
              <a:rPr lang="cs-CZ" dirty="0" smtClean="0">
                <a:solidFill>
                  <a:srgbClr val="0070C0"/>
                </a:solidFill>
              </a:rPr>
              <a:t>Korupce</a:t>
            </a:r>
            <a:r>
              <a:rPr lang="cs-CZ" dirty="0" smtClean="0"/>
              <a:t> </a:t>
            </a:r>
            <a:r>
              <a:rPr lang="cs-CZ" sz="2800" dirty="0" smtClean="0">
                <a:solidFill>
                  <a:srgbClr val="FF0000"/>
                </a:solidFill>
              </a:rPr>
              <a:t>buď je</a:t>
            </a:r>
            <a:r>
              <a:rPr lang="cs-CZ" dirty="0" smtClean="0">
                <a:solidFill>
                  <a:srgbClr val="0070C0"/>
                </a:solidFill>
              </a:rPr>
              <a:t>, anebo </a:t>
            </a:r>
            <a:r>
              <a:rPr lang="cs-CZ" sz="2800" dirty="0" smtClean="0">
                <a:solidFill>
                  <a:srgbClr val="FF0000"/>
                </a:solidFill>
              </a:rPr>
              <a:t>není</a:t>
            </a:r>
            <a:br>
              <a:rPr lang="cs-CZ" sz="2800" dirty="0" smtClean="0">
                <a:solidFill>
                  <a:srgbClr val="FF0000"/>
                </a:solidFill>
              </a:rPr>
            </a:br>
            <a:endParaRPr lang="cs-CZ" sz="2800" dirty="0" smtClean="0">
              <a:solidFill>
                <a:srgbClr val="FF0000"/>
              </a:solidFill>
            </a:endParaRPr>
          </a:p>
          <a:p>
            <a:r>
              <a:rPr lang="cs-CZ" dirty="0" smtClean="0">
                <a:solidFill>
                  <a:srgbClr val="0070C0"/>
                </a:solidFill>
              </a:rPr>
              <a:t>Korupci nepůsobí státní správa, státní organizace, privátní sektor,… 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Korupcí působí lidé</a:t>
            </a:r>
            <a:r>
              <a:rPr lang="cs-CZ" dirty="0" smtClean="0">
                <a:solidFill>
                  <a:srgbClr val="0070C0"/>
                </a:solidFill>
              </a:rPr>
              <a:t>, kterým vnitřně poklesla hodnota morálky a je jim 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k ní dána příležitost.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448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existuje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C0"/>
                </a:solidFill>
              </a:rPr>
              <a:t>Korupce </a:t>
            </a:r>
            <a:r>
              <a:rPr lang="cs-CZ" dirty="0" smtClean="0">
                <a:solidFill>
                  <a:srgbClr val="FF0000"/>
                </a:solidFill>
              </a:rPr>
              <a:t>není národní problém</a:t>
            </a:r>
            <a:r>
              <a:rPr lang="cs-CZ" dirty="0" smtClean="0">
                <a:solidFill>
                  <a:srgbClr val="0070C0"/>
                </a:solidFill>
              </a:rPr>
              <a:t>, ale </a:t>
            </a:r>
            <a:r>
              <a:rPr lang="cs-CZ" dirty="0" smtClean="0">
                <a:solidFill>
                  <a:srgbClr val="FF0000"/>
                </a:solidFill>
              </a:rPr>
              <a:t>celosvětový</a:t>
            </a:r>
            <a:r>
              <a:rPr lang="cs-CZ" dirty="0" smtClean="0">
                <a:solidFill>
                  <a:srgbClr val="0070C0"/>
                </a:solidFill>
              </a:rPr>
              <a:t> a bohužel historický, jen se liší formou a vnějšími projevy v čase</a:t>
            </a:r>
          </a:p>
          <a:p>
            <a:r>
              <a:rPr lang="cs-CZ" dirty="0" smtClean="0">
                <a:solidFill>
                  <a:srgbClr val="0070C0"/>
                </a:solidFill>
              </a:rPr>
              <a:t>Nejčastějšími </a:t>
            </a:r>
            <a:r>
              <a:rPr lang="cs-CZ" dirty="0" smtClean="0">
                <a:solidFill>
                  <a:srgbClr val="FF0000"/>
                </a:solidFill>
              </a:rPr>
              <a:t>důvody pro korupci </a:t>
            </a:r>
            <a:r>
              <a:rPr lang="cs-CZ" dirty="0" smtClean="0">
                <a:solidFill>
                  <a:srgbClr val="0070C0"/>
                </a:solidFill>
              </a:rPr>
              <a:t>dnes jsou: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</a:t>
            </a:r>
            <a:r>
              <a:rPr lang="cs-CZ" u="sng" dirty="0" smtClean="0">
                <a:solidFill>
                  <a:srgbClr val="0070C0"/>
                </a:solidFill>
              </a:rPr>
              <a:t>manažerský</a:t>
            </a:r>
            <a:br>
              <a:rPr lang="cs-CZ" u="sng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</a:t>
            </a:r>
            <a:r>
              <a:rPr lang="cs-CZ" u="sng" dirty="0" smtClean="0">
                <a:solidFill>
                  <a:srgbClr val="0070C0"/>
                </a:solidFill>
              </a:rPr>
              <a:t>společenský</a:t>
            </a:r>
            <a:br>
              <a:rPr lang="cs-CZ" u="sng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</a:t>
            </a:r>
            <a:r>
              <a:rPr lang="cs-CZ" u="sng" dirty="0" smtClean="0">
                <a:solidFill>
                  <a:srgbClr val="0070C0"/>
                </a:solidFill>
              </a:rPr>
              <a:t>nedostatek veřejného statku</a:t>
            </a:r>
          </a:p>
          <a:p>
            <a:r>
              <a:rPr lang="cs-CZ" dirty="0">
                <a:solidFill>
                  <a:srgbClr val="0070C0"/>
                </a:solidFill>
              </a:rPr>
              <a:t>a</a:t>
            </a:r>
            <a:r>
              <a:rPr lang="cs-CZ" dirty="0" smtClean="0">
                <a:solidFill>
                  <a:srgbClr val="0070C0"/>
                </a:solidFill>
              </a:rPr>
              <a:t> další pomocné faktory pak: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malá či </a:t>
            </a:r>
            <a:r>
              <a:rPr lang="cs-CZ" u="sng" dirty="0" smtClean="0">
                <a:solidFill>
                  <a:srgbClr val="0070C0"/>
                </a:solidFill>
              </a:rPr>
              <a:t>netečná veřejná kontrola</a:t>
            </a:r>
            <a:r>
              <a:rPr lang="cs-CZ" dirty="0" smtClean="0">
                <a:solidFill>
                  <a:srgbClr val="0070C0"/>
                </a:solidFill>
              </a:rPr>
              <a:t>, tolerance nešvaru a nerespektování pravidel</a:t>
            </a:r>
            <a:r>
              <a:rPr lang="cs-CZ" dirty="0">
                <a:solidFill>
                  <a:srgbClr val="0070C0"/>
                </a:solidFill>
              </a:rPr>
              <a:t/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</a:t>
            </a:r>
            <a:r>
              <a:rPr lang="cs-CZ" u="sng" dirty="0" smtClean="0">
                <a:solidFill>
                  <a:srgbClr val="0070C0"/>
                </a:solidFill>
              </a:rPr>
              <a:t>absence společenského vyloučení</a:t>
            </a:r>
          </a:p>
        </p:txBody>
      </p:sp>
    </p:spTree>
    <p:extLst>
      <p:ext uri="{BB962C8B-B14F-4D97-AF65-F5344CB8AC3E}">
        <p14:creationId xmlns:p14="http://schemas.microsoft.com/office/powerpoint/2010/main" val="2834828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Projevy a formy korupce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3300"/>
                </a:solidFill>
              </a:rPr>
              <a:t>Korupce</a:t>
            </a:r>
            <a:r>
              <a:rPr lang="cs-CZ" dirty="0">
                <a:solidFill>
                  <a:srgbClr val="FF3300"/>
                </a:solidFill>
              </a:rPr>
              <a:t/>
            </a:r>
            <a:br>
              <a:rPr lang="cs-CZ" dirty="0">
                <a:solidFill>
                  <a:srgbClr val="FF3300"/>
                </a:solidFill>
              </a:rPr>
            </a:br>
            <a:r>
              <a:rPr lang="cs-CZ" u="sng" dirty="0">
                <a:solidFill>
                  <a:srgbClr val="0070C0"/>
                </a:solidFill>
              </a:rPr>
              <a:t>peněžní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 smtClean="0">
                <a:solidFill>
                  <a:srgbClr val="0070C0"/>
                </a:solidFill>
              </a:rPr>
              <a:t/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u="sng" dirty="0" smtClean="0">
                <a:solidFill>
                  <a:srgbClr val="0070C0"/>
                </a:solidFill>
              </a:rPr>
              <a:t>nepeněžní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endParaRPr lang="cs-CZ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cs-CZ" dirty="0">
                <a:solidFill>
                  <a:srgbClr val="0070C0"/>
                </a:solidFill>
              </a:rPr>
              <a:t>			- společenské pozvánky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		- dárky, služby až domů,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		- </a:t>
            </a:r>
            <a:r>
              <a:rPr lang="cs-CZ" dirty="0" smtClean="0">
                <a:solidFill>
                  <a:srgbClr val="0070C0"/>
                </a:solidFill>
              </a:rPr>
              <a:t>protekcionismus v obchodním vztahu </a:t>
            </a:r>
            <a:r>
              <a:rPr lang="cs-CZ" sz="1800" dirty="0">
                <a:solidFill>
                  <a:srgbClr val="0070C0"/>
                </a:solidFill>
              </a:rPr>
              <a:t>(výběrová řízení)</a:t>
            </a:r>
            <a:r>
              <a:rPr lang="cs-CZ" sz="3200" dirty="0">
                <a:solidFill>
                  <a:srgbClr val="0070C0"/>
                </a:solidFill>
              </a:rPr>
              <a:t>	</a:t>
            </a:r>
            <a:r>
              <a:rPr lang="cs-CZ" dirty="0">
                <a:solidFill>
                  <a:srgbClr val="0070C0"/>
                </a:solidFill>
              </a:rPr>
              <a:t>		</a:t>
            </a:r>
            <a:r>
              <a:rPr lang="cs-CZ" dirty="0" smtClean="0">
                <a:solidFill>
                  <a:srgbClr val="0070C0"/>
                </a:solidFill>
              </a:rPr>
              <a:t>- vědomé ústupky </a:t>
            </a:r>
            <a:r>
              <a:rPr lang="cs-CZ" sz="1800" dirty="0">
                <a:solidFill>
                  <a:srgbClr val="0070C0"/>
                </a:solidFill>
              </a:rPr>
              <a:t>(kvalita, platby, termíny)</a:t>
            </a:r>
          </a:p>
          <a:p>
            <a:r>
              <a:rPr lang="cs-CZ" dirty="0" smtClean="0">
                <a:solidFill>
                  <a:srgbClr val="FF3300"/>
                </a:solidFill>
              </a:rPr>
              <a:t>Konflikty zájmů, </a:t>
            </a:r>
            <a:r>
              <a:rPr lang="cs-CZ" sz="1800" dirty="0" smtClean="0">
                <a:solidFill>
                  <a:srgbClr val="0070C0"/>
                </a:solidFill>
              </a:rPr>
              <a:t>nepříslušné rozhodovací pravomoci, zneužití dat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 smtClean="0">
                <a:solidFill>
                  <a:srgbClr val="FF3300"/>
                </a:solidFill>
              </a:rPr>
              <a:t>Diskriminace, </a:t>
            </a:r>
            <a:r>
              <a:rPr lang="cs-CZ" sz="1800" dirty="0" smtClean="0">
                <a:solidFill>
                  <a:srgbClr val="0070C0"/>
                </a:solidFill>
              </a:rPr>
              <a:t>klientelismus v personálních vztazích</a:t>
            </a:r>
            <a:endParaRPr lang="en-US" dirty="0">
              <a:solidFill>
                <a:srgbClr val="0070C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5314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Boj s korupcí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u="sng" dirty="0" smtClean="0">
                <a:solidFill>
                  <a:srgbClr val="0070C0"/>
                </a:solidFill>
              </a:rPr>
              <a:t>Pasivní nástroje </a:t>
            </a:r>
            <a:r>
              <a:rPr lang="cs-CZ" dirty="0" smtClean="0">
                <a:solidFill>
                  <a:srgbClr val="0070C0"/>
                </a:solidFill>
              </a:rPr>
              <a:t>(i když se tváří aktivně, už jen „léčí“ chorobu):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systémy a opatření – čtyřoká pravidla, transparentní správa, …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ohlašovací nástroje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vyšetřovací s represivní systém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Aktivní přístup</a:t>
            </a:r>
            <a:br>
              <a:rPr lang="cs-CZ" dirty="0" smtClean="0">
                <a:solidFill>
                  <a:srgbClr val="FF000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vliv na změnu společenského prostředí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	- v rodině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	- v každodenním běžném okolí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	- v pracovním kolektivu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	</a:t>
            </a:r>
            <a:r>
              <a:rPr lang="cs-CZ" dirty="0">
                <a:solidFill>
                  <a:srgbClr val="0070C0"/>
                </a:solidFill>
              </a:rPr>
              <a:t>- ve </a:t>
            </a:r>
            <a:r>
              <a:rPr lang="cs-CZ" dirty="0" smtClean="0">
                <a:solidFill>
                  <a:srgbClr val="0070C0"/>
                </a:solidFill>
              </a:rPr>
              <a:t>školství</a:t>
            </a:r>
          </a:p>
          <a:p>
            <a:r>
              <a:rPr lang="cs-CZ" u="sng" dirty="0" smtClean="0">
                <a:solidFill>
                  <a:srgbClr val="0070C0"/>
                </a:solidFill>
              </a:rPr>
              <a:t>Podpůrné prostředky</a:t>
            </a:r>
            <a:r>
              <a:rPr lang="cs-CZ" dirty="0" smtClean="0">
                <a:solidFill>
                  <a:srgbClr val="0070C0"/>
                </a:solidFill>
              </a:rPr>
              <a:t/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etické kodexy a informační platforma vč. e-formy </a:t>
            </a:r>
            <a:r>
              <a:rPr lang="cs-CZ" sz="2000" dirty="0" smtClean="0">
                <a:solidFill>
                  <a:srgbClr val="0070C0"/>
                </a:solidFill>
              </a:rPr>
              <a:t>(pozor na úlohu papíru a myši,….). Co chceme a proč, jak a čím, s kým</a:t>
            </a:r>
          </a:p>
        </p:txBody>
      </p:sp>
    </p:spTree>
    <p:extLst>
      <p:ext uri="{BB962C8B-B14F-4D97-AF65-F5344CB8AC3E}">
        <p14:creationId xmlns:p14="http://schemas.microsoft.com/office/powerpoint/2010/main" val="2934166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1107996"/>
          </a:xfrm>
        </p:spPr>
        <p:txBody>
          <a:bodyPr/>
          <a:lstStyle/>
          <a:p>
            <a:r>
              <a:rPr lang="cs-CZ" dirty="0" smtClean="0"/>
              <a:t>Bez čeho nikdy nelze na korupcí vyhrát?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 smtClean="0">
                <a:solidFill>
                  <a:srgbClr val="0070C0"/>
                </a:solidFill>
              </a:rPr>
              <a:t>Bez</a:t>
            </a:r>
            <a:r>
              <a:rPr lang="cs-CZ" sz="2800" dirty="0" smtClean="0"/>
              <a:t> </a:t>
            </a:r>
            <a:r>
              <a:rPr lang="cs-CZ" sz="2800" dirty="0" smtClean="0">
                <a:solidFill>
                  <a:srgbClr val="FF0000"/>
                </a:solidFill>
              </a:rPr>
              <a:t>osobního příkladu </a:t>
            </a:r>
            <a:r>
              <a:rPr lang="cs-CZ" sz="2800" dirty="0" smtClean="0">
                <a:solidFill>
                  <a:srgbClr val="0070C0"/>
                </a:solidFill>
              </a:rPr>
              <a:t>a je jedno v jakém jsme právě společenském postavení</a:t>
            </a:r>
          </a:p>
          <a:p>
            <a:r>
              <a:rPr lang="cs-CZ" dirty="0" smtClean="0">
                <a:solidFill>
                  <a:srgbClr val="0070C0"/>
                </a:solidFill>
              </a:rPr>
              <a:t>Boj s korupcí je záležitostí zejména </a:t>
            </a:r>
            <a:r>
              <a:rPr lang="cs-CZ" dirty="0" smtClean="0">
                <a:solidFill>
                  <a:srgbClr val="FF0000"/>
                </a:solidFill>
              </a:rPr>
              <a:t>srdce</a:t>
            </a:r>
            <a:r>
              <a:rPr lang="cs-CZ" dirty="0" smtClean="0">
                <a:solidFill>
                  <a:srgbClr val="0070C0"/>
                </a:solidFill>
              </a:rPr>
              <a:t>, ne jen hlavy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 smtClean="0">
                <a:solidFill>
                  <a:srgbClr val="0070C0"/>
                </a:solidFill>
              </a:rPr>
              <a:t/>
            </a:r>
            <a:br>
              <a:rPr lang="cs-CZ" dirty="0" smtClean="0">
                <a:solidFill>
                  <a:srgbClr val="0070C0"/>
                </a:solidFill>
              </a:rPr>
            </a:br>
            <a:endParaRPr lang="cs-CZ" dirty="0" smtClean="0">
              <a:solidFill>
                <a:srgbClr val="0070C0"/>
              </a:solidFill>
            </a:endParaRPr>
          </a:p>
          <a:p>
            <a:r>
              <a:rPr lang="cs-CZ" dirty="0" smtClean="0">
                <a:solidFill>
                  <a:srgbClr val="0070C0"/>
                </a:solidFill>
              </a:rPr>
              <a:t>Svým „způsobem“ je to jistá paralela náboženství, jsou ti co: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</a:t>
            </a:r>
            <a:r>
              <a:rPr lang="cs-CZ" dirty="0" smtClean="0">
                <a:solidFill>
                  <a:srgbClr val="FF0000"/>
                </a:solidFill>
              </a:rPr>
              <a:t>vedou</a:t>
            </a:r>
            <a:r>
              <a:rPr lang="cs-CZ" dirty="0" smtClean="0">
                <a:solidFill>
                  <a:srgbClr val="0070C0"/>
                </a:solidFill>
              </a:rPr>
              <a:t>, protože </a:t>
            </a:r>
            <a:r>
              <a:rPr lang="cs-CZ" u="sng" dirty="0" smtClean="0">
                <a:solidFill>
                  <a:srgbClr val="FF0000"/>
                </a:solidFill>
              </a:rPr>
              <a:t>věří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>
                <a:solidFill>
                  <a:srgbClr val="0070C0"/>
                </a:solidFill>
              </a:rPr>
              <a:t>a praktikují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praktikují protože kolem </a:t>
            </a:r>
            <a:r>
              <a:rPr lang="cs-CZ" dirty="0" smtClean="0">
                <a:solidFill>
                  <a:srgbClr val="FF0000"/>
                </a:solidFill>
              </a:rPr>
              <a:t>vidí</a:t>
            </a:r>
            <a:r>
              <a:rPr lang="cs-CZ" dirty="0" smtClean="0">
                <a:solidFill>
                  <a:srgbClr val="0070C0"/>
                </a:solidFill>
              </a:rPr>
              <a:t> a cítí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zatím nevěří, ale jsou </a:t>
            </a:r>
            <a:r>
              <a:rPr lang="cs-CZ" dirty="0" smtClean="0">
                <a:solidFill>
                  <a:srgbClr val="FF0000"/>
                </a:solidFill>
              </a:rPr>
              <a:t>ochotní</a:t>
            </a:r>
            <a:r>
              <a:rPr lang="cs-CZ" dirty="0" smtClean="0">
                <a:solidFill>
                  <a:srgbClr val="0070C0"/>
                </a:solidFill>
              </a:rPr>
              <a:t> praktikovat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nevěří ale </a:t>
            </a:r>
            <a:r>
              <a:rPr lang="cs-CZ" dirty="0" smtClean="0">
                <a:solidFill>
                  <a:srgbClr val="FF0000"/>
                </a:solidFill>
              </a:rPr>
              <a:t>neškodí</a:t>
            </a:r>
            <a:r>
              <a:rPr lang="cs-CZ" dirty="0" smtClean="0">
                <a:solidFill>
                  <a:srgbClr val="0070C0"/>
                </a:solidFill>
              </a:rPr>
              <a:t/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- škodí</a:t>
            </a:r>
          </a:p>
          <a:p>
            <a:r>
              <a:rPr lang="cs-CZ" dirty="0">
                <a:solidFill>
                  <a:srgbClr val="0070C0"/>
                </a:solidFill>
              </a:rPr>
              <a:t>„</a:t>
            </a:r>
            <a:r>
              <a:rPr lang="cs-CZ" dirty="0">
                <a:solidFill>
                  <a:srgbClr val="00B050"/>
                </a:solidFill>
              </a:rPr>
              <a:t>Jednej podle zásady, o níž bys chtěl, aby se stala obecným zákonem</a:t>
            </a:r>
            <a:r>
              <a:rPr lang="cs-CZ" dirty="0">
                <a:solidFill>
                  <a:srgbClr val="0070C0"/>
                </a:solidFill>
              </a:rPr>
              <a:t>“					</a:t>
            </a:r>
            <a:r>
              <a:rPr lang="cs-CZ" dirty="0">
                <a:solidFill>
                  <a:srgbClr val="00B050"/>
                </a:solidFill>
              </a:rPr>
              <a:t>Immanuel Kant</a:t>
            </a:r>
          </a:p>
          <a:p>
            <a:endParaRPr lang="cs-CZ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7546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Pár poznámek na konec ….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0070C0"/>
                </a:solidFill>
              </a:rPr>
              <a:t>Do určité výše je každý nepodplatitelný </a:t>
            </a:r>
            <a:r>
              <a:rPr lang="cs-CZ" dirty="0" smtClean="0">
                <a:solidFill>
                  <a:srgbClr val="0070C0"/>
                </a:solidFill>
              </a:rPr>
              <a:t>(souhlasíte?)</a:t>
            </a:r>
            <a:endParaRPr lang="cs-CZ" dirty="0" smtClean="0">
              <a:solidFill>
                <a:srgbClr val="0070C0"/>
              </a:solidFill>
            </a:endParaRPr>
          </a:p>
          <a:p>
            <a:r>
              <a:rPr lang="cs-CZ" dirty="0" smtClean="0">
                <a:solidFill>
                  <a:srgbClr val="0070C0"/>
                </a:solidFill>
              </a:rPr>
              <a:t>Korupčníkem se člověk nerodí, ale stává</a:t>
            </a:r>
          </a:p>
          <a:p>
            <a:endParaRPr lang="cs-CZ" dirty="0">
              <a:solidFill>
                <a:srgbClr val="0070C0"/>
              </a:solidFill>
            </a:endParaRPr>
          </a:p>
          <a:p>
            <a:r>
              <a:rPr lang="cs-CZ" dirty="0" smtClean="0">
                <a:solidFill>
                  <a:srgbClr val="0070C0"/>
                </a:solidFill>
              </a:rPr>
              <a:t>„citát“ jeho císařské milosti Karla IV. v díle Jaroslava Vrchlického</a:t>
            </a:r>
          </a:p>
          <a:p>
            <a:r>
              <a:rPr lang="cs-CZ" dirty="0" smtClean="0">
                <a:solidFill>
                  <a:srgbClr val="0070C0"/>
                </a:solidFill>
              </a:rPr>
              <a:t>„citát“ z nejznámější české pohádky od chůvy králi Půlnočního království</a:t>
            </a:r>
          </a:p>
          <a:p>
            <a:endParaRPr lang="cs-CZ" dirty="0">
              <a:solidFill>
                <a:srgbClr val="0070C0"/>
              </a:solidFill>
            </a:endParaRPr>
          </a:p>
          <a:p>
            <a:r>
              <a:rPr lang="cs-CZ" dirty="0" smtClean="0">
                <a:solidFill>
                  <a:srgbClr val="0070C0"/>
                </a:solidFill>
              </a:rPr>
              <a:t>Pravidlo ukazováčku </a:t>
            </a:r>
          </a:p>
          <a:p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504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427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 modrá A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modrá A</Template>
  <TotalTime>111</TotalTime>
  <Words>235</Words>
  <Application>Microsoft Office PowerPoint</Application>
  <PresentationFormat>Předvádění na obrazovce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Prezentace modrá A</vt:lpstr>
      <vt:lpstr>Vytváření a posilování protikorupčního klimatu</vt:lpstr>
      <vt:lpstr>Co říká encyklopedie?</vt:lpstr>
      <vt:lpstr>Výskyt korupce ve společnosti</vt:lpstr>
      <vt:lpstr>Proč existuje</vt:lpstr>
      <vt:lpstr>Projevy a formy korupce</vt:lpstr>
      <vt:lpstr>Boj s korupcí</vt:lpstr>
      <vt:lpstr>Bez čeho nikdy nelze na korupcí vyhrát? </vt:lpstr>
      <vt:lpstr>Pár poznámek na konec ….</vt:lpstr>
      <vt:lpstr>Děkuji za pozornost</vt:lpstr>
    </vt:vector>
  </TitlesOfParts>
  <Company>Ministerstvo průmyslu a obchodu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Vytváření a posilování protikorupčního klimatu</dc:title>
  <dc:creator>Šenych Pavel</dc:creator>
  <cp:lastModifiedBy>Šenych Pavel</cp:lastModifiedBy>
  <cp:revision>40</cp:revision>
  <dcterms:created xsi:type="dcterms:W3CDTF">2014-02-10T11:16:59Z</dcterms:created>
  <dcterms:modified xsi:type="dcterms:W3CDTF">2014-02-11T15:20:23Z</dcterms:modified>
</cp:coreProperties>
</file>