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5" r:id="rId4"/>
    <p:sldId id="264" r:id="rId5"/>
    <p:sldId id="263" r:id="rId6"/>
    <p:sldId id="262" r:id="rId7"/>
    <p:sldId id="261" r:id="rId8"/>
    <p:sldId id="259" r:id="rId9"/>
    <p:sldId id="271" r:id="rId10"/>
    <p:sldId id="270" r:id="rId11"/>
    <p:sldId id="269" r:id="rId12"/>
    <p:sldId id="268" r:id="rId13"/>
    <p:sldId id="273" r:id="rId14"/>
    <p:sldId id="274" r:id="rId15"/>
    <p:sldId id="275" r:id="rId16"/>
    <p:sldId id="276" r:id="rId17"/>
    <p:sldId id="278" r:id="rId18"/>
    <p:sldId id="277" r:id="rId19"/>
    <p:sldId id="281" r:id="rId20"/>
    <p:sldId id="280" r:id="rId21"/>
    <p:sldId id="282" r:id="rId22"/>
    <p:sldId id="283" r:id="rId23"/>
    <p:sldId id="285" r:id="rId24"/>
    <p:sldId id="286" r:id="rId25"/>
    <p:sldId id="284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C2A69FB-31E9-40B8-8676-B4BD9C463A5A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48CF071-36B8-4A60-8472-AF015E930F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A69FB-31E9-40B8-8676-B4BD9C463A5A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CF071-36B8-4A60-8472-AF015E930F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A69FB-31E9-40B8-8676-B4BD9C463A5A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CF071-36B8-4A60-8472-AF015E930F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C2A69FB-31E9-40B8-8676-B4BD9C463A5A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48CF071-36B8-4A60-8472-AF015E930F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C2A69FB-31E9-40B8-8676-B4BD9C463A5A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48CF071-36B8-4A60-8472-AF015E930F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A69FB-31E9-40B8-8676-B4BD9C463A5A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CF071-36B8-4A60-8472-AF015E930F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A69FB-31E9-40B8-8676-B4BD9C463A5A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CF071-36B8-4A60-8472-AF015E930F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2A69FB-31E9-40B8-8676-B4BD9C463A5A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48CF071-36B8-4A60-8472-AF015E930F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A69FB-31E9-40B8-8676-B4BD9C463A5A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CF071-36B8-4A60-8472-AF015E930F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C2A69FB-31E9-40B8-8676-B4BD9C463A5A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48CF071-36B8-4A60-8472-AF015E930F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2A69FB-31E9-40B8-8676-B4BD9C463A5A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48CF071-36B8-4A60-8472-AF015E930F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C2A69FB-31E9-40B8-8676-B4BD9C463A5A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48CF071-36B8-4A60-8472-AF015E930F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Legislativa</a:t>
            </a:r>
            <a:r>
              <a:rPr lang="en-US" dirty="0" smtClean="0"/>
              <a:t> </a:t>
            </a:r>
            <a:r>
              <a:rPr lang="cs-CZ" dirty="0" smtClean="0"/>
              <a:t>České republiky – současný stav ochrany dětí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JUDr. Šárka Špeciánová </a:t>
            </a:r>
          </a:p>
          <a:p>
            <a:r>
              <a:rPr lang="cs-CZ" dirty="0" smtClean="0"/>
              <a:t>Dětské krizové centrum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Trestní zákoník - skutkové podstaty - výňatky - znásilnění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b="1" u="sng" dirty="0" smtClean="0"/>
              <a:t>§ </a:t>
            </a:r>
            <a:r>
              <a:rPr lang="en-US" b="1" u="sng" dirty="0" smtClean="0"/>
              <a:t>185</a:t>
            </a:r>
            <a:r>
              <a:rPr lang="cs-CZ" b="1" u="sng" dirty="0" smtClean="0"/>
              <a:t> – z</a:t>
            </a:r>
            <a:r>
              <a:rPr lang="en-US" b="1" u="sng" dirty="0" err="1" smtClean="0"/>
              <a:t>násilnění</a:t>
            </a:r>
            <a:endParaRPr lang="en-US" b="1" u="sng" dirty="0" smtClean="0"/>
          </a:p>
          <a:p>
            <a:r>
              <a:rPr lang="en-US" dirty="0" err="1" smtClean="0"/>
              <a:t>Kdo</a:t>
            </a:r>
            <a:r>
              <a:rPr lang="en-US" dirty="0" smtClean="0"/>
              <a:t> </a:t>
            </a:r>
            <a:r>
              <a:rPr lang="en-US" dirty="0" err="1" smtClean="0"/>
              <a:t>jiného</a:t>
            </a:r>
            <a:r>
              <a:rPr lang="en-US" dirty="0" smtClean="0"/>
              <a:t> </a:t>
            </a:r>
            <a:r>
              <a:rPr lang="en-US" dirty="0" err="1" smtClean="0"/>
              <a:t>násilím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pohrůžkou</a:t>
            </a:r>
            <a:r>
              <a:rPr lang="en-US" dirty="0" smtClean="0"/>
              <a:t> </a:t>
            </a:r>
            <a:r>
              <a:rPr lang="en-US" dirty="0" err="1" smtClean="0"/>
              <a:t>násilí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pohrůžkou</a:t>
            </a:r>
            <a:r>
              <a:rPr lang="en-US" dirty="0" smtClean="0"/>
              <a:t> </a:t>
            </a:r>
            <a:r>
              <a:rPr lang="en-US" dirty="0" err="1" smtClean="0"/>
              <a:t>jiné</a:t>
            </a:r>
            <a:r>
              <a:rPr lang="en-US" dirty="0" smtClean="0"/>
              <a:t> </a:t>
            </a:r>
            <a:r>
              <a:rPr lang="en-US" dirty="0" err="1" smtClean="0"/>
              <a:t>těžké</a:t>
            </a:r>
            <a:r>
              <a:rPr lang="en-US" dirty="0" smtClean="0"/>
              <a:t> </a:t>
            </a:r>
            <a:r>
              <a:rPr lang="en-US" dirty="0" err="1" smtClean="0"/>
              <a:t>újmy</a:t>
            </a:r>
            <a:r>
              <a:rPr lang="en-US" dirty="0" smtClean="0"/>
              <a:t> </a:t>
            </a:r>
            <a:r>
              <a:rPr lang="en-US" dirty="0" err="1" smtClean="0"/>
              <a:t>donutí</a:t>
            </a:r>
            <a:r>
              <a:rPr lang="en-US" dirty="0" smtClean="0"/>
              <a:t> k </a:t>
            </a:r>
            <a:r>
              <a:rPr lang="en-US" dirty="0" err="1" smtClean="0"/>
              <a:t>pohlavnímu</a:t>
            </a:r>
            <a:r>
              <a:rPr lang="en-US" dirty="0" smtClean="0"/>
              <a:t> </a:t>
            </a:r>
            <a:r>
              <a:rPr lang="en-US" dirty="0" err="1" smtClean="0"/>
              <a:t>styku</a:t>
            </a:r>
            <a:r>
              <a:rPr lang="en-US" dirty="0" smtClean="0"/>
              <a:t>,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zneužije</a:t>
            </a:r>
            <a:r>
              <a:rPr lang="en-US" dirty="0" smtClean="0"/>
              <a:t> </a:t>
            </a:r>
            <a:r>
              <a:rPr lang="en-US" dirty="0" err="1" smtClean="0"/>
              <a:t>jeho</a:t>
            </a:r>
            <a:r>
              <a:rPr lang="en-US" dirty="0" smtClean="0"/>
              <a:t> </a:t>
            </a:r>
            <a:r>
              <a:rPr lang="en-US" dirty="0" err="1" smtClean="0"/>
              <a:t>bezbrannosti</a:t>
            </a:r>
            <a:r>
              <a:rPr lang="en-US" dirty="0" smtClean="0"/>
              <a:t>,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potrestán</a:t>
            </a:r>
            <a:r>
              <a:rPr lang="en-US" dirty="0" smtClean="0"/>
              <a:t> </a:t>
            </a:r>
            <a:r>
              <a:rPr lang="en-US" dirty="0" err="1" smtClean="0"/>
              <a:t>odnětím</a:t>
            </a:r>
            <a:r>
              <a:rPr lang="en-US" dirty="0" smtClean="0"/>
              <a:t> </a:t>
            </a:r>
            <a:r>
              <a:rPr lang="en-US" dirty="0" err="1" smtClean="0"/>
              <a:t>svobody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šest</a:t>
            </a:r>
            <a:r>
              <a:rPr lang="en-US" dirty="0" smtClean="0"/>
              <a:t> </a:t>
            </a:r>
            <a:r>
              <a:rPr lang="en-US" dirty="0" err="1" smtClean="0"/>
              <a:t>měsíců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</a:t>
            </a:r>
            <a:r>
              <a:rPr lang="en-US" dirty="0" err="1" smtClean="0"/>
              <a:t>pět</a:t>
            </a:r>
            <a:r>
              <a:rPr lang="en-US" dirty="0" smtClean="0"/>
              <a:t> let.</a:t>
            </a:r>
          </a:p>
          <a:p>
            <a:endParaRPr lang="cs-CZ" dirty="0" smtClean="0"/>
          </a:p>
          <a:p>
            <a:r>
              <a:rPr lang="cs-CZ" dirty="0" smtClean="0"/>
              <a:t>o</a:t>
            </a:r>
            <a:r>
              <a:rPr lang="en-US" dirty="0" err="1" smtClean="0"/>
              <a:t>dnětím</a:t>
            </a:r>
            <a:r>
              <a:rPr lang="en-US" dirty="0" smtClean="0"/>
              <a:t> </a:t>
            </a:r>
            <a:r>
              <a:rPr lang="en-US" dirty="0" err="1" smtClean="0"/>
              <a:t>svobody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dvě</a:t>
            </a:r>
            <a:r>
              <a:rPr lang="en-US" dirty="0" smtClean="0"/>
              <a:t> </a:t>
            </a:r>
            <a:r>
              <a:rPr lang="en-US" dirty="0" err="1" smtClean="0"/>
              <a:t>léta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</a:t>
            </a:r>
            <a:r>
              <a:rPr lang="en-US" dirty="0" err="1" smtClean="0"/>
              <a:t>deset</a:t>
            </a:r>
            <a:r>
              <a:rPr lang="en-US" dirty="0" smtClean="0"/>
              <a:t> let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pachatel</a:t>
            </a:r>
            <a:r>
              <a:rPr lang="en-US" dirty="0" smtClean="0"/>
              <a:t> </a:t>
            </a:r>
            <a:r>
              <a:rPr lang="en-US" dirty="0" err="1" smtClean="0"/>
              <a:t>potrestán</a:t>
            </a:r>
            <a:r>
              <a:rPr lang="en-US" dirty="0" smtClean="0"/>
              <a:t>, </a:t>
            </a:r>
            <a:r>
              <a:rPr lang="en-US" dirty="0" err="1" smtClean="0"/>
              <a:t>spáchá-li</a:t>
            </a:r>
            <a:r>
              <a:rPr lang="en-US" dirty="0" smtClean="0"/>
              <a:t> </a:t>
            </a:r>
            <a:r>
              <a:rPr lang="en-US" dirty="0" err="1" smtClean="0"/>
              <a:t>čin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souloží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jiným</a:t>
            </a:r>
            <a:r>
              <a:rPr lang="en-US" dirty="0" smtClean="0"/>
              <a:t> </a:t>
            </a:r>
            <a:r>
              <a:rPr lang="en-US" dirty="0" err="1" smtClean="0"/>
              <a:t>pohlavním</a:t>
            </a:r>
            <a:r>
              <a:rPr lang="en-US" dirty="0" smtClean="0"/>
              <a:t> </a:t>
            </a:r>
            <a:r>
              <a:rPr lang="en-US" dirty="0" err="1" smtClean="0"/>
              <a:t>stykem</a:t>
            </a:r>
            <a:r>
              <a:rPr lang="en-US" dirty="0" smtClean="0"/>
              <a:t> </a:t>
            </a:r>
            <a:r>
              <a:rPr lang="en-US" dirty="0" err="1" smtClean="0"/>
              <a:t>provedeným</a:t>
            </a:r>
            <a:r>
              <a:rPr lang="en-US" dirty="0" smtClean="0"/>
              <a:t> </a:t>
            </a:r>
            <a:r>
              <a:rPr lang="en-US" dirty="0" err="1" smtClean="0"/>
              <a:t>způsobem</a:t>
            </a:r>
            <a:r>
              <a:rPr lang="en-US" dirty="0" smtClean="0"/>
              <a:t> </a:t>
            </a:r>
            <a:r>
              <a:rPr lang="en-US" dirty="0" err="1" smtClean="0"/>
              <a:t>srovnatelným</a:t>
            </a:r>
            <a:r>
              <a:rPr lang="en-US" dirty="0" smtClean="0"/>
              <a:t> se </a:t>
            </a:r>
            <a:r>
              <a:rPr lang="en-US" dirty="0" err="1" smtClean="0"/>
              <a:t>souloží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dítěti</a:t>
            </a:r>
            <a:endParaRPr lang="cs-CZ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Sexuální nátlak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u="sng" dirty="0" smtClean="0"/>
              <a:t>§ </a:t>
            </a:r>
            <a:r>
              <a:rPr lang="en-US" b="1" u="sng" dirty="0" smtClean="0"/>
              <a:t>186</a:t>
            </a:r>
            <a:r>
              <a:rPr lang="cs-CZ" b="1" u="sng" dirty="0" smtClean="0"/>
              <a:t> - </a:t>
            </a:r>
            <a:r>
              <a:rPr lang="en-US" b="1" u="sng" dirty="0" err="1" smtClean="0"/>
              <a:t>Sexuální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nátlak</a:t>
            </a:r>
            <a:endParaRPr lang="en-US" b="1" u="sng" dirty="0" smtClean="0"/>
          </a:p>
          <a:p>
            <a:r>
              <a:rPr lang="en-US" dirty="0" err="1" smtClean="0"/>
              <a:t>Kdo</a:t>
            </a:r>
            <a:r>
              <a:rPr lang="en-US" dirty="0" smtClean="0"/>
              <a:t> </a:t>
            </a:r>
            <a:r>
              <a:rPr lang="en-US" dirty="0" err="1" smtClean="0"/>
              <a:t>jiného</a:t>
            </a:r>
            <a:r>
              <a:rPr lang="en-US" dirty="0" smtClean="0"/>
              <a:t> </a:t>
            </a:r>
            <a:r>
              <a:rPr lang="en-US" u="sng" dirty="0" err="1" smtClean="0"/>
              <a:t>násilím</a:t>
            </a:r>
            <a:r>
              <a:rPr lang="en-US" u="sng" dirty="0" smtClean="0"/>
              <a:t>, </a:t>
            </a:r>
            <a:r>
              <a:rPr lang="en-US" u="sng" dirty="0" err="1" smtClean="0"/>
              <a:t>pohrůžkou</a:t>
            </a:r>
            <a:r>
              <a:rPr lang="en-US" u="sng" dirty="0" smtClean="0"/>
              <a:t> </a:t>
            </a:r>
            <a:r>
              <a:rPr lang="en-US" u="sng" dirty="0" err="1" smtClean="0"/>
              <a:t>násilí</a:t>
            </a:r>
            <a:r>
              <a:rPr lang="en-US" u="sng" dirty="0" smtClean="0"/>
              <a:t> </a:t>
            </a:r>
            <a:r>
              <a:rPr lang="en-US" u="sng" dirty="0" err="1" smtClean="0"/>
              <a:t>nebo</a:t>
            </a:r>
            <a:r>
              <a:rPr lang="en-US" u="sng" dirty="0" smtClean="0"/>
              <a:t> </a:t>
            </a:r>
            <a:r>
              <a:rPr lang="en-US" u="sng" dirty="0" err="1" smtClean="0"/>
              <a:t>pohrůžkou</a:t>
            </a:r>
            <a:r>
              <a:rPr lang="en-US" u="sng" dirty="0" smtClean="0"/>
              <a:t> </a:t>
            </a:r>
            <a:r>
              <a:rPr lang="en-US" u="sng" dirty="0" err="1" smtClean="0"/>
              <a:t>jiné</a:t>
            </a:r>
            <a:r>
              <a:rPr lang="en-US" u="sng" dirty="0" smtClean="0"/>
              <a:t> </a:t>
            </a:r>
            <a:r>
              <a:rPr lang="en-US" u="sng" dirty="0" err="1" smtClean="0"/>
              <a:t>těžké</a:t>
            </a:r>
            <a:r>
              <a:rPr lang="en-US" u="sng" dirty="0" smtClean="0"/>
              <a:t> </a:t>
            </a:r>
            <a:r>
              <a:rPr lang="en-US" u="sng" dirty="0" err="1" smtClean="0"/>
              <a:t>újmy</a:t>
            </a:r>
            <a:r>
              <a:rPr lang="en-US" u="sng" dirty="0" smtClean="0"/>
              <a:t> </a:t>
            </a:r>
            <a:r>
              <a:rPr lang="en-US" u="sng" dirty="0" err="1" smtClean="0"/>
              <a:t>donutí</a:t>
            </a:r>
            <a:r>
              <a:rPr lang="en-US" u="sng" dirty="0" smtClean="0"/>
              <a:t> k </a:t>
            </a:r>
            <a:r>
              <a:rPr lang="en-US" u="sng" dirty="0" err="1" smtClean="0"/>
              <a:t>pohlavnímu</a:t>
            </a:r>
            <a:r>
              <a:rPr lang="en-US" u="sng" dirty="0" smtClean="0"/>
              <a:t> </a:t>
            </a:r>
            <a:r>
              <a:rPr lang="en-US" u="sng" dirty="0" err="1" smtClean="0"/>
              <a:t>sebeukájení</a:t>
            </a:r>
            <a:r>
              <a:rPr lang="en-US" u="sng" dirty="0" smtClean="0"/>
              <a:t>, k </a:t>
            </a:r>
            <a:r>
              <a:rPr lang="en-US" u="sng" dirty="0" err="1" smtClean="0"/>
              <a:t>obnažování</a:t>
            </a:r>
            <a:r>
              <a:rPr lang="en-US" u="sng" dirty="0" smtClean="0"/>
              <a:t> </a:t>
            </a:r>
            <a:r>
              <a:rPr lang="en-US" u="sng" dirty="0" err="1" smtClean="0"/>
              <a:t>nebo</a:t>
            </a:r>
            <a:r>
              <a:rPr lang="en-US" u="sng" dirty="0" smtClean="0"/>
              <a:t> </a:t>
            </a:r>
            <a:r>
              <a:rPr lang="en-US" u="sng" dirty="0" err="1" smtClean="0"/>
              <a:t>jinému</a:t>
            </a:r>
            <a:r>
              <a:rPr lang="en-US" u="sng" dirty="0" smtClean="0"/>
              <a:t> </a:t>
            </a:r>
            <a:r>
              <a:rPr lang="en-US" u="sng" dirty="0" err="1" smtClean="0"/>
              <a:t>srovnatelnému</a:t>
            </a:r>
            <a:r>
              <a:rPr lang="en-US" u="sng" dirty="0" smtClean="0"/>
              <a:t> </a:t>
            </a:r>
            <a:r>
              <a:rPr lang="en-US" u="sng" dirty="0" err="1" smtClean="0"/>
              <a:t>chování</a:t>
            </a:r>
            <a:r>
              <a:rPr lang="en-US" dirty="0" smtClean="0"/>
              <a:t>,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kdo</a:t>
            </a:r>
            <a:r>
              <a:rPr lang="en-US" dirty="0" smtClean="0"/>
              <a:t> k </a:t>
            </a:r>
            <a:r>
              <a:rPr lang="en-US" dirty="0" err="1" smtClean="0"/>
              <a:t>takovému</a:t>
            </a:r>
            <a:r>
              <a:rPr lang="en-US" dirty="0" smtClean="0"/>
              <a:t> </a:t>
            </a:r>
            <a:r>
              <a:rPr lang="en-US" dirty="0" err="1" smtClean="0"/>
              <a:t>chování</a:t>
            </a:r>
            <a:r>
              <a:rPr lang="en-US" dirty="0" smtClean="0"/>
              <a:t> </a:t>
            </a:r>
            <a:r>
              <a:rPr lang="en-US" dirty="0" err="1" smtClean="0"/>
              <a:t>přiměje</a:t>
            </a:r>
            <a:r>
              <a:rPr lang="en-US" dirty="0" smtClean="0"/>
              <a:t> </a:t>
            </a:r>
            <a:r>
              <a:rPr lang="en-US" dirty="0" err="1" smtClean="0"/>
              <a:t>jiného</a:t>
            </a:r>
            <a:r>
              <a:rPr lang="en-US" dirty="0" smtClean="0"/>
              <a:t> </a:t>
            </a:r>
            <a:r>
              <a:rPr lang="en-US" dirty="0" err="1" smtClean="0"/>
              <a:t>zneužívaje</a:t>
            </a:r>
            <a:r>
              <a:rPr lang="en-US" dirty="0" smtClean="0"/>
              <a:t> </a:t>
            </a:r>
            <a:r>
              <a:rPr lang="en-US" dirty="0" err="1" smtClean="0"/>
              <a:t>jeho</a:t>
            </a:r>
            <a:r>
              <a:rPr lang="en-US" dirty="0" smtClean="0"/>
              <a:t> </a:t>
            </a:r>
            <a:r>
              <a:rPr lang="en-US" dirty="0" err="1" smtClean="0"/>
              <a:t>bezbrannosti</a:t>
            </a:r>
            <a:r>
              <a:rPr lang="en-US" dirty="0" smtClean="0"/>
              <a:t>,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potrestán</a:t>
            </a:r>
            <a:r>
              <a:rPr lang="en-US" dirty="0" smtClean="0"/>
              <a:t> </a:t>
            </a:r>
            <a:r>
              <a:rPr lang="en-US" dirty="0" err="1" smtClean="0"/>
              <a:t>odnětím</a:t>
            </a:r>
            <a:r>
              <a:rPr lang="en-US" dirty="0" smtClean="0"/>
              <a:t> </a:t>
            </a:r>
            <a:r>
              <a:rPr lang="en-US" dirty="0" err="1" smtClean="0"/>
              <a:t>svobody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šest</a:t>
            </a:r>
            <a:r>
              <a:rPr lang="en-US" dirty="0" smtClean="0"/>
              <a:t> </a:t>
            </a:r>
            <a:r>
              <a:rPr lang="en-US" dirty="0" err="1" smtClean="0"/>
              <a:t>měsíců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</a:t>
            </a:r>
            <a:r>
              <a:rPr lang="en-US" dirty="0" err="1" smtClean="0"/>
              <a:t>čtyři</a:t>
            </a:r>
            <a:r>
              <a:rPr lang="en-US" dirty="0" smtClean="0"/>
              <a:t> </a:t>
            </a:r>
            <a:r>
              <a:rPr lang="en-US" dirty="0" err="1" smtClean="0"/>
              <a:t>léta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zákazem</a:t>
            </a:r>
            <a:r>
              <a:rPr lang="en-US" dirty="0" smtClean="0"/>
              <a:t> </a:t>
            </a:r>
            <a:r>
              <a:rPr lang="en-US" dirty="0" err="1" smtClean="0"/>
              <a:t>činnosti</a:t>
            </a:r>
            <a:r>
              <a:rPr lang="en-US" dirty="0" smtClean="0"/>
              <a:t>.</a:t>
            </a:r>
          </a:p>
          <a:p>
            <a:r>
              <a:rPr lang="cs-CZ" dirty="0" smtClean="0"/>
              <a:t>s</a:t>
            </a:r>
            <a:r>
              <a:rPr lang="en-US" dirty="0" err="1" smtClean="0"/>
              <a:t>tejně</a:t>
            </a:r>
            <a:r>
              <a:rPr lang="en-US" dirty="0" smtClean="0"/>
              <a:t>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potrestán</a:t>
            </a:r>
            <a:r>
              <a:rPr lang="en-US" dirty="0" smtClean="0"/>
              <a:t> </a:t>
            </a:r>
            <a:r>
              <a:rPr lang="en-US" dirty="0" err="1" smtClean="0"/>
              <a:t>pachatel</a:t>
            </a:r>
            <a:r>
              <a:rPr lang="en-US" dirty="0" smtClean="0"/>
              <a:t>, </a:t>
            </a:r>
            <a:r>
              <a:rPr lang="en-US" dirty="0" err="1" smtClean="0"/>
              <a:t>který</a:t>
            </a:r>
            <a:r>
              <a:rPr lang="en-US" dirty="0" smtClean="0"/>
              <a:t> </a:t>
            </a:r>
            <a:r>
              <a:rPr lang="en-US" u="sng" dirty="0" err="1" smtClean="0"/>
              <a:t>přiměje</a:t>
            </a:r>
            <a:r>
              <a:rPr lang="en-US" u="sng" dirty="0" smtClean="0"/>
              <a:t> </a:t>
            </a:r>
            <a:r>
              <a:rPr lang="en-US" u="sng" dirty="0" err="1" smtClean="0"/>
              <a:t>jiného</a:t>
            </a:r>
            <a:r>
              <a:rPr lang="en-US" u="sng" dirty="0" smtClean="0"/>
              <a:t> k </a:t>
            </a:r>
            <a:r>
              <a:rPr lang="en-US" u="sng" dirty="0" err="1" smtClean="0"/>
              <a:t>pohlavnímu</a:t>
            </a:r>
            <a:r>
              <a:rPr lang="en-US" u="sng" dirty="0" smtClean="0"/>
              <a:t> </a:t>
            </a:r>
            <a:r>
              <a:rPr lang="en-US" u="sng" dirty="0" err="1" smtClean="0"/>
              <a:t>styku</a:t>
            </a:r>
            <a:r>
              <a:rPr lang="en-US" u="sng" dirty="0" smtClean="0"/>
              <a:t>, k </a:t>
            </a:r>
            <a:r>
              <a:rPr lang="en-US" u="sng" dirty="0" err="1" smtClean="0"/>
              <a:t>pohlavnímu</a:t>
            </a:r>
            <a:r>
              <a:rPr lang="en-US" u="sng" dirty="0" smtClean="0"/>
              <a:t> </a:t>
            </a:r>
            <a:r>
              <a:rPr lang="en-US" u="sng" dirty="0" err="1" smtClean="0"/>
              <a:t>sebeukájení</a:t>
            </a:r>
            <a:r>
              <a:rPr lang="en-US" u="sng" dirty="0" smtClean="0"/>
              <a:t>, k </a:t>
            </a:r>
            <a:r>
              <a:rPr lang="en-US" u="sng" dirty="0" err="1" smtClean="0"/>
              <a:t>obnažování</a:t>
            </a:r>
            <a:r>
              <a:rPr lang="en-US" u="sng" dirty="0" smtClean="0"/>
              <a:t> </a:t>
            </a:r>
            <a:r>
              <a:rPr lang="en-US" u="sng" dirty="0" err="1" smtClean="0"/>
              <a:t>nebo</a:t>
            </a:r>
            <a:r>
              <a:rPr lang="en-US" u="sng" dirty="0" smtClean="0"/>
              <a:t> </a:t>
            </a:r>
            <a:r>
              <a:rPr lang="en-US" u="sng" dirty="0" err="1" smtClean="0"/>
              <a:t>jinému</a:t>
            </a:r>
            <a:r>
              <a:rPr lang="en-US" u="sng" dirty="0" smtClean="0"/>
              <a:t> </a:t>
            </a:r>
            <a:r>
              <a:rPr lang="en-US" u="sng" dirty="0" err="1" smtClean="0"/>
              <a:t>srovnatelnému</a:t>
            </a:r>
            <a:r>
              <a:rPr lang="en-US" u="sng" dirty="0" smtClean="0"/>
              <a:t> </a:t>
            </a:r>
            <a:r>
              <a:rPr lang="en-US" u="sng" dirty="0" err="1" smtClean="0"/>
              <a:t>chování</a:t>
            </a:r>
            <a:r>
              <a:rPr lang="en-US" u="sng" dirty="0" smtClean="0"/>
              <a:t> </a:t>
            </a:r>
            <a:r>
              <a:rPr lang="en-US" u="sng" dirty="0" err="1" smtClean="0"/>
              <a:t>zneužívaje</a:t>
            </a:r>
            <a:r>
              <a:rPr lang="en-US" u="sng" dirty="0" smtClean="0"/>
              <a:t> </a:t>
            </a:r>
            <a:r>
              <a:rPr lang="en-US" u="sng" dirty="0" err="1" smtClean="0"/>
              <a:t>jeho</a:t>
            </a:r>
            <a:r>
              <a:rPr lang="en-US" u="sng" dirty="0" smtClean="0"/>
              <a:t> </a:t>
            </a:r>
            <a:r>
              <a:rPr lang="en-US" u="sng" dirty="0" err="1" smtClean="0"/>
              <a:t>závislosti</a:t>
            </a:r>
            <a:r>
              <a:rPr lang="en-US" dirty="0" smtClean="0"/>
              <a:t>,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svého</a:t>
            </a:r>
            <a:r>
              <a:rPr lang="en-US" dirty="0" smtClean="0"/>
              <a:t> </a:t>
            </a:r>
            <a:r>
              <a:rPr lang="en-US" dirty="0" err="1" smtClean="0"/>
              <a:t>postavení</a:t>
            </a:r>
            <a:r>
              <a:rPr lang="en-US" dirty="0" smtClean="0"/>
              <a:t> a z </a:t>
            </a:r>
            <a:r>
              <a:rPr lang="en-US" dirty="0" err="1" smtClean="0"/>
              <a:t>něho</a:t>
            </a:r>
            <a:r>
              <a:rPr lang="en-US" dirty="0" smtClean="0"/>
              <a:t> </a:t>
            </a:r>
            <a:r>
              <a:rPr lang="en-US" dirty="0" err="1" smtClean="0"/>
              <a:t>vyplývající</a:t>
            </a:r>
            <a:r>
              <a:rPr lang="en-US" dirty="0" smtClean="0"/>
              <a:t> </a:t>
            </a:r>
            <a:r>
              <a:rPr lang="en-US" dirty="0" err="1" smtClean="0"/>
              <a:t>důvěryhodnosti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vlivu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Pohlavní zneužití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u="sng" dirty="0" smtClean="0"/>
              <a:t>§ 187</a:t>
            </a:r>
            <a:r>
              <a:rPr lang="cs-CZ" b="1" u="sng" dirty="0" smtClean="0"/>
              <a:t> - P</a:t>
            </a:r>
            <a:r>
              <a:rPr lang="en-US" b="1" u="sng" dirty="0" err="1" smtClean="0"/>
              <a:t>ohlavní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zneužití</a:t>
            </a:r>
            <a:endParaRPr lang="en-US" b="1" u="sng" dirty="0" smtClean="0"/>
          </a:p>
          <a:p>
            <a:r>
              <a:rPr lang="en-US" dirty="0" err="1" smtClean="0"/>
              <a:t>Kdo</a:t>
            </a:r>
            <a:r>
              <a:rPr lang="en-US" dirty="0" smtClean="0"/>
              <a:t> </a:t>
            </a:r>
            <a:r>
              <a:rPr lang="en-US" dirty="0" err="1" smtClean="0"/>
              <a:t>vykoná</a:t>
            </a:r>
            <a:r>
              <a:rPr lang="en-US" dirty="0" smtClean="0"/>
              <a:t> </a:t>
            </a:r>
            <a:r>
              <a:rPr lang="en-US" dirty="0" err="1" smtClean="0"/>
              <a:t>soulož</a:t>
            </a:r>
            <a:r>
              <a:rPr lang="en-US" dirty="0" smtClean="0"/>
              <a:t> s </a:t>
            </a:r>
            <a:r>
              <a:rPr lang="en-US" dirty="0" err="1" smtClean="0"/>
              <a:t>dítětem</a:t>
            </a:r>
            <a:r>
              <a:rPr lang="en-US" dirty="0" smtClean="0"/>
              <a:t> </a:t>
            </a:r>
            <a:r>
              <a:rPr lang="en-US" dirty="0" err="1" smtClean="0"/>
              <a:t>mladším</a:t>
            </a:r>
            <a:r>
              <a:rPr lang="en-US" dirty="0" smtClean="0"/>
              <a:t> </a:t>
            </a:r>
            <a:r>
              <a:rPr lang="en-US" dirty="0" err="1" smtClean="0"/>
              <a:t>patnácti</a:t>
            </a:r>
            <a:r>
              <a:rPr lang="en-US" dirty="0" smtClean="0"/>
              <a:t> let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kdo</a:t>
            </a:r>
            <a:r>
              <a:rPr lang="en-US" dirty="0" smtClean="0"/>
              <a:t> je </a:t>
            </a:r>
            <a:r>
              <a:rPr lang="en-US" dirty="0" err="1" smtClean="0"/>
              <a:t>jiným</a:t>
            </a:r>
            <a:r>
              <a:rPr lang="en-US" dirty="0" smtClean="0"/>
              <a:t> </a:t>
            </a:r>
            <a:r>
              <a:rPr lang="en-US" dirty="0" err="1" smtClean="0"/>
              <a:t>způsobem</a:t>
            </a:r>
            <a:r>
              <a:rPr lang="en-US" dirty="0" smtClean="0"/>
              <a:t> </a:t>
            </a:r>
            <a:r>
              <a:rPr lang="en-US" dirty="0" err="1" smtClean="0"/>
              <a:t>pohlavně</a:t>
            </a:r>
            <a:r>
              <a:rPr lang="en-US" dirty="0" smtClean="0"/>
              <a:t> </a:t>
            </a:r>
            <a:r>
              <a:rPr lang="en-US" dirty="0" err="1" smtClean="0"/>
              <a:t>zneužije</a:t>
            </a:r>
            <a:r>
              <a:rPr lang="en-US" dirty="0" smtClean="0"/>
              <a:t>,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potrestán</a:t>
            </a:r>
            <a:r>
              <a:rPr lang="en-US" dirty="0" smtClean="0"/>
              <a:t> </a:t>
            </a:r>
            <a:r>
              <a:rPr lang="en-US" dirty="0" err="1" smtClean="0"/>
              <a:t>odnětím</a:t>
            </a:r>
            <a:r>
              <a:rPr lang="en-US" dirty="0" smtClean="0"/>
              <a:t> </a:t>
            </a:r>
            <a:r>
              <a:rPr lang="en-US" dirty="0" err="1" smtClean="0"/>
              <a:t>svobody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jeden</a:t>
            </a:r>
            <a:r>
              <a:rPr lang="en-US" dirty="0" smtClean="0"/>
              <a:t> </a:t>
            </a:r>
            <a:r>
              <a:rPr lang="en-US" dirty="0" err="1" smtClean="0"/>
              <a:t>rok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</a:t>
            </a:r>
            <a:r>
              <a:rPr lang="en-US" dirty="0" err="1" smtClean="0"/>
              <a:t>osm</a:t>
            </a:r>
            <a:r>
              <a:rPr lang="en-US" dirty="0" smtClean="0"/>
              <a:t> let.</a:t>
            </a:r>
          </a:p>
          <a:p>
            <a:r>
              <a:rPr lang="cs-CZ" dirty="0" smtClean="0"/>
              <a:t>o</a:t>
            </a:r>
            <a:r>
              <a:rPr lang="en-US" dirty="0" err="1" smtClean="0"/>
              <a:t>dnětím</a:t>
            </a:r>
            <a:r>
              <a:rPr lang="en-US" dirty="0" smtClean="0"/>
              <a:t> </a:t>
            </a:r>
            <a:r>
              <a:rPr lang="en-US" dirty="0" err="1" smtClean="0"/>
              <a:t>svobody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dvě</a:t>
            </a:r>
            <a:r>
              <a:rPr lang="en-US" dirty="0" smtClean="0"/>
              <a:t> </a:t>
            </a:r>
            <a:r>
              <a:rPr lang="en-US" dirty="0" err="1" smtClean="0"/>
              <a:t>léta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</a:t>
            </a:r>
            <a:r>
              <a:rPr lang="en-US" dirty="0" err="1" smtClean="0"/>
              <a:t>deset</a:t>
            </a:r>
            <a:r>
              <a:rPr lang="en-US" dirty="0" smtClean="0"/>
              <a:t> let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pachatel</a:t>
            </a:r>
            <a:r>
              <a:rPr lang="en-US" dirty="0" smtClean="0"/>
              <a:t> </a:t>
            </a:r>
            <a:r>
              <a:rPr lang="en-US" dirty="0" err="1" smtClean="0"/>
              <a:t>potrestán</a:t>
            </a:r>
            <a:r>
              <a:rPr lang="en-US" dirty="0" smtClean="0"/>
              <a:t>, </a:t>
            </a:r>
            <a:r>
              <a:rPr lang="en-US" dirty="0" err="1" smtClean="0"/>
              <a:t>spáchá-li</a:t>
            </a:r>
            <a:r>
              <a:rPr lang="en-US" dirty="0" smtClean="0"/>
              <a:t> </a:t>
            </a:r>
            <a:r>
              <a:rPr lang="en-US" dirty="0" err="1" smtClean="0"/>
              <a:t>čin</a:t>
            </a:r>
            <a:r>
              <a:rPr lang="en-US" dirty="0" smtClean="0"/>
              <a:t> </a:t>
            </a:r>
            <a:r>
              <a:rPr lang="en-US" dirty="0" err="1" smtClean="0"/>
              <a:t>uvedený</a:t>
            </a:r>
            <a:r>
              <a:rPr lang="en-US" dirty="0" smtClean="0"/>
              <a:t>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/>
              <a:t>v </a:t>
            </a:r>
            <a:r>
              <a:rPr lang="en-US" dirty="0" err="1" smtClean="0"/>
              <a:t>odstavci</a:t>
            </a:r>
            <a:r>
              <a:rPr lang="en-US" dirty="0" smtClean="0"/>
              <a:t> 1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u="sng" dirty="0" err="1" smtClean="0"/>
              <a:t>dítěti</a:t>
            </a:r>
            <a:r>
              <a:rPr lang="en-US" u="sng" dirty="0" smtClean="0"/>
              <a:t> </a:t>
            </a:r>
            <a:r>
              <a:rPr lang="en-US" u="sng" dirty="0" err="1" smtClean="0"/>
              <a:t>mladším</a:t>
            </a:r>
            <a:r>
              <a:rPr lang="en-US" u="sng" dirty="0" smtClean="0"/>
              <a:t> </a:t>
            </a:r>
            <a:r>
              <a:rPr lang="en-US" u="sng" dirty="0" err="1" smtClean="0"/>
              <a:t>patnácti</a:t>
            </a:r>
            <a:r>
              <a:rPr lang="en-US" u="sng" dirty="0" smtClean="0"/>
              <a:t> let </a:t>
            </a:r>
            <a:r>
              <a:rPr lang="en-US" u="sng" dirty="0" err="1" smtClean="0"/>
              <a:t>svěřeném</a:t>
            </a:r>
            <a:r>
              <a:rPr lang="en-US" u="sng" dirty="0" smtClean="0"/>
              <a:t> </a:t>
            </a:r>
            <a:r>
              <a:rPr lang="en-US" u="sng" dirty="0" err="1" smtClean="0"/>
              <a:t>jeho</a:t>
            </a:r>
            <a:r>
              <a:rPr lang="en-US" u="sng" dirty="0" smtClean="0"/>
              <a:t> </a:t>
            </a:r>
            <a:r>
              <a:rPr lang="en-US" u="sng" dirty="0" err="1" smtClean="0"/>
              <a:t>dozoru</a:t>
            </a:r>
            <a:r>
              <a:rPr lang="en-US" u="sng" dirty="0" smtClean="0"/>
              <a:t>, </a:t>
            </a:r>
            <a:r>
              <a:rPr lang="en-US" u="sng" dirty="0" err="1" smtClean="0"/>
              <a:t>zneužívaje</a:t>
            </a:r>
            <a:r>
              <a:rPr lang="en-US" u="sng" dirty="0" smtClean="0"/>
              <a:t> </a:t>
            </a:r>
            <a:r>
              <a:rPr lang="en-US" u="sng" dirty="0" err="1" smtClean="0"/>
              <a:t>jeho</a:t>
            </a:r>
            <a:r>
              <a:rPr lang="en-US" u="sng" dirty="0" smtClean="0"/>
              <a:t> </a:t>
            </a:r>
            <a:r>
              <a:rPr lang="en-US" u="sng" dirty="0" err="1" smtClean="0"/>
              <a:t>závislosti</a:t>
            </a:r>
            <a:r>
              <a:rPr lang="en-US" u="sng" dirty="0" smtClean="0"/>
              <a:t> </a:t>
            </a:r>
            <a:r>
              <a:rPr lang="en-US" u="sng" dirty="0" err="1" smtClean="0"/>
              <a:t>nebo</a:t>
            </a:r>
            <a:r>
              <a:rPr lang="en-US" u="sng" dirty="0" smtClean="0"/>
              <a:t> </a:t>
            </a:r>
            <a:r>
              <a:rPr lang="en-US" u="sng" dirty="0" err="1" smtClean="0"/>
              <a:t>svého</a:t>
            </a:r>
            <a:r>
              <a:rPr lang="en-US" u="sng" dirty="0" smtClean="0"/>
              <a:t> </a:t>
            </a:r>
            <a:r>
              <a:rPr lang="en-US" u="sng" dirty="0" err="1" smtClean="0"/>
              <a:t>postavení</a:t>
            </a:r>
            <a:r>
              <a:rPr lang="en-US" dirty="0" smtClean="0"/>
              <a:t> a z </a:t>
            </a:r>
            <a:r>
              <a:rPr lang="en-US" dirty="0" err="1" smtClean="0"/>
              <a:t>něho</a:t>
            </a:r>
            <a:r>
              <a:rPr lang="en-US" dirty="0" smtClean="0"/>
              <a:t> </a:t>
            </a:r>
            <a:r>
              <a:rPr lang="en-US" dirty="0" err="1" smtClean="0"/>
              <a:t>vyplývající</a:t>
            </a:r>
            <a:r>
              <a:rPr lang="en-US" dirty="0" smtClean="0"/>
              <a:t> </a:t>
            </a:r>
            <a:r>
              <a:rPr lang="en-US" dirty="0" err="1" smtClean="0"/>
              <a:t>důvěryhodnosti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vlivu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dětí před ohrožením mravního vývoje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§ 190</a:t>
            </a:r>
            <a:r>
              <a:rPr lang="cs-CZ" b="1" u="sng" dirty="0" smtClean="0"/>
              <a:t> - P</a:t>
            </a:r>
            <a:r>
              <a:rPr lang="en-US" b="1" u="sng" dirty="0" err="1" smtClean="0"/>
              <a:t>rostituce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ohrožující</a:t>
            </a:r>
            <a:r>
              <a:rPr lang="en-US" b="1" u="sng" dirty="0" smtClean="0"/>
              <a:t> </a:t>
            </a:r>
            <a:r>
              <a:rPr lang="cs-CZ" b="1" u="sng" dirty="0" smtClean="0"/>
              <a:t/>
            </a:r>
            <a:br>
              <a:rPr lang="cs-CZ" b="1" u="sng" dirty="0" smtClean="0"/>
            </a:br>
            <a:r>
              <a:rPr lang="en-US" b="1" u="sng" dirty="0" err="1" smtClean="0"/>
              <a:t>mravní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vývoj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dětí</a:t>
            </a:r>
            <a:endParaRPr lang="en-US" b="1" u="sng" dirty="0" smtClean="0"/>
          </a:p>
          <a:p>
            <a:r>
              <a:rPr lang="en-US" dirty="0" err="1" smtClean="0"/>
              <a:t>Kdo</a:t>
            </a:r>
            <a:r>
              <a:rPr lang="en-US" dirty="0" smtClean="0"/>
              <a:t> </a:t>
            </a:r>
            <a:r>
              <a:rPr lang="en-US" u="sng" dirty="0" err="1" smtClean="0"/>
              <a:t>provozuje</a:t>
            </a:r>
            <a:r>
              <a:rPr lang="en-US" u="sng" dirty="0" smtClean="0"/>
              <a:t> </a:t>
            </a:r>
            <a:r>
              <a:rPr lang="en-US" u="sng" dirty="0" err="1" smtClean="0"/>
              <a:t>prostituci</a:t>
            </a:r>
            <a:r>
              <a:rPr lang="en-US" u="sng" dirty="0" smtClean="0"/>
              <a:t> v </a:t>
            </a:r>
            <a:r>
              <a:rPr lang="en-US" u="sng" dirty="0" err="1" smtClean="0"/>
              <a:t>blízkosti</a:t>
            </a:r>
            <a:r>
              <a:rPr lang="en-US" u="sng" dirty="0" smtClean="0"/>
              <a:t> </a:t>
            </a:r>
            <a:r>
              <a:rPr lang="en-US" u="sng" dirty="0" err="1" smtClean="0"/>
              <a:t>školy</a:t>
            </a:r>
            <a:r>
              <a:rPr lang="en-US" dirty="0" smtClean="0"/>
              <a:t>, </a:t>
            </a:r>
            <a:r>
              <a:rPr lang="en-US" dirty="0" err="1" smtClean="0"/>
              <a:t>školského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jiného</a:t>
            </a:r>
            <a:r>
              <a:rPr lang="en-US" dirty="0" smtClean="0"/>
              <a:t> </a:t>
            </a:r>
            <a:r>
              <a:rPr lang="en-US" dirty="0" err="1" smtClean="0"/>
              <a:t>obdobného</a:t>
            </a:r>
            <a:r>
              <a:rPr lang="en-US" dirty="0" smtClean="0"/>
              <a:t> </a:t>
            </a:r>
            <a:r>
              <a:rPr lang="en-US" dirty="0" err="1" smtClean="0"/>
              <a:t>zařízení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místa</a:t>
            </a:r>
            <a:r>
              <a:rPr lang="en-US" dirty="0" smtClean="0"/>
              <a:t>, </a:t>
            </a:r>
            <a:r>
              <a:rPr lang="en-US" dirty="0" err="1" smtClean="0"/>
              <a:t>které</a:t>
            </a:r>
            <a:r>
              <a:rPr lang="en-US" dirty="0" smtClean="0"/>
              <a:t> je </a:t>
            </a:r>
            <a:r>
              <a:rPr lang="en-US" dirty="0" err="1" smtClean="0"/>
              <a:t>vyhrazeno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určeno</a:t>
            </a:r>
            <a:r>
              <a:rPr lang="en-US" dirty="0" smtClean="0"/>
              <a:t> pro </a:t>
            </a:r>
            <a:r>
              <a:rPr lang="en-US" dirty="0" err="1" smtClean="0"/>
              <a:t>pobyt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návštěvu</a:t>
            </a:r>
            <a:r>
              <a:rPr lang="en-US" dirty="0" smtClean="0"/>
              <a:t> </a:t>
            </a:r>
            <a:r>
              <a:rPr lang="en-US" dirty="0" err="1" smtClean="0"/>
              <a:t>dětí</a:t>
            </a:r>
            <a:r>
              <a:rPr lang="en-US" dirty="0" smtClean="0"/>
              <a:t>,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potrestán</a:t>
            </a:r>
            <a:r>
              <a:rPr lang="en-US" dirty="0" smtClean="0"/>
              <a:t> </a:t>
            </a:r>
            <a:r>
              <a:rPr lang="en-US" dirty="0" err="1" smtClean="0"/>
              <a:t>odnětím</a:t>
            </a:r>
            <a:r>
              <a:rPr lang="en-US" dirty="0" smtClean="0"/>
              <a:t> </a:t>
            </a:r>
            <a:r>
              <a:rPr lang="en-US" dirty="0" err="1" smtClean="0"/>
              <a:t>svobody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dvě</a:t>
            </a:r>
            <a:r>
              <a:rPr lang="en-US" dirty="0" smtClean="0"/>
              <a:t> </a:t>
            </a:r>
            <a:r>
              <a:rPr lang="en-US" dirty="0" err="1" smtClean="0"/>
              <a:t>léta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Kdo</a:t>
            </a:r>
            <a:r>
              <a:rPr lang="en-US" dirty="0" smtClean="0"/>
              <a:t> </a:t>
            </a:r>
            <a:r>
              <a:rPr lang="en-US" u="sng" dirty="0" err="1" smtClean="0"/>
              <a:t>organizuje</a:t>
            </a:r>
            <a:r>
              <a:rPr lang="en-US" u="sng" dirty="0" smtClean="0"/>
              <a:t>, </a:t>
            </a:r>
            <a:r>
              <a:rPr lang="en-US" u="sng" dirty="0" err="1" smtClean="0"/>
              <a:t>střeží</a:t>
            </a:r>
            <a:r>
              <a:rPr lang="en-US" u="sng" dirty="0" smtClean="0"/>
              <a:t> </a:t>
            </a:r>
            <a:r>
              <a:rPr lang="en-US" u="sng" dirty="0" err="1" smtClean="0"/>
              <a:t>nebo</a:t>
            </a:r>
            <a:r>
              <a:rPr lang="en-US" u="sng" dirty="0" smtClean="0"/>
              <a:t> </a:t>
            </a:r>
            <a:r>
              <a:rPr lang="en-US" u="sng" dirty="0" err="1" smtClean="0"/>
              <a:t>jiným</a:t>
            </a:r>
            <a:r>
              <a:rPr lang="en-US" u="sng" dirty="0" smtClean="0"/>
              <a:t> </a:t>
            </a:r>
            <a:r>
              <a:rPr lang="en-US" u="sng" dirty="0" err="1" smtClean="0"/>
              <a:t>způsobem</a:t>
            </a:r>
            <a:r>
              <a:rPr lang="en-US" u="sng" dirty="0" smtClean="0"/>
              <a:t> </a:t>
            </a:r>
            <a:r>
              <a:rPr lang="en-US" u="sng" dirty="0" err="1" smtClean="0"/>
              <a:t>zajišťuje</a:t>
            </a:r>
            <a:r>
              <a:rPr lang="en-US" u="sng" dirty="0" smtClean="0"/>
              <a:t> </a:t>
            </a:r>
            <a:r>
              <a:rPr lang="en-US" u="sng" dirty="0" err="1" smtClean="0"/>
              <a:t>provozování</a:t>
            </a:r>
            <a:r>
              <a:rPr lang="en-US" u="sng" dirty="0" smtClean="0"/>
              <a:t> </a:t>
            </a:r>
            <a:r>
              <a:rPr lang="en-US" u="sng" dirty="0" err="1" smtClean="0"/>
              <a:t>prostituce</a:t>
            </a:r>
            <a:r>
              <a:rPr lang="en-US" dirty="0" smtClean="0"/>
              <a:t> v </a:t>
            </a:r>
            <a:r>
              <a:rPr lang="en-US" dirty="0" err="1" smtClean="0"/>
              <a:t>blízkosti</a:t>
            </a:r>
            <a:r>
              <a:rPr lang="en-US" dirty="0" smtClean="0"/>
              <a:t> </a:t>
            </a:r>
            <a:r>
              <a:rPr lang="cs-CZ" dirty="0" smtClean="0"/>
              <a:t>výše uvedených lokalit</a:t>
            </a:r>
            <a:r>
              <a:rPr lang="en-US" dirty="0" smtClean="0"/>
              <a:t>,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potrestán</a:t>
            </a:r>
            <a:r>
              <a:rPr lang="en-US" dirty="0" smtClean="0"/>
              <a:t> </a:t>
            </a:r>
            <a:r>
              <a:rPr lang="en-US" dirty="0" err="1" smtClean="0"/>
              <a:t>odnětím</a:t>
            </a:r>
            <a:r>
              <a:rPr lang="en-US" dirty="0" smtClean="0"/>
              <a:t> </a:t>
            </a:r>
            <a:r>
              <a:rPr lang="en-US" dirty="0" err="1" smtClean="0"/>
              <a:t>svobody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tři</a:t>
            </a:r>
            <a:r>
              <a:rPr lang="en-US" dirty="0" smtClean="0"/>
              <a:t> </a:t>
            </a:r>
            <a:r>
              <a:rPr lang="en-US" dirty="0" err="1" smtClean="0"/>
              <a:t>léta</a:t>
            </a:r>
            <a:r>
              <a:rPr lang="en-US" dirty="0" smtClean="0"/>
              <a:t>, </a:t>
            </a:r>
            <a:r>
              <a:rPr lang="en-US" dirty="0" err="1" smtClean="0"/>
              <a:t>zákazem</a:t>
            </a:r>
            <a:r>
              <a:rPr lang="en-US" dirty="0" smtClean="0"/>
              <a:t> </a:t>
            </a:r>
            <a:r>
              <a:rPr lang="en-US" dirty="0" err="1" smtClean="0"/>
              <a:t>činnosti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propadnutím</a:t>
            </a:r>
            <a:r>
              <a:rPr lang="en-US" dirty="0" smtClean="0"/>
              <a:t> </a:t>
            </a:r>
            <a:r>
              <a:rPr lang="en-US" dirty="0" err="1" smtClean="0"/>
              <a:t>věci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jiné</a:t>
            </a:r>
            <a:r>
              <a:rPr lang="en-US" dirty="0" smtClean="0"/>
              <a:t> </a:t>
            </a:r>
            <a:r>
              <a:rPr lang="en-US" dirty="0" err="1" smtClean="0"/>
              <a:t>majetkové</a:t>
            </a:r>
            <a:r>
              <a:rPr lang="en-US" dirty="0" smtClean="0"/>
              <a:t> </a:t>
            </a:r>
            <a:r>
              <a:rPr lang="en-US" dirty="0" err="1" smtClean="0"/>
              <a:t>hodnoty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Šíření pornografie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u="sng" dirty="0" smtClean="0"/>
              <a:t>§ 191</a:t>
            </a:r>
            <a:r>
              <a:rPr lang="cs-CZ" b="1" u="sng" dirty="0" smtClean="0"/>
              <a:t> - </a:t>
            </a:r>
            <a:r>
              <a:rPr lang="en-US" b="1" u="sng" dirty="0" err="1" smtClean="0"/>
              <a:t>Šíření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pornografie</a:t>
            </a:r>
            <a:endParaRPr lang="en-US" b="1" u="sng" dirty="0" smtClean="0"/>
          </a:p>
          <a:p>
            <a:r>
              <a:rPr lang="en-US" dirty="0" err="1" smtClean="0"/>
              <a:t>Kdo</a:t>
            </a:r>
            <a:r>
              <a:rPr lang="en-US" dirty="0" smtClean="0"/>
              <a:t> </a:t>
            </a:r>
            <a:r>
              <a:rPr lang="en-US" u="sng" dirty="0" err="1" smtClean="0"/>
              <a:t>vyrobí</a:t>
            </a:r>
            <a:r>
              <a:rPr lang="en-US" u="sng" dirty="0" smtClean="0"/>
              <a:t>, </a:t>
            </a:r>
            <a:r>
              <a:rPr lang="en-US" u="sng" dirty="0" err="1" smtClean="0"/>
              <a:t>doveze</a:t>
            </a:r>
            <a:r>
              <a:rPr lang="en-US" u="sng" dirty="0" smtClean="0"/>
              <a:t>, </a:t>
            </a:r>
            <a:r>
              <a:rPr lang="en-US" u="sng" dirty="0" err="1" smtClean="0"/>
              <a:t>vyveze</a:t>
            </a:r>
            <a:r>
              <a:rPr lang="en-US" u="sng" dirty="0" smtClean="0"/>
              <a:t>, </a:t>
            </a:r>
            <a:r>
              <a:rPr lang="en-US" u="sng" dirty="0" err="1" smtClean="0"/>
              <a:t>proveze</a:t>
            </a:r>
            <a:r>
              <a:rPr lang="en-US" u="sng" dirty="0" smtClean="0"/>
              <a:t>, </a:t>
            </a:r>
            <a:r>
              <a:rPr lang="en-US" u="sng" dirty="0" err="1" smtClean="0"/>
              <a:t>nabídne</a:t>
            </a:r>
            <a:r>
              <a:rPr lang="en-US" u="sng" dirty="0" smtClean="0"/>
              <a:t>, </a:t>
            </a:r>
            <a:r>
              <a:rPr lang="en-US" u="sng" dirty="0" err="1" smtClean="0"/>
              <a:t>činí</a:t>
            </a:r>
            <a:r>
              <a:rPr lang="en-US" u="sng" dirty="0" smtClean="0"/>
              <a:t> </a:t>
            </a:r>
            <a:r>
              <a:rPr lang="en-US" u="sng" dirty="0" err="1" smtClean="0"/>
              <a:t>veřejně</a:t>
            </a:r>
            <a:r>
              <a:rPr lang="en-US" u="sng" dirty="0" smtClean="0"/>
              <a:t> </a:t>
            </a:r>
            <a:r>
              <a:rPr lang="en-US" u="sng" dirty="0" err="1" smtClean="0"/>
              <a:t>přístupným</a:t>
            </a:r>
            <a:r>
              <a:rPr lang="en-US" u="sng" dirty="0" smtClean="0"/>
              <a:t>, </a:t>
            </a:r>
            <a:r>
              <a:rPr lang="en-US" u="sng" dirty="0" err="1" smtClean="0"/>
              <a:t>zprostředkuje</a:t>
            </a:r>
            <a:r>
              <a:rPr lang="en-US" u="sng" dirty="0" smtClean="0"/>
              <a:t>, </a:t>
            </a:r>
            <a:r>
              <a:rPr lang="en-US" u="sng" dirty="0" err="1" smtClean="0"/>
              <a:t>uvede</a:t>
            </a:r>
            <a:r>
              <a:rPr lang="en-US" u="sng" dirty="0" smtClean="0"/>
              <a:t> do </a:t>
            </a:r>
            <a:r>
              <a:rPr lang="en-US" u="sng" dirty="0" err="1" smtClean="0"/>
              <a:t>oběhu</a:t>
            </a:r>
            <a:r>
              <a:rPr lang="en-US" u="sng" dirty="0" smtClean="0"/>
              <a:t>, </a:t>
            </a:r>
            <a:r>
              <a:rPr lang="en-US" u="sng" dirty="0" err="1" smtClean="0"/>
              <a:t>prodá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jinak</a:t>
            </a:r>
            <a:r>
              <a:rPr lang="en-US" dirty="0" smtClean="0"/>
              <a:t> </a:t>
            </a:r>
            <a:r>
              <a:rPr lang="en-US" dirty="0" err="1" smtClean="0"/>
              <a:t>jinému</a:t>
            </a:r>
            <a:r>
              <a:rPr lang="en-US" dirty="0" smtClean="0"/>
              <a:t> </a:t>
            </a:r>
            <a:r>
              <a:rPr lang="en-US" dirty="0" err="1" smtClean="0"/>
              <a:t>opatří</a:t>
            </a:r>
            <a:r>
              <a:rPr lang="en-US" dirty="0" smtClean="0"/>
              <a:t> </a:t>
            </a:r>
            <a:r>
              <a:rPr lang="en-US" dirty="0" err="1" smtClean="0"/>
              <a:t>pornografické</a:t>
            </a:r>
            <a:r>
              <a:rPr lang="en-US" dirty="0" smtClean="0"/>
              <a:t> </a:t>
            </a:r>
            <a:r>
              <a:rPr lang="en-US" dirty="0" err="1" smtClean="0"/>
              <a:t>dílo</a:t>
            </a:r>
            <a:r>
              <a:rPr lang="en-US" dirty="0" smtClean="0"/>
              <a:t>,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/>
              <a:t>v </a:t>
            </a:r>
            <a:r>
              <a:rPr lang="en-US" dirty="0" err="1" smtClean="0"/>
              <a:t>němž</a:t>
            </a:r>
            <a:r>
              <a:rPr lang="en-US" dirty="0" smtClean="0"/>
              <a:t> se </a:t>
            </a:r>
            <a:r>
              <a:rPr lang="en-US" dirty="0" err="1" smtClean="0"/>
              <a:t>projevuje</a:t>
            </a:r>
            <a:r>
              <a:rPr lang="en-US" dirty="0" smtClean="0"/>
              <a:t> </a:t>
            </a:r>
            <a:r>
              <a:rPr lang="en-US" dirty="0" err="1" smtClean="0"/>
              <a:t>násilí</a:t>
            </a:r>
            <a:r>
              <a:rPr lang="en-US" dirty="0" smtClean="0"/>
              <a:t> </a:t>
            </a:r>
            <a:r>
              <a:rPr lang="en-US" dirty="0" err="1" smtClean="0"/>
              <a:t>či</a:t>
            </a:r>
            <a:r>
              <a:rPr lang="en-US" dirty="0" smtClean="0"/>
              <a:t> </a:t>
            </a:r>
            <a:r>
              <a:rPr lang="en-US" dirty="0" err="1" smtClean="0"/>
              <a:t>neúcta</a:t>
            </a:r>
            <a:r>
              <a:rPr lang="en-US" dirty="0" smtClean="0"/>
              <a:t> k </a:t>
            </a:r>
            <a:r>
              <a:rPr lang="en-US" dirty="0" err="1" smtClean="0"/>
              <a:t>člověku</a:t>
            </a:r>
            <a:r>
              <a:rPr lang="en-US" dirty="0" smtClean="0"/>
              <a:t>,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které</a:t>
            </a:r>
            <a:r>
              <a:rPr lang="en-US" dirty="0" smtClean="0"/>
              <a:t> </a:t>
            </a:r>
            <a:r>
              <a:rPr lang="en-US" dirty="0" err="1" smtClean="0"/>
              <a:t>zobrazuje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jinak</a:t>
            </a:r>
            <a:r>
              <a:rPr lang="en-US" dirty="0" smtClean="0"/>
              <a:t> </a:t>
            </a:r>
            <a:r>
              <a:rPr lang="en-US" dirty="0" err="1" smtClean="0"/>
              <a:t>znázorňuje</a:t>
            </a:r>
            <a:r>
              <a:rPr lang="en-US" dirty="0" smtClean="0"/>
              <a:t> </a:t>
            </a:r>
            <a:r>
              <a:rPr lang="en-US" dirty="0" err="1" smtClean="0"/>
              <a:t>pohlavní</a:t>
            </a:r>
            <a:r>
              <a:rPr lang="en-US" dirty="0" smtClean="0"/>
              <a:t> </a:t>
            </a:r>
            <a:r>
              <a:rPr lang="en-US" dirty="0" err="1" smtClean="0"/>
              <a:t>styk</a:t>
            </a:r>
            <a:r>
              <a:rPr lang="en-US" dirty="0" smtClean="0"/>
              <a:t> se </a:t>
            </a:r>
            <a:r>
              <a:rPr lang="en-US" dirty="0" err="1" smtClean="0"/>
              <a:t>zvířetem</a:t>
            </a:r>
            <a:r>
              <a:rPr lang="en-US" dirty="0" smtClean="0"/>
              <a:t>,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potrestán</a:t>
            </a:r>
            <a:r>
              <a:rPr lang="en-US" dirty="0" smtClean="0"/>
              <a:t> </a:t>
            </a:r>
            <a:r>
              <a:rPr lang="en-US" dirty="0" err="1" smtClean="0"/>
              <a:t>odnětím</a:t>
            </a:r>
            <a:r>
              <a:rPr lang="en-US" dirty="0" smtClean="0"/>
              <a:t> </a:t>
            </a:r>
            <a:r>
              <a:rPr lang="en-US" dirty="0" err="1" smtClean="0"/>
              <a:t>svobody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jeden</a:t>
            </a:r>
            <a:r>
              <a:rPr lang="en-US" dirty="0" smtClean="0"/>
              <a:t> </a:t>
            </a:r>
            <a:r>
              <a:rPr lang="en-US" dirty="0" err="1" smtClean="0"/>
              <a:t>rok</a:t>
            </a:r>
            <a:r>
              <a:rPr lang="en-US" dirty="0" smtClean="0"/>
              <a:t>, </a:t>
            </a:r>
            <a:r>
              <a:rPr lang="en-US" dirty="0" err="1" smtClean="0"/>
              <a:t>zákazem</a:t>
            </a:r>
            <a:r>
              <a:rPr lang="en-US" dirty="0" smtClean="0"/>
              <a:t> </a:t>
            </a:r>
            <a:r>
              <a:rPr lang="en-US" dirty="0" err="1" smtClean="0"/>
              <a:t>činnosti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propadnutím</a:t>
            </a:r>
            <a:r>
              <a:rPr lang="en-US" dirty="0" smtClean="0"/>
              <a:t> </a:t>
            </a:r>
            <a:r>
              <a:rPr lang="en-US" dirty="0" err="1" smtClean="0"/>
              <a:t>věci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jiné</a:t>
            </a:r>
            <a:r>
              <a:rPr lang="en-US" dirty="0" smtClean="0"/>
              <a:t> </a:t>
            </a:r>
            <a:r>
              <a:rPr lang="en-US" dirty="0" err="1" smtClean="0"/>
              <a:t>majetkové</a:t>
            </a:r>
            <a:r>
              <a:rPr lang="en-US" dirty="0" smtClean="0"/>
              <a:t> </a:t>
            </a:r>
            <a:r>
              <a:rPr lang="en-US" dirty="0" err="1" smtClean="0"/>
              <a:t>hodnoty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Kdo</a:t>
            </a:r>
            <a:r>
              <a:rPr lang="en-US" dirty="0" smtClean="0"/>
              <a:t> </a:t>
            </a:r>
            <a:r>
              <a:rPr lang="en-US" dirty="0" err="1" smtClean="0"/>
              <a:t>pornografické</a:t>
            </a:r>
            <a:r>
              <a:rPr lang="en-US" dirty="0" smtClean="0"/>
              <a:t> </a:t>
            </a:r>
            <a:r>
              <a:rPr lang="en-US" dirty="0" err="1" smtClean="0"/>
              <a:t>dílo</a:t>
            </a:r>
            <a:endParaRPr lang="en-US" dirty="0" smtClean="0"/>
          </a:p>
          <a:p>
            <a:r>
              <a:rPr lang="en-US" dirty="0" err="1" smtClean="0"/>
              <a:t>nabízí</a:t>
            </a:r>
            <a:r>
              <a:rPr lang="en-US" dirty="0" smtClean="0"/>
              <a:t>, </a:t>
            </a:r>
            <a:r>
              <a:rPr lang="en-US" dirty="0" err="1" smtClean="0"/>
              <a:t>přenechává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u="sng" dirty="0" err="1" smtClean="0"/>
              <a:t>zpřístupňuje</a:t>
            </a:r>
            <a:r>
              <a:rPr lang="en-US" u="sng" dirty="0" smtClean="0"/>
              <a:t> </a:t>
            </a:r>
            <a:r>
              <a:rPr lang="en-US" u="sng" dirty="0" err="1" smtClean="0"/>
              <a:t>dítěti</a:t>
            </a:r>
            <a:r>
              <a:rPr lang="en-US" dirty="0" smtClean="0"/>
              <a:t>, </a:t>
            </a:r>
            <a:r>
              <a:rPr lang="en-US" dirty="0" err="1" smtClean="0"/>
              <a:t>nebo</a:t>
            </a:r>
            <a:endParaRPr lang="en-US" dirty="0" smtClean="0"/>
          </a:p>
          <a:p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u="sng" dirty="0" err="1" smtClean="0"/>
              <a:t>místě</a:t>
            </a:r>
            <a:r>
              <a:rPr lang="en-US" u="sng" dirty="0" smtClean="0"/>
              <a:t>, </a:t>
            </a:r>
            <a:r>
              <a:rPr lang="en-US" u="sng" dirty="0" err="1" smtClean="0"/>
              <a:t>které</a:t>
            </a:r>
            <a:r>
              <a:rPr lang="en-US" u="sng" dirty="0" smtClean="0"/>
              <a:t> je </a:t>
            </a:r>
            <a:r>
              <a:rPr lang="en-US" u="sng" dirty="0" err="1" smtClean="0"/>
              <a:t>dětem</a:t>
            </a:r>
            <a:r>
              <a:rPr lang="en-US" u="sng" dirty="0" smtClean="0"/>
              <a:t> </a:t>
            </a:r>
            <a:r>
              <a:rPr lang="en-US" u="sng" dirty="0" err="1" smtClean="0"/>
              <a:t>přístupné</a:t>
            </a:r>
            <a:r>
              <a:rPr lang="en-US" dirty="0" smtClean="0"/>
              <a:t>, </a:t>
            </a:r>
            <a:r>
              <a:rPr lang="en-US" dirty="0" err="1" smtClean="0"/>
              <a:t>vystavuje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jinak</a:t>
            </a:r>
            <a:r>
              <a:rPr lang="en-US" dirty="0" smtClean="0"/>
              <a:t> </a:t>
            </a:r>
            <a:r>
              <a:rPr lang="en-US" dirty="0" err="1" smtClean="0"/>
              <a:t>zpřístupňuje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potrestán</a:t>
            </a:r>
            <a:r>
              <a:rPr lang="en-US" dirty="0" smtClean="0"/>
              <a:t> </a:t>
            </a:r>
            <a:r>
              <a:rPr lang="en-US" dirty="0" err="1" smtClean="0"/>
              <a:t>odnětím</a:t>
            </a:r>
            <a:r>
              <a:rPr lang="en-US" dirty="0" smtClean="0"/>
              <a:t> </a:t>
            </a:r>
            <a:r>
              <a:rPr lang="en-US" dirty="0" err="1" smtClean="0"/>
              <a:t>svobody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dvě</a:t>
            </a:r>
            <a:r>
              <a:rPr lang="en-US" dirty="0" smtClean="0"/>
              <a:t> </a:t>
            </a:r>
            <a:r>
              <a:rPr lang="en-US" dirty="0" err="1" smtClean="0"/>
              <a:t>léta</a:t>
            </a:r>
            <a:r>
              <a:rPr lang="en-US" dirty="0" smtClean="0"/>
              <a:t>, </a:t>
            </a:r>
            <a:r>
              <a:rPr lang="en-US" dirty="0" err="1" smtClean="0"/>
              <a:t>zákazem</a:t>
            </a:r>
            <a:r>
              <a:rPr lang="en-US" dirty="0" smtClean="0"/>
              <a:t> </a:t>
            </a:r>
            <a:r>
              <a:rPr lang="en-US" dirty="0" err="1" smtClean="0"/>
              <a:t>činnosti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propadnutím</a:t>
            </a:r>
            <a:r>
              <a:rPr lang="en-US" dirty="0" smtClean="0"/>
              <a:t> </a:t>
            </a:r>
            <a:r>
              <a:rPr lang="en-US" dirty="0" err="1" smtClean="0"/>
              <a:t>věci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jiné</a:t>
            </a:r>
            <a:r>
              <a:rPr lang="en-US" dirty="0" smtClean="0"/>
              <a:t> </a:t>
            </a:r>
            <a:r>
              <a:rPr lang="en-US" dirty="0" err="1" smtClean="0"/>
              <a:t>majetkové</a:t>
            </a:r>
            <a:r>
              <a:rPr lang="en-US" dirty="0" smtClean="0"/>
              <a:t> </a:t>
            </a:r>
            <a:r>
              <a:rPr lang="en-US" dirty="0" err="1" smtClean="0"/>
              <a:t>hodnoty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Výroba a jiné nakládání s dětskou pornografií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b="1" u="sng" dirty="0" smtClean="0"/>
              <a:t>§ 192</a:t>
            </a:r>
            <a:r>
              <a:rPr lang="cs-CZ" b="1" u="sng" dirty="0" smtClean="0"/>
              <a:t> - </a:t>
            </a:r>
            <a:r>
              <a:rPr lang="en-US" b="1" u="sng" dirty="0" err="1" smtClean="0"/>
              <a:t>Výroba</a:t>
            </a:r>
            <a:r>
              <a:rPr lang="en-US" b="1" u="sng" dirty="0" smtClean="0"/>
              <a:t> a </a:t>
            </a:r>
            <a:r>
              <a:rPr lang="en-US" b="1" u="sng" dirty="0" err="1" smtClean="0"/>
              <a:t>jiné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nakládání</a:t>
            </a:r>
            <a:r>
              <a:rPr lang="en-US" b="1" u="sng" dirty="0" smtClean="0"/>
              <a:t> s </a:t>
            </a:r>
            <a:r>
              <a:rPr lang="en-US" b="1" u="sng" dirty="0" err="1" smtClean="0"/>
              <a:t>dětskou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pornografií</a:t>
            </a:r>
            <a:endParaRPr lang="en-US" b="1" u="sng" dirty="0" smtClean="0"/>
          </a:p>
          <a:p>
            <a:r>
              <a:rPr lang="en-US" dirty="0" err="1" smtClean="0"/>
              <a:t>Kdo</a:t>
            </a:r>
            <a:r>
              <a:rPr lang="en-US" dirty="0" smtClean="0"/>
              <a:t> </a:t>
            </a:r>
            <a:r>
              <a:rPr lang="en-US" u="sng" dirty="0" err="1" smtClean="0"/>
              <a:t>přechovává</a:t>
            </a:r>
            <a:r>
              <a:rPr lang="en-US" dirty="0" smtClean="0"/>
              <a:t> </a:t>
            </a:r>
            <a:r>
              <a:rPr lang="en-US" dirty="0" err="1" smtClean="0"/>
              <a:t>pornografické</a:t>
            </a:r>
            <a:r>
              <a:rPr lang="en-US" dirty="0" smtClean="0"/>
              <a:t> </a:t>
            </a:r>
            <a:r>
              <a:rPr lang="en-US" dirty="0" err="1" smtClean="0"/>
              <a:t>dílo</a:t>
            </a:r>
            <a:r>
              <a:rPr lang="en-US" dirty="0" smtClean="0"/>
              <a:t>, </a:t>
            </a:r>
            <a:r>
              <a:rPr lang="en-US" dirty="0" err="1" smtClean="0"/>
              <a:t>které</a:t>
            </a:r>
            <a:r>
              <a:rPr lang="en-US" dirty="0" smtClean="0"/>
              <a:t> </a:t>
            </a:r>
            <a:r>
              <a:rPr lang="en-US" dirty="0" err="1" smtClean="0"/>
              <a:t>zobrazuje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jinak</a:t>
            </a:r>
            <a:r>
              <a:rPr lang="en-US" dirty="0" smtClean="0"/>
              <a:t> </a:t>
            </a:r>
            <a:r>
              <a:rPr lang="en-US" dirty="0" err="1" smtClean="0"/>
              <a:t>využívá</a:t>
            </a:r>
            <a:r>
              <a:rPr lang="en-US" dirty="0" smtClean="0"/>
              <a:t> </a:t>
            </a:r>
            <a:r>
              <a:rPr lang="en-US" dirty="0" err="1" smtClean="0"/>
              <a:t>dítě</a:t>
            </a:r>
            <a:r>
              <a:rPr lang="en-US" dirty="0" smtClean="0"/>
              <a:t>,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potrestán</a:t>
            </a:r>
            <a:r>
              <a:rPr lang="en-US" dirty="0" smtClean="0"/>
              <a:t> </a:t>
            </a:r>
            <a:r>
              <a:rPr lang="en-US" dirty="0" err="1" smtClean="0"/>
              <a:t>odnětím</a:t>
            </a:r>
            <a:r>
              <a:rPr lang="en-US" dirty="0" smtClean="0"/>
              <a:t> </a:t>
            </a:r>
            <a:r>
              <a:rPr lang="en-US" dirty="0" err="1" smtClean="0"/>
              <a:t>svobody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roky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Kdo</a:t>
            </a:r>
            <a:r>
              <a:rPr lang="en-US" dirty="0" smtClean="0"/>
              <a:t> </a:t>
            </a:r>
            <a:r>
              <a:rPr lang="en-US" u="sng" dirty="0" err="1" smtClean="0"/>
              <a:t>vyrobí</a:t>
            </a:r>
            <a:r>
              <a:rPr lang="en-US" u="sng" dirty="0" smtClean="0"/>
              <a:t>, </a:t>
            </a:r>
            <a:r>
              <a:rPr lang="en-US" u="sng" dirty="0" err="1" smtClean="0"/>
              <a:t>doveze</a:t>
            </a:r>
            <a:r>
              <a:rPr lang="en-US" u="sng" dirty="0" smtClean="0"/>
              <a:t>, </a:t>
            </a:r>
            <a:r>
              <a:rPr lang="en-US" u="sng" dirty="0" err="1" smtClean="0"/>
              <a:t>vyveze</a:t>
            </a:r>
            <a:r>
              <a:rPr lang="en-US" u="sng" dirty="0" smtClean="0"/>
              <a:t>, </a:t>
            </a:r>
            <a:r>
              <a:rPr lang="en-US" u="sng" dirty="0" err="1" smtClean="0"/>
              <a:t>proveze</a:t>
            </a:r>
            <a:r>
              <a:rPr lang="en-US" u="sng" dirty="0" smtClean="0"/>
              <a:t>, </a:t>
            </a:r>
            <a:r>
              <a:rPr lang="en-US" u="sng" dirty="0" err="1" smtClean="0"/>
              <a:t>nabídne</a:t>
            </a:r>
            <a:r>
              <a:rPr lang="en-US" u="sng" dirty="0" smtClean="0"/>
              <a:t>, </a:t>
            </a:r>
            <a:r>
              <a:rPr lang="en-US" u="sng" dirty="0" err="1" smtClean="0"/>
              <a:t>činí</a:t>
            </a:r>
            <a:r>
              <a:rPr lang="en-US" u="sng" dirty="0" smtClean="0"/>
              <a:t> </a:t>
            </a:r>
            <a:r>
              <a:rPr lang="en-US" u="sng" dirty="0" err="1" smtClean="0"/>
              <a:t>veřejně</a:t>
            </a:r>
            <a:r>
              <a:rPr lang="en-US" u="sng" dirty="0" smtClean="0"/>
              <a:t> </a:t>
            </a:r>
            <a:r>
              <a:rPr lang="en-US" u="sng" dirty="0" err="1" smtClean="0"/>
              <a:t>přístupným</a:t>
            </a:r>
            <a:r>
              <a:rPr lang="en-US" u="sng" dirty="0" smtClean="0"/>
              <a:t>, </a:t>
            </a:r>
            <a:r>
              <a:rPr lang="en-US" u="sng" dirty="0" err="1" smtClean="0"/>
              <a:t>zprostředkuje</a:t>
            </a:r>
            <a:r>
              <a:rPr lang="en-US" u="sng" dirty="0" smtClean="0"/>
              <a:t>, </a:t>
            </a:r>
            <a:r>
              <a:rPr lang="en-US" u="sng" dirty="0" err="1" smtClean="0"/>
              <a:t>uvede</a:t>
            </a:r>
            <a:r>
              <a:rPr lang="en-US" u="sng" dirty="0" smtClean="0"/>
              <a:t> do </a:t>
            </a:r>
            <a:r>
              <a:rPr lang="en-US" u="sng" dirty="0" err="1" smtClean="0"/>
              <a:t>oběhu</a:t>
            </a:r>
            <a:r>
              <a:rPr lang="en-US" u="sng" dirty="0" smtClean="0"/>
              <a:t>, </a:t>
            </a:r>
            <a:r>
              <a:rPr lang="en-US" u="sng" dirty="0" err="1" smtClean="0"/>
              <a:t>prodá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jinak</a:t>
            </a:r>
            <a:r>
              <a:rPr lang="en-US" dirty="0" smtClean="0"/>
              <a:t> </a:t>
            </a:r>
            <a:r>
              <a:rPr lang="en-US" dirty="0" err="1" smtClean="0"/>
              <a:t>jinému</a:t>
            </a:r>
            <a:r>
              <a:rPr lang="en-US" dirty="0" smtClean="0"/>
              <a:t> </a:t>
            </a:r>
            <a:r>
              <a:rPr lang="en-US" dirty="0" err="1" smtClean="0"/>
              <a:t>opatří</a:t>
            </a:r>
            <a:r>
              <a:rPr lang="en-US" dirty="0" smtClean="0"/>
              <a:t> </a:t>
            </a:r>
            <a:r>
              <a:rPr lang="en-US" dirty="0" err="1" smtClean="0"/>
              <a:t>pornografické</a:t>
            </a:r>
            <a:r>
              <a:rPr lang="en-US" dirty="0" smtClean="0"/>
              <a:t> </a:t>
            </a:r>
            <a:r>
              <a:rPr lang="en-US" dirty="0" err="1" smtClean="0"/>
              <a:t>dílo</a:t>
            </a:r>
            <a:r>
              <a:rPr lang="en-US" dirty="0" smtClean="0"/>
              <a:t>, </a:t>
            </a:r>
            <a:r>
              <a:rPr lang="en-US" dirty="0" err="1" smtClean="0"/>
              <a:t>které</a:t>
            </a:r>
            <a:r>
              <a:rPr lang="en-US" dirty="0" smtClean="0"/>
              <a:t> </a:t>
            </a:r>
            <a:r>
              <a:rPr lang="en-US" u="sng" dirty="0" err="1" smtClean="0"/>
              <a:t>zobrazuje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jinak</a:t>
            </a:r>
            <a:r>
              <a:rPr lang="en-US" dirty="0" smtClean="0"/>
              <a:t> </a:t>
            </a:r>
            <a:r>
              <a:rPr lang="en-US" dirty="0" err="1" smtClean="0"/>
              <a:t>využívá</a:t>
            </a:r>
            <a:r>
              <a:rPr lang="en-US" dirty="0" smtClean="0"/>
              <a:t> </a:t>
            </a:r>
            <a:r>
              <a:rPr lang="en-US" u="sng" dirty="0" err="1" smtClean="0"/>
              <a:t>dítě</a:t>
            </a:r>
            <a:r>
              <a:rPr lang="en-US" dirty="0" smtClean="0"/>
              <a:t>, </a:t>
            </a:r>
            <a:r>
              <a:rPr lang="en-US" dirty="0" err="1" smtClean="0"/>
              <a:t>anebo</a:t>
            </a:r>
            <a:r>
              <a:rPr lang="en-US" dirty="0" smtClean="0"/>
              <a:t> </a:t>
            </a:r>
            <a:r>
              <a:rPr lang="en-US" dirty="0" err="1" smtClean="0"/>
              <a:t>kdo</a:t>
            </a:r>
            <a:r>
              <a:rPr lang="en-US" dirty="0" smtClean="0"/>
              <a:t> </a:t>
            </a:r>
            <a:r>
              <a:rPr lang="en-US" dirty="0" err="1" smtClean="0"/>
              <a:t>kořistí</a:t>
            </a:r>
            <a:r>
              <a:rPr lang="en-US" dirty="0" smtClean="0"/>
              <a:t> z </a:t>
            </a:r>
            <a:r>
              <a:rPr lang="en-US" dirty="0" err="1" smtClean="0"/>
              <a:t>takového</a:t>
            </a:r>
            <a:r>
              <a:rPr lang="en-US" dirty="0" smtClean="0"/>
              <a:t> </a:t>
            </a:r>
            <a:r>
              <a:rPr lang="en-US" dirty="0" err="1" smtClean="0"/>
              <a:t>pornografického</a:t>
            </a:r>
            <a:r>
              <a:rPr lang="en-US" dirty="0" smtClean="0"/>
              <a:t> </a:t>
            </a:r>
            <a:r>
              <a:rPr lang="en-US" dirty="0" err="1" smtClean="0"/>
              <a:t>díla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potrestán</a:t>
            </a:r>
            <a:r>
              <a:rPr lang="en-US" dirty="0" smtClean="0"/>
              <a:t> </a:t>
            </a:r>
            <a:r>
              <a:rPr lang="en-US" dirty="0" err="1" smtClean="0"/>
              <a:t>odnětím</a:t>
            </a:r>
            <a:r>
              <a:rPr lang="en-US" dirty="0" smtClean="0"/>
              <a:t> </a:t>
            </a:r>
            <a:r>
              <a:rPr lang="en-US" dirty="0" err="1" smtClean="0"/>
              <a:t>svobody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šest</a:t>
            </a:r>
            <a:r>
              <a:rPr lang="en-US" dirty="0" smtClean="0"/>
              <a:t> </a:t>
            </a:r>
            <a:r>
              <a:rPr lang="en-US" dirty="0" err="1" smtClean="0"/>
              <a:t>měsíců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</a:t>
            </a:r>
            <a:r>
              <a:rPr lang="en-US" dirty="0" err="1" smtClean="0"/>
              <a:t>tři</a:t>
            </a:r>
            <a:r>
              <a:rPr lang="en-US" dirty="0" smtClean="0"/>
              <a:t> </a:t>
            </a:r>
            <a:r>
              <a:rPr lang="en-US" dirty="0" err="1" smtClean="0"/>
              <a:t>léta</a:t>
            </a:r>
            <a:r>
              <a:rPr lang="en-US" dirty="0" smtClean="0"/>
              <a:t>, </a:t>
            </a:r>
            <a:r>
              <a:rPr lang="en-US" dirty="0" err="1" smtClean="0"/>
              <a:t>zákazem</a:t>
            </a:r>
            <a:r>
              <a:rPr lang="en-US" dirty="0" smtClean="0"/>
              <a:t> </a:t>
            </a:r>
            <a:r>
              <a:rPr lang="en-US" dirty="0" err="1" smtClean="0"/>
              <a:t>činnosti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propadnutím</a:t>
            </a:r>
            <a:r>
              <a:rPr lang="en-US" dirty="0" smtClean="0"/>
              <a:t> </a:t>
            </a:r>
            <a:r>
              <a:rPr lang="en-US" dirty="0" err="1" smtClean="0"/>
              <a:t>věci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jiné</a:t>
            </a:r>
            <a:r>
              <a:rPr lang="en-US" dirty="0" smtClean="0"/>
              <a:t> </a:t>
            </a:r>
            <a:r>
              <a:rPr lang="en-US" dirty="0" err="1" smtClean="0"/>
              <a:t>majetkové</a:t>
            </a:r>
            <a:r>
              <a:rPr lang="en-US" dirty="0" smtClean="0"/>
              <a:t> </a:t>
            </a:r>
            <a:r>
              <a:rPr lang="en-US" dirty="0" err="1" smtClean="0"/>
              <a:t>hodnoty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Zneužití dítěte k výrobě pornografie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u="sng" dirty="0" smtClean="0"/>
              <a:t>§ 193</a:t>
            </a:r>
            <a:r>
              <a:rPr lang="cs-CZ" b="1" u="sng" dirty="0" smtClean="0"/>
              <a:t> - </a:t>
            </a:r>
            <a:r>
              <a:rPr lang="en-US" b="1" u="sng" dirty="0" err="1" smtClean="0"/>
              <a:t>Zneužití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dítěte</a:t>
            </a:r>
            <a:r>
              <a:rPr lang="en-US" b="1" u="sng" dirty="0" smtClean="0"/>
              <a:t> k </a:t>
            </a:r>
            <a:r>
              <a:rPr lang="en-US" b="1" u="sng" dirty="0" err="1" smtClean="0"/>
              <a:t>výrobě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pornografie</a:t>
            </a:r>
            <a:endParaRPr lang="en-US" b="1" u="sng" dirty="0" smtClean="0"/>
          </a:p>
          <a:p>
            <a:r>
              <a:rPr lang="en-US" dirty="0" err="1" smtClean="0"/>
              <a:t>Kdo</a:t>
            </a:r>
            <a:r>
              <a:rPr lang="en-US" dirty="0" smtClean="0"/>
              <a:t> </a:t>
            </a:r>
            <a:r>
              <a:rPr lang="en-US" dirty="0" err="1" smtClean="0"/>
              <a:t>přiměje</a:t>
            </a:r>
            <a:r>
              <a:rPr lang="en-US" dirty="0" smtClean="0"/>
              <a:t>, </a:t>
            </a:r>
            <a:r>
              <a:rPr lang="en-US" dirty="0" err="1" smtClean="0"/>
              <a:t>zjedná</a:t>
            </a:r>
            <a:r>
              <a:rPr lang="en-US" dirty="0" smtClean="0"/>
              <a:t>, </a:t>
            </a:r>
            <a:r>
              <a:rPr lang="en-US" dirty="0" err="1" smtClean="0"/>
              <a:t>najme</a:t>
            </a:r>
            <a:r>
              <a:rPr lang="en-US" dirty="0" smtClean="0"/>
              <a:t>, </a:t>
            </a:r>
            <a:r>
              <a:rPr lang="en-US" dirty="0" err="1" smtClean="0"/>
              <a:t>zláká</a:t>
            </a:r>
            <a:r>
              <a:rPr lang="en-US" dirty="0" smtClean="0"/>
              <a:t>, </a:t>
            </a:r>
            <a:r>
              <a:rPr lang="en-US" dirty="0" err="1" smtClean="0"/>
              <a:t>svede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zneužije</a:t>
            </a:r>
            <a:r>
              <a:rPr lang="en-US" dirty="0" smtClean="0"/>
              <a:t> </a:t>
            </a:r>
            <a:r>
              <a:rPr lang="en-US" u="sng" dirty="0" err="1" smtClean="0"/>
              <a:t>dítě</a:t>
            </a:r>
            <a:r>
              <a:rPr lang="en-US" u="sng" dirty="0" smtClean="0"/>
              <a:t> k </a:t>
            </a:r>
            <a:r>
              <a:rPr lang="en-US" u="sng" dirty="0" err="1" smtClean="0"/>
              <a:t>výrobě</a:t>
            </a:r>
            <a:r>
              <a:rPr lang="en-US" u="sng" dirty="0" smtClean="0"/>
              <a:t> </a:t>
            </a:r>
            <a:r>
              <a:rPr lang="en-US" u="sng" dirty="0" err="1" smtClean="0"/>
              <a:t>pornografického</a:t>
            </a:r>
            <a:r>
              <a:rPr lang="en-US" u="sng" dirty="0" smtClean="0"/>
              <a:t> </a:t>
            </a:r>
            <a:r>
              <a:rPr lang="en-US" u="sng" dirty="0" err="1" smtClean="0"/>
              <a:t>díla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kořistí</a:t>
            </a:r>
            <a:r>
              <a:rPr lang="en-US" dirty="0" smtClean="0"/>
              <a:t> z </a:t>
            </a:r>
            <a:r>
              <a:rPr lang="en-US" dirty="0" err="1" smtClean="0"/>
              <a:t>účasti</a:t>
            </a:r>
            <a:r>
              <a:rPr lang="en-US" dirty="0" smtClean="0"/>
              <a:t> </a:t>
            </a:r>
            <a:r>
              <a:rPr lang="en-US" dirty="0" err="1" smtClean="0"/>
              <a:t>dítěte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takovém</a:t>
            </a:r>
            <a:r>
              <a:rPr lang="en-US" dirty="0" smtClean="0"/>
              <a:t> </a:t>
            </a:r>
            <a:r>
              <a:rPr lang="en-US" dirty="0" err="1" smtClean="0"/>
              <a:t>pornografickém</a:t>
            </a:r>
            <a:r>
              <a:rPr lang="en-US" dirty="0" smtClean="0"/>
              <a:t> </a:t>
            </a:r>
            <a:r>
              <a:rPr lang="en-US" dirty="0" err="1" smtClean="0"/>
              <a:t>díle</a:t>
            </a:r>
            <a:r>
              <a:rPr lang="en-US" dirty="0" smtClean="0"/>
              <a:t>,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potrestán</a:t>
            </a:r>
            <a:r>
              <a:rPr lang="en-US" dirty="0" smtClean="0"/>
              <a:t> </a:t>
            </a:r>
            <a:r>
              <a:rPr lang="en-US" dirty="0" err="1" smtClean="0"/>
              <a:t>odnětím</a:t>
            </a:r>
            <a:r>
              <a:rPr lang="en-US" dirty="0" smtClean="0"/>
              <a:t> </a:t>
            </a:r>
            <a:r>
              <a:rPr lang="en-US" dirty="0" err="1" smtClean="0"/>
              <a:t>svobody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jeden</a:t>
            </a:r>
            <a:r>
              <a:rPr lang="en-US" dirty="0" smtClean="0"/>
              <a:t> </a:t>
            </a:r>
            <a:r>
              <a:rPr lang="en-US" dirty="0" err="1" smtClean="0"/>
              <a:t>rok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</a:t>
            </a:r>
            <a:r>
              <a:rPr lang="en-US" dirty="0" err="1" smtClean="0"/>
              <a:t>pět</a:t>
            </a:r>
            <a:r>
              <a:rPr lang="en-US" dirty="0" smtClean="0"/>
              <a:t> let.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Svádění k pohlavnímu styku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b="1" u="sng" dirty="0" smtClean="0"/>
              <a:t>§ </a:t>
            </a:r>
            <a:r>
              <a:rPr lang="en-US" b="1" u="sng" dirty="0" smtClean="0"/>
              <a:t>202</a:t>
            </a:r>
            <a:r>
              <a:rPr lang="cs-CZ" b="1" u="sng" dirty="0" smtClean="0"/>
              <a:t> - </a:t>
            </a:r>
            <a:r>
              <a:rPr lang="en-US" b="1" u="sng" dirty="0" err="1" smtClean="0"/>
              <a:t>Svádění</a:t>
            </a:r>
            <a:r>
              <a:rPr lang="en-US" b="1" u="sng" dirty="0" smtClean="0"/>
              <a:t> k </a:t>
            </a:r>
            <a:r>
              <a:rPr lang="en-US" b="1" u="sng" dirty="0" err="1" smtClean="0"/>
              <a:t>pohlavnímu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styku</a:t>
            </a:r>
            <a:endParaRPr lang="en-US" b="1" u="sng" dirty="0" smtClean="0"/>
          </a:p>
          <a:p>
            <a:r>
              <a:rPr lang="en-US" dirty="0" err="1" smtClean="0"/>
              <a:t>Kdo</a:t>
            </a:r>
            <a:r>
              <a:rPr lang="en-US" dirty="0" smtClean="0"/>
              <a:t> </a:t>
            </a:r>
            <a:r>
              <a:rPr lang="en-US" u="sng" dirty="0" err="1" smtClean="0"/>
              <a:t>nabídne</a:t>
            </a:r>
            <a:r>
              <a:rPr lang="en-US" u="sng" dirty="0" smtClean="0"/>
              <a:t>, </a:t>
            </a:r>
            <a:r>
              <a:rPr lang="en-US" u="sng" dirty="0" err="1" smtClean="0"/>
              <a:t>slíbí</a:t>
            </a:r>
            <a:r>
              <a:rPr lang="en-US" u="sng" dirty="0" smtClean="0"/>
              <a:t> </a:t>
            </a:r>
            <a:r>
              <a:rPr lang="en-US" u="sng" dirty="0" err="1" smtClean="0"/>
              <a:t>nebo</a:t>
            </a:r>
            <a:r>
              <a:rPr lang="en-US" u="sng" dirty="0" smtClean="0"/>
              <a:t> </a:t>
            </a:r>
            <a:r>
              <a:rPr lang="en-US" u="sng" dirty="0" err="1" smtClean="0"/>
              <a:t>poskytne</a:t>
            </a:r>
            <a:r>
              <a:rPr lang="en-US" u="sng" dirty="0" smtClean="0"/>
              <a:t> </a:t>
            </a:r>
            <a:r>
              <a:rPr lang="en-US" u="sng" dirty="0" err="1" smtClean="0"/>
              <a:t>dítěti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jinému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pohlavní</a:t>
            </a:r>
            <a:r>
              <a:rPr lang="en-US" dirty="0" smtClean="0"/>
              <a:t> </a:t>
            </a:r>
            <a:r>
              <a:rPr lang="en-US" dirty="0" err="1" smtClean="0"/>
              <a:t>styk</a:t>
            </a:r>
            <a:r>
              <a:rPr lang="en-US" dirty="0" smtClean="0"/>
              <a:t> s </a:t>
            </a:r>
            <a:r>
              <a:rPr lang="en-US" dirty="0" err="1" smtClean="0"/>
              <a:t>dítětem</a:t>
            </a:r>
            <a:r>
              <a:rPr lang="en-US" dirty="0" smtClean="0"/>
              <a:t>, </a:t>
            </a:r>
            <a:r>
              <a:rPr lang="en-US" u="sng" dirty="0" err="1" smtClean="0"/>
              <a:t>pohlavní</a:t>
            </a:r>
            <a:r>
              <a:rPr lang="en-US" u="sng" dirty="0" smtClean="0"/>
              <a:t> </a:t>
            </a:r>
            <a:r>
              <a:rPr lang="en-US" u="sng" dirty="0" err="1" smtClean="0"/>
              <a:t>sebeukájení</a:t>
            </a:r>
            <a:r>
              <a:rPr lang="en-US" u="sng" dirty="0" smtClean="0"/>
              <a:t> </a:t>
            </a:r>
            <a:r>
              <a:rPr lang="en-US" u="sng" dirty="0" err="1" smtClean="0"/>
              <a:t>dítěte</a:t>
            </a:r>
            <a:r>
              <a:rPr lang="en-US" u="sng" dirty="0" smtClean="0"/>
              <a:t>, </a:t>
            </a:r>
            <a:r>
              <a:rPr lang="en-US" u="sng" dirty="0" err="1" smtClean="0"/>
              <a:t>jeho</a:t>
            </a:r>
            <a:r>
              <a:rPr lang="en-US" u="sng" dirty="0" smtClean="0"/>
              <a:t> </a:t>
            </a:r>
            <a:r>
              <a:rPr lang="en-US" u="sng" dirty="0" err="1" smtClean="0"/>
              <a:t>obnažování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jiné</a:t>
            </a:r>
            <a:r>
              <a:rPr lang="en-US" dirty="0" smtClean="0"/>
              <a:t> </a:t>
            </a:r>
            <a:r>
              <a:rPr lang="en-US" dirty="0" err="1" smtClean="0"/>
              <a:t>srovnatelné</a:t>
            </a:r>
            <a:r>
              <a:rPr lang="en-US" dirty="0" smtClean="0"/>
              <a:t> </a:t>
            </a:r>
            <a:r>
              <a:rPr lang="en-US" dirty="0" err="1" smtClean="0"/>
              <a:t>chování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účelem</a:t>
            </a:r>
            <a:r>
              <a:rPr lang="en-US" dirty="0" smtClean="0"/>
              <a:t> </a:t>
            </a:r>
            <a:r>
              <a:rPr lang="en-US" dirty="0" err="1" smtClean="0"/>
              <a:t>pohlavního</a:t>
            </a:r>
            <a:r>
              <a:rPr lang="en-US" dirty="0" smtClean="0"/>
              <a:t> </a:t>
            </a:r>
            <a:r>
              <a:rPr lang="en-US" dirty="0" err="1" smtClean="0"/>
              <a:t>uspokojení</a:t>
            </a:r>
            <a:r>
              <a:rPr lang="en-US" dirty="0" smtClean="0"/>
              <a:t> </a:t>
            </a:r>
            <a:r>
              <a:rPr lang="en-US" dirty="0" err="1" smtClean="0"/>
              <a:t>úplatu</a:t>
            </a:r>
            <a:r>
              <a:rPr lang="en-US" dirty="0" smtClean="0"/>
              <a:t>, </a:t>
            </a:r>
            <a:r>
              <a:rPr lang="en-US" dirty="0" err="1" smtClean="0"/>
              <a:t>výhodu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prospěch</a:t>
            </a:r>
            <a:r>
              <a:rPr lang="en-US" dirty="0" smtClean="0"/>
              <a:t>,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potrestán</a:t>
            </a:r>
            <a:r>
              <a:rPr lang="en-US" dirty="0" smtClean="0"/>
              <a:t> </a:t>
            </a:r>
            <a:r>
              <a:rPr lang="en-US" dirty="0" err="1" smtClean="0"/>
              <a:t>odnětím</a:t>
            </a:r>
            <a:r>
              <a:rPr lang="en-US" dirty="0" smtClean="0"/>
              <a:t> </a:t>
            </a:r>
            <a:r>
              <a:rPr lang="en-US" dirty="0" err="1" smtClean="0"/>
              <a:t>svobody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dvě</a:t>
            </a:r>
            <a:r>
              <a:rPr lang="en-US" dirty="0" smtClean="0"/>
              <a:t> </a:t>
            </a:r>
            <a:r>
              <a:rPr lang="en-US" dirty="0" err="1" smtClean="0"/>
              <a:t>léta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peněžitým</a:t>
            </a:r>
            <a:r>
              <a:rPr lang="en-US" dirty="0" smtClean="0"/>
              <a:t> </a:t>
            </a:r>
            <a:r>
              <a:rPr lang="en-US" dirty="0" err="1" smtClean="0"/>
              <a:t>trestem</a:t>
            </a:r>
            <a:r>
              <a:rPr lang="en-US" dirty="0" smtClean="0"/>
              <a:t>.</a:t>
            </a:r>
          </a:p>
          <a:p>
            <a:r>
              <a:rPr lang="cs-CZ" dirty="0" smtClean="0"/>
              <a:t>o</a:t>
            </a:r>
            <a:r>
              <a:rPr lang="en-US" dirty="0" err="1" smtClean="0"/>
              <a:t>dnětím</a:t>
            </a:r>
            <a:r>
              <a:rPr lang="en-US" dirty="0" smtClean="0"/>
              <a:t> </a:t>
            </a:r>
            <a:r>
              <a:rPr lang="en-US" dirty="0" err="1" smtClean="0"/>
              <a:t>svobody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šest</a:t>
            </a:r>
            <a:r>
              <a:rPr lang="en-US" dirty="0" smtClean="0"/>
              <a:t> </a:t>
            </a:r>
            <a:r>
              <a:rPr lang="en-US" dirty="0" err="1" smtClean="0"/>
              <a:t>měsíců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</a:t>
            </a:r>
            <a:r>
              <a:rPr lang="en-US" dirty="0" err="1" smtClean="0"/>
              <a:t>pět</a:t>
            </a:r>
            <a:r>
              <a:rPr lang="en-US" dirty="0" smtClean="0"/>
              <a:t> let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pachatel</a:t>
            </a:r>
            <a:r>
              <a:rPr lang="en-US" dirty="0" smtClean="0"/>
              <a:t> </a:t>
            </a:r>
            <a:r>
              <a:rPr lang="en-US" dirty="0" err="1" smtClean="0"/>
              <a:t>potrestán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spáchá-li</a:t>
            </a:r>
            <a:r>
              <a:rPr lang="en-US" dirty="0" smtClean="0"/>
              <a:t> </a:t>
            </a:r>
            <a:r>
              <a:rPr lang="en-US" dirty="0" err="1" smtClean="0"/>
              <a:t>čin</a:t>
            </a:r>
            <a:r>
              <a:rPr lang="en-US" dirty="0" smtClean="0"/>
              <a:t> </a:t>
            </a:r>
            <a:r>
              <a:rPr lang="en-US" dirty="0" err="1" smtClean="0"/>
              <a:t>uvedený</a:t>
            </a:r>
            <a:r>
              <a:rPr lang="en-US" dirty="0" smtClean="0"/>
              <a:t> v </a:t>
            </a:r>
            <a:r>
              <a:rPr lang="en-US" dirty="0" err="1" smtClean="0"/>
              <a:t>odstavci</a:t>
            </a:r>
            <a:r>
              <a:rPr lang="en-US" dirty="0" smtClean="0"/>
              <a:t> 1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dítěti</a:t>
            </a:r>
            <a:r>
              <a:rPr lang="en-US" dirty="0" smtClean="0"/>
              <a:t> </a:t>
            </a:r>
            <a:r>
              <a:rPr lang="en-US" u="sng" dirty="0" err="1" smtClean="0"/>
              <a:t>mladším</a:t>
            </a:r>
            <a:r>
              <a:rPr lang="en-US" u="sng" dirty="0" smtClean="0"/>
              <a:t> </a:t>
            </a:r>
            <a:r>
              <a:rPr lang="en-US" u="sng" dirty="0" err="1" smtClean="0"/>
              <a:t>patnácti</a:t>
            </a:r>
            <a:r>
              <a:rPr lang="en-US" u="sng" dirty="0" smtClean="0"/>
              <a:t> let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Nepřekažení trestného činu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u="sng" dirty="0" smtClean="0"/>
              <a:t>§ 367</a:t>
            </a:r>
            <a:r>
              <a:rPr lang="cs-CZ" b="1" u="sng" dirty="0" smtClean="0"/>
              <a:t> - </a:t>
            </a:r>
            <a:r>
              <a:rPr lang="en-US" b="1" u="sng" dirty="0" err="1" smtClean="0"/>
              <a:t>Nepřekažení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trestného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činu</a:t>
            </a:r>
            <a:endParaRPr lang="en-US" b="1" u="sng" dirty="0" smtClean="0"/>
          </a:p>
          <a:p>
            <a:r>
              <a:rPr lang="en-US" dirty="0" smtClean="0"/>
              <a:t>(1) </a:t>
            </a:r>
            <a:r>
              <a:rPr lang="en-US" dirty="0" err="1" smtClean="0"/>
              <a:t>Kdo</a:t>
            </a:r>
            <a:r>
              <a:rPr lang="en-US" dirty="0" smtClean="0"/>
              <a:t> se </a:t>
            </a:r>
            <a:r>
              <a:rPr lang="en-US" dirty="0" err="1" smtClean="0"/>
              <a:t>hodnověrným</a:t>
            </a:r>
            <a:r>
              <a:rPr lang="en-US" dirty="0" smtClean="0"/>
              <a:t> </a:t>
            </a:r>
            <a:r>
              <a:rPr lang="en-US" dirty="0" err="1" smtClean="0"/>
              <a:t>způsobem</a:t>
            </a:r>
            <a:r>
              <a:rPr lang="en-US" dirty="0" smtClean="0"/>
              <a:t> </a:t>
            </a:r>
            <a:r>
              <a:rPr lang="en-US" dirty="0" err="1" smtClean="0"/>
              <a:t>dozví</a:t>
            </a:r>
            <a:r>
              <a:rPr lang="en-US" dirty="0" smtClean="0"/>
              <a:t>, </a:t>
            </a:r>
            <a:r>
              <a:rPr lang="en-US" dirty="0" err="1" smtClean="0"/>
              <a:t>že</a:t>
            </a:r>
            <a:r>
              <a:rPr lang="en-US" dirty="0" smtClean="0"/>
              <a:t> </a:t>
            </a:r>
            <a:r>
              <a:rPr lang="en-US" dirty="0" err="1" smtClean="0"/>
              <a:t>jiný</a:t>
            </a:r>
            <a:r>
              <a:rPr lang="en-US" dirty="0" smtClean="0"/>
              <a:t> </a:t>
            </a:r>
            <a:r>
              <a:rPr lang="en-US" dirty="0" err="1" smtClean="0"/>
              <a:t>připravuje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páchá</a:t>
            </a:r>
            <a:r>
              <a:rPr lang="en-US" dirty="0" smtClean="0"/>
              <a:t> </a:t>
            </a:r>
            <a:r>
              <a:rPr lang="en-US" dirty="0" err="1" smtClean="0"/>
              <a:t>trestný</a:t>
            </a:r>
            <a:r>
              <a:rPr lang="en-US" dirty="0" smtClean="0"/>
              <a:t> </a:t>
            </a:r>
            <a:r>
              <a:rPr lang="en-US" dirty="0" err="1" smtClean="0"/>
              <a:t>čin</a:t>
            </a:r>
            <a:r>
              <a:rPr lang="cs-CZ" dirty="0" smtClean="0"/>
              <a:t>: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znásilnění</a:t>
            </a:r>
            <a:r>
              <a:rPr lang="en-US" dirty="0" smtClean="0"/>
              <a:t> (§ 185), </a:t>
            </a:r>
            <a:r>
              <a:rPr lang="en-US" dirty="0" err="1" smtClean="0"/>
              <a:t>pohlavního</a:t>
            </a:r>
            <a:r>
              <a:rPr lang="en-US" dirty="0" smtClean="0"/>
              <a:t> </a:t>
            </a:r>
            <a:r>
              <a:rPr lang="en-US" dirty="0" err="1" smtClean="0"/>
              <a:t>zneužití</a:t>
            </a:r>
            <a:r>
              <a:rPr lang="en-US" dirty="0" smtClean="0"/>
              <a:t> (§ 187), </a:t>
            </a:r>
            <a:endParaRPr lang="cs-CZ" dirty="0" smtClean="0"/>
          </a:p>
          <a:p>
            <a:r>
              <a:rPr lang="en-US" dirty="0" err="1" smtClean="0"/>
              <a:t>zneužití</a:t>
            </a:r>
            <a:r>
              <a:rPr lang="en-US" dirty="0" smtClean="0"/>
              <a:t> </a:t>
            </a:r>
            <a:r>
              <a:rPr lang="en-US" dirty="0" err="1" smtClean="0"/>
              <a:t>dítěte</a:t>
            </a:r>
            <a:r>
              <a:rPr lang="en-US" dirty="0" smtClean="0"/>
              <a:t> k </a:t>
            </a:r>
            <a:r>
              <a:rPr lang="en-US" dirty="0" err="1" smtClean="0"/>
              <a:t>výrobě</a:t>
            </a:r>
            <a:r>
              <a:rPr lang="en-US" dirty="0" smtClean="0"/>
              <a:t> </a:t>
            </a:r>
            <a:r>
              <a:rPr lang="en-US" dirty="0" err="1" smtClean="0"/>
              <a:t>pornografie</a:t>
            </a:r>
            <a:r>
              <a:rPr lang="en-US" dirty="0" smtClean="0"/>
              <a:t> (§ 193)</a:t>
            </a:r>
            <a:r>
              <a:rPr lang="cs-CZ" dirty="0" smtClean="0"/>
              <a:t> </a:t>
            </a:r>
            <a:r>
              <a:rPr lang="en-US" dirty="0" smtClean="0"/>
              <a:t>a </a:t>
            </a:r>
            <a:r>
              <a:rPr lang="en-US" dirty="0" err="1" smtClean="0"/>
              <a:t>spáchání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dokončení</a:t>
            </a:r>
            <a:r>
              <a:rPr lang="en-US" dirty="0" smtClean="0"/>
              <a:t> </a:t>
            </a:r>
            <a:r>
              <a:rPr lang="en-US" dirty="0" err="1" smtClean="0"/>
              <a:t>takového</a:t>
            </a:r>
            <a:r>
              <a:rPr lang="en-US" dirty="0" smtClean="0"/>
              <a:t> </a:t>
            </a:r>
            <a:r>
              <a:rPr lang="en-US" dirty="0" err="1" smtClean="0"/>
              <a:t>trestného</a:t>
            </a:r>
            <a:r>
              <a:rPr lang="en-US" dirty="0" smtClean="0"/>
              <a:t> </a:t>
            </a:r>
            <a:r>
              <a:rPr lang="en-US" dirty="0" err="1" smtClean="0"/>
              <a:t>činu</a:t>
            </a:r>
            <a:r>
              <a:rPr lang="en-US" dirty="0" smtClean="0"/>
              <a:t> </a:t>
            </a:r>
            <a:r>
              <a:rPr lang="en-US" dirty="0" err="1" smtClean="0"/>
              <a:t>nepřekazí</a:t>
            </a:r>
            <a:r>
              <a:rPr lang="en-US" dirty="0" smtClean="0"/>
              <a:t>,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potrestán</a:t>
            </a:r>
            <a:r>
              <a:rPr lang="en-US" dirty="0" smtClean="0"/>
              <a:t> </a:t>
            </a:r>
            <a:r>
              <a:rPr lang="en-US" dirty="0" err="1" smtClean="0"/>
              <a:t>odnětím</a:t>
            </a:r>
            <a:r>
              <a:rPr lang="en-US" dirty="0" smtClean="0"/>
              <a:t> </a:t>
            </a:r>
            <a:r>
              <a:rPr lang="en-US" dirty="0" err="1" smtClean="0"/>
              <a:t>svobody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tři</a:t>
            </a:r>
            <a:r>
              <a:rPr lang="en-US" dirty="0" smtClean="0"/>
              <a:t> </a:t>
            </a:r>
            <a:r>
              <a:rPr lang="en-US" dirty="0" err="1" smtClean="0"/>
              <a:t>léta</a:t>
            </a:r>
            <a:r>
              <a:rPr lang="en-US" dirty="0" smtClean="0"/>
              <a:t>; </a:t>
            </a:r>
            <a:r>
              <a:rPr lang="en-US" sz="1600" dirty="0" err="1" smtClean="0"/>
              <a:t>stanoví-li</a:t>
            </a:r>
            <a:r>
              <a:rPr lang="en-US" sz="1600" dirty="0" smtClean="0"/>
              <a:t> </a:t>
            </a:r>
            <a:r>
              <a:rPr lang="en-US" sz="1600" dirty="0" err="1" smtClean="0"/>
              <a:t>tento</a:t>
            </a:r>
            <a:r>
              <a:rPr lang="en-US" sz="1600" dirty="0" smtClean="0"/>
              <a:t> </a:t>
            </a:r>
            <a:r>
              <a:rPr lang="en-US" sz="1600" dirty="0" err="1" smtClean="0"/>
              <a:t>zákon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některý</a:t>
            </a:r>
            <a:r>
              <a:rPr lang="en-US" sz="1600" dirty="0" smtClean="0"/>
              <a:t> z </a:t>
            </a:r>
            <a:r>
              <a:rPr lang="en-US" sz="1600" dirty="0" err="1" smtClean="0"/>
              <a:t>těchto</a:t>
            </a:r>
            <a:r>
              <a:rPr lang="en-US" sz="1600" dirty="0" smtClean="0"/>
              <a:t> </a:t>
            </a:r>
            <a:r>
              <a:rPr lang="en-US" sz="1600" dirty="0" err="1" smtClean="0"/>
              <a:t>trestných</a:t>
            </a:r>
            <a:r>
              <a:rPr lang="en-US" sz="1600" dirty="0" smtClean="0"/>
              <a:t> </a:t>
            </a:r>
            <a:r>
              <a:rPr lang="en-US" sz="1600" dirty="0" err="1" smtClean="0"/>
              <a:t>činů</a:t>
            </a:r>
            <a:r>
              <a:rPr lang="en-US" sz="1600" dirty="0" smtClean="0"/>
              <a:t> </a:t>
            </a:r>
            <a:r>
              <a:rPr lang="en-US" sz="1600" dirty="0" err="1" smtClean="0"/>
              <a:t>trest</a:t>
            </a:r>
            <a:r>
              <a:rPr lang="en-US" sz="1600" dirty="0" smtClean="0"/>
              <a:t> </a:t>
            </a:r>
            <a:r>
              <a:rPr lang="en-US" sz="1600" dirty="0" err="1" smtClean="0"/>
              <a:t>mírnější</a:t>
            </a:r>
            <a:r>
              <a:rPr lang="en-US" sz="1600" dirty="0" smtClean="0"/>
              <a:t>, </a:t>
            </a:r>
            <a:r>
              <a:rPr lang="en-US" sz="1600" dirty="0" err="1" smtClean="0"/>
              <a:t>bude</a:t>
            </a:r>
            <a:r>
              <a:rPr lang="en-US" sz="1600" dirty="0" smtClean="0"/>
              <a:t> </a:t>
            </a:r>
            <a:r>
              <a:rPr lang="en-US" sz="1600" dirty="0" err="1" smtClean="0"/>
              <a:t>potrestán</a:t>
            </a:r>
            <a:r>
              <a:rPr lang="en-US" sz="1600" dirty="0" smtClean="0"/>
              <a:t> </a:t>
            </a:r>
            <a:r>
              <a:rPr lang="en-US" sz="1600" dirty="0" err="1" smtClean="0"/>
              <a:t>oním</a:t>
            </a:r>
            <a:r>
              <a:rPr lang="en-US" sz="1600" dirty="0" smtClean="0"/>
              <a:t> </a:t>
            </a:r>
            <a:r>
              <a:rPr lang="en-US" sz="1600" dirty="0" err="1" smtClean="0"/>
              <a:t>trestem</a:t>
            </a:r>
            <a:r>
              <a:rPr lang="en-US" sz="1600" dirty="0" smtClean="0"/>
              <a:t> </a:t>
            </a:r>
            <a:r>
              <a:rPr lang="en-US" sz="1600" dirty="0" err="1" smtClean="0"/>
              <a:t>mírnějším</a:t>
            </a:r>
            <a:r>
              <a:rPr lang="en-US" sz="1600" dirty="0" smtClean="0"/>
              <a:t>.</a:t>
            </a:r>
            <a:endParaRPr lang="cs-CZ" sz="1600" dirty="0" smtClean="0"/>
          </a:p>
          <a:p>
            <a:endParaRPr lang="cs-CZ" dirty="0" smtClean="0"/>
          </a:p>
          <a:p>
            <a:r>
              <a:rPr lang="en-US" dirty="0" err="1" smtClean="0"/>
              <a:t>Kdo</a:t>
            </a:r>
            <a:r>
              <a:rPr lang="en-US" dirty="0" smtClean="0"/>
              <a:t> </a:t>
            </a:r>
            <a:r>
              <a:rPr lang="en-US" dirty="0" err="1" smtClean="0"/>
              <a:t>spáchá</a:t>
            </a:r>
            <a:r>
              <a:rPr lang="en-US" dirty="0" smtClean="0"/>
              <a:t> </a:t>
            </a:r>
            <a:r>
              <a:rPr lang="en-US" dirty="0" err="1" smtClean="0"/>
              <a:t>čin</a:t>
            </a:r>
            <a:r>
              <a:rPr lang="en-US" dirty="0" smtClean="0"/>
              <a:t> </a:t>
            </a:r>
            <a:r>
              <a:rPr lang="en-US" dirty="0" err="1" smtClean="0"/>
              <a:t>není</a:t>
            </a:r>
            <a:r>
              <a:rPr lang="en-US" dirty="0" smtClean="0"/>
              <a:t> </a:t>
            </a:r>
            <a:r>
              <a:rPr lang="en-US" dirty="0" err="1" smtClean="0"/>
              <a:t>trestný</a:t>
            </a:r>
            <a:r>
              <a:rPr lang="en-US" dirty="0" smtClean="0"/>
              <a:t>, </a:t>
            </a:r>
            <a:r>
              <a:rPr lang="en-US" dirty="0" err="1" smtClean="0"/>
              <a:t>nemohl-li</a:t>
            </a:r>
            <a:r>
              <a:rPr lang="en-US" dirty="0" smtClean="0"/>
              <a:t> </a:t>
            </a:r>
            <a:r>
              <a:rPr lang="en-US" dirty="0" err="1" smtClean="0"/>
              <a:t>trestný</a:t>
            </a:r>
            <a:r>
              <a:rPr lang="en-US" dirty="0" smtClean="0"/>
              <a:t> </a:t>
            </a:r>
            <a:r>
              <a:rPr lang="en-US" dirty="0" err="1" smtClean="0"/>
              <a:t>čin</a:t>
            </a:r>
            <a:r>
              <a:rPr lang="en-US" dirty="0" smtClean="0"/>
              <a:t> </a:t>
            </a:r>
            <a:r>
              <a:rPr lang="en-US" dirty="0" err="1" smtClean="0"/>
              <a:t>překazit</a:t>
            </a:r>
            <a:r>
              <a:rPr lang="en-US" dirty="0" smtClean="0"/>
              <a:t> </a:t>
            </a:r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 smtClean="0"/>
              <a:t>značných</a:t>
            </a:r>
            <a:r>
              <a:rPr lang="en-US" dirty="0" smtClean="0"/>
              <a:t> </a:t>
            </a:r>
            <a:r>
              <a:rPr lang="en-US" dirty="0" err="1" smtClean="0"/>
              <a:t>nesnází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aniž</a:t>
            </a:r>
            <a:r>
              <a:rPr lang="en-US" dirty="0" smtClean="0"/>
              <a:t> by </a:t>
            </a:r>
            <a:r>
              <a:rPr lang="en-US" dirty="0" err="1" smtClean="0"/>
              <a:t>sebe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osobu</a:t>
            </a:r>
            <a:r>
              <a:rPr lang="en-US" dirty="0" smtClean="0"/>
              <a:t> </a:t>
            </a:r>
            <a:r>
              <a:rPr lang="en-US" dirty="0" err="1" smtClean="0"/>
              <a:t>blízkou</a:t>
            </a:r>
            <a:r>
              <a:rPr lang="en-US" dirty="0" smtClean="0"/>
              <a:t> </a:t>
            </a:r>
            <a:r>
              <a:rPr lang="en-US" dirty="0" err="1" smtClean="0"/>
              <a:t>uvedl</a:t>
            </a:r>
            <a:r>
              <a:rPr lang="en-US" dirty="0" smtClean="0"/>
              <a:t> v </a:t>
            </a:r>
            <a:r>
              <a:rPr lang="en-US" dirty="0" err="1" smtClean="0"/>
              <a:t>nebezpečí</a:t>
            </a:r>
            <a:r>
              <a:rPr lang="en-US" dirty="0" smtClean="0"/>
              <a:t> </a:t>
            </a:r>
            <a:r>
              <a:rPr lang="en-US" dirty="0" err="1" smtClean="0"/>
              <a:t>smrti</a:t>
            </a:r>
            <a:r>
              <a:rPr lang="en-US" dirty="0" smtClean="0"/>
              <a:t>, </a:t>
            </a:r>
            <a:r>
              <a:rPr lang="en-US" dirty="0" err="1" smtClean="0"/>
              <a:t>ublížení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zdraví</a:t>
            </a:r>
            <a:r>
              <a:rPr lang="en-US" dirty="0" smtClean="0"/>
              <a:t>, </a:t>
            </a:r>
            <a:r>
              <a:rPr lang="en-US" dirty="0" err="1" smtClean="0"/>
              <a:t>jiné</a:t>
            </a:r>
            <a:r>
              <a:rPr lang="en-US" dirty="0" smtClean="0"/>
              <a:t> </a:t>
            </a:r>
            <a:r>
              <a:rPr lang="en-US" dirty="0" err="1" smtClean="0"/>
              <a:t>závažné</a:t>
            </a:r>
            <a:r>
              <a:rPr lang="en-US" dirty="0" smtClean="0"/>
              <a:t> </a:t>
            </a:r>
            <a:r>
              <a:rPr lang="en-US" dirty="0" err="1" smtClean="0"/>
              <a:t>újmy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u="sng" dirty="0" err="1" smtClean="0"/>
              <a:t>trestního</a:t>
            </a:r>
            <a:r>
              <a:rPr lang="en-US" u="sng" dirty="0" smtClean="0"/>
              <a:t> </a:t>
            </a:r>
            <a:r>
              <a:rPr lang="en-US" u="sng" dirty="0" err="1" smtClean="0"/>
              <a:t>stíhání</a:t>
            </a:r>
            <a:r>
              <a:rPr lang="en-US" dirty="0" smtClean="0"/>
              <a:t>. </a:t>
            </a:r>
            <a:endParaRPr lang="cs-CZ" dirty="0" smtClean="0"/>
          </a:p>
          <a:p>
            <a:endParaRPr lang="cs-CZ" dirty="0" smtClean="0"/>
          </a:p>
          <a:p>
            <a:r>
              <a:rPr lang="en-US" u="sng" dirty="0" err="1" smtClean="0"/>
              <a:t>Překazit</a:t>
            </a:r>
            <a:r>
              <a:rPr lang="en-US" u="sng" dirty="0" smtClean="0"/>
              <a:t> </a:t>
            </a:r>
            <a:r>
              <a:rPr lang="en-US" u="sng" dirty="0" err="1" smtClean="0"/>
              <a:t>trestný</a:t>
            </a:r>
            <a:r>
              <a:rPr lang="en-US" u="sng" dirty="0" smtClean="0"/>
              <a:t> </a:t>
            </a:r>
            <a:r>
              <a:rPr lang="en-US" u="sng" dirty="0" err="1" smtClean="0"/>
              <a:t>čin</a:t>
            </a:r>
            <a:r>
              <a:rPr lang="en-US" u="sng" dirty="0" smtClean="0"/>
              <a:t> </a:t>
            </a:r>
            <a:r>
              <a:rPr lang="en-US" u="sng" dirty="0" err="1" smtClean="0"/>
              <a:t>lze</a:t>
            </a:r>
            <a:r>
              <a:rPr lang="en-US" u="sng" dirty="0" smtClean="0"/>
              <a:t> </a:t>
            </a:r>
            <a:r>
              <a:rPr lang="en-US" u="sng" dirty="0" err="1" smtClean="0"/>
              <a:t>i</a:t>
            </a:r>
            <a:r>
              <a:rPr lang="en-US" u="sng" dirty="0" smtClean="0"/>
              <a:t> </a:t>
            </a:r>
            <a:r>
              <a:rPr lang="en-US" u="sng" dirty="0" err="1" smtClean="0"/>
              <a:t>jeho</a:t>
            </a:r>
            <a:r>
              <a:rPr lang="en-US" u="sng" dirty="0" smtClean="0"/>
              <a:t> </a:t>
            </a:r>
            <a:r>
              <a:rPr lang="en-US" u="sng" dirty="0" err="1" smtClean="0"/>
              <a:t>včasným</a:t>
            </a:r>
            <a:r>
              <a:rPr lang="en-US" u="sng" dirty="0" smtClean="0"/>
              <a:t> </a:t>
            </a:r>
            <a:r>
              <a:rPr lang="en-US" u="sng" dirty="0" err="1" smtClean="0"/>
              <a:t>oznámením</a:t>
            </a:r>
            <a:r>
              <a:rPr lang="en-US" u="sng" dirty="0" smtClean="0"/>
              <a:t> </a:t>
            </a:r>
            <a:r>
              <a:rPr lang="en-US" u="sng" dirty="0" err="1" smtClean="0"/>
              <a:t>státnímu</a:t>
            </a:r>
            <a:r>
              <a:rPr lang="en-US" u="sng" dirty="0" smtClean="0"/>
              <a:t> </a:t>
            </a:r>
            <a:r>
              <a:rPr lang="en-US" u="sng" dirty="0" err="1" smtClean="0"/>
              <a:t>zástupci</a:t>
            </a:r>
            <a:r>
              <a:rPr lang="en-US" u="sng" dirty="0" smtClean="0"/>
              <a:t> </a:t>
            </a:r>
            <a:r>
              <a:rPr lang="en-US" u="sng" dirty="0" err="1" smtClean="0"/>
              <a:t>nebo</a:t>
            </a:r>
            <a:r>
              <a:rPr lang="en-US" u="sng" dirty="0" smtClean="0"/>
              <a:t> </a:t>
            </a:r>
            <a:r>
              <a:rPr lang="en-US" u="sng" dirty="0" err="1" smtClean="0"/>
              <a:t>policejnímu</a:t>
            </a:r>
            <a:r>
              <a:rPr lang="en-US" u="sng" dirty="0" smtClean="0"/>
              <a:t> </a:t>
            </a:r>
            <a:r>
              <a:rPr lang="en-US" u="sng" dirty="0" err="1" smtClean="0"/>
              <a:t>orgánu</a:t>
            </a:r>
            <a:r>
              <a:rPr lang="cs-CZ" u="sng" dirty="0" smtClean="0"/>
              <a:t>.</a:t>
            </a:r>
            <a:endParaRPr lang="en-US" u="sng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Neoznámení trestného činu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u="sng" dirty="0" smtClean="0"/>
              <a:t>§ 368</a:t>
            </a:r>
            <a:r>
              <a:rPr lang="cs-CZ" b="1" u="sng" dirty="0" smtClean="0"/>
              <a:t> - </a:t>
            </a:r>
            <a:r>
              <a:rPr lang="en-US" b="1" u="sng" dirty="0" err="1" smtClean="0"/>
              <a:t>Neoznámení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trestného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činu</a:t>
            </a:r>
            <a:endParaRPr lang="en-US" b="1" u="sng" dirty="0" smtClean="0"/>
          </a:p>
          <a:p>
            <a:r>
              <a:rPr lang="en-US" dirty="0" err="1" smtClean="0"/>
              <a:t>Kdo</a:t>
            </a:r>
            <a:r>
              <a:rPr lang="en-US" dirty="0" smtClean="0"/>
              <a:t> se </a:t>
            </a:r>
            <a:r>
              <a:rPr lang="en-US" dirty="0" err="1" smtClean="0"/>
              <a:t>hodnověrným</a:t>
            </a:r>
            <a:r>
              <a:rPr lang="en-US" dirty="0" smtClean="0"/>
              <a:t> </a:t>
            </a:r>
            <a:r>
              <a:rPr lang="en-US" dirty="0" err="1" smtClean="0"/>
              <a:t>způsobem</a:t>
            </a:r>
            <a:r>
              <a:rPr lang="en-US" dirty="0" smtClean="0"/>
              <a:t> </a:t>
            </a:r>
            <a:r>
              <a:rPr lang="en-US" dirty="0" err="1" smtClean="0"/>
              <a:t>dozví</a:t>
            </a:r>
            <a:r>
              <a:rPr lang="en-US" dirty="0" smtClean="0"/>
              <a:t>, </a:t>
            </a:r>
            <a:r>
              <a:rPr lang="en-US" dirty="0" err="1" smtClean="0"/>
              <a:t>že</a:t>
            </a:r>
            <a:r>
              <a:rPr lang="en-US" dirty="0" smtClean="0"/>
              <a:t> </a:t>
            </a:r>
            <a:r>
              <a:rPr lang="en-US" dirty="0" err="1" smtClean="0"/>
              <a:t>jiný</a:t>
            </a:r>
            <a:r>
              <a:rPr lang="en-US" dirty="0" smtClean="0"/>
              <a:t> </a:t>
            </a:r>
            <a:r>
              <a:rPr lang="en-US" dirty="0" err="1" smtClean="0"/>
              <a:t>spáchal</a:t>
            </a:r>
            <a:r>
              <a:rPr lang="en-US" dirty="0" smtClean="0"/>
              <a:t> </a:t>
            </a:r>
            <a:r>
              <a:rPr lang="en-US" dirty="0" err="1" smtClean="0"/>
              <a:t>trestný</a:t>
            </a:r>
            <a:r>
              <a:rPr lang="en-US" dirty="0" smtClean="0"/>
              <a:t> </a:t>
            </a:r>
            <a:r>
              <a:rPr lang="en-US" dirty="0" err="1" smtClean="0"/>
              <a:t>čin</a:t>
            </a:r>
            <a:r>
              <a:rPr lang="en-US" dirty="0" smtClean="0"/>
              <a:t>, </a:t>
            </a:r>
            <a:r>
              <a:rPr lang="en-US" dirty="0" err="1" smtClean="0"/>
              <a:t>zneužití</a:t>
            </a:r>
            <a:r>
              <a:rPr lang="en-US" dirty="0" smtClean="0"/>
              <a:t> </a:t>
            </a:r>
            <a:r>
              <a:rPr lang="en-US" dirty="0" err="1" smtClean="0"/>
              <a:t>dítěte</a:t>
            </a:r>
            <a:r>
              <a:rPr lang="en-US" dirty="0" smtClean="0"/>
              <a:t> k </a:t>
            </a:r>
            <a:r>
              <a:rPr lang="en-US" dirty="0" err="1" smtClean="0"/>
              <a:t>výrobě</a:t>
            </a:r>
            <a:r>
              <a:rPr lang="en-US" dirty="0" smtClean="0"/>
              <a:t> </a:t>
            </a:r>
            <a:r>
              <a:rPr lang="en-US" dirty="0" err="1" smtClean="0"/>
              <a:t>pornografie</a:t>
            </a:r>
            <a:r>
              <a:rPr lang="en-US" dirty="0" smtClean="0"/>
              <a:t> (§ 193), </a:t>
            </a:r>
            <a:r>
              <a:rPr lang="en-US" u="sng" dirty="0" err="1" smtClean="0"/>
              <a:t>týrání</a:t>
            </a:r>
            <a:r>
              <a:rPr lang="en-US" u="sng" dirty="0" smtClean="0"/>
              <a:t> </a:t>
            </a:r>
            <a:r>
              <a:rPr lang="en-US" u="sng" dirty="0" err="1" smtClean="0"/>
              <a:t>svěřené</a:t>
            </a:r>
            <a:r>
              <a:rPr lang="en-US" u="sng" dirty="0" smtClean="0"/>
              <a:t> </a:t>
            </a:r>
            <a:r>
              <a:rPr lang="en-US" u="sng" dirty="0" err="1" smtClean="0"/>
              <a:t>osoby</a:t>
            </a:r>
            <a:r>
              <a:rPr lang="en-US" dirty="0" smtClean="0"/>
              <a:t> (§ 198)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a </a:t>
            </a:r>
            <a:r>
              <a:rPr lang="en-US" dirty="0" err="1" smtClean="0"/>
              <a:t>trestný</a:t>
            </a:r>
            <a:r>
              <a:rPr lang="en-US" dirty="0" smtClean="0"/>
              <a:t> </a:t>
            </a:r>
            <a:r>
              <a:rPr lang="en-US" dirty="0" err="1" smtClean="0"/>
              <a:t>čin</a:t>
            </a:r>
            <a:r>
              <a:rPr lang="en-US" dirty="0" smtClean="0"/>
              <a:t> </a:t>
            </a:r>
            <a:r>
              <a:rPr lang="en-US" dirty="0" err="1" smtClean="0"/>
              <a:t>neoznámí</a:t>
            </a:r>
            <a:r>
              <a:rPr lang="en-US" dirty="0" smtClean="0"/>
              <a:t> </a:t>
            </a:r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 smtClean="0"/>
              <a:t>odkladu</a:t>
            </a:r>
            <a:r>
              <a:rPr lang="en-US" dirty="0" smtClean="0"/>
              <a:t> </a:t>
            </a:r>
            <a:r>
              <a:rPr lang="en-US" dirty="0" err="1" smtClean="0"/>
              <a:t>státnímu</a:t>
            </a:r>
            <a:r>
              <a:rPr lang="en-US" dirty="0" smtClean="0"/>
              <a:t> </a:t>
            </a:r>
            <a:r>
              <a:rPr lang="en-US" dirty="0" err="1" smtClean="0"/>
              <a:t>zástupci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policejnímu</a:t>
            </a:r>
            <a:r>
              <a:rPr lang="en-US" dirty="0" smtClean="0"/>
              <a:t> </a:t>
            </a:r>
            <a:r>
              <a:rPr lang="en-US" dirty="0" err="1" smtClean="0"/>
              <a:t>orgánu</a:t>
            </a:r>
            <a:r>
              <a:rPr lang="en-US" dirty="0" smtClean="0"/>
              <a:t>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potrestán</a:t>
            </a:r>
            <a:r>
              <a:rPr lang="en-US" dirty="0" smtClean="0"/>
              <a:t> </a:t>
            </a:r>
            <a:r>
              <a:rPr lang="en-US" dirty="0" err="1" smtClean="0"/>
              <a:t>odnětím</a:t>
            </a:r>
            <a:r>
              <a:rPr lang="en-US" dirty="0" smtClean="0"/>
              <a:t> </a:t>
            </a:r>
            <a:r>
              <a:rPr lang="en-US" dirty="0" err="1" smtClean="0"/>
              <a:t>svobody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tři</a:t>
            </a:r>
            <a:r>
              <a:rPr lang="en-US" dirty="0" smtClean="0"/>
              <a:t> </a:t>
            </a:r>
            <a:r>
              <a:rPr lang="en-US" dirty="0" err="1" smtClean="0"/>
              <a:t>léta</a:t>
            </a:r>
            <a:endParaRPr lang="cs-CZ" dirty="0" smtClean="0"/>
          </a:p>
          <a:p>
            <a:endParaRPr lang="cs-CZ" dirty="0" smtClean="0"/>
          </a:p>
          <a:p>
            <a:r>
              <a:rPr lang="cs-CZ" u="sng" dirty="0" smtClean="0"/>
              <a:t>oznamovací povinnost nemá advokát, duchovní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 souvislosti s výkonem advokacie a při zachování zpovědního tajemství  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 platné právní úpravy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zákon č. 359/1999 Sb., o sociálně-právní ochraně dětí, ve znění pozdějších předpisů</a:t>
            </a:r>
          </a:p>
          <a:p>
            <a:endParaRPr lang="cs-CZ" dirty="0" smtClean="0"/>
          </a:p>
          <a:p>
            <a:r>
              <a:rPr lang="cs-CZ" dirty="0" smtClean="0"/>
              <a:t>zákon č. 40/2009 Sb., trestní zákoník, ve znění pozdějších předpisů</a:t>
            </a:r>
          </a:p>
          <a:p>
            <a:endParaRPr lang="cs-CZ" dirty="0" smtClean="0"/>
          </a:p>
          <a:p>
            <a:r>
              <a:rPr lang="cs-CZ" dirty="0" smtClean="0"/>
              <a:t>zákon č. 141/1961 Sb., o trestním řízení soudním, (trestní řád), ve znění pozdějších předpisů  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Dítě mladší 15 let vyslýchané </a:t>
            </a:r>
            <a:br>
              <a:rPr lang="cs-CZ" dirty="0" smtClean="0"/>
            </a:br>
            <a:r>
              <a:rPr lang="cs-CZ" dirty="0" smtClean="0"/>
              <a:t>jako svědek – úprava trestního řádu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Je-</a:t>
            </a:r>
            <a:r>
              <a:rPr lang="en-US" dirty="0" err="1" smtClean="0"/>
              <a:t>li</a:t>
            </a:r>
            <a:r>
              <a:rPr lang="en-US" dirty="0" smtClean="0"/>
              <a:t> </a:t>
            </a:r>
            <a:r>
              <a:rPr lang="en-US" dirty="0" err="1" smtClean="0"/>
              <a:t>jako</a:t>
            </a:r>
            <a:r>
              <a:rPr lang="en-US" dirty="0" smtClean="0"/>
              <a:t> </a:t>
            </a:r>
            <a:r>
              <a:rPr lang="en-US" u="sng" dirty="0" err="1" smtClean="0"/>
              <a:t>svědek</a:t>
            </a:r>
            <a:r>
              <a:rPr lang="en-US" u="sng" dirty="0" smtClean="0"/>
              <a:t> </a:t>
            </a:r>
            <a:r>
              <a:rPr lang="en-US" u="sng" dirty="0" err="1" smtClean="0"/>
              <a:t>vyslýchána</a:t>
            </a:r>
            <a:r>
              <a:rPr lang="en-US" u="sng" dirty="0" smtClean="0"/>
              <a:t> </a:t>
            </a:r>
            <a:r>
              <a:rPr lang="en-US" u="sng" dirty="0" err="1" smtClean="0"/>
              <a:t>osoba</a:t>
            </a:r>
            <a:r>
              <a:rPr lang="en-US" u="sng" dirty="0" smtClean="0"/>
              <a:t> </a:t>
            </a:r>
            <a:r>
              <a:rPr lang="en-US" u="sng" dirty="0" err="1" smtClean="0"/>
              <a:t>mladší</a:t>
            </a:r>
            <a:r>
              <a:rPr lang="en-US" u="sng" dirty="0" smtClean="0"/>
              <a:t> </a:t>
            </a:r>
            <a:r>
              <a:rPr lang="en-US" u="sng" dirty="0" err="1" smtClean="0"/>
              <a:t>než</a:t>
            </a:r>
            <a:r>
              <a:rPr lang="en-US" u="sng" dirty="0" smtClean="0"/>
              <a:t> </a:t>
            </a:r>
            <a:r>
              <a:rPr lang="en-US" u="sng" dirty="0" err="1" smtClean="0"/>
              <a:t>patnáct</a:t>
            </a:r>
            <a:r>
              <a:rPr lang="en-US" u="sng" dirty="0" smtClean="0"/>
              <a:t> let</a:t>
            </a:r>
            <a:r>
              <a:rPr lang="en-US" dirty="0" smtClean="0"/>
              <a:t> o </a:t>
            </a:r>
            <a:r>
              <a:rPr lang="en-US" dirty="0" err="1" smtClean="0"/>
              <a:t>okolnostech</a:t>
            </a:r>
            <a:r>
              <a:rPr lang="en-US" dirty="0" smtClean="0"/>
              <a:t>, </a:t>
            </a:r>
            <a:r>
              <a:rPr lang="en-US" dirty="0" err="1" smtClean="0"/>
              <a:t>jejichž</a:t>
            </a:r>
            <a:r>
              <a:rPr lang="en-US" dirty="0" smtClean="0"/>
              <a:t> </a:t>
            </a:r>
            <a:r>
              <a:rPr lang="en-US" dirty="0" err="1" smtClean="0"/>
              <a:t>oživování</a:t>
            </a:r>
            <a:r>
              <a:rPr lang="en-US" dirty="0" smtClean="0"/>
              <a:t>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/>
              <a:t>v </a:t>
            </a:r>
            <a:r>
              <a:rPr lang="en-US" dirty="0" err="1" smtClean="0"/>
              <a:t>paměti</a:t>
            </a:r>
            <a:r>
              <a:rPr lang="en-US" dirty="0" smtClean="0"/>
              <a:t> by </a:t>
            </a:r>
            <a:r>
              <a:rPr lang="en-US" dirty="0" err="1" smtClean="0"/>
              <a:t>vzhledem</a:t>
            </a:r>
            <a:r>
              <a:rPr lang="en-US" dirty="0" smtClean="0"/>
              <a:t> k </a:t>
            </a:r>
            <a:r>
              <a:rPr lang="en-US" dirty="0" err="1" smtClean="0"/>
              <a:t>věku</a:t>
            </a:r>
            <a:r>
              <a:rPr lang="en-US" dirty="0" smtClean="0"/>
              <a:t> </a:t>
            </a:r>
            <a:r>
              <a:rPr lang="en-US" dirty="0" err="1" smtClean="0"/>
              <a:t>mohlo</a:t>
            </a:r>
            <a:r>
              <a:rPr lang="en-US" dirty="0" smtClean="0"/>
              <a:t> </a:t>
            </a:r>
            <a:r>
              <a:rPr lang="en-US" dirty="0" err="1" smtClean="0"/>
              <a:t>nepříznivě</a:t>
            </a:r>
            <a:r>
              <a:rPr lang="en-US" dirty="0" smtClean="0"/>
              <a:t> </a:t>
            </a:r>
            <a:r>
              <a:rPr lang="en-US" dirty="0" err="1" smtClean="0"/>
              <a:t>ovlivňovat</a:t>
            </a:r>
            <a:r>
              <a:rPr lang="en-US" dirty="0" smtClean="0"/>
              <a:t> </a:t>
            </a:r>
            <a:r>
              <a:rPr lang="en-US" dirty="0" err="1" smtClean="0"/>
              <a:t>její</a:t>
            </a:r>
            <a:r>
              <a:rPr lang="en-US" dirty="0" smtClean="0"/>
              <a:t> </a:t>
            </a:r>
            <a:r>
              <a:rPr lang="en-US" dirty="0" err="1" smtClean="0"/>
              <a:t>duševní</a:t>
            </a:r>
            <a:r>
              <a:rPr lang="en-US" dirty="0" smtClean="0"/>
              <a:t> a </a:t>
            </a:r>
            <a:r>
              <a:rPr lang="en-US" dirty="0" err="1" smtClean="0"/>
              <a:t>mravní</a:t>
            </a:r>
            <a:r>
              <a:rPr lang="en-US" dirty="0" smtClean="0"/>
              <a:t> </a:t>
            </a:r>
            <a:r>
              <a:rPr lang="en-US" dirty="0" err="1" smtClean="0"/>
              <a:t>vývoj</a:t>
            </a:r>
            <a:endParaRPr lang="cs-CZ" dirty="0" smtClean="0"/>
          </a:p>
          <a:p>
            <a:r>
              <a:rPr lang="en-US" dirty="0" err="1" smtClean="0"/>
              <a:t>výslech</a:t>
            </a:r>
            <a:r>
              <a:rPr lang="en-US" dirty="0" smtClean="0"/>
              <a:t> </a:t>
            </a:r>
            <a:r>
              <a:rPr lang="en-US" dirty="0" err="1" smtClean="0"/>
              <a:t>provádět</a:t>
            </a:r>
            <a:r>
              <a:rPr lang="en-US" dirty="0" smtClean="0"/>
              <a:t> </a:t>
            </a:r>
            <a:r>
              <a:rPr lang="en-US" dirty="0" err="1" smtClean="0"/>
              <a:t>zvlášť</a:t>
            </a:r>
            <a:r>
              <a:rPr lang="en-US" dirty="0" smtClean="0"/>
              <a:t> </a:t>
            </a:r>
            <a:r>
              <a:rPr lang="en-US" dirty="0" err="1" smtClean="0"/>
              <a:t>šetrně</a:t>
            </a:r>
            <a:endParaRPr lang="cs-CZ" dirty="0" smtClean="0"/>
          </a:p>
          <a:p>
            <a:r>
              <a:rPr lang="cs-CZ" dirty="0" smtClean="0"/>
              <a:t>po </a:t>
            </a:r>
            <a:r>
              <a:rPr lang="en-US" dirty="0" err="1" smtClean="0"/>
              <a:t>obsahové</a:t>
            </a:r>
            <a:r>
              <a:rPr lang="en-US" dirty="0" smtClean="0"/>
              <a:t> </a:t>
            </a:r>
            <a:r>
              <a:rPr lang="en-US" dirty="0" err="1" smtClean="0"/>
              <a:t>stránce</a:t>
            </a:r>
            <a:r>
              <a:rPr lang="en-US" dirty="0" smtClean="0"/>
              <a:t> </a:t>
            </a:r>
            <a:r>
              <a:rPr lang="cs-CZ" dirty="0" smtClean="0"/>
              <a:t>aby nebylo </a:t>
            </a:r>
            <a:r>
              <a:rPr lang="en-US" u="sng" dirty="0" err="1" smtClean="0"/>
              <a:t>zpravidla</a:t>
            </a:r>
            <a:r>
              <a:rPr lang="en-US" dirty="0" smtClean="0"/>
              <a:t> </a:t>
            </a:r>
            <a:r>
              <a:rPr lang="en-US" dirty="0" err="1" smtClean="0"/>
              <a:t>třeba</a:t>
            </a:r>
            <a:r>
              <a:rPr lang="en-US" dirty="0" smtClean="0"/>
              <a:t> </a:t>
            </a:r>
            <a:r>
              <a:rPr lang="en-US" dirty="0" err="1" smtClean="0"/>
              <a:t>opakovat</a:t>
            </a:r>
            <a:r>
              <a:rPr lang="cs-CZ" dirty="0" smtClean="0"/>
              <a:t> dále v řízení </a:t>
            </a:r>
          </a:p>
          <a:p>
            <a:r>
              <a:rPr lang="en-US" dirty="0" smtClean="0"/>
              <a:t>k </a:t>
            </a:r>
            <a:r>
              <a:rPr lang="en-US" dirty="0" err="1" smtClean="0"/>
              <a:t>výslechu</a:t>
            </a:r>
            <a:r>
              <a:rPr lang="en-US" dirty="0" smtClean="0"/>
              <a:t> se </a:t>
            </a:r>
            <a:r>
              <a:rPr lang="en-US" dirty="0" err="1" smtClean="0"/>
              <a:t>přibere</a:t>
            </a:r>
            <a:r>
              <a:rPr lang="en-US" dirty="0" smtClean="0"/>
              <a:t> </a:t>
            </a:r>
            <a:r>
              <a:rPr lang="en-US" u="sng" dirty="0" err="1" smtClean="0"/>
              <a:t>pedagog</a:t>
            </a:r>
            <a:r>
              <a:rPr lang="en-US" u="sng" dirty="0" smtClean="0"/>
              <a:t> </a:t>
            </a:r>
            <a:r>
              <a:rPr lang="en-US" u="sng" dirty="0" err="1" smtClean="0"/>
              <a:t>nebo</a:t>
            </a:r>
            <a:r>
              <a:rPr lang="en-US" u="sng" dirty="0" smtClean="0"/>
              <a:t> </a:t>
            </a:r>
            <a:r>
              <a:rPr lang="en-US" u="sng" dirty="0" err="1" smtClean="0"/>
              <a:t>jiná</a:t>
            </a:r>
            <a:r>
              <a:rPr lang="en-US" u="sng" dirty="0" smtClean="0"/>
              <a:t> </a:t>
            </a:r>
            <a:r>
              <a:rPr lang="en-US" u="sng" dirty="0" err="1" smtClean="0"/>
              <a:t>osoba</a:t>
            </a:r>
            <a:r>
              <a:rPr lang="cs-CZ" dirty="0" smtClean="0"/>
              <a:t>, aby přispěla k správnému vedení výslechu</a:t>
            </a:r>
          </a:p>
          <a:p>
            <a:r>
              <a:rPr lang="cs-CZ" dirty="0" smtClean="0"/>
              <a:t>lze přibrat rodiče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Dítě mladší 15 let vyslýchané </a:t>
            </a:r>
            <a:br>
              <a:rPr lang="cs-CZ" dirty="0" smtClean="0"/>
            </a:br>
            <a:r>
              <a:rPr lang="cs-CZ" dirty="0" smtClean="0"/>
              <a:t>jako svědek – úprava trestního řádu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u="sng" dirty="0" smtClean="0"/>
              <a:t>přibrané osoby </a:t>
            </a:r>
            <a:r>
              <a:rPr lang="en-US" u="sng" dirty="0" err="1" smtClean="0"/>
              <a:t>mohou</a:t>
            </a:r>
            <a:r>
              <a:rPr lang="en-US" u="sng" dirty="0" smtClean="0"/>
              <a:t> </a:t>
            </a:r>
            <a:r>
              <a:rPr lang="en-US" u="sng" dirty="0" err="1" smtClean="0"/>
              <a:t>navrhnout</a:t>
            </a:r>
            <a:r>
              <a:rPr lang="cs-CZ" u="sng" dirty="0" smtClean="0"/>
              <a:t>:</a:t>
            </a:r>
          </a:p>
          <a:p>
            <a:r>
              <a:rPr lang="en-US" dirty="0" err="1" smtClean="0"/>
              <a:t>odložení</a:t>
            </a:r>
            <a:r>
              <a:rPr lang="en-US" dirty="0" smtClean="0"/>
              <a:t> </a:t>
            </a:r>
            <a:r>
              <a:rPr lang="en-US" dirty="0" err="1" smtClean="0"/>
              <a:t>úkonu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pozdější</a:t>
            </a:r>
            <a:r>
              <a:rPr lang="en-US" dirty="0" smtClean="0"/>
              <a:t> </a:t>
            </a:r>
            <a:r>
              <a:rPr lang="en-US" dirty="0" err="1" smtClean="0"/>
              <a:t>dobu</a:t>
            </a:r>
            <a:r>
              <a:rPr lang="cs-CZ" dirty="0" smtClean="0"/>
              <a:t>, </a:t>
            </a:r>
          </a:p>
          <a:p>
            <a:r>
              <a:rPr lang="cs-CZ" dirty="0" smtClean="0"/>
              <a:t>přerušení výslechu</a:t>
            </a:r>
            <a:r>
              <a:rPr lang="en-US" dirty="0" smtClean="0"/>
              <a:t>, </a:t>
            </a:r>
            <a:r>
              <a:rPr lang="en-US" dirty="0" err="1" smtClean="0"/>
              <a:t>pokud</a:t>
            </a:r>
            <a:r>
              <a:rPr lang="en-US" dirty="0" smtClean="0"/>
              <a:t> by </a:t>
            </a:r>
            <a:r>
              <a:rPr lang="en-US" dirty="0" err="1" smtClean="0"/>
              <a:t>provedení</a:t>
            </a:r>
            <a:r>
              <a:rPr lang="en-US" dirty="0" smtClean="0"/>
              <a:t> </a:t>
            </a:r>
            <a:r>
              <a:rPr lang="en-US" dirty="0" err="1" smtClean="0"/>
              <a:t>úkonu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pokračování</a:t>
            </a:r>
            <a:r>
              <a:rPr lang="en-US" dirty="0" smtClean="0"/>
              <a:t> v </a:t>
            </a:r>
            <a:r>
              <a:rPr lang="en-US" dirty="0" err="1" smtClean="0"/>
              <a:t>něm</a:t>
            </a:r>
            <a:r>
              <a:rPr lang="en-US" dirty="0" smtClean="0"/>
              <a:t> </a:t>
            </a:r>
            <a:r>
              <a:rPr lang="en-US" dirty="0" err="1" smtClean="0"/>
              <a:t>mělo</a:t>
            </a:r>
            <a:r>
              <a:rPr lang="en-US" dirty="0" smtClean="0"/>
              <a:t> </a:t>
            </a:r>
            <a:r>
              <a:rPr lang="en-US" dirty="0" err="1" smtClean="0"/>
              <a:t>nepříznivý</a:t>
            </a:r>
            <a:r>
              <a:rPr lang="en-US" dirty="0" smtClean="0"/>
              <a:t> </a:t>
            </a:r>
            <a:r>
              <a:rPr lang="en-US" dirty="0" err="1" smtClean="0"/>
              <a:t>vliv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psychický</a:t>
            </a:r>
            <a:r>
              <a:rPr lang="en-US" dirty="0" smtClean="0"/>
              <a:t> </a:t>
            </a:r>
            <a:r>
              <a:rPr lang="en-US" dirty="0" err="1" smtClean="0"/>
              <a:t>stav</a:t>
            </a:r>
            <a:r>
              <a:rPr lang="en-US" dirty="0" smtClean="0"/>
              <a:t> </a:t>
            </a:r>
            <a:r>
              <a:rPr lang="en-US" dirty="0" err="1" smtClean="0"/>
              <a:t>vyslýchané</a:t>
            </a:r>
            <a:r>
              <a:rPr lang="en-US" dirty="0" smtClean="0"/>
              <a:t> </a:t>
            </a:r>
            <a:r>
              <a:rPr lang="en-US" dirty="0" err="1" smtClean="0"/>
              <a:t>osoby</a:t>
            </a:r>
            <a:r>
              <a:rPr lang="en-US" dirty="0" smtClean="0"/>
              <a:t>.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n</a:t>
            </a:r>
            <a:r>
              <a:rPr lang="en-US" dirty="0" err="1" smtClean="0"/>
              <a:t>ehrozí-li</a:t>
            </a:r>
            <a:r>
              <a:rPr lang="en-US" dirty="0" smtClean="0"/>
              <a:t> </a:t>
            </a:r>
            <a:r>
              <a:rPr lang="en-US" dirty="0" err="1" smtClean="0"/>
              <a:t>nebezpečí</a:t>
            </a:r>
            <a:r>
              <a:rPr lang="en-US" dirty="0" smtClean="0"/>
              <a:t> z </a:t>
            </a:r>
            <a:r>
              <a:rPr lang="en-US" dirty="0" err="1" smtClean="0"/>
              <a:t>prodlení</a:t>
            </a:r>
            <a:r>
              <a:rPr lang="en-US" dirty="0" smtClean="0"/>
              <a:t>, </a:t>
            </a:r>
            <a:r>
              <a:rPr lang="en-US" dirty="0" err="1" smtClean="0"/>
              <a:t>orgán</a:t>
            </a:r>
            <a:r>
              <a:rPr lang="en-US" dirty="0" smtClean="0"/>
              <a:t> </a:t>
            </a:r>
            <a:r>
              <a:rPr lang="en-US" dirty="0" err="1" smtClean="0"/>
              <a:t>činný</a:t>
            </a:r>
            <a:r>
              <a:rPr lang="en-US" dirty="0" smtClean="0"/>
              <a:t>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/>
              <a:t>v </a:t>
            </a:r>
            <a:r>
              <a:rPr lang="en-US" dirty="0" err="1" smtClean="0"/>
              <a:t>trestním</a:t>
            </a:r>
            <a:r>
              <a:rPr lang="en-US" dirty="0" smtClean="0"/>
              <a:t> </a:t>
            </a:r>
            <a:r>
              <a:rPr lang="en-US" dirty="0" err="1" smtClean="0"/>
              <a:t>řízení</a:t>
            </a:r>
            <a:r>
              <a:rPr lang="en-US" dirty="0" smtClean="0"/>
              <a:t> </a:t>
            </a:r>
            <a:r>
              <a:rPr lang="en-US" dirty="0" err="1" smtClean="0"/>
              <a:t>takovému</a:t>
            </a:r>
            <a:r>
              <a:rPr lang="en-US" dirty="0" smtClean="0"/>
              <a:t> </a:t>
            </a:r>
            <a:r>
              <a:rPr lang="en-US" dirty="0" err="1" smtClean="0"/>
              <a:t>návrhu</a:t>
            </a:r>
            <a:r>
              <a:rPr lang="en-US" dirty="0" smtClean="0"/>
              <a:t> </a:t>
            </a:r>
            <a:r>
              <a:rPr lang="en-US" dirty="0" err="1" smtClean="0"/>
              <a:t>vyhoví</a:t>
            </a:r>
            <a:endParaRPr lang="cs-CZ" dirty="0" smtClean="0"/>
          </a:p>
          <a:p>
            <a:endParaRPr lang="en-US" dirty="0" smtClean="0"/>
          </a:p>
          <a:p>
            <a:r>
              <a:rPr lang="cs-CZ" dirty="0" smtClean="0"/>
              <a:t>v</a:t>
            </a:r>
            <a:r>
              <a:rPr lang="en-US" dirty="0" smtClean="0"/>
              <a:t> </a:t>
            </a:r>
            <a:r>
              <a:rPr lang="en-US" u="sng" dirty="0" err="1" smtClean="0"/>
              <a:t>dalším</a:t>
            </a:r>
            <a:r>
              <a:rPr lang="en-US" u="sng" dirty="0" smtClean="0"/>
              <a:t> </a:t>
            </a:r>
            <a:r>
              <a:rPr lang="en-US" u="sng" dirty="0" err="1" smtClean="0"/>
              <a:t>řízení</a:t>
            </a:r>
            <a:r>
              <a:rPr lang="en-US" dirty="0" smtClean="0"/>
              <a:t> </a:t>
            </a:r>
            <a:r>
              <a:rPr lang="en-US" dirty="0" err="1" smtClean="0"/>
              <a:t>má</a:t>
            </a:r>
            <a:r>
              <a:rPr lang="en-US" dirty="0" smtClean="0"/>
              <a:t> </a:t>
            </a:r>
            <a:r>
              <a:rPr lang="en-US" dirty="0" err="1" smtClean="0"/>
              <a:t>být</a:t>
            </a:r>
            <a:r>
              <a:rPr lang="en-US" dirty="0" smtClean="0"/>
              <a:t> </a:t>
            </a:r>
            <a:r>
              <a:rPr lang="cs-CZ" dirty="0" smtClean="0"/>
              <a:t>nezl. dítě</a:t>
            </a:r>
            <a:r>
              <a:rPr lang="en-US" dirty="0" smtClean="0"/>
              <a:t> </a:t>
            </a:r>
            <a:r>
              <a:rPr lang="en-US" dirty="0" err="1" smtClean="0"/>
              <a:t>vyslechnut</a:t>
            </a:r>
            <a:r>
              <a:rPr lang="cs-CZ" dirty="0" smtClean="0"/>
              <a:t>o</a:t>
            </a:r>
            <a:r>
              <a:rPr lang="en-US" dirty="0" smtClean="0"/>
              <a:t> </a:t>
            </a:r>
            <a:r>
              <a:rPr lang="en-US" dirty="0" err="1" smtClean="0"/>
              <a:t>znovu</a:t>
            </a:r>
            <a:r>
              <a:rPr lang="en-US" dirty="0" smtClean="0"/>
              <a:t> </a:t>
            </a:r>
            <a:r>
              <a:rPr lang="en-US" dirty="0" err="1" smtClean="0"/>
              <a:t>jen</a:t>
            </a:r>
            <a:r>
              <a:rPr lang="en-US" dirty="0" smtClean="0"/>
              <a:t> v </a:t>
            </a:r>
            <a:r>
              <a:rPr lang="en-US" dirty="0" err="1" smtClean="0"/>
              <a:t>nutných</a:t>
            </a:r>
            <a:r>
              <a:rPr lang="en-US" dirty="0" smtClean="0"/>
              <a:t> </a:t>
            </a:r>
            <a:r>
              <a:rPr lang="en-US" dirty="0" err="1" smtClean="0"/>
              <a:t>případech</a:t>
            </a:r>
            <a:r>
              <a:rPr lang="en-US" dirty="0" smtClean="0"/>
              <a:t>. </a:t>
            </a:r>
            <a:endParaRPr lang="cs-CZ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 – pozitiva současné situace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800" u="sng" dirty="0" smtClean="0"/>
              <a:t>d</a:t>
            </a:r>
            <a:r>
              <a:rPr lang="en-US" sz="2800" u="sng" dirty="0" err="1" smtClean="0"/>
              <a:t>ostate</a:t>
            </a:r>
            <a:r>
              <a:rPr lang="cs-CZ" sz="2800" u="sng" dirty="0" smtClean="0"/>
              <a:t>čný právní rámec </a:t>
            </a:r>
            <a:endParaRPr lang="en-US" sz="2800" u="sng" dirty="0" smtClean="0"/>
          </a:p>
          <a:p>
            <a:endParaRPr lang="en-US" sz="2800" u="sng" dirty="0" smtClean="0"/>
          </a:p>
          <a:p>
            <a:r>
              <a:rPr lang="cs-CZ" sz="2800" u="sng" dirty="0" smtClean="0"/>
              <a:t>n</a:t>
            </a:r>
            <a:r>
              <a:rPr lang="en-US" sz="2800" u="sng" dirty="0" err="1" smtClean="0"/>
              <a:t>ov</a:t>
            </a:r>
            <a:r>
              <a:rPr lang="cs-CZ" sz="2800" u="sng" dirty="0" smtClean="0"/>
              <a:t>é skutkové podstaty</a:t>
            </a:r>
            <a:r>
              <a:rPr lang="en-US" sz="2800" u="sng" dirty="0" smtClean="0"/>
              <a:t> </a:t>
            </a:r>
            <a:r>
              <a:rPr lang="cs-CZ" sz="2800" u="sng" smtClean="0"/>
              <a:t> </a:t>
            </a:r>
            <a:r>
              <a:rPr lang="cs-CZ" sz="1800" smtClean="0"/>
              <a:t>(sexuální nátlak, prostituce ohrožující mravní vývoj dětí)</a:t>
            </a:r>
            <a:endParaRPr lang="cs-CZ" sz="2800" u="sng" dirty="0" smtClean="0"/>
          </a:p>
          <a:p>
            <a:endParaRPr lang="cs-CZ" sz="2800" u="sng" dirty="0" smtClean="0"/>
          </a:p>
          <a:p>
            <a:r>
              <a:rPr lang="cs-CZ" sz="2800" u="sng" dirty="0" smtClean="0"/>
              <a:t>zpřesnění definic</a:t>
            </a:r>
            <a:r>
              <a:rPr lang="cs-CZ" sz="2800" dirty="0" smtClean="0"/>
              <a:t> uvedených v právních předpisech, které dříve uváděla judikatura </a:t>
            </a:r>
          </a:p>
          <a:p>
            <a:endParaRPr lang="cs-CZ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 – negativa současné situace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600" u="sng" dirty="0" smtClean="0"/>
              <a:t>počet případů</a:t>
            </a:r>
            <a:r>
              <a:rPr lang="cs-CZ" sz="2600" dirty="0" smtClean="0"/>
              <a:t> ohrožených dětí </a:t>
            </a:r>
            <a:r>
              <a:rPr lang="cs-CZ" sz="2200" dirty="0" smtClean="0"/>
              <a:t>v kompetenci jednoho sociálního pracovíka orgánu SPO</a:t>
            </a:r>
          </a:p>
          <a:p>
            <a:endParaRPr lang="cs-CZ" dirty="0" smtClean="0"/>
          </a:p>
          <a:p>
            <a:r>
              <a:rPr lang="cs-CZ" sz="2600" u="sng" dirty="0" smtClean="0"/>
              <a:t>není zákonná povinnost rodiče registrovat dítě</a:t>
            </a:r>
            <a:r>
              <a:rPr lang="cs-CZ" sz="2600" dirty="0" smtClean="0"/>
              <a:t> po narození do péče praktického lékaře</a:t>
            </a:r>
            <a:r>
              <a:rPr lang="cs-CZ" dirty="0" smtClean="0"/>
              <a:t> </a:t>
            </a:r>
            <a:r>
              <a:rPr lang="cs-CZ" sz="1800" dirty="0" smtClean="0"/>
              <a:t>pro děti a dorost </a:t>
            </a:r>
          </a:p>
          <a:p>
            <a:endParaRPr lang="cs-CZ" sz="1800" dirty="0" smtClean="0"/>
          </a:p>
          <a:p>
            <a:r>
              <a:rPr lang="cs-CZ" sz="2600" u="sng" dirty="0" smtClean="0"/>
              <a:t>délka promlčecí doby</a:t>
            </a:r>
            <a:r>
              <a:rPr lang="cs-CZ" sz="2600" dirty="0" smtClean="0"/>
              <a:t> trestných činů</a:t>
            </a:r>
          </a:p>
          <a:p>
            <a:endParaRPr lang="cs-CZ" dirty="0" smtClean="0"/>
          </a:p>
          <a:p>
            <a:r>
              <a:rPr lang="cs-CZ" u="sng" dirty="0" smtClean="0"/>
              <a:t>problematické poučení dětských svědků</a:t>
            </a:r>
            <a:r>
              <a:rPr lang="cs-CZ" dirty="0" smtClean="0"/>
              <a:t> každého věku</a:t>
            </a:r>
          </a:p>
          <a:p>
            <a:endParaRPr lang="cs-CZ" dirty="0" smtClean="0"/>
          </a:p>
          <a:p>
            <a:r>
              <a:rPr lang="cs-CZ" dirty="0" smtClean="0"/>
              <a:t>není v praxi dostatečně využíváno </a:t>
            </a:r>
            <a:r>
              <a:rPr lang="cs-CZ" u="sng" dirty="0" smtClean="0"/>
              <a:t>právo dítěte poškozeného trestným činem na náhradu nemajetkové újmy v penězích</a:t>
            </a:r>
            <a:r>
              <a:rPr lang="cs-CZ" sz="1900" dirty="0" smtClean="0"/>
              <a:t>     z titulu ochrany osobnosti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 – negativa současné situace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u="sng" dirty="0" smtClean="0"/>
              <a:t>vzdělávání odborníků působících </a:t>
            </a:r>
            <a:br>
              <a:rPr lang="cs-CZ" u="sng" dirty="0" smtClean="0"/>
            </a:br>
            <a:r>
              <a:rPr lang="cs-CZ" u="sng" dirty="0" smtClean="0"/>
              <a:t>v oblasti ochrany dětí </a:t>
            </a:r>
          </a:p>
          <a:p>
            <a:endParaRPr lang="cs-CZ" u="sng" dirty="0" smtClean="0"/>
          </a:p>
          <a:p>
            <a:r>
              <a:rPr lang="cs-CZ" u="sng" dirty="0" smtClean="0"/>
              <a:t>psychologická podpora při oznámení</a:t>
            </a:r>
            <a:r>
              <a:rPr lang="cs-CZ" dirty="0" smtClean="0"/>
              <a:t> trestných činů nezl. dětmi – </a:t>
            </a:r>
            <a:r>
              <a:rPr lang="cs-CZ" sz="2000" dirty="0" smtClean="0"/>
              <a:t>ze strany sociálních pracovníků, pracovníků neziskových organizací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286000" y="3352800"/>
            <a:ext cx="6172200" cy="3022122"/>
          </a:xfrm>
        </p:spPr>
        <p:txBody>
          <a:bodyPr>
            <a:normAutofit/>
          </a:bodyPr>
          <a:lstStyle/>
          <a:p>
            <a:r>
              <a:rPr lang="cs-CZ" sz="3600" dirty="0" smtClean="0"/>
              <a:t>Děkuji Vám </a:t>
            </a:r>
            <a:br>
              <a:rPr lang="cs-CZ" sz="3600" dirty="0" smtClean="0"/>
            </a:br>
            <a:r>
              <a:rPr lang="cs-CZ" sz="3600" dirty="0" smtClean="0"/>
              <a:t>za Vaši pozornost</a:t>
            </a:r>
            <a:endParaRPr lang="en-US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Zákon o sociálně-právní ochraně dětí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p</a:t>
            </a:r>
            <a:r>
              <a:rPr lang="en-US" dirty="0" err="1" smtClean="0"/>
              <a:t>ředním</a:t>
            </a:r>
            <a:r>
              <a:rPr lang="en-US" dirty="0" smtClean="0"/>
              <a:t> </a:t>
            </a:r>
            <a:r>
              <a:rPr lang="en-US" dirty="0" err="1" smtClean="0"/>
              <a:t>hlediskem</a:t>
            </a:r>
            <a:r>
              <a:rPr lang="en-US" dirty="0" smtClean="0"/>
              <a:t> </a:t>
            </a:r>
            <a:r>
              <a:rPr lang="cs-CZ" dirty="0" smtClean="0"/>
              <a:t>SPO</a:t>
            </a:r>
            <a:r>
              <a:rPr lang="en-US" dirty="0" smtClean="0"/>
              <a:t> je </a:t>
            </a:r>
            <a:r>
              <a:rPr lang="en-US" u="sng" dirty="0" err="1" smtClean="0"/>
              <a:t>zájem</a:t>
            </a:r>
            <a:r>
              <a:rPr lang="en-US" u="sng" dirty="0" smtClean="0"/>
              <a:t> a </a:t>
            </a:r>
            <a:r>
              <a:rPr lang="en-US" u="sng" dirty="0" err="1" smtClean="0"/>
              <a:t>blaho</a:t>
            </a:r>
            <a:r>
              <a:rPr lang="en-US" u="sng" dirty="0" smtClean="0"/>
              <a:t> </a:t>
            </a:r>
            <a:r>
              <a:rPr lang="en-US" u="sng" dirty="0" err="1" smtClean="0"/>
              <a:t>dítěte</a:t>
            </a:r>
            <a:endParaRPr lang="en-US" u="sng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SPO se zaměřuje na děti, na </a:t>
            </a:r>
            <a:r>
              <a:rPr lang="en-US" dirty="0" err="1" smtClean="0"/>
              <a:t>kterých</a:t>
            </a:r>
            <a:r>
              <a:rPr lang="en-US" dirty="0" smtClean="0"/>
              <a:t> </a:t>
            </a:r>
            <a:r>
              <a:rPr lang="en-US" dirty="0" err="1" smtClean="0"/>
              <a:t>byl</a:t>
            </a:r>
            <a:r>
              <a:rPr lang="en-US" dirty="0" smtClean="0"/>
              <a:t> </a:t>
            </a:r>
            <a:r>
              <a:rPr lang="en-US" u="sng" dirty="0" err="1" smtClean="0"/>
              <a:t>spáchán</a:t>
            </a:r>
            <a:r>
              <a:rPr lang="en-US" u="sng" dirty="0" smtClean="0"/>
              <a:t> </a:t>
            </a:r>
            <a:r>
              <a:rPr lang="en-US" u="sng" dirty="0" err="1" smtClean="0"/>
              <a:t>trestný</a:t>
            </a:r>
            <a:r>
              <a:rPr lang="en-US" u="sng" dirty="0" smtClean="0"/>
              <a:t> </a:t>
            </a:r>
            <a:r>
              <a:rPr lang="en-US" u="sng" dirty="0" err="1" smtClean="0"/>
              <a:t>čin</a:t>
            </a:r>
            <a:r>
              <a:rPr lang="en-US" dirty="0" smtClean="0"/>
              <a:t> </a:t>
            </a:r>
            <a:r>
              <a:rPr lang="en-US" dirty="0" err="1" smtClean="0"/>
              <a:t>ohrožující</a:t>
            </a:r>
            <a:r>
              <a:rPr lang="en-US" dirty="0" smtClean="0"/>
              <a:t> </a:t>
            </a:r>
            <a:r>
              <a:rPr lang="en-US" dirty="0" err="1" smtClean="0"/>
              <a:t>život</a:t>
            </a:r>
            <a:r>
              <a:rPr lang="en-US" dirty="0" smtClean="0"/>
              <a:t>, </a:t>
            </a:r>
            <a:r>
              <a:rPr lang="en-US" dirty="0" err="1" smtClean="0"/>
              <a:t>zdraví</a:t>
            </a:r>
            <a:r>
              <a:rPr lang="en-US" dirty="0" smtClean="0"/>
              <a:t>, </a:t>
            </a:r>
            <a:r>
              <a:rPr lang="en-US" dirty="0" err="1" smtClean="0"/>
              <a:t>svobodu</a:t>
            </a:r>
            <a:r>
              <a:rPr lang="en-US" dirty="0" smtClean="0"/>
              <a:t>, </a:t>
            </a:r>
            <a:r>
              <a:rPr lang="en-US" dirty="0" err="1" smtClean="0"/>
              <a:t>jejich</a:t>
            </a:r>
            <a:r>
              <a:rPr lang="en-US" dirty="0" smtClean="0"/>
              <a:t> </a:t>
            </a:r>
            <a:r>
              <a:rPr lang="en-US" dirty="0" err="1" smtClean="0"/>
              <a:t>lidskou</a:t>
            </a:r>
            <a:r>
              <a:rPr lang="en-US" dirty="0" smtClean="0"/>
              <a:t> </a:t>
            </a:r>
            <a:r>
              <a:rPr lang="en-US" dirty="0" err="1" smtClean="0"/>
              <a:t>důstojnost</a:t>
            </a:r>
            <a:r>
              <a:rPr lang="en-US" dirty="0" smtClean="0"/>
              <a:t>, </a:t>
            </a:r>
            <a:r>
              <a:rPr lang="en-US" dirty="0" err="1" smtClean="0"/>
              <a:t>mravní</a:t>
            </a:r>
            <a:r>
              <a:rPr lang="en-US" dirty="0" smtClean="0"/>
              <a:t> </a:t>
            </a:r>
            <a:r>
              <a:rPr lang="en-US" dirty="0" err="1" smtClean="0"/>
              <a:t>vývoj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je </a:t>
            </a:r>
            <a:r>
              <a:rPr lang="en-US" u="sng" dirty="0" err="1" smtClean="0"/>
              <a:t>podezření</a:t>
            </a:r>
            <a:r>
              <a:rPr lang="en-US" u="sng" dirty="0" smtClean="0"/>
              <a:t> </a:t>
            </a:r>
            <a:r>
              <a:rPr lang="en-US" u="sng" dirty="0" err="1" smtClean="0"/>
              <a:t>ze</a:t>
            </a:r>
            <a:r>
              <a:rPr lang="en-US" u="sng" dirty="0" smtClean="0"/>
              <a:t> </a:t>
            </a:r>
            <a:r>
              <a:rPr lang="en-US" u="sng" dirty="0" err="1" smtClean="0"/>
              <a:t>spáchání</a:t>
            </a:r>
            <a:r>
              <a:rPr lang="en-US" u="sng" dirty="0" smtClean="0"/>
              <a:t> </a:t>
            </a:r>
            <a:r>
              <a:rPr lang="en-US" u="sng" dirty="0" err="1" smtClean="0"/>
              <a:t>takového</a:t>
            </a:r>
            <a:r>
              <a:rPr lang="en-US" u="sng" dirty="0" smtClean="0"/>
              <a:t> </a:t>
            </a:r>
            <a:r>
              <a:rPr lang="en-US" u="sng" dirty="0" err="1" smtClean="0"/>
              <a:t>činu</a:t>
            </a:r>
            <a:endParaRPr lang="cs-CZ" u="sng" dirty="0" smtClean="0"/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Právo dítěte požádat o pomoc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</a:t>
            </a:r>
            <a:r>
              <a:rPr lang="en-US" dirty="0" err="1" smtClean="0"/>
              <a:t>ítě</a:t>
            </a:r>
            <a:r>
              <a:rPr lang="en-US" dirty="0" smtClean="0"/>
              <a:t> </a:t>
            </a:r>
            <a:r>
              <a:rPr lang="en-US" dirty="0" err="1" smtClean="0"/>
              <a:t>má</a:t>
            </a:r>
            <a:r>
              <a:rPr lang="en-US" dirty="0" smtClean="0"/>
              <a:t> </a:t>
            </a:r>
            <a:r>
              <a:rPr lang="en-US" dirty="0" err="1" smtClean="0"/>
              <a:t>právo</a:t>
            </a:r>
            <a:r>
              <a:rPr lang="en-US" dirty="0" smtClean="0"/>
              <a:t> </a:t>
            </a:r>
            <a:r>
              <a:rPr lang="en-US" u="sng" dirty="0" err="1" smtClean="0"/>
              <a:t>požádat</a:t>
            </a:r>
            <a:r>
              <a:rPr lang="en-US" u="sng" dirty="0" smtClean="0"/>
              <a:t> </a:t>
            </a:r>
            <a:r>
              <a:rPr lang="en-US" u="sng" dirty="0" err="1" smtClean="0"/>
              <a:t>orgány</a:t>
            </a:r>
            <a:r>
              <a:rPr lang="en-US" u="sng" dirty="0" smtClean="0"/>
              <a:t> o </a:t>
            </a:r>
            <a:r>
              <a:rPr lang="en-US" u="sng" dirty="0" err="1" smtClean="0"/>
              <a:t>pomoc</a:t>
            </a:r>
            <a:r>
              <a:rPr lang="en-US" dirty="0" smtClean="0"/>
              <a:t> </a:t>
            </a:r>
            <a:r>
              <a:rPr lang="en-US" dirty="0" err="1" smtClean="0"/>
              <a:t>při</a:t>
            </a:r>
            <a:r>
              <a:rPr lang="en-US" dirty="0" smtClean="0"/>
              <a:t> </a:t>
            </a:r>
            <a:r>
              <a:rPr lang="en-US" dirty="0" err="1" smtClean="0"/>
              <a:t>ochraně</a:t>
            </a:r>
            <a:r>
              <a:rPr lang="en-US" dirty="0" smtClean="0"/>
              <a:t> </a:t>
            </a:r>
            <a:r>
              <a:rPr lang="en-US" dirty="0" err="1" smtClean="0"/>
              <a:t>svého</a:t>
            </a:r>
            <a:r>
              <a:rPr lang="en-US" dirty="0" smtClean="0"/>
              <a:t> </a:t>
            </a:r>
            <a:r>
              <a:rPr lang="en-US" dirty="0" err="1" smtClean="0"/>
              <a:t>života</a:t>
            </a:r>
            <a:r>
              <a:rPr lang="en-US" dirty="0" smtClean="0"/>
              <a:t> a </a:t>
            </a:r>
            <a:r>
              <a:rPr lang="en-US" dirty="0" err="1" smtClean="0"/>
              <a:t>dalších</a:t>
            </a:r>
            <a:r>
              <a:rPr lang="en-US" dirty="0" smtClean="0"/>
              <a:t> </a:t>
            </a:r>
            <a:r>
              <a:rPr lang="en-US" dirty="0" err="1" smtClean="0"/>
              <a:t>svých</a:t>
            </a:r>
            <a:r>
              <a:rPr lang="en-US" dirty="0" smtClean="0"/>
              <a:t> </a:t>
            </a:r>
            <a:r>
              <a:rPr lang="en-US" dirty="0" err="1" smtClean="0"/>
              <a:t>práv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t</a:t>
            </a:r>
            <a:r>
              <a:rPr lang="en-US" dirty="0" err="1" smtClean="0"/>
              <a:t>yto</a:t>
            </a:r>
            <a:r>
              <a:rPr lang="en-US" dirty="0" smtClean="0"/>
              <a:t> </a:t>
            </a:r>
            <a:r>
              <a:rPr lang="en-US" dirty="0" err="1" smtClean="0"/>
              <a:t>orgány</a:t>
            </a:r>
            <a:r>
              <a:rPr lang="en-US" dirty="0" smtClean="0"/>
              <a:t> </a:t>
            </a:r>
            <a:r>
              <a:rPr lang="en-US" dirty="0" err="1" smtClean="0"/>
              <a:t>jsou</a:t>
            </a:r>
            <a:r>
              <a:rPr lang="en-US" dirty="0" smtClean="0"/>
              <a:t> </a:t>
            </a:r>
            <a:r>
              <a:rPr lang="en-US" dirty="0" err="1" smtClean="0"/>
              <a:t>povinny</a:t>
            </a:r>
            <a:r>
              <a:rPr lang="en-US" dirty="0" smtClean="0"/>
              <a:t> </a:t>
            </a:r>
            <a:r>
              <a:rPr lang="en-US" dirty="0" err="1" smtClean="0"/>
              <a:t>poskytnout</a:t>
            </a:r>
            <a:r>
              <a:rPr lang="en-US" dirty="0" smtClean="0"/>
              <a:t> </a:t>
            </a:r>
            <a:r>
              <a:rPr lang="en-US" dirty="0" err="1" smtClean="0"/>
              <a:t>dítěti</a:t>
            </a:r>
            <a:r>
              <a:rPr lang="en-US" dirty="0" smtClean="0"/>
              <a:t> </a:t>
            </a:r>
            <a:r>
              <a:rPr lang="en-US" dirty="0" err="1" smtClean="0"/>
              <a:t>odpovídající</a:t>
            </a:r>
            <a:r>
              <a:rPr lang="en-US" dirty="0" smtClean="0"/>
              <a:t> </a:t>
            </a:r>
            <a:r>
              <a:rPr lang="en-US" dirty="0" err="1" smtClean="0"/>
              <a:t>pomoc</a:t>
            </a:r>
            <a:r>
              <a:rPr lang="en-US" dirty="0" smtClean="0"/>
              <a:t>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d</a:t>
            </a:r>
            <a:r>
              <a:rPr lang="en-US" dirty="0" err="1" smtClean="0"/>
              <a:t>ítě</a:t>
            </a:r>
            <a:r>
              <a:rPr lang="en-US" dirty="0" smtClean="0"/>
              <a:t> </a:t>
            </a:r>
            <a:r>
              <a:rPr lang="en-US" dirty="0" err="1" smtClean="0"/>
              <a:t>má</a:t>
            </a:r>
            <a:r>
              <a:rPr lang="en-US" dirty="0" smtClean="0"/>
              <a:t> </a:t>
            </a:r>
            <a:r>
              <a:rPr lang="en-US" dirty="0" err="1" smtClean="0"/>
              <a:t>právo</a:t>
            </a:r>
            <a:r>
              <a:rPr lang="en-US" dirty="0" smtClean="0"/>
              <a:t> </a:t>
            </a:r>
            <a:r>
              <a:rPr lang="en-US" dirty="0" err="1" smtClean="0"/>
              <a:t>požádat</a:t>
            </a:r>
            <a:r>
              <a:rPr lang="en-US" dirty="0" smtClean="0"/>
              <a:t> o </a:t>
            </a:r>
            <a:r>
              <a:rPr lang="en-US" dirty="0" err="1" smtClean="0"/>
              <a:t>pomoc</a:t>
            </a:r>
            <a:r>
              <a:rPr lang="en-US" dirty="0" smtClean="0"/>
              <a:t> </a:t>
            </a:r>
            <a:r>
              <a:rPr lang="en-US" u="sng" dirty="0" err="1" smtClean="0"/>
              <a:t>i</a:t>
            </a:r>
            <a:r>
              <a:rPr lang="en-US" u="sng" dirty="0" smtClean="0"/>
              <a:t> </a:t>
            </a:r>
            <a:r>
              <a:rPr lang="en-US" u="sng" dirty="0" err="1" smtClean="0"/>
              <a:t>bez</a:t>
            </a:r>
            <a:r>
              <a:rPr lang="en-US" u="sng" dirty="0" smtClean="0"/>
              <a:t> </a:t>
            </a:r>
            <a:r>
              <a:rPr lang="en-US" u="sng" dirty="0" err="1" smtClean="0"/>
              <a:t>vědomí</a:t>
            </a:r>
            <a:r>
              <a:rPr lang="en-US" u="sng" dirty="0" smtClean="0"/>
              <a:t> </a:t>
            </a:r>
            <a:r>
              <a:rPr lang="en-US" u="sng" dirty="0" err="1" smtClean="0"/>
              <a:t>rodičů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jiných</a:t>
            </a:r>
            <a:r>
              <a:rPr lang="en-US" dirty="0" smtClean="0"/>
              <a:t> </a:t>
            </a:r>
            <a:r>
              <a:rPr lang="en-US" dirty="0" err="1" smtClean="0"/>
              <a:t>osob</a:t>
            </a:r>
            <a:r>
              <a:rPr lang="en-US" dirty="0" smtClean="0"/>
              <a:t> </a:t>
            </a:r>
            <a:r>
              <a:rPr lang="en-US" dirty="0" err="1" smtClean="0"/>
              <a:t>odpovědných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výchovu</a:t>
            </a:r>
            <a:r>
              <a:rPr lang="en-US" dirty="0" smtClean="0"/>
              <a:t> </a:t>
            </a:r>
            <a:r>
              <a:rPr lang="en-US" dirty="0" err="1" smtClean="0"/>
              <a:t>dítěte</a:t>
            </a:r>
            <a:endParaRPr lang="cs-CZ" dirty="0" smtClean="0"/>
          </a:p>
          <a:p>
            <a:endParaRPr lang="cs-CZ" dirty="0" smtClean="0"/>
          </a:p>
          <a:p>
            <a:r>
              <a:rPr lang="cs-CZ" i="1" dirty="0" smtClean="0"/>
              <a:t>zaměření informačních kampaní 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Právo vyjadřovat názory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</a:t>
            </a:r>
            <a:r>
              <a:rPr lang="en-US" dirty="0" err="1" smtClean="0"/>
              <a:t>ítě</a:t>
            </a:r>
            <a:r>
              <a:rPr lang="en-US" dirty="0" smtClean="0"/>
              <a:t>, </a:t>
            </a:r>
            <a:r>
              <a:rPr lang="en-US" dirty="0" err="1" smtClean="0"/>
              <a:t>které</a:t>
            </a:r>
            <a:r>
              <a:rPr lang="en-US" dirty="0" smtClean="0"/>
              <a:t> je </a:t>
            </a:r>
            <a:r>
              <a:rPr lang="en-US" dirty="0" err="1" smtClean="0"/>
              <a:t>schopno</a:t>
            </a:r>
            <a:r>
              <a:rPr lang="en-US" dirty="0" smtClean="0"/>
              <a:t> </a:t>
            </a:r>
            <a:r>
              <a:rPr lang="en-US" dirty="0" err="1" smtClean="0"/>
              <a:t>formulovat</a:t>
            </a:r>
            <a:r>
              <a:rPr lang="en-US" dirty="0" smtClean="0"/>
              <a:t> </a:t>
            </a:r>
            <a:r>
              <a:rPr lang="en-US" dirty="0" err="1" smtClean="0"/>
              <a:t>své</a:t>
            </a:r>
            <a:r>
              <a:rPr lang="en-US" dirty="0" smtClean="0"/>
              <a:t> </a:t>
            </a:r>
            <a:r>
              <a:rPr lang="en-US" dirty="0" err="1" smtClean="0"/>
              <a:t>vlastní</a:t>
            </a:r>
            <a:r>
              <a:rPr lang="en-US" dirty="0" smtClean="0"/>
              <a:t> </a:t>
            </a:r>
            <a:r>
              <a:rPr lang="en-US" dirty="0" err="1" smtClean="0"/>
              <a:t>názory</a:t>
            </a:r>
            <a:r>
              <a:rPr lang="en-US" dirty="0" smtClean="0"/>
              <a:t>, </a:t>
            </a:r>
            <a:r>
              <a:rPr lang="en-US" dirty="0" err="1" smtClean="0"/>
              <a:t>má</a:t>
            </a:r>
            <a:r>
              <a:rPr lang="en-US" dirty="0" smtClean="0"/>
              <a:t> </a:t>
            </a:r>
            <a:r>
              <a:rPr lang="en-US" dirty="0" err="1" smtClean="0"/>
              <a:t>právo</a:t>
            </a:r>
            <a:r>
              <a:rPr lang="en-US" dirty="0" smtClean="0"/>
              <a:t> pro </a:t>
            </a:r>
            <a:r>
              <a:rPr lang="en-US" dirty="0" err="1" smtClean="0"/>
              <a:t>účely</a:t>
            </a:r>
            <a:r>
              <a:rPr lang="en-US" dirty="0" smtClean="0"/>
              <a:t> </a:t>
            </a:r>
            <a:r>
              <a:rPr lang="en-US" dirty="0" err="1" smtClean="0"/>
              <a:t>sociálně-právní</a:t>
            </a:r>
            <a:r>
              <a:rPr lang="en-US" dirty="0" smtClean="0"/>
              <a:t> </a:t>
            </a:r>
            <a:r>
              <a:rPr lang="en-US" dirty="0" err="1" smtClean="0"/>
              <a:t>ochrany</a:t>
            </a:r>
            <a:r>
              <a:rPr lang="en-US" dirty="0" smtClean="0"/>
              <a:t> </a:t>
            </a:r>
            <a:r>
              <a:rPr lang="en-US" dirty="0" err="1" smtClean="0"/>
              <a:t>tyto</a:t>
            </a:r>
            <a:r>
              <a:rPr lang="en-US" dirty="0" smtClean="0"/>
              <a:t> </a:t>
            </a:r>
            <a:r>
              <a:rPr lang="en-US" u="sng" dirty="0" err="1" smtClean="0"/>
              <a:t>názory</a:t>
            </a:r>
            <a:r>
              <a:rPr lang="en-US" u="sng" dirty="0" smtClean="0"/>
              <a:t> </a:t>
            </a:r>
            <a:r>
              <a:rPr lang="en-US" u="sng" dirty="0" err="1" smtClean="0"/>
              <a:t>svobodně</a:t>
            </a:r>
            <a:r>
              <a:rPr lang="en-US" u="sng" dirty="0" smtClean="0"/>
              <a:t> </a:t>
            </a:r>
            <a:r>
              <a:rPr lang="en-US" u="sng" dirty="0" err="1" smtClean="0"/>
              <a:t>vyjadřovat</a:t>
            </a:r>
            <a:r>
              <a:rPr lang="en-US" dirty="0" smtClean="0"/>
              <a:t> </a:t>
            </a:r>
            <a:r>
              <a:rPr lang="en-US" dirty="0" err="1" smtClean="0"/>
              <a:t>při</a:t>
            </a:r>
            <a:r>
              <a:rPr lang="en-US" dirty="0" smtClean="0"/>
              <a:t> </a:t>
            </a:r>
            <a:r>
              <a:rPr lang="en-US" dirty="0" err="1" smtClean="0"/>
              <a:t>projednávání</a:t>
            </a:r>
            <a:r>
              <a:rPr lang="en-US" dirty="0" smtClean="0"/>
              <a:t> </a:t>
            </a:r>
            <a:r>
              <a:rPr lang="en-US" dirty="0" err="1" smtClean="0"/>
              <a:t>všech</a:t>
            </a:r>
            <a:r>
              <a:rPr lang="en-US" dirty="0" smtClean="0"/>
              <a:t> </a:t>
            </a:r>
            <a:r>
              <a:rPr lang="en-US" dirty="0" err="1" smtClean="0"/>
              <a:t>záležitostí</a:t>
            </a:r>
            <a:r>
              <a:rPr lang="en-US" dirty="0" smtClean="0"/>
              <a:t>, </a:t>
            </a:r>
            <a:r>
              <a:rPr lang="en-US" dirty="0" err="1" smtClean="0"/>
              <a:t>které</a:t>
            </a:r>
            <a:r>
              <a:rPr lang="en-US" dirty="0" smtClean="0"/>
              <a:t> se ho </a:t>
            </a:r>
            <a:r>
              <a:rPr lang="en-US" dirty="0" err="1" smtClean="0"/>
              <a:t>dotýkají</a:t>
            </a:r>
            <a:endParaRPr lang="cs-CZ" dirty="0" smtClean="0"/>
          </a:p>
          <a:p>
            <a:endParaRPr lang="cs-CZ" dirty="0" smtClean="0"/>
          </a:p>
          <a:p>
            <a:r>
              <a:rPr lang="en-US" dirty="0" smtClean="0"/>
              <a:t>a to </a:t>
            </a:r>
            <a:r>
              <a:rPr lang="en-US" u="sng" dirty="0" err="1" smtClean="0"/>
              <a:t>i</a:t>
            </a:r>
            <a:r>
              <a:rPr lang="en-US" u="sng" dirty="0" smtClean="0"/>
              <a:t> </a:t>
            </a:r>
            <a:r>
              <a:rPr lang="en-US" u="sng" dirty="0" err="1" smtClean="0"/>
              <a:t>bez</a:t>
            </a:r>
            <a:r>
              <a:rPr lang="en-US" u="sng" dirty="0" smtClean="0"/>
              <a:t> </a:t>
            </a:r>
            <a:r>
              <a:rPr lang="en-US" u="sng" dirty="0" err="1" smtClean="0"/>
              <a:t>přítomnosti</a:t>
            </a:r>
            <a:r>
              <a:rPr lang="en-US" u="sng" dirty="0" smtClean="0"/>
              <a:t> </a:t>
            </a:r>
            <a:r>
              <a:rPr lang="en-US" u="sng" dirty="0" err="1" smtClean="0"/>
              <a:t>rodičů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jiných</a:t>
            </a:r>
            <a:r>
              <a:rPr lang="en-US" dirty="0" smtClean="0"/>
              <a:t> </a:t>
            </a:r>
            <a:r>
              <a:rPr lang="en-US" dirty="0" err="1" smtClean="0"/>
              <a:t>osob</a:t>
            </a:r>
            <a:r>
              <a:rPr lang="en-US" dirty="0" smtClean="0"/>
              <a:t> </a:t>
            </a:r>
            <a:r>
              <a:rPr lang="en-US" dirty="0" err="1" smtClean="0"/>
              <a:t>odpovědných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výchovu</a:t>
            </a:r>
            <a:r>
              <a:rPr lang="en-US" dirty="0" smtClean="0"/>
              <a:t> </a:t>
            </a:r>
            <a:r>
              <a:rPr lang="en-US" dirty="0" err="1" smtClean="0"/>
              <a:t>dítěte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Vyjádření dítěte </a:t>
            </a:r>
            <a:br>
              <a:rPr lang="cs-CZ" dirty="0" smtClean="0"/>
            </a:br>
            <a:r>
              <a:rPr lang="cs-CZ" dirty="0" smtClean="0"/>
              <a:t>Přání a pocity dítěte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v</a:t>
            </a:r>
            <a:r>
              <a:rPr lang="en-US" dirty="0" err="1" smtClean="0"/>
              <a:t>yjádření</a:t>
            </a:r>
            <a:r>
              <a:rPr lang="en-US" dirty="0" smtClean="0"/>
              <a:t> </a:t>
            </a:r>
            <a:r>
              <a:rPr lang="en-US" dirty="0" err="1" smtClean="0"/>
              <a:t>dítěte</a:t>
            </a:r>
            <a:r>
              <a:rPr lang="en-US" dirty="0" smtClean="0"/>
              <a:t> se </a:t>
            </a:r>
            <a:r>
              <a:rPr lang="en-US" dirty="0" err="1" smtClean="0"/>
              <a:t>při</a:t>
            </a:r>
            <a:r>
              <a:rPr lang="en-US" dirty="0" smtClean="0"/>
              <a:t> </a:t>
            </a:r>
            <a:r>
              <a:rPr lang="en-US" dirty="0" err="1" smtClean="0"/>
              <a:t>projednávání</a:t>
            </a:r>
            <a:r>
              <a:rPr lang="en-US" dirty="0" smtClean="0"/>
              <a:t> </a:t>
            </a:r>
            <a:r>
              <a:rPr lang="en-US" dirty="0" err="1" smtClean="0"/>
              <a:t>všech</a:t>
            </a:r>
            <a:r>
              <a:rPr lang="en-US" dirty="0" smtClean="0"/>
              <a:t> </a:t>
            </a:r>
            <a:r>
              <a:rPr lang="en-US" dirty="0" err="1" smtClean="0"/>
              <a:t>záležitostí</a:t>
            </a:r>
            <a:r>
              <a:rPr lang="en-US" dirty="0" smtClean="0"/>
              <a:t> </a:t>
            </a:r>
            <a:r>
              <a:rPr lang="en-US" dirty="0" err="1" smtClean="0"/>
              <a:t>týkajících</a:t>
            </a:r>
            <a:r>
              <a:rPr lang="en-US" dirty="0" smtClean="0"/>
              <a:t> se </a:t>
            </a:r>
            <a:r>
              <a:rPr lang="en-US" dirty="0" err="1" smtClean="0"/>
              <a:t>jeho</a:t>
            </a:r>
            <a:r>
              <a:rPr lang="en-US" dirty="0" smtClean="0"/>
              <a:t> </a:t>
            </a:r>
            <a:r>
              <a:rPr lang="en-US" dirty="0" err="1" smtClean="0"/>
              <a:t>osoby</a:t>
            </a:r>
            <a:r>
              <a:rPr lang="en-US" dirty="0" smtClean="0"/>
              <a:t> </a:t>
            </a:r>
            <a:r>
              <a:rPr lang="en-US" dirty="0" err="1" smtClean="0"/>
              <a:t>věnuje</a:t>
            </a:r>
            <a:r>
              <a:rPr lang="en-US" dirty="0" smtClean="0"/>
              <a:t> </a:t>
            </a:r>
            <a:r>
              <a:rPr lang="en-US" u="sng" dirty="0" err="1" smtClean="0"/>
              <a:t>náležitá</a:t>
            </a:r>
            <a:r>
              <a:rPr lang="en-US" u="sng" dirty="0" smtClean="0"/>
              <a:t> </a:t>
            </a:r>
            <a:r>
              <a:rPr lang="en-US" u="sng" dirty="0" err="1" smtClean="0"/>
              <a:t>pozornost</a:t>
            </a:r>
            <a:r>
              <a:rPr lang="en-US" u="sng" dirty="0" smtClean="0"/>
              <a:t> </a:t>
            </a:r>
            <a:r>
              <a:rPr lang="en-US" u="sng" dirty="0" err="1" smtClean="0"/>
              <a:t>odpovídající</a:t>
            </a:r>
            <a:r>
              <a:rPr lang="en-US" u="sng" dirty="0" smtClean="0"/>
              <a:t> </a:t>
            </a:r>
            <a:r>
              <a:rPr lang="en-US" u="sng" dirty="0" err="1" smtClean="0"/>
              <a:t>jeho</a:t>
            </a:r>
            <a:r>
              <a:rPr lang="en-US" u="sng" dirty="0" smtClean="0"/>
              <a:t> </a:t>
            </a:r>
            <a:r>
              <a:rPr lang="en-US" u="sng" dirty="0" err="1" smtClean="0"/>
              <a:t>věku</a:t>
            </a:r>
            <a:r>
              <a:rPr lang="en-US" u="sng" dirty="0" smtClean="0"/>
              <a:t> </a:t>
            </a:r>
            <a:r>
              <a:rPr lang="cs-CZ" u="sng" dirty="0" smtClean="0"/>
              <a:t/>
            </a:r>
            <a:br>
              <a:rPr lang="cs-CZ" u="sng" dirty="0" smtClean="0"/>
            </a:br>
            <a:r>
              <a:rPr lang="en-US" u="sng" dirty="0" smtClean="0"/>
              <a:t>a </a:t>
            </a:r>
            <a:r>
              <a:rPr lang="en-US" u="sng" dirty="0" err="1" smtClean="0"/>
              <a:t>rozumové</a:t>
            </a:r>
            <a:r>
              <a:rPr lang="en-US" u="sng" dirty="0" smtClean="0"/>
              <a:t> </a:t>
            </a:r>
            <a:r>
              <a:rPr lang="en-US" u="sng" dirty="0" err="1" smtClean="0"/>
              <a:t>vyspělosti</a:t>
            </a:r>
            <a:r>
              <a:rPr lang="en-US" dirty="0" smtClean="0"/>
              <a:t>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p</a:t>
            </a:r>
            <a:r>
              <a:rPr lang="en-US" dirty="0" err="1" smtClean="0"/>
              <a:t>ři</a:t>
            </a:r>
            <a:r>
              <a:rPr lang="en-US" dirty="0" smtClean="0"/>
              <a:t> </a:t>
            </a:r>
            <a:r>
              <a:rPr lang="en-US" dirty="0" err="1" smtClean="0"/>
              <a:t>své</a:t>
            </a:r>
            <a:r>
              <a:rPr lang="en-US" dirty="0" smtClean="0"/>
              <a:t> </a:t>
            </a:r>
            <a:r>
              <a:rPr lang="en-US" dirty="0" err="1" smtClean="0"/>
              <a:t>činnosti</a:t>
            </a:r>
            <a:r>
              <a:rPr lang="en-US" dirty="0" smtClean="0"/>
              <a:t> </a:t>
            </a:r>
            <a:r>
              <a:rPr lang="en-US" dirty="0" err="1" smtClean="0"/>
              <a:t>bere</a:t>
            </a:r>
            <a:r>
              <a:rPr lang="en-US" dirty="0" smtClean="0"/>
              <a:t> </a:t>
            </a:r>
            <a:r>
              <a:rPr lang="en-US" dirty="0" err="1" smtClean="0"/>
              <a:t>orgán</a:t>
            </a:r>
            <a:r>
              <a:rPr lang="en-US" dirty="0" smtClean="0"/>
              <a:t> </a:t>
            </a:r>
            <a:r>
              <a:rPr lang="cs-CZ" dirty="0" smtClean="0"/>
              <a:t>SPO</a:t>
            </a:r>
            <a:r>
              <a:rPr lang="en-US" dirty="0" smtClean="0"/>
              <a:t> v </a:t>
            </a:r>
            <a:r>
              <a:rPr lang="en-US" dirty="0" err="1" smtClean="0"/>
              <a:t>úvahu</a:t>
            </a:r>
            <a:r>
              <a:rPr lang="en-US" dirty="0" smtClean="0"/>
              <a:t> </a:t>
            </a:r>
            <a:r>
              <a:rPr lang="en-US" u="sng" dirty="0" err="1" smtClean="0"/>
              <a:t>přání</a:t>
            </a:r>
            <a:r>
              <a:rPr lang="en-US" u="sng" dirty="0" smtClean="0"/>
              <a:t> </a:t>
            </a:r>
            <a:r>
              <a:rPr lang="cs-CZ" u="sng" dirty="0" smtClean="0"/>
              <a:t/>
            </a:r>
            <a:br>
              <a:rPr lang="cs-CZ" u="sng" dirty="0" smtClean="0"/>
            </a:br>
            <a:r>
              <a:rPr lang="en-US" u="sng" dirty="0" smtClean="0"/>
              <a:t>a </a:t>
            </a:r>
            <a:r>
              <a:rPr lang="en-US" u="sng" dirty="0" err="1" smtClean="0"/>
              <a:t>pocity</a:t>
            </a:r>
            <a:r>
              <a:rPr lang="en-US" u="sng" dirty="0" smtClean="0"/>
              <a:t> </a:t>
            </a:r>
            <a:r>
              <a:rPr lang="en-US" u="sng" dirty="0" err="1" smtClean="0"/>
              <a:t>dítěte</a:t>
            </a:r>
            <a:r>
              <a:rPr lang="en-US" dirty="0" smtClean="0"/>
              <a:t> s </a:t>
            </a:r>
            <a:r>
              <a:rPr lang="en-US" dirty="0" err="1" smtClean="0"/>
              <a:t>přihlédnutím</a:t>
            </a:r>
            <a:r>
              <a:rPr lang="en-US" dirty="0" smtClean="0"/>
              <a:t> k </a:t>
            </a:r>
            <a:r>
              <a:rPr lang="en-US" dirty="0" err="1" smtClean="0"/>
              <a:t>jeho</a:t>
            </a:r>
            <a:r>
              <a:rPr lang="en-US" dirty="0" smtClean="0"/>
              <a:t> </a:t>
            </a:r>
            <a:r>
              <a:rPr lang="en-US" dirty="0" err="1" smtClean="0"/>
              <a:t>věku</a:t>
            </a:r>
            <a:r>
              <a:rPr lang="en-US" dirty="0" smtClean="0"/>
              <a:t>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/>
              <a:t>a </a:t>
            </a:r>
            <a:r>
              <a:rPr lang="en-US" dirty="0" err="1" smtClean="0"/>
              <a:t>vývoji</a:t>
            </a:r>
            <a:r>
              <a:rPr lang="en-US" dirty="0" smtClean="0"/>
              <a:t> </a:t>
            </a:r>
            <a:r>
              <a:rPr lang="en-US" dirty="0" err="1" smtClean="0"/>
              <a:t>tak</a:t>
            </a:r>
            <a:r>
              <a:rPr lang="en-US" dirty="0" smtClean="0"/>
              <a:t>,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nedošlo</a:t>
            </a:r>
            <a:r>
              <a:rPr lang="en-US" dirty="0" smtClean="0"/>
              <a:t> k </a:t>
            </a:r>
            <a:r>
              <a:rPr lang="en-US" dirty="0" err="1" smtClean="0"/>
              <a:t>ohrožení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narušení</a:t>
            </a:r>
            <a:r>
              <a:rPr lang="en-US" dirty="0" smtClean="0"/>
              <a:t> </a:t>
            </a:r>
            <a:r>
              <a:rPr lang="en-US" dirty="0" err="1" smtClean="0"/>
              <a:t>jeho</a:t>
            </a:r>
            <a:r>
              <a:rPr lang="en-US" dirty="0" smtClean="0"/>
              <a:t> </a:t>
            </a:r>
            <a:r>
              <a:rPr lang="en-US" dirty="0" err="1" smtClean="0"/>
              <a:t>citového</a:t>
            </a:r>
            <a:r>
              <a:rPr lang="en-US" dirty="0" smtClean="0"/>
              <a:t> a </a:t>
            </a:r>
            <a:r>
              <a:rPr lang="en-US" dirty="0" err="1" smtClean="0"/>
              <a:t>psychického</a:t>
            </a:r>
            <a:r>
              <a:rPr lang="en-US" dirty="0" smtClean="0"/>
              <a:t> </a:t>
            </a:r>
            <a:r>
              <a:rPr lang="en-US" dirty="0" err="1" smtClean="0"/>
              <a:t>vývoje</a:t>
            </a:r>
            <a:endParaRPr lang="cs-CZ" dirty="0" smtClean="0"/>
          </a:p>
          <a:p>
            <a:endParaRPr lang="cs-CZ" dirty="0" smtClean="0"/>
          </a:p>
          <a:p>
            <a:r>
              <a:rPr lang="cs-CZ" i="1" dirty="0" smtClean="0"/>
              <a:t>další podklady pro zpracování spisové dokumentace – nevydávají se; pouze soudu, </a:t>
            </a:r>
            <a:br>
              <a:rPr lang="cs-CZ" i="1" dirty="0" smtClean="0"/>
            </a:br>
            <a:r>
              <a:rPr lang="cs-CZ" i="1" dirty="0" smtClean="0"/>
              <a:t>st. zastupitelství pro potřeby trestního stíhání </a:t>
            </a:r>
            <a:endParaRPr lang="en-US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Právo na informace od orgánu SPO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d</a:t>
            </a:r>
            <a:r>
              <a:rPr lang="en-US" dirty="0" err="1" smtClean="0"/>
              <a:t>ítě</a:t>
            </a:r>
            <a:r>
              <a:rPr lang="en-US" dirty="0" smtClean="0"/>
              <a:t>, </a:t>
            </a:r>
            <a:r>
              <a:rPr lang="en-US" dirty="0" err="1" smtClean="0"/>
              <a:t>které</a:t>
            </a:r>
            <a:r>
              <a:rPr lang="en-US" dirty="0" smtClean="0"/>
              <a:t> je </a:t>
            </a:r>
            <a:r>
              <a:rPr lang="en-US" dirty="0" err="1" smtClean="0"/>
              <a:t>schopno</a:t>
            </a:r>
            <a:r>
              <a:rPr lang="en-US" dirty="0" smtClean="0"/>
              <a:t> s </a:t>
            </a:r>
            <a:r>
              <a:rPr lang="en-US" dirty="0" err="1" smtClean="0"/>
              <a:t>ohledem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svůj</a:t>
            </a:r>
            <a:r>
              <a:rPr lang="en-US" dirty="0" smtClean="0"/>
              <a:t> </a:t>
            </a:r>
            <a:r>
              <a:rPr lang="en-US" dirty="0" err="1" smtClean="0"/>
              <a:t>věk</a:t>
            </a:r>
            <a:r>
              <a:rPr lang="en-US" dirty="0" smtClean="0"/>
              <a:t>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/>
              <a:t>a </a:t>
            </a:r>
            <a:r>
              <a:rPr lang="en-US" dirty="0" err="1" smtClean="0"/>
              <a:t>rozumovou</a:t>
            </a:r>
            <a:r>
              <a:rPr lang="en-US" dirty="0" smtClean="0"/>
              <a:t> </a:t>
            </a:r>
            <a:r>
              <a:rPr lang="en-US" dirty="0" err="1" smtClean="0"/>
              <a:t>vyspělost</a:t>
            </a:r>
            <a:r>
              <a:rPr lang="en-US" dirty="0" smtClean="0"/>
              <a:t> </a:t>
            </a:r>
            <a:r>
              <a:rPr lang="en-US" dirty="0" err="1" smtClean="0"/>
              <a:t>posoudit</a:t>
            </a:r>
            <a:r>
              <a:rPr lang="en-US" dirty="0" smtClean="0"/>
              <a:t> </a:t>
            </a:r>
            <a:r>
              <a:rPr lang="en-US" dirty="0" err="1" smtClean="0"/>
              <a:t>dosah</a:t>
            </a:r>
            <a:r>
              <a:rPr lang="en-US" dirty="0" smtClean="0"/>
              <a:t> a </a:t>
            </a:r>
            <a:r>
              <a:rPr lang="en-US" dirty="0" err="1" smtClean="0"/>
              <a:t>význam</a:t>
            </a:r>
            <a:r>
              <a:rPr lang="en-US" dirty="0" smtClean="0"/>
              <a:t> </a:t>
            </a:r>
            <a:r>
              <a:rPr lang="en-US" dirty="0" err="1" smtClean="0"/>
              <a:t>rozhodnutí</a:t>
            </a:r>
            <a:r>
              <a:rPr lang="en-US" dirty="0" smtClean="0"/>
              <a:t> </a:t>
            </a:r>
            <a:r>
              <a:rPr lang="en-US" dirty="0" err="1" smtClean="0"/>
              <a:t>vyplývajících</a:t>
            </a:r>
            <a:r>
              <a:rPr lang="en-US" dirty="0" smtClean="0"/>
              <a:t>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soudního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správního</a:t>
            </a:r>
            <a:r>
              <a:rPr lang="en-US" dirty="0" smtClean="0"/>
              <a:t> </a:t>
            </a:r>
            <a:r>
              <a:rPr lang="en-US" dirty="0" err="1" smtClean="0"/>
              <a:t>řízení</a:t>
            </a:r>
            <a:r>
              <a:rPr lang="en-US" dirty="0" smtClean="0"/>
              <a:t>, </a:t>
            </a:r>
            <a:r>
              <a:rPr lang="en-US" dirty="0" err="1" smtClean="0"/>
              <a:t>kterého</a:t>
            </a:r>
            <a:r>
              <a:rPr lang="en-US" dirty="0" smtClean="0"/>
              <a:t> je </a:t>
            </a:r>
            <a:r>
              <a:rPr lang="en-US" dirty="0" err="1" smtClean="0"/>
              <a:t>účastníkem</a:t>
            </a:r>
            <a:r>
              <a:rPr lang="en-US" dirty="0" smtClean="0"/>
              <a:t>, </a:t>
            </a:r>
            <a:endParaRPr lang="cs-CZ" dirty="0" smtClean="0"/>
          </a:p>
          <a:p>
            <a:endParaRPr lang="cs-CZ" dirty="0" smtClean="0"/>
          </a:p>
          <a:p>
            <a:r>
              <a:rPr lang="en-US" dirty="0" err="1" smtClean="0"/>
              <a:t>jde-li</a:t>
            </a:r>
            <a:r>
              <a:rPr lang="en-US" dirty="0" smtClean="0"/>
              <a:t> o </a:t>
            </a:r>
            <a:r>
              <a:rPr lang="en-US" dirty="0" err="1" smtClean="0"/>
              <a:t>jiné</a:t>
            </a:r>
            <a:r>
              <a:rPr lang="en-US" dirty="0" smtClean="0"/>
              <a:t> </a:t>
            </a:r>
            <a:r>
              <a:rPr lang="en-US" dirty="0" err="1" smtClean="0"/>
              <a:t>rozhodnutí</a:t>
            </a:r>
            <a:r>
              <a:rPr lang="en-US" dirty="0" smtClean="0"/>
              <a:t> </a:t>
            </a:r>
            <a:r>
              <a:rPr lang="en-US" dirty="0" err="1" smtClean="0"/>
              <a:t>vztahující</a:t>
            </a:r>
            <a:r>
              <a:rPr lang="en-US" dirty="0" smtClean="0"/>
              <a:t> se k </a:t>
            </a:r>
            <a:r>
              <a:rPr lang="en-US" dirty="0" err="1" smtClean="0"/>
              <a:t>jeho</a:t>
            </a:r>
            <a:r>
              <a:rPr lang="en-US" dirty="0" smtClean="0"/>
              <a:t> </a:t>
            </a:r>
            <a:r>
              <a:rPr lang="en-US" dirty="0" err="1" smtClean="0"/>
              <a:t>osobě</a:t>
            </a:r>
            <a:r>
              <a:rPr lang="en-US" dirty="0" smtClean="0"/>
              <a:t>, </a:t>
            </a:r>
            <a:endParaRPr lang="cs-CZ" dirty="0" smtClean="0"/>
          </a:p>
          <a:p>
            <a:endParaRPr lang="cs-CZ" u="sng" dirty="0" smtClean="0"/>
          </a:p>
          <a:p>
            <a:r>
              <a:rPr lang="en-US" u="sng" dirty="0" err="1" smtClean="0"/>
              <a:t>obdrží</a:t>
            </a:r>
            <a:r>
              <a:rPr lang="en-US" u="sng" dirty="0" smtClean="0"/>
              <a:t> </a:t>
            </a:r>
            <a:r>
              <a:rPr lang="en-US" u="sng" dirty="0" err="1" smtClean="0"/>
              <a:t>od</a:t>
            </a:r>
            <a:r>
              <a:rPr lang="en-US" u="sng" dirty="0" smtClean="0"/>
              <a:t> </a:t>
            </a:r>
            <a:r>
              <a:rPr lang="en-US" u="sng" dirty="0" err="1" smtClean="0"/>
              <a:t>orgánu</a:t>
            </a:r>
            <a:r>
              <a:rPr lang="en-US" u="sng" dirty="0" smtClean="0"/>
              <a:t> </a:t>
            </a:r>
            <a:r>
              <a:rPr lang="cs-CZ" u="sng" dirty="0" smtClean="0"/>
              <a:t>SPO</a:t>
            </a:r>
            <a:r>
              <a:rPr lang="en-US" u="sng" dirty="0" smtClean="0"/>
              <a:t> </a:t>
            </a:r>
            <a:r>
              <a:rPr lang="en-US" u="sng" dirty="0" err="1" smtClean="0"/>
              <a:t>informace</a:t>
            </a:r>
            <a:r>
              <a:rPr lang="en-US" dirty="0" smtClean="0"/>
              <a:t> o </a:t>
            </a:r>
            <a:r>
              <a:rPr lang="en-US" dirty="0" err="1" smtClean="0"/>
              <a:t>všech</a:t>
            </a:r>
            <a:r>
              <a:rPr lang="en-US" dirty="0" smtClean="0"/>
              <a:t> </a:t>
            </a:r>
            <a:r>
              <a:rPr lang="en-US" dirty="0" err="1" smtClean="0"/>
              <a:t>závažných</a:t>
            </a:r>
            <a:r>
              <a:rPr lang="en-US" dirty="0" smtClean="0"/>
              <a:t> </a:t>
            </a:r>
            <a:r>
              <a:rPr lang="en-US" dirty="0" err="1" smtClean="0"/>
              <a:t>věcech</a:t>
            </a:r>
            <a:r>
              <a:rPr lang="en-US" dirty="0" smtClean="0"/>
              <a:t> </a:t>
            </a:r>
            <a:r>
              <a:rPr lang="en-US" dirty="0" err="1" smtClean="0"/>
              <a:t>jeho</a:t>
            </a:r>
            <a:r>
              <a:rPr lang="en-US" dirty="0" smtClean="0"/>
              <a:t> </a:t>
            </a:r>
            <a:r>
              <a:rPr lang="en-US" dirty="0" err="1" smtClean="0"/>
              <a:t>osoby</a:t>
            </a:r>
            <a:r>
              <a:rPr lang="en-US" dirty="0" smtClean="0"/>
              <a:t> se </a:t>
            </a:r>
            <a:r>
              <a:rPr lang="en-US" dirty="0" err="1" smtClean="0"/>
              <a:t>týkajících</a:t>
            </a:r>
            <a:r>
              <a:rPr lang="en-US" dirty="0" smtClean="0"/>
              <a:t>.</a:t>
            </a:r>
            <a:endParaRPr lang="cs-CZ" dirty="0" smtClean="0"/>
          </a:p>
          <a:p>
            <a:endParaRPr lang="cs-CZ" dirty="0" smtClean="0"/>
          </a:p>
          <a:p>
            <a:r>
              <a:rPr lang="cs-CZ" i="1" dirty="0" smtClean="0"/>
              <a:t>informování dítěte o průběhu výslechu sociálním pracovníkem</a:t>
            </a:r>
            <a:endParaRPr lang="en-US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Oznamovací povinnost </a:t>
            </a:r>
            <a:br>
              <a:rPr lang="cs-CZ" dirty="0" smtClean="0"/>
            </a:br>
            <a:r>
              <a:rPr lang="cs-CZ" dirty="0" smtClean="0"/>
              <a:t>podle zákona o SPO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</a:t>
            </a:r>
            <a:r>
              <a:rPr lang="en-US" dirty="0" err="1" smtClean="0"/>
              <a:t>tátní</a:t>
            </a:r>
            <a:r>
              <a:rPr lang="en-US" dirty="0" smtClean="0"/>
              <a:t> </a:t>
            </a:r>
            <a:r>
              <a:rPr lang="en-US" dirty="0" err="1" smtClean="0"/>
              <a:t>orgány</a:t>
            </a:r>
            <a:r>
              <a:rPr lang="en-US" dirty="0" smtClean="0"/>
              <a:t>, </a:t>
            </a:r>
            <a:r>
              <a:rPr lang="en-US" dirty="0" err="1" smtClean="0"/>
              <a:t>pověřené</a:t>
            </a:r>
            <a:r>
              <a:rPr lang="en-US" dirty="0" smtClean="0"/>
              <a:t> </a:t>
            </a:r>
            <a:r>
              <a:rPr lang="en-US" dirty="0" err="1" smtClean="0"/>
              <a:t>osoby</a:t>
            </a:r>
            <a:r>
              <a:rPr lang="en-US" dirty="0" smtClean="0"/>
              <a:t>, </a:t>
            </a:r>
            <a:r>
              <a:rPr lang="en-US" dirty="0" err="1" smtClean="0"/>
              <a:t>školy</a:t>
            </a:r>
            <a:r>
              <a:rPr lang="en-US" dirty="0" smtClean="0"/>
              <a:t>, </a:t>
            </a:r>
            <a:r>
              <a:rPr lang="en-US" dirty="0" err="1" smtClean="0"/>
              <a:t>školská</a:t>
            </a:r>
            <a:r>
              <a:rPr lang="en-US" dirty="0" smtClean="0"/>
              <a:t> </a:t>
            </a:r>
            <a:r>
              <a:rPr lang="en-US" dirty="0" err="1" smtClean="0"/>
              <a:t>zařízení</a:t>
            </a:r>
            <a:r>
              <a:rPr lang="en-US" dirty="0" smtClean="0"/>
              <a:t> a </a:t>
            </a:r>
            <a:r>
              <a:rPr lang="en-US" dirty="0" err="1" smtClean="0"/>
              <a:t>zdravotnická</a:t>
            </a:r>
            <a:r>
              <a:rPr lang="en-US" dirty="0" smtClean="0"/>
              <a:t> </a:t>
            </a:r>
            <a:r>
              <a:rPr lang="en-US" dirty="0" err="1" smtClean="0"/>
              <a:t>zařízení</a:t>
            </a:r>
            <a:r>
              <a:rPr lang="en-US" dirty="0" smtClean="0"/>
              <a:t>, </a:t>
            </a:r>
            <a:r>
              <a:rPr lang="en-US" dirty="0" err="1" smtClean="0"/>
              <a:t>jsou</a:t>
            </a:r>
            <a:r>
              <a:rPr lang="en-US" dirty="0" smtClean="0"/>
              <a:t> </a:t>
            </a:r>
            <a:r>
              <a:rPr lang="en-US" u="sng" dirty="0" err="1" smtClean="0"/>
              <a:t>povinny</a:t>
            </a:r>
            <a:r>
              <a:rPr lang="en-US" u="sng" dirty="0" smtClean="0"/>
              <a:t> </a:t>
            </a:r>
            <a:r>
              <a:rPr lang="en-US" u="sng" dirty="0" err="1" smtClean="0"/>
              <a:t>oznámit</a:t>
            </a:r>
            <a:r>
              <a:rPr lang="en-US" dirty="0" smtClean="0"/>
              <a:t> </a:t>
            </a:r>
            <a:r>
              <a:rPr lang="en-US" dirty="0" err="1" smtClean="0"/>
              <a:t>obecnímu</a:t>
            </a:r>
            <a:r>
              <a:rPr lang="en-US" dirty="0" smtClean="0"/>
              <a:t> </a:t>
            </a:r>
            <a:r>
              <a:rPr lang="en-US" dirty="0" err="1" smtClean="0"/>
              <a:t>úřadu</a:t>
            </a:r>
            <a:r>
              <a:rPr lang="en-US" dirty="0" smtClean="0"/>
              <a:t> </a:t>
            </a:r>
            <a:r>
              <a:rPr lang="en-US" dirty="0" err="1" smtClean="0"/>
              <a:t>obce</a:t>
            </a:r>
            <a:r>
              <a:rPr lang="en-US" dirty="0" smtClean="0"/>
              <a:t> s </a:t>
            </a:r>
            <a:r>
              <a:rPr lang="en-US" dirty="0" err="1" smtClean="0"/>
              <a:t>rozšířenou</a:t>
            </a:r>
            <a:r>
              <a:rPr lang="en-US" dirty="0" smtClean="0"/>
              <a:t> </a:t>
            </a:r>
            <a:r>
              <a:rPr lang="en-US" dirty="0" err="1" smtClean="0"/>
              <a:t>působností</a:t>
            </a:r>
            <a:r>
              <a:rPr lang="en-US" dirty="0" smtClean="0"/>
              <a:t> </a:t>
            </a:r>
            <a:r>
              <a:rPr lang="en-US" dirty="0" err="1" smtClean="0"/>
              <a:t>skutečnosti</a:t>
            </a:r>
            <a:r>
              <a:rPr lang="en-US" dirty="0" smtClean="0"/>
              <a:t>, </a:t>
            </a:r>
            <a:r>
              <a:rPr lang="en-US" dirty="0" err="1" smtClean="0"/>
              <a:t>které</a:t>
            </a:r>
            <a:r>
              <a:rPr lang="en-US" dirty="0" smtClean="0"/>
              <a:t> </a:t>
            </a:r>
            <a:r>
              <a:rPr lang="en-US" dirty="0" err="1" smtClean="0"/>
              <a:t>nasvědčují</a:t>
            </a:r>
            <a:r>
              <a:rPr lang="en-US" dirty="0" smtClean="0"/>
              <a:t> </a:t>
            </a:r>
            <a:r>
              <a:rPr lang="en-US" dirty="0" err="1" smtClean="0"/>
              <a:t>tomu</a:t>
            </a:r>
            <a:r>
              <a:rPr lang="en-US" dirty="0" smtClean="0"/>
              <a:t>,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err="1" smtClean="0"/>
              <a:t>že</a:t>
            </a:r>
            <a:r>
              <a:rPr lang="en-US" dirty="0" smtClean="0"/>
              <a:t> </a:t>
            </a:r>
            <a:r>
              <a:rPr lang="en-US" dirty="0" err="1" smtClean="0"/>
              <a:t>jde</a:t>
            </a:r>
            <a:r>
              <a:rPr lang="en-US" dirty="0" smtClean="0"/>
              <a:t> o </a:t>
            </a:r>
            <a:r>
              <a:rPr lang="en-US" dirty="0" err="1" smtClean="0"/>
              <a:t>děti</a:t>
            </a:r>
            <a:r>
              <a:rPr lang="cs-CZ" dirty="0" smtClean="0"/>
              <a:t>, na které se SPO zaměřuje</a:t>
            </a:r>
          </a:p>
          <a:p>
            <a:endParaRPr lang="cs-CZ" dirty="0" smtClean="0"/>
          </a:p>
          <a:p>
            <a:r>
              <a:rPr lang="cs-CZ" dirty="0" smtClean="0"/>
              <a:t>oznámení bez </a:t>
            </a:r>
            <a:r>
              <a:rPr lang="en-US" dirty="0" err="1" smtClean="0"/>
              <a:t>zbytečného</a:t>
            </a:r>
            <a:r>
              <a:rPr lang="en-US" dirty="0" smtClean="0"/>
              <a:t> </a:t>
            </a:r>
            <a:r>
              <a:rPr lang="en-US" dirty="0" err="1" smtClean="0"/>
              <a:t>odkladu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tom, </a:t>
            </a:r>
            <a:r>
              <a:rPr lang="en-US" dirty="0" err="1" smtClean="0"/>
              <a:t>kdy</a:t>
            </a:r>
            <a:r>
              <a:rPr lang="en-US" dirty="0" smtClean="0"/>
              <a:t> se o </a:t>
            </a:r>
            <a:r>
              <a:rPr lang="en-US" dirty="0" err="1" smtClean="0"/>
              <a:t>takové</a:t>
            </a:r>
            <a:r>
              <a:rPr lang="en-US" dirty="0" smtClean="0"/>
              <a:t> </a:t>
            </a:r>
            <a:r>
              <a:rPr lang="en-US" dirty="0" err="1" smtClean="0"/>
              <a:t>skutečnosti</a:t>
            </a:r>
            <a:r>
              <a:rPr lang="en-US" dirty="0" smtClean="0"/>
              <a:t> </a:t>
            </a:r>
            <a:r>
              <a:rPr lang="en-US" dirty="0" err="1" smtClean="0"/>
              <a:t>dozví</a:t>
            </a:r>
            <a:r>
              <a:rPr lang="en-US" dirty="0" smtClean="0"/>
              <a:t>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při plnění této povinnosti se </a:t>
            </a:r>
            <a:r>
              <a:rPr lang="cs-CZ" u="sng" dirty="0" smtClean="0"/>
              <a:t>nelze dovolávat povinné mlčenlivosti</a:t>
            </a:r>
            <a:r>
              <a:rPr lang="cs-CZ" dirty="0" smtClean="0"/>
              <a:t> – </a:t>
            </a:r>
            <a:r>
              <a:rPr lang="cs-CZ" i="1" dirty="0" smtClean="0"/>
              <a:t>zejména zdravotníků</a:t>
            </a:r>
            <a:endParaRPr lang="en-US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Povinnost sdělit údaje pro poskytnutí spo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</a:t>
            </a:r>
            <a:r>
              <a:rPr lang="en-US" dirty="0" smtClean="0"/>
              <a:t>a </a:t>
            </a:r>
            <a:r>
              <a:rPr lang="en-US" dirty="0" err="1" smtClean="0"/>
              <a:t>výzvu</a:t>
            </a:r>
            <a:r>
              <a:rPr lang="en-US" dirty="0" smtClean="0"/>
              <a:t> </a:t>
            </a:r>
            <a:r>
              <a:rPr lang="en-US" dirty="0" err="1" smtClean="0"/>
              <a:t>orgánů</a:t>
            </a:r>
            <a:r>
              <a:rPr lang="en-US" dirty="0" smtClean="0"/>
              <a:t> </a:t>
            </a:r>
            <a:r>
              <a:rPr lang="en-US" dirty="0" err="1" smtClean="0"/>
              <a:t>sociálně-právní</a:t>
            </a:r>
            <a:r>
              <a:rPr lang="en-US" dirty="0" smtClean="0"/>
              <a:t> </a:t>
            </a:r>
            <a:r>
              <a:rPr lang="en-US" dirty="0" err="1" smtClean="0"/>
              <a:t>ochrany</a:t>
            </a:r>
            <a:r>
              <a:rPr lang="en-US" dirty="0" smtClean="0"/>
              <a:t> </a:t>
            </a:r>
            <a:r>
              <a:rPr lang="en-US" dirty="0" err="1" smtClean="0"/>
              <a:t>jsou</a:t>
            </a:r>
            <a:r>
              <a:rPr lang="en-US" dirty="0" smtClean="0"/>
              <a:t> </a:t>
            </a:r>
            <a:r>
              <a:rPr lang="cs-CZ" dirty="0" smtClean="0"/>
              <a:t>subjekty </a:t>
            </a:r>
            <a:r>
              <a:rPr lang="en-US" dirty="0" err="1" smtClean="0"/>
              <a:t>povinn</a:t>
            </a:r>
            <a:r>
              <a:rPr lang="cs-CZ" dirty="0" smtClean="0"/>
              <a:t>y</a:t>
            </a:r>
            <a:r>
              <a:rPr lang="en-US" dirty="0" smtClean="0"/>
              <a:t> </a:t>
            </a:r>
            <a:r>
              <a:rPr lang="en-US" dirty="0" err="1" smtClean="0"/>
              <a:t>sdělit</a:t>
            </a:r>
            <a:r>
              <a:rPr lang="en-US" dirty="0" smtClean="0"/>
              <a:t> </a:t>
            </a:r>
            <a:r>
              <a:rPr lang="en-US" dirty="0" err="1" smtClean="0"/>
              <a:t>bezplatně</a:t>
            </a:r>
            <a:r>
              <a:rPr lang="en-US" dirty="0" smtClean="0"/>
              <a:t> </a:t>
            </a:r>
            <a:r>
              <a:rPr lang="en-US" dirty="0" err="1" smtClean="0"/>
              <a:t>údaje</a:t>
            </a:r>
            <a:r>
              <a:rPr lang="en-US" dirty="0" smtClean="0"/>
              <a:t> </a:t>
            </a:r>
            <a:r>
              <a:rPr lang="en-US" dirty="0" err="1" smtClean="0"/>
              <a:t>potřebné</a:t>
            </a:r>
            <a:r>
              <a:rPr lang="en-US" dirty="0" smtClean="0"/>
              <a:t> </a:t>
            </a:r>
            <a:r>
              <a:rPr lang="cs-CZ" dirty="0" smtClean="0"/>
              <a:t>pro poskytnutí SPO</a:t>
            </a:r>
          </a:p>
          <a:p>
            <a:endParaRPr lang="cs-CZ" dirty="0" smtClean="0"/>
          </a:p>
          <a:p>
            <a:r>
              <a:rPr lang="cs-CZ" dirty="0" smtClean="0"/>
              <a:t>p</a:t>
            </a:r>
            <a:r>
              <a:rPr lang="en-US" dirty="0" err="1" smtClean="0"/>
              <a:t>ovinnosti</a:t>
            </a:r>
            <a:r>
              <a:rPr lang="en-US" dirty="0" smtClean="0"/>
              <a:t> </a:t>
            </a:r>
            <a:r>
              <a:rPr lang="en-US" dirty="0" err="1" smtClean="0"/>
              <a:t>zachovávat</a:t>
            </a:r>
            <a:r>
              <a:rPr lang="en-US" dirty="0" smtClean="0"/>
              <a:t> </a:t>
            </a:r>
            <a:r>
              <a:rPr lang="en-US" dirty="0" err="1" smtClean="0"/>
              <a:t>mlčenlivost</a:t>
            </a:r>
            <a:r>
              <a:rPr lang="en-US" dirty="0" smtClean="0"/>
              <a:t> se </a:t>
            </a:r>
            <a:r>
              <a:rPr lang="en-US" dirty="0" err="1" smtClean="0"/>
              <a:t>nelze</a:t>
            </a:r>
            <a:r>
              <a:rPr lang="en-US" dirty="0" smtClean="0"/>
              <a:t> </a:t>
            </a:r>
            <a:r>
              <a:rPr lang="en-US" dirty="0" err="1" smtClean="0"/>
              <a:t>dovolávat</a:t>
            </a:r>
            <a:r>
              <a:rPr lang="en-US" dirty="0" smtClean="0"/>
              <a:t>, </a:t>
            </a:r>
            <a:r>
              <a:rPr lang="en-US" dirty="0" err="1" smtClean="0"/>
              <a:t>jestliže</a:t>
            </a:r>
            <a:r>
              <a:rPr lang="en-US" dirty="0" smtClean="0"/>
              <a:t> </a:t>
            </a:r>
            <a:r>
              <a:rPr lang="en-US" dirty="0" err="1" smtClean="0"/>
              <a:t>mají</a:t>
            </a:r>
            <a:r>
              <a:rPr lang="en-US" dirty="0" smtClean="0"/>
              <a:t> </a:t>
            </a:r>
            <a:r>
              <a:rPr lang="en-US" dirty="0" err="1" smtClean="0"/>
              <a:t>být</a:t>
            </a:r>
            <a:r>
              <a:rPr lang="en-US" dirty="0" smtClean="0"/>
              <a:t> </a:t>
            </a:r>
            <a:r>
              <a:rPr lang="en-US" dirty="0" err="1" smtClean="0"/>
              <a:t>sděleny</a:t>
            </a:r>
            <a:r>
              <a:rPr lang="en-US" dirty="0" smtClean="0"/>
              <a:t> </a:t>
            </a:r>
            <a:r>
              <a:rPr lang="en-US" dirty="0" err="1" smtClean="0"/>
              <a:t>údaje</a:t>
            </a:r>
            <a:r>
              <a:rPr lang="en-US" dirty="0" smtClean="0"/>
              <a:t>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/>
              <a:t>o </a:t>
            </a:r>
            <a:r>
              <a:rPr lang="en-US" u="sng" dirty="0" err="1" smtClean="0"/>
              <a:t>podezření</a:t>
            </a:r>
            <a:r>
              <a:rPr lang="en-US" u="sng" dirty="0" smtClean="0"/>
              <a:t> z </a:t>
            </a:r>
            <a:r>
              <a:rPr lang="en-US" u="sng" dirty="0" err="1" smtClean="0"/>
              <a:t>týrání</a:t>
            </a:r>
            <a:r>
              <a:rPr lang="en-US" u="sng" dirty="0" smtClean="0"/>
              <a:t>, </a:t>
            </a:r>
            <a:r>
              <a:rPr lang="en-US" u="sng" dirty="0" err="1" smtClean="0"/>
              <a:t>zneužívání</a:t>
            </a:r>
            <a:r>
              <a:rPr lang="en-US" u="sng" dirty="0" smtClean="0"/>
              <a:t> </a:t>
            </a:r>
            <a:r>
              <a:rPr lang="en-US" u="sng" dirty="0" err="1" smtClean="0"/>
              <a:t>dítěte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zanedbávání</a:t>
            </a:r>
            <a:r>
              <a:rPr lang="en-US" dirty="0" smtClean="0"/>
              <a:t> </a:t>
            </a:r>
            <a:r>
              <a:rPr lang="en-US" dirty="0" err="1" smtClean="0"/>
              <a:t>péče</a:t>
            </a:r>
            <a:r>
              <a:rPr lang="en-US" dirty="0" smtClean="0"/>
              <a:t> o </a:t>
            </a:r>
            <a:r>
              <a:rPr lang="en-US" dirty="0" err="1" smtClean="0"/>
              <a:t>něj</a:t>
            </a:r>
            <a:r>
              <a:rPr lang="en-US" dirty="0" smtClean="0"/>
              <a:t>. </a:t>
            </a:r>
            <a:endParaRPr lang="cs-CZ" dirty="0" smtClean="0"/>
          </a:p>
          <a:p>
            <a:endParaRPr lang="cs-CZ" dirty="0" smtClean="0"/>
          </a:p>
          <a:p>
            <a:r>
              <a:rPr lang="cs-CZ" i="1" dirty="0" smtClean="0"/>
              <a:t>nesplnění povinnosti je sankcionováno</a:t>
            </a:r>
          </a:p>
          <a:p>
            <a:r>
              <a:rPr lang="cs-CZ" i="1" dirty="0" smtClean="0"/>
              <a:t>poskytnutí odlišných informací telefonicky </a:t>
            </a:r>
            <a:br>
              <a:rPr lang="cs-CZ" i="1" dirty="0" smtClean="0"/>
            </a:br>
            <a:r>
              <a:rPr lang="cs-CZ" i="1" dirty="0" smtClean="0"/>
              <a:t>a v písemné formě</a:t>
            </a:r>
            <a:endParaRPr lang="en-US" i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197</TotalTime>
  <Words>1180</Words>
  <Application>Microsoft Office PowerPoint</Application>
  <PresentationFormat>On-screen Show (4:3)</PresentationFormat>
  <Paragraphs>148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Oriel</vt:lpstr>
      <vt:lpstr>Legislativa České republiky – současný stav ochrany dětí </vt:lpstr>
      <vt:lpstr>Přehled platné právní úpravy</vt:lpstr>
      <vt:lpstr>Zákon o sociálně-právní ochraně dětí</vt:lpstr>
      <vt:lpstr>Právo dítěte požádat o pomoc</vt:lpstr>
      <vt:lpstr>Právo vyjadřovat názory</vt:lpstr>
      <vt:lpstr>Vyjádření dítěte  Přání a pocity dítěte</vt:lpstr>
      <vt:lpstr>Právo na informace od orgánu SPO</vt:lpstr>
      <vt:lpstr>Oznamovací povinnost  podle zákona o SPO</vt:lpstr>
      <vt:lpstr>Povinnost sdělit údaje pro poskytnutí spo </vt:lpstr>
      <vt:lpstr>Trestní zákoník - skutkové podstaty - výňatky - znásilnění</vt:lpstr>
      <vt:lpstr>Sexuální nátlak</vt:lpstr>
      <vt:lpstr>Pohlavní zneužití</vt:lpstr>
      <vt:lpstr>Ochrana dětí před ohrožením mravního vývoje</vt:lpstr>
      <vt:lpstr>Šíření pornografie</vt:lpstr>
      <vt:lpstr>Výroba a jiné nakládání s dětskou pornografií</vt:lpstr>
      <vt:lpstr>Zneužití dítěte k výrobě pornografie</vt:lpstr>
      <vt:lpstr>Svádění k pohlavnímu styku</vt:lpstr>
      <vt:lpstr>Nepřekažení trestného činu</vt:lpstr>
      <vt:lpstr>Neoznámení trestného činu</vt:lpstr>
      <vt:lpstr>Dítě mladší 15 let vyslýchané  jako svědek – úprava trestního řádu</vt:lpstr>
      <vt:lpstr>Dítě mladší 15 let vyslýchané  jako svědek – úprava trestního řádu</vt:lpstr>
      <vt:lpstr>Závěr – pozitiva současné situace </vt:lpstr>
      <vt:lpstr>Závěr – negativa současné situace </vt:lpstr>
      <vt:lpstr>Závěr – negativa současné situace</vt:lpstr>
      <vt:lpstr>      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Legislativa České republiky – současný stav ochrany dětí </dc:title>
  <dc:creator>User</dc:creator>
  <cp:lastModifiedBy>User</cp:lastModifiedBy>
  <cp:revision>24</cp:revision>
  <dcterms:created xsi:type="dcterms:W3CDTF">2011-11-20T19:48:00Z</dcterms:created>
  <dcterms:modified xsi:type="dcterms:W3CDTF">2011-11-28T09:12:38Z</dcterms:modified>
</cp:coreProperties>
</file>