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391" r:id="rId2"/>
    <p:sldId id="388" r:id="rId3"/>
    <p:sldId id="395" r:id="rId4"/>
    <p:sldId id="396" r:id="rId5"/>
    <p:sldId id="387" r:id="rId6"/>
    <p:sldId id="397" r:id="rId7"/>
    <p:sldId id="394" r:id="rId8"/>
    <p:sldId id="389" r:id="rId9"/>
    <p:sldId id="398" r:id="rId10"/>
    <p:sldId id="404" r:id="rId11"/>
    <p:sldId id="405" r:id="rId12"/>
    <p:sldId id="401" r:id="rId13"/>
    <p:sldId id="407" r:id="rId14"/>
    <p:sldId id="400" r:id="rId15"/>
    <p:sldId id="402" r:id="rId16"/>
    <p:sldId id="403" r:id="rId17"/>
    <p:sldId id="390" r:id="rId18"/>
  </p:sldIdLst>
  <p:sldSz cx="9144000" cy="6858000" type="screen4x3"/>
  <p:notesSz cx="6797675" cy="992663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0080"/>
    <a:srgbClr val="993300"/>
    <a:srgbClr val="FFFF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5" autoAdjust="0"/>
    <p:restoredTop sz="90929"/>
  </p:normalViewPr>
  <p:slideViewPr>
    <p:cSldViewPr>
      <p:cViewPr varScale="1">
        <p:scale>
          <a:sx n="106" d="100"/>
          <a:sy n="106" d="100"/>
        </p:scale>
        <p:origin x="-176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-1968" y="-7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EEC9B6BB-3505-4CFA-A171-2A3B69723519}" type="datetimeFigureOut">
              <a:rPr lang="de-DE"/>
              <a:pPr>
                <a:defRPr/>
              </a:pPr>
              <a:t>07.12.2016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8D0E93C9-878A-41F5-8BAF-3432EA631A9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61831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37BDA856-B234-4116-BDB0-85B85762C251}" type="datetimeFigureOut">
              <a:rPr lang="de-DE"/>
              <a:pPr>
                <a:defRPr/>
              </a:pPr>
              <a:t>07.12.2016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 smtClean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9B226D36-094C-42B5-89B6-663660E8FEEC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33639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smtClean="0"/>
          </a:p>
        </p:txBody>
      </p:sp>
      <p:sp>
        <p:nvSpPr>
          <p:cNvPr id="4198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BD88560B-4394-4F09-BCCB-08B04489E4B6}" type="slidenum">
              <a:rPr lang="de-DE" altLang="cs-CZ" smtClean="0">
                <a:latin typeface="Times New Roman" pitchFamily="18" charset="0"/>
              </a:rPr>
              <a:pPr/>
              <a:t>1</a:t>
            </a:fld>
            <a:endParaRPr lang="de-DE" alt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6B87EFBD-B0E6-439D-BAFB-A11A50C8CDFD}" type="slidenum">
              <a:rPr lang="en-GB" altLang="cs-CZ"/>
              <a:pPr>
                <a:spcBef>
                  <a:spcPct val="0"/>
                </a:spcBef>
              </a:pPr>
              <a:t>3</a:t>
            </a:fld>
            <a:endParaRPr lang="en-GB" altLang="cs-CZ"/>
          </a:p>
        </p:txBody>
      </p:sp>
      <p:sp>
        <p:nvSpPr>
          <p:cNvPr id="21507" name="Text Box 1"/>
          <p:cNvSpPr txBox="1">
            <a:spLocks noChangeArrowheads="1"/>
          </p:cNvSpPr>
          <p:nvPr/>
        </p:nvSpPr>
        <p:spPr bwMode="auto">
          <a:xfrm>
            <a:off x="1132676" y="744419"/>
            <a:ext cx="4532323" cy="372209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87000"/>
              </a:lnSpc>
              <a:spcBef>
                <a:spcPct val="0"/>
              </a:spcBef>
              <a:buFont typeface="Arial" pitchFamily="34" charset="0"/>
              <a:buNone/>
            </a:pPr>
            <a:endParaRPr lang="cs-CZ" altLang="cs-CZ" sz="2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1508" name="Rectangle 2"/>
          <p:cNvSpPr>
            <a:spLocks noGrp="1" noChangeArrowheads="1"/>
          </p:cNvSpPr>
          <p:nvPr>
            <p:ph type="body"/>
          </p:nvPr>
        </p:nvSpPr>
        <p:spPr>
          <a:xfrm>
            <a:off x="679606" y="4715710"/>
            <a:ext cx="5436845" cy="446651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altLang="cs-CZ" smtClean="0">
              <a:latin typeface="Times New Roman" pitchFamily="18" charset="0"/>
            </a:endParaRPr>
          </a:p>
        </p:txBody>
      </p:sp>
      <p:sp>
        <p:nvSpPr>
          <p:cNvPr id="21509" name="Text Box 3"/>
          <p:cNvSpPr txBox="1">
            <a:spLocks noChangeArrowheads="1"/>
          </p:cNvSpPr>
          <p:nvPr/>
        </p:nvSpPr>
        <p:spPr bwMode="auto">
          <a:xfrm>
            <a:off x="3851098" y="9428242"/>
            <a:ext cx="2944958" cy="496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386FA400-1816-438E-8570-3DA057F026CD}" type="slidenum">
              <a:rPr lang="en-GB" altLang="cs-CZ"/>
              <a:pPr algn="r" eaLnBrk="1" hangingPunct="1">
                <a:spcBef>
                  <a:spcPct val="0"/>
                </a:spcBef>
              </a:pPr>
              <a:t>3</a:t>
            </a:fld>
            <a:endParaRPr lang="en-GB" alt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1AB001F4-5C08-4F6A-9622-69ED8D01A035}" type="slidenum">
              <a:rPr lang="en-GB" altLang="cs-CZ"/>
              <a:pPr>
                <a:spcBef>
                  <a:spcPct val="0"/>
                </a:spcBef>
              </a:pPr>
              <a:t>4</a:t>
            </a:fld>
            <a:endParaRPr lang="en-GB" altLang="cs-CZ"/>
          </a:p>
        </p:txBody>
      </p:sp>
      <p:sp>
        <p:nvSpPr>
          <p:cNvPr id="23555" name="Text Box 1"/>
          <p:cNvSpPr txBox="1">
            <a:spLocks noChangeArrowheads="1"/>
          </p:cNvSpPr>
          <p:nvPr/>
        </p:nvSpPr>
        <p:spPr bwMode="auto">
          <a:xfrm>
            <a:off x="1132676" y="744419"/>
            <a:ext cx="4532323" cy="372209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87000"/>
              </a:lnSpc>
              <a:spcBef>
                <a:spcPct val="0"/>
              </a:spcBef>
              <a:buFont typeface="Arial" pitchFamily="34" charset="0"/>
              <a:buNone/>
            </a:pPr>
            <a:endParaRPr lang="cs-CZ" altLang="cs-CZ" sz="2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3556" name="Rectangle 2"/>
          <p:cNvSpPr>
            <a:spLocks noGrp="1" noChangeArrowheads="1"/>
          </p:cNvSpPr>
          <p:nvPr>
            <p:ph type="body"/>
          </p:nvPr>
        </p:nvSpPr>
        <p:spPr>
          <a:xfrm>
            <a:off x="679606" y="4715710"/>
            <a:ext cx="5436845" cy="446651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altLang="cs-CZ" smtClean="0">
              <a:latin typeface="Times New Roman" pitchFamily="18" charset="0"/>
            </a:endParaRPr>
          </a:p>
        </p:txBody>
      </p:sp>
      <p:sp>
        <p:nvSpPr>
          <p:cNvPr id="23557" name="Text Box 3"/>
          <p:cNvSpPr txBox="1">
            <a:spLocks noChangeArrowheads="1"/>
          </p:cNvSpPr>
          <p:nvPr/>
        </p:nvSpPr>
        <p:spPr bwMode="auto">
          <a:xfrm>
            <a:off x="3851098" y="9428242"/>
            <a:ext cx="2944958" cy="496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A5023C8-6516-42FF-B11A-1013DB6B0804}" type="slidenum">
              <a:rPr lang="en-GB" altLang="cs-CZ"/>
              <a:pPr algn="r" eaLnBrk="1" hangingPunct="1">
                <a:spcBef>
                  <a:spcPct val="0"/>
                </a:spcBef>
              </a:pPr>
              <a:t>4</a:t>
            </a:fld>
            <a:endParaRPr lang="en-GB" alt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smtClean="0"/>
          </a:p>
        </p:txBody>
      </p:sp>
      <p:sp>
        <p:nvSpPr>
          <p:cNvPr id="4198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BD88560B-4394-4F09-BCCB-08B04489E4B6}" type="slidenum">
              <a:rPr lang="de-DE" altLang="cs-CZ" smtClean="0">
                <a:latin typeface="Times New Roman" pitchFamily="18" charset="0"/>
              </a:rPr>
              <a:pPr/>
              <a:t>5</a:t>
            </a:fld>
            <a:endParaRPr lang="de-DE" alt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Zástupný symbol pro poznámky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smtClean="0">
              <a:latin typeface="Times New Roman" pitchFamily="18" charset="0"/>
            </a:endParaRPr>
          </a:p>
        </p:txBody>
      </p:sp>
      <p:sp>
        <p:nvSpPr>
          <p:cNvPr id="25604" name="Zástupný symbol pro číslo snímku 3"/>
          <p:cNvSpPr>
            <a:spLocks noGrp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4474B2F3-0714-4335-8E3E-E4B9534F83D2}" type="slidenum">
              <a:rPr lang="de-DE" altLang="cs-CZ"/>
              <a:pPr>
                <a:spcBef>
                  <a:spcPct val="0"/>
                </a:spcBef>
              </a:pPr>
              <a:t>6</a:t>
            </a:fld>
            <a:endParaRPr lang="de-DE" alt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Zástupný symbol pro poznámky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smtClean="0">
              <a:latin typeface="Times New Roman" pitchFamily="18" charset="0"/>
            </a:endParaRPr>
          </a:p>
        </p:txBody>
      </p:sp>
      <p:sp>
        <p:nvSpPr>
          <p:cNvPr id="19460" name="Zástupný symbol pro číslo snímku 3"/>
          <p:cNvSpPr>
            <a:spLocks noGrp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447DD7BC-C5C8-470E-8D43-A551F5AA8952}" type="slidenum">
              <a:rPr lang="de-DE" altLang="cs-CZ"/>
              <a:pPr>
                <a:spcBef>
                  <a:spcPct val="0"/>
                </a:spcBef>
              </a:pPr>
              <a:t>7</a:t>
            </a:fld>
            <a:endParaRPr lang="de-DE" alt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14B4927F-5376-45E5-A94E-1F94292336BE}" type="slidenum">
              <a:rPr lang="en-GB" altLang="cs-CZ"/>
              <a:pPr>
                <a:spcBef>
                  <a:spcPct val="0"/>
                </a:spcBef>
              </a:pPr>
              <a:t>9</a:t>
            </a:fld>
            <a:endParaRPr lang="en-GB" altLang="cs-CZ"/>
          </a:p>
        </p:txBody>
      </p:sp>
      <p:sp>
        <p:nvSpPr>
          <p:cNvPr id="27651" name="Text Box 1"/>
          <p:cNvSpPr txBox="1">
            <a:spLocks noChangeArrowheads="1"/>
          </p:cNvSpPr>
          <p:nvPr/>
        </p:nvSpPr>
        <p:spPr bwMode="auto">
          <a:xfrm>
            <a:off x="1132676" y="744419"/>
            <a:ext cx="4532323" cy="372209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87000"/>
              </a:lnSpc>
              <a:spcBef>
                <a:spcPct val="0"/>
              </a:spcBef>
              <a:buFont typeface="Arial" pitchFamily="34" charset="0"/>
              <a:buNone/>
            </a:pPr>
            <a:endParaRPr lang="cs-CZ" altLang="cs-CZ" sz="2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7652" name="Rectangle 2"/>
          <p:cNvSpPr>
            <a:spLocks noGrp="1" noChangeArrowheads="1"/>
          </p:cNvSpPr>
          <p:nvPr>
            <p:ph type="body"/>
          </p:nvPr>
        </p:nvSpPr>
        <p:spPr>
          <a:xfrm>
            <a:off x="679606" y="4715710"/>
            <a:ext cx="5436845" cy="446651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alt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09FF557E-1FD2-46EA-9BEB-3A31C3B64609}" type="slidenum">
              <a:rPr lang="en-GB" altLang="cs-CZ"/>
              <a:pPr>
                <a:spcBef>
                  <a:spcPct val="0"/>
                </a:spcBef>
              </a:pPr>
              <a:t>14</a:t>
            </a:fld>
            <a:endParaRPr lang="en-GB" altLang="cs-CZ"/>
          </a:p>
        </p:txBody>
      </p:sp>
      <p:sp>
        <p:nvSpPr>
          <p:cNvPr id="30723" name="Text Box 1"/>
          <p:cNvSpPr txBox="1">
            <a:spLocks noChangeArrowheads="1"/>
          </p:cNvSpPr>
          <p:nvPr/>
        </p:nvSpPr>
        <p:spPr bwMode="auto">
          <a:xfrm>
            <a:off x="1132676" y="744419"/>
            <a:ext cx="4532323" cy="372209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87000"/>
              </a:lnSpc>
              <a:spcBef>
                <a:spcPct val="0"/>
              </a:spcBef>
              <a:buFont typeface="Arial" pitchFamily="34" charset="0"/>
              <a:buNone/>
            </a:pPr>
            <a:endParaRPr lang="cs-CZ" altLang="cs-CZ" sz="2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0724" name="Rectangle 2"/>
          <p:cNvSpPr>
            <a:spLocks noGrp="1" noChangeArrowheads="1"/>
          </p:cNvSpPr>
          <p:nvPr>
            <p:ph type="body"/>
          </p:nvPr>
        </p:nvSpPr>
        <p:spPr>
          <a:xfrm>
            <a:off x="679606" y="4715710"/>
            <a:ext cx="5436845" cy="446651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altLang="cs-CZ" smtClean="0">
              <a:latin typeface="Times New Roman" pitchFamily="18" charset="0"/>
            </a:endParaRPr>
          </a:p>
        </p:txBody>
      </p:sp>
      <p:sp>
        <p:nvSpPr>
          <p:cNvPr id="30725" name="Text Box 3"/>
          <p:cNvSpPr txBox="1">
            <a:spLocks noChangeArrowheads="1"/>
          </p:cNvSpPr>
          <p:nvPr/>
        </p:nvSpPr>
        <p:spPr bwMode="auto">
          <a:xfrm>
            <a:off x="3851098" y="9428242"/>
            <a:ext cx="2944958" cy="496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93E7BB4A-4F2B-4550-B8B1-73D324CCE55C}" type="slidenum">
              <a:rPr lang="en-GB" altLang="cs-CZ"/>
              <a:pPr algn="r" eaLnBrk="1" hangingPunct="1">
                <a:spcBef>
                  <a:spcPct val="0"/>
                </a:spcBef>
              </a:pPr>
              <a:t>14</a:t>
            </a:fld>
            <a:endParaRPr lang="en-GB" alt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43012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F321E80D-8198-458F-AE0E-03124902E185}" type="slidenum">
              <a:rPr lang="en-GB" altLang="cs-CZ" smtClean="0">
                <a:latin typeface="Calibri" pitchFamily="34" charset="0"/>
              </a:rPr>
              <a:pPr/>
              <a:t>17</a:t>
            </a:fld>
            <a:endParaRPr lang="en-GB" altLang="cs-CZ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1989138"/>
            <a:ext cx="7772400" cy="5556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708275"/>
            <a:ext cx="7772400" cy="3387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rtlCol="0"/>
          <a:lstStyle>
            <a:lvl1pPr>
              <a:lnSpc>
                <a:spcPct val="87000"/>
              </a:lnSpc>
              <a:buClr>
                <a:srgbClr val="000000"/>
              </a:buClr>
              <a:buSzPct val="100000"/>
              <a:buFont typeface="Arial" charset="0"/>
              <a:buNone/>
              <a:defRPr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BF21B93A-29E3-4448-BCD7-CDE44ACE9B00}" type="datetime1">
              <a:rPr lang="cs-CZ"/>
              <a:pPr>
                <a:defRPr/>
              </a:pPr>
              <a:t>7.12.2016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rtlCol="0"/>
          <a:lstStyle>
            <a:lvl1pPr>
              <a:lnSpc>
                <a:spcPct val="87000"/>
              </a:lnSpc>
              <a:buClr>
                <a:srgbClr val="000000"/>
              </a:buClr>
              <a:buSzPct val="100000"/>
              <a:buFont typeface="Arial" charset="0"/>
              <a:buNone/>
              <a:defRPr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lnSpc>
                <a:spcPct val="87000"/>
              </a:lnSpc>
              <a:buClr>
                <a:srgbClr val="000000"/>
              </a:buClr>
              <a:buSzPct val="100000"/>
              <a:buFont typeface="Arial" pitchFamily="34" charset="0"/>
              <a:buNone/>
              <a:defRPr>
                <a:latin typeface="Arial" pitchFamily="34" charset="0"/>
              </a:defRPr>
            </a:lvl1pPr>
          </a:lstStyle>
          <a:p>
            <a:fld id="{21D7B062-F179-493A-AE26-CC8CF66631F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31892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4213" y="1989138"/>
            <a:ext cx="7772400" cy="55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708275"/>
            <a:ext cx="7772400" cy="338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die Formate des Vorlagentextes zu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pic>
        <p:nvPicPr>
          <p:cNvPr id="1028" name="Picture 88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8125" y="188913"/>
            <a:ext cx="847725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feld 3146"/>
          <p:cNvSpPr txBox="1">
            <a:spLocks noChangeArrowheads="1"/>
          </p:cNvSpPr>
          <p:nvPr userDrawn="1"/>
        </p:nvSpPr>
        <p:spPr bwMode="auto">
          <a:xfrm>
            <a:off x="1042988" y="381000"/>
            <a:ext cx="1868487" cy="5969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de-DE" sz="1100" dirty="0" smtClean="0">
                <a:solidFill>
                  <a:srgbClr val="000080"/>
                </a:solidFill>
                <a:latin typeface="Arial" charset="0"/>
                <a:cs typeface="Arial" charset="0"/>
              </a:rPr>
              <a:t>Co-</a:t>
            </a:r>
            <a:r>
              <a:rPr lang="de-DE" sz="1100" dirty="0" err="1" smtClean="0">
                <a:solidFill>
                  <a:srgbClr val="000080"/>
                </a:solidFill>
                <a:latin typeface="Arial" charset="0"/>
                <a:cs typeface="Arial" charset="0"/>
              </a:rPr>
              <a:t>financed</a:t>
            </a:r>
            <a:r>
              <a:rPr lang="de-DE" sz="1100" dirty="0" smtClean="0">
                <a:solidFill>
                  <a:srgbClr val="000080"/>
                </a:solidFill>
                <a:latin typeface="Arial" charset="0"/>
                <a:cs typeface="Arial" charset="0"/>
              </a:rPr>
              <a:t> </a:t>
            </a:r>
            <a:r>
              <a:rPr lang="de-DE" sz="1100" dirty="0" err="1" smtClean="0">
                <a:solidFill>
                  <a:srgbClr val="000080"/>
                </a:solidFill>
                <a:latin typeface="Arial" charset="0"/>
                <a:cs typeface="Arial" charset="0"/>
              </a:rPr>
              <a:t>by</a:t>
            </a:r>
            <a:r>
              <a:rPr lang="de-DE" sz="1100" dirty="0" smtClean="0">
                <a:solidFill>
                  <a:srgbClr val="000080"/>
                </a:solidFill>
                <a:latin typeface="Arial" charset="0"/>
                <a:cs typeface="Arial" charset="0"/>
              </a:rPr>
              <a:t> </a:t>
            </a:r>
            <a:r>
              <a:rPr lang="de-DE" sz="1100" dirty="0" err="1" smtClean="0">
                <a:solidFill>
                  <a:srgbClr val="000080"/>
                </a:solidFill>
                <a:latin typeface="Arial" charset="0"/>
                <a:cs typeface="Arial" charset="0"/>
              </a:rPr>
              <a:t>the</a:t>
            </a:r>
            <a:r>
              <a:rPr lang="de-DE" sz="1100" dirty="0" smtClean="0">
                <a:solidFill>
                  <a:srgbClr val="000080"/>
                </a:solidFill>
                <a:latin typeface="Arial" charset="0"/>
                <a:cs typeface="Arial" charset="0"/>
              </a:rPr>
              <a:t> </a:t>
            </a:r>
          </a:p>
          <a:p>
            <a:pPr eaLnBrk="1" hangingPunct="1">
              <a:defRPr/>
            </a:pPr>
            <a:r>
              <a:rPr lang="de-DE" sz="1100" dirty="0" smtClean="0">
                <a:solidFill>
                  <a:srgbClr val="000080"/>
                </a:solidFill>
                <a:latin typeface="Arial" charset="0"/>
                <a:cs typeface="Arial" charset="0"/>
              </a:rPr>
              <a:t>EU </a:t>
            </a:r>
            <a:r>
              <a:rPr lang="de-DE" sz="1100" dirty="0" err="1" smtClean="0">
                <a:solidFill>
                  <a:srgbClr val="000080"/>
                </a:solidFill>
                <a:latin typeface="Arial" charset="0"/>
                <a:cs typeface="Arial" charset="0"/>
              </a:rPr>
              <a:t>Commission</a:t>
            </a:r>
            <a:r>
              <a:rPr lang="de-DE" sz="1100" dirty="0" smtClean="0">
                <a:solidFill>
                  <a:srgbClr val="000080"/>
                </a:solidFill>
                <a:latin typeface="Arial" charset="0"/>
                <a:cs typeface="Arial" charset="0"/>
              </a:rPr>
              <a:t>  </a:t>
            </a:r>
          </a:p>
          <a:p>
            <a:pPr eaLnBrk="1" hangingPunct="1">
              <a:defRPr/>
            </a:pPr>
            <a:endParaRPr lang="de-DE" sz="1100" dirty="0" smtClean="0">
              <a:latin typeface="Arial" charset="0"/>
              <a:cs typeface="Arial" charset="0"/>
            </a:endParaRPr>
          </a:p>
        </p:txBody>
      </p:sp>
      <p:sp>
        <p:nvSpPr>
          <p:cNvPr id="1030" name="Text Box 7"/>
          <p:cNvSpPr txBox="1">
            <a:spLocks noChangeArrowheads="1"/>
          </p:cNvSpPr>
          <p:nvPr userDrawn="1"/>
        </p:nvSpPr>
        <p:spPr bwMode="auto">
          <a:xfrm>
            <a:off x="5940425" y="333375"/>
            <a:ext cx="27368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de-DE" sz="2000">
                <a:solidFill>
                  <a:srgbClr val="000080"/>
                </a:solidFill>
              </a:rPr>
              <a:t>EUNAD                 </a:t>
            </a:r>
          </a:p>
          <a:p>
            <a:pPr algn="r">
              <a:spcBef>
                <a:spcPct val="50000"/>
              </a:spcBef>
              <a:defRPr/>
            </a:pPr>
            <a:r>
              <a:rPr lang="de-DE" sz="800">
                <a:solidFill>
                  <a:srgbClr val="000080"/>
                </a:solidFill>
              </a:rPr>
              <a:t>No. ECHO/SUB/2012/640917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700808"/>
            <a:ext cx="7772400" cy="555625"/>
          </a:xfrm>
        </p:spPr>
        <p:txBody>
          <a:bodyPr/>
          <a:lstStyle/>
          <a:p>
            <a:pPr>
              <a:defRPr/>
            </a:pPr>
            <a:r>
              <a:rPr lang="cs-CZ" sz="3600" b="1" dirty="0" smtClean="0">
                <a:solidFill>
                  <a:srgbClr val="FF0000"/>
                </a:solidFill>
                <a:latin typeface="Arial" charset="0"/>
                <a:ea typeface="+mn-ea"/>
                <a:cs typeface="+mn-cs"/>
              </a:rPr>
              <a:t> O projektu </a:t>
            </a:r>
            <a:r>
              <a:rPr sz="3600" b="1" dirty="0" smtClean="0">
                <a:solidFill>
                  <a:srgbClr val="FF0000"/>
                </a:solidFill>
                <a:latin typeface="Arial" charset="0"/>
                <a:ea typeface="+mn-ea"/>
                <a:cs typeface="+mn-cs"/>
              </a:rPr>
              <a:t>EUNAD</a:t>
            </a:r>
            <a:r>
              <a:rPr lang="cs-CZ" sz="3600" b="1" dirty="0" smtClean="0">
                <a:solidFill>
                  <a:srgbClr val="FF0000"/>
                </a:solidFill>
                <a:latin typeface="Arial" charset="0"/>
                <a:ea typeface="+mn-ea"/>
                <a:cs typeface="+mn-cs"/>
              </a:rPr>
              <a:t> IP</a:t>
            </a:r>
            <a:endParaRPr sz="3600" b="1" dirty="0">
              <a:solidFill>
                <a:srgbClr val="FF0000"/>
              </a:solidFill>
              <a:latin typeface="Arial" charset="0"/>
              <a:ea typeface="+mn-ea"/>
              <a:cs typeface="+mn-cs"/>
            </a:endParaRPr>
          </a:p>
        </p:txBody>
      </p:sp>
      <p:pic>
        <p:nvPicPr>
          <p:cNvPr id="3277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7" y="250410"/>
            <a:ext cx="2499767" cy="1163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5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243" y="3057946"/>
            <a:ext cx="1344613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6" name="Picture 12" descr="C:\Users\Stepan\Desktop\foto EUNAD IP\Obrázek1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1912" y="2947615"/>
            <a:ext cx="1347788" cy="156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7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057945"/>
            <a:ext cx="1366838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8" name="Picture 16" descr="https://traumapartners.org/wp-content/uploads/2016/02/022916_PTSD-01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7" y="2780928"/>
            <a:ext cx="1897063" cy="189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9" name="Picture 10" descr="http://img.medscape.com/thumbnail_library/is_151203_psychological_trauma_brain_800x600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9724" y="3057944"/>
            <a:ext cx="1757363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bdélník 4"/>
          <p:cNvSpPr/>
          <p:nvPr/>
        </p:nvSpPr>
        <p:spPr>
          <a:xfrm>
            <a:off x="611561" y="4869160"/>
            <a:ext cx="8175526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altLang="cs-CZ" dirty="0" smtClean="0"/>
              <a:t>Úřad vlády ČR</a:t>
            </a:r>
          </a:p>
          <a:p>
            <a:pPr algn="ctr"/>
            <a:r>
              <a:rPr lang="cs-CZ" altLang="cs-CZ" dirty="0" smtClean="0"/>
              <a:t>Odborná skupina VVZPO, téma PAS</a:t>
            </a:r>
          </a:p>
          <a:p>
            <a:pPr algn="ctr"/>
            <a:r>
              <a:rPr lang="cs-CZ" altLang="cs-CZ" dirty="0" smtClean="0"/>
              <a:t>8/12/2016</a:t>
            </a:r>
          </a:p>
          <a:p>
            <a:pPr algn="ctr"/>
            <a:endParaRPr lang="cs-CZ" altLang="cs-CZ" dirty="0" smtClean="0"/>
          </a:p>
          <a:p>
            <a:pPr algn="ctr"/>
            <a:r>
              <a:rPr lang="cs-CZ" altLang="cs-CZ" sz="1800" dirty="0" smtClean="0"/>
              <a:t>PhDr</a:t>
            </a:r>
            <a:r>
              <a:rPr lang="cs-CZ" altLang="cs-CZ" sz="1800" dirty="0"/>
              <a:t>. Štěpán Vymětal, PhD., OBPPK MV</a:t>
            </a:r>
          </a:p>
          <a:p>
            <a:pPr algn="ctr"/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746368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484784"/>
            <a:ext cx="7772400" cy="4395192"/>
          </a:xfrm>
        </p:spPr>
        <p:txBody>
          <a:bodyPr/>
          <a:lstStyle/>
          <a:p>
            <a:pPr marL="0" indent="0">
              <a:buNone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1. blok: </a:t>
            </a:r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Specifika, potřeby, komunikace</a:t>
            </a:r>
          </a:p>
          <a:p>
            <a:pPr marL="0" indent="0">
              <a:buNone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2. blok: </a:t>
            </a:r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Prevence a připravenost</a:t>
            </a:r>
            <a:endParaRPr lang="cs-CZ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1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Organizace: </a:t>
            </a:r>
          </a:p>
          <a:p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Laguna Psáry</a:t>
            </a:r>
          </a:p>
          <a:p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Domov na Hrádku </a:t>
            </a:r>
          </a:p>
          <a:p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Domov pro seniory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Blaník</a:t>
            </a:r>
          </a:p>
          <a:p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CSS </a:t>
            </a:r>
            <a:r>
              <a:rPr lang="cs-CZ" sz="1800" dirty="0" err="1">
                <a:latin typeface="Arial" panose="020B0604020202020204" pitchFamily="34" charset="0"/>
                <a:cs typeface="Arial" panose="020B0604020202020204" pitchFamily="34" charset="0"/>
              </a:rPr>
              <a:t>Tloskov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PN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Bohnice –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ZSÚ</a:t>
            </a:r>
          </a:p>
          <a:p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DC Paprsek</a:t>
            </a:r>
          </a:p>
          <a:p>
            <a:r>
              <a:rPr lang="cs-CZ" sz="1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Nautis</a:t>
            </a:r>
            <a:r>
              <a:rPr lang="cs-CZ" sz="1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(Mgr. Kateřina Šulcová)</a:t>
            </a:r>
          </a:p>
          <a:p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Záchranný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kruh</a:t>
            </a:r>
          </a:p>
          <a:p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NRZP ČR</a:t>
            </a:r>
          </a:p>
          <a:p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FF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UK</a:t>
            </a:r>
            <a:endParaRPr lang="cs-CZ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HZS ČR, PČR, ZZS JČK, MV ČR… </a:t>
            </a:r>
          </a:p>
          <a:p>
            <a:endParaRPr lang="cs-CZ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611560" y="764704"/>
            <a:ext cx="7772400" cy="555625"/>
          </a:xfrm>
        </p:spPr>
        <p:txBody>
          <a:bodyPr/>
          <a:lstStyle/>
          <a:p>
            <a:r>
              <a:rPr lang="cs-CZ" altLang="cs-CZ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Workshop MV ČR 8.11.2016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0"/>
            <a:ext cx="1888654" cy="879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IMG_943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4420" y="2564904"/>
            <a:ext cx="4644516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4889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1052736"/>
            <a:ext cx="7772400" cy="555625"/>
          </a:xfrm>
        </p:spPr>
        <p:txBody>
          <a:bodyPr/>
          <a:lstStyle/>
          <a:p>
            <a:r>
              <a:rPr lang="cs-CZ" altLang="cs-CZ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Témata WS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844824"/>
            <a:ext cx="8784976" cy="4251177"/>
          </a:xfrm>
        </p:spPr>
        <p:txBody>
          <a:bodyPr/>
          <a:lstStyle/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Změny chování při kognitivním postižení</a:t>
            </a: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Specifika komunikace s lidmi s mentálním postižením při MU</a:t>
            </a: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Specifika u klientů umístěných v zařízeních pro seniory a seniory s chronickým duševním onemocněním</a:t>
            </a:r>
          </a:p>
          <a:p>
            <a:r>
              <a:rPr lang="cs-CZ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Specifika osob s autismem ve zvýšené zátěži </a:t>
            </a:r>
          </a:p>
          <a:p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Komunikace s dětmi s mentálním postižením</a:t>
            </a:r>
          </a:p>
          <a:p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Zkušenosti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z pohledu ZZS</a:t>
            </a: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Zkušenosti z praxe HZS (vzdělávání, osvěta, cvičení, spolupráce)</a:t>
            </a: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Možnosti prevence (budování připravenosti s využitím zážitkové pedagogiky)</a:t>
            </a:r>
          </a:p>
          <a:p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7" y="0"/>
            <a:ext cx="1960663" cy="9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3035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Nadpis 2"/>
          <p:cNvSpPr>
            <a:spLocks noGrp="1"/>
          </p:cNvSpPr>
          <p:nvPr>
            <p:ph type="title"/>
          </p:nvPr>
        </p:nvSpPr>
        <p:spPr>
          <a:xfrm>
            <a:off x="611560" y="188640"/>
            <a:ext cx="7772400" cy="555625"/>
          </a:xfrm>
        </p:spPr>
        <p:txBody>
          <a:bodyPr/>
          <a:lstStyle/>
          <a:p>
            <a:r>
              <a:rPr lang="cs-CZ" altLang="cs-CZ" b="1" dirty="0" smtClean="0">
                <a:solidFill>
                  <a:srgbClr val="FF0000"/>
                </a:solidFill>
                <a:latin typeface="Arial" pitchFamily="34" charset="0"/>
                <a:ea typeface="DejaVu LGC Sans"/>
                <a:cs typeface="Arial" pitchFamily="34" charset="0"/>
              </a:rPr>
              <a:t>Otázky</a:t>
            </a:r>
            <a:endParaRPr lang="cs-CZ" altLang="cs-CZ" sz="3200" b="1" dirty="0" smtClean="0">
              <a:solidFill>
                <a:srgbClr val="FF0000"/>
              </a:solidFill>
              <a:latin typeface="Arial" pitchFamily="34" charset="0"/>
              <a:ea typeface="DejaVu LGC Sans"/>
              <a:cs typeface="Arial" pitchFamily="34" charset="0"/>
            </a:endParaRPr>
          </a:p>
        </p:txBody>
      </p:sp>
      <p:sp>
        <p:nvSpPr>
          <p:cNvPr id="31747" name="Zástupný symbol pro číslo snímku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SzTx/>
              <a:buFont typeface="Arial" pitchFamily="34" charset="0"/>
              <a:buNone/>
            </a:pPr>
            <a:fld id="{85F7635D-DEED-4BE7-B9B9-C7907A0E06C7}" type="slidenum">
              <a:rPr lang="cs-CZ" altLang="cs-CZ" sz="1200">
                <a:solidFill>
                  <a:srgbClr val="898989"/>
                </a:solidFill>
                <a:latin typeface="Arial" pitchFamily="34" charset="0"/>
              </a:rPr>
              <a:pPr>
                <a:spcBef>
                  <a:spcPct val="0"/>
                </a:spcBef>
                <a:buSzTx/>
                <a:buFont typeface="Arial" pitchFamily="34" charset="0"/>
                <a:buNone/>
              </a:pPr>
              <a:t>12</a:t>
            </a:fld>
            <a:endParaRPr lang="cs-CZ" altLang="cs-CZ" sz="1200">
              <a:solidFill>
                <a:srgbClr val="898989"/>
              </a:solidFill>
              <a:latin typeface="Arial" pitchFamily="34" charset="0"/>
            </a:endParaRPr>
          </a:p>
        </p:txBody>
      </p:sp>
      <p:sp>
        <p:nvSpPr>
          <p:cNvPr id="31748" name="Obdélník 2"/>
          <p:cNvSpPr>
            <a:spLocks noChangeArrowheads="1"/>
          </p:cNvSpPr>
          <p:nvPr/>
        </p:nvSpPr>
        <p:spPr bwMode="auto">
          <a:xfrm>
            <a:off x="395536" y="1196752"/>
            <a:ext cx="8424936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ts val="2400"/>
              </a:lnSpc>
              <a:spcBef>
                <a:spcPct val="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cs-CZ" altLang="de-DE" sz="2400" dirty="0" smtClean="0">
                <a:latin typeface="Arial" pitchFamily="34" charset="0"/>
              </a:rPr>
              <a:t>Existují </a:t>
            </a:r>
            <a:r>
              <a:rPr lang="en-US" altLang="de-DE" sz="2400" dirty="0" err="1" smtClean="0">
                <a:solidFill>
                  <a:srgbClr val="FF0000"/>
                </a:solidFill>
                <a:latin typeface="Arial" pitchFamily="34" charset="0"/>
              </a:rPr>
              <a:t>speci</a:t>
            </a:r>
            <a:r>
              <a:rPr lang="cs-CZ" altLang="de-DE" sz="2400" dirty="0" err="1" smtClean="0">
                <a:solidFill>
                  <a:srgbClr val="FF0000"/>
                </a:solidFill>
                <a:latin typeface="Arial" pitchFamily="34" charset="0"/>
              </a:rPr>
              <a:t>ální</a:t>
            </a:r>
            <a:r>
              <a:rPr lang="cs-CZ" altLang="de-DE" sz="2400" dirty="0" smtClean="0">
                <a:solidFill>
                  <a:srgbClr val="FF0000"/>
                </a:solidFill>
                <a:latin typeface="Arial" pitchFamily="34" charset="0"/>
              </a:rPr>
              <a:t> potřeby </a:t>
            </a:r>
            <a:r>
              <a:rPr lang="cs-CZ" altLang="de-DE" sz="2400" dirty="0" smtClean="0">
                <a:latin typeface="Arial" pitchFamily="34" charset="0"/>
              </a:rPr>
              <a:t>(resp. způsoby jejich naplňování) </a:t>
            </a:r>
            <a:r>
              <a:rPr lang="en-US" altLang="de-DE" sz="2400" dirty="0" smtClean="0">
                <a:latin typeface="Arial" pitchFamily="34" charset="0"/>
              </a:rPr>
              <a:t> </a:t>
            </a:r>
            <a:r>
              <a:rPr lang="cs-CZ" altLang="de-DE" sz="2400" dirty="0" smtClean="0">
                <a:latin typeface="Arial" pitchFamily="34" charset="0"/>
              </a:rPr>
              <a:t>u lidí s intelektovou či kognitivní disabilitou při rozsáhlých katastrofách? </a:t>
            </a:r>
            <a:endParaRPr lang="en-US" altLang="de-DE" sz="2400" dirty="0">
              <a:latin typeface="Arial" pitchFamily="34" charset="0"/>
            </a:endParaRPr>
          </a:p>
          <a:p>
            <a:pPr eaLnBrk="1" hangingPunct="1">
              <a:lnSpc>
                <a:spcPts val="2400"/>
              </a:lnSpc>
              <a:spcBef>
                <a:spcPct val="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cs-CZ" altLang="de-DE" sz="2400" dirty="0" smtClean="0">
                <a:latin typeface="Arial" pitchFamily="34" charset="0"/>
              </a:rPr>
              <a:t>Existují zde </a:t>
            </a:r>
            <a:r>
              <a:rPr lang="en-US" altLang="de-DE" sz="2400" dirty="0" smtClean="0">
                <a:solidFill>
                  <a:srgbClr val="FF0000"/>
                </a:solidFill>
                <a:latin typeface="Arial" pitchFamily="34" charset="0"/>
              </a:rPr>
              <a:t>specific</a:t>
            </a:r>
            <a:r>
              <a:rPr lang="cs-CZ" altLang="de-DE" sz="2400" dirty="0" err="1" smtClean="0">
                <a:solidFill>
                  <a:srgbClr val="FF0000"/>
                </a:solidFill>
                <a:latin typeface="Arial" pitchFamily="34" charset="0"/>
              </a:rPr>
              <a:t>ké</a:t>
            </a:r>
            <a:r>
              <a:rPr lang="cs-CZ" altLang="de-DE" sz="2400" dirty="0" smtClean="0">
                <a:solidFill>
                  <a:srgbClr val="FF0000"/>
                </a:solidFill>
                <a:latin typeface="Arial" pitchFamily="34" charset="0"/>
              </a:rPr>
              <a:t> rizikové faktory</a:t>
            </a:r>
            <a:r>
              <a:rPr lang="en-US" altLang="de-DE" sz="2400" dirty="0" smtClean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cs-CZ" altLang="de-DE" sz="2400" dirty="0" smtClean="0">
                <a:latin typeface="Arial" pitchFamily="34" charset="0"/>
              </a:rPr>
              <a:t>pro </a:t>
            </a:r>
            <a:r>
              <a:rPr lang="cs-CZ" altLang="de-DE" sz="2400" dirty="0">
                <a:latin typeface="Arial" pitchFamily="34" charset="0"/>
              </a:rPr>
              <a:t>r</a:t>
            </a:r>
            <a:r>
              <a:rPr lang="cs-CZ" altLang="de-DE" sz="2400" dirty="0" smtClean="0">
                <a:latin typeface="Arial" pitchFamily="34" charset="0"/>
              </a:rPr>
              <a:t>ozvoj poruch v souvislosti s traumatem? </a:t>
            </a:r>
            <a:endParaRPr lang="en-US" altLang="de-DE" sz="2400" dirty="0">
              <a:latin typeface="Arial" pitchFamily="34" charset="0"/>
            </a:endParaRPr>
          </a:p>
          <a:p>
            <a:pPr eaLnBrk="1" hangingPunct="1">
              <a:lnSpc>
                <a:spcPts val="2400"/>
              </a:lnSpc>
              <a:spcBef>
                <a:spcPct val="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cs-CZ" altLang="de-DE" sz="2400" dirty="0" smtClean="0">
                <a:latin typeface="Arial" pitchFamily="34" charset="0"/>
              </a:rPr>
              <a:t>Existují </a:t>
            </a:r>
            <a:r>
              <a:rPr lang="en-US" altLang="de-DE" sz="2400" dirty="0" smtClean="0">
                <a:solidFill>
                  <a:srgbClr val="FF0000"/>
                </a:solidFill>
                <a:latin typeface="Arial" pitchFamily="34" charset="0"/>
              </a:rPr>
              <a:t>specific</a:t>
            </a:r>
            <a:r>
              <a:rPr lang="cs-CZ" altLang="de-DE" sz="2400" dirty="0" err="1">
                <a:solidFill>
                  <a:srgbClr val="FF0000"/>
                </a:solidFill>
                <a:latin typeface="Arial" pitchFamily="34" charset="0"/>
              </a:rPr>
              <a:t>ké</a:t>
            </a:r>
            <a:r>
              <a:rPr lang="cs-CZ" altLang="de-DE" sz="2400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cs-CZ" altLang="de-DE" sz="2400" dirty="0" err="1" smtClean="0">
                <a:solidFill>
                  <a:srgbClr val="FF0000"/>
                </a:solidFill>
                <a:latin typeface="Arial" pitchFamily="34" charset="0"/>
              </a:rPr>
              <a:t>rezilientní</a:t>
            </a:r>
            <a:r>
              <a:rPr lang="cs-CZ" altLang="de-DE" sz="2400" dirty="0" smtClean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cs-CZ" altLang="de-DE" sz="2400" dirty="0">
                <a:solidFill>
                  <a:srgbClr val="FF0000"/>
                </a:solidFill>
                <a:latin typeface="Arial" pitchFamily="34" charset="0"/>
              </a:rPr>
              <a:t>faktory</a:t>
            </a:r>
            <a:r>
              <a:rPr lang="en-US" altLang="de-DE" sz="2400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cs-CZ" altLang="de-DE" sz="2400" dirty="0" smtClean="0">
                <a:latin typeface="Arial" pitchFamily="34" charset="0"/>
              </a:rPr>
              <a:t>v komunitě lidí s mentálním, kognitivním a/nebo motorickým postižením? </a:t>
            </a:r>
            <a:endParaRPr lang="en-US" altLang="de-DE" sz="2400" dirty="0">
              <a:latin typeface="Arial" pitchFamily="34" charset="0"/>
            </a:endParaRPr>
          </a:p>
          <a:p>
            <a:pPr eaLnBrk="1" hangingPunct="1">
              <a:lnSpc>
                <a:spcPts val="2400"/>
              </a:lnSpc>
              <a:spcBef>
                <a:spcPct val="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cs-CZ" altLang="de-DE" sz="2400" dirty="0" smtClean="0">
                <a:latin typeface="Arial" pitchFamily="34" charset="0"/>
              </a:rPr>
              <a:t>Které skupiny mají limitovaný nebo nemají </a:t>
            </a:r>
            <a:r>
              <a:rPr lang="cs-CZ" altLang="de-DE" sz="2400" dirty="0" smtClean="0">
                <a:solidFill>
                  <a:srgbClr val="FF0000"/>
                </a:solidFill>
                <a:latin typeface="Arial" pitchFamily="34" charset="0"/>
              </a:rPr>
              <a:t>žádný přístup k médiím</a:t>
            </a:r>
            <a:r>
              <a:rPr lang="cs-CZ" altLang="de-DE" sz="2400" dirty="0" smtClean="0">
                <a:latin typeface="Arial" pitchFamily="34" charset="0"/>
              </a:rPr>
              <a:t> díky disabilitě? </a:t>
            </a:r>
          </a:p>
          <a:p>
            <a:pPr eaLnBrk="1" hangingPunct="1">
              <a:lnSpc>
                <a:spcPts val="2400"/>
              </a:lnSpc>
              <a:spcBef>
                <a:spcPct val="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cs-CZ" altLang="de-DE" sz="2400" dirty="0" smtClean="0">
                <a:latin typeface="Arial" pitchFamily="34" charset="0"/>
              </a:rPr>
              <a:t>Jaké</a:t>
            </a:r>
            <a:r>
              <a:rPr lang="en-US" altLang="de-DE" sz="2400" dirty="0" smtClean="0">
                <a:latin typeface="Arial" pitchFamily="34" charset="0"/>
              </a:rPr>
              <a:t> </a:t>
            </a:r>
            <a:r>
              <a:rPr lang="en-US" altLang="de-DE" sz="2400" dirty="0" smtClean="0">
                <a:solidFill>
                  <a:srgbClr val="FF0000"/>
                </a:solidFill>
                <a:latin typeface="Arial" pitchFamily="34" charset="0"/>
              </a:rPr>
              <a:t>met</a:t>
            </a:r>
            <a:r>
              <a:rPr lang="cs-CZ" altLang="de-DE" sz="2400" dirty="0" err="1" smtClean="0">
                <a:solidFill>
                  <a:srgbClr val="FF0000"/>
                </a:solidFill>
                <a:latin typeface="Arial" pitchFamily="34" charset="0"/>
              </a:rPr>
              <a:t>ody</a:t>
            </a:r>
            <a:r>
              <a:rPr lang="en-US" altLang="de-DE" sz="2400" dirty="0" smtClean="0">
                <a:latin typeface="Arial" pitchFamily="34" charset="0"/>
              </a:rPr>
              <a:t> </a:t>
            </a:r>
            <a:r>
              <a:rPr lang="cs-CZ" altLang="de-DE" sz="2400" dirty="0" smtClean="0">
                <a:latin typeface="Arial" pitchFamily="34" charset="0"/>
              </a:rPr>
              <a:t>by měly být vyvinuty pro </a:t>
            </a:r>
            <a:r>
              <a:rPr lang="cs-CZ" altLang="de-DE" sz="2400" dirty="0" smtClean="0">
                <a:solidFill>
                  <a:srgbClr val="FF0000"/>
                </a:solidFill>
                <a:latin typeface="Arial" pitchFamily="34" charset="0"/>
              </a:rPr>
              <a:t>šíření informací </a:t>
            </a:r>
            <a:r>
              <a:rPr lang="cs-CZ" altLang="de-DE" sz="2400" dirty="0" smtClean="0">
                <a:latin typeface="Arial" pitchFamily="34" charset="0"/>
              </a:rPr>
              <a:t>směrem k těmto lidem?</a:t>
            </a:r>
          </a:p>
          <a:p>
            <a:pPr eaLnBrk="1" hangingPunct="1">
              <a:lnSpc>
                <a:spcPts val="2400"/>
              </a:lnSpc>
              <a:spcBef>
                <a:spcPct val="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cs-CZ" altLang="de-DE" sz="2400" dirty="0" smtClean="0">
                <a:latin typeface="Arial" pitchFamily="34" charset="0"/>
              </a:rPr>
              <a:t>Jaké </a:t>
            </a:r>
            <a:r>
              <a:rPr lang="cs-CZ" altLang="de-DE" sz="2400" dirty="0" smtClean="0">
                <a:solidFill>
                  <a:srgbClr val="FF0000"/>
                </a:solidFill>
                <a:latin typeface="Arial" pitchFamily="34" charset="0"/>
              </a:rPr>
              <a:t>metody budování krizové připravenosti </a:t>
            </a:r>
            <a:r>
              <a:rPr lang="cs-CZ" altLang="de-DE" sz="2400" dirty="0" smtClean="0">
                <a:latin typeface="Arial" pitchFamily="34" charset="0"/>
              </a:rPr>
              <a:t>lze využít?</a:t>
            </a:r>
            <a:endParaRPr lang="cs-CZ" altLang="de-DE" sz="2400" dirty="0">
              <a:latin typeface="Arial" pitchFamily="34" charset="0"/>
            </a:endParaRPr>
          </a:p>
          <a:p>
            <a:pPr eaLnBrk="1" hangingPunct="1">
              <a:lnSpc>
                <a:spcPts val="2400"/>
              </a:lnSpc>
              <a:spcBef>
                <a:spcPct val="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cs-CZ" altLang="de-DE" sz="2400" dirty="0">
                <a:latin typeface="Arial" pitchFamily="34" charset="0"/>
              </a:rPr>
              <a:t> </a:t>
            </a:r>
            <a:r>
              <a:rPr lang="cs-CZ" altLang="de-DE" sz="2400" dirty="0" smtClean="0">
                <a:latin typeface="Arial" pitchFamily="34" charset="0"/>
              </a:rPr>
              <a:t>Jaká je zde </a:t>
            </a:r>
            <a:r>
              <a:rPr lang="cs-CZ" altLang="de-DE" sz="2400" dirty="0" smtClean="0">
                <a:solidFill>
                  <a:srgbClr val="FF0000"/>
                </a:solidFill>
                <a:latin typeface="Arial" pitchFamily="34" charset="0"/>
              </a:rPr>
              <a:t>nejlepší praxe</a:t>
            </a:r>
            <a:r>
              <a:rPr lang="cs-CZ" altLang="de-DE" sz="2400" dirty="0" smtClean="0">
                <a:latin typeface="Arial" pitchFamily="34" charset="0"/>
              </a:rPr>
              <a:t>?</a:t>
            </a:r>
            <a:endParaRPr lang="en-US" altLang="de-DE" sz="2400" dirty="0">
              <a:solidFill>
                <a:srgbClr val="FF0000"/>
              </a:solidFill>
              <a:latin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7" y="0"/>
            <a:ext cx="1960663" cy="9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5787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1124744"/>
            <a:ext cx="7772400" cy="555625"/>
          </a:xfrm>
        </p:spPr>
        <p:txBody>
          <a:bodyPr/>
          <a:lstStyle/>
          <a:p>
            <a:r>
              <a:rPr lang="cs-CZ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Obecná pravidla u PAS (NAUTIS)</a:t>
            </a:r>
            <a:br>
              <a:rPr lang="cs-CZ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5576" y="1484784"/>
            <a:ext cx="7772400" cy="33877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i="1" dirty="0">
                <a:latin typeface="Arial" panose="020B0604020202020204" pitchFamily="34" charset="0"/>
                <a:cs typeface="Arial" panose="020B0604020202020204" pitchFamily="34" charset="0"/>
              </a:rPr>
              <a:t>Každý člověk s PAS má jiné projevy a z toho vycházející svá specifika.</a:t>
            </a:r>
          </a:p>
          <a:p>
            <a:pPr marL="0" indent="0">
              <a:buNone/>
            </a:pPr>
            <a:r>
              <a:rPr lang="cs-CZ" sz="1600" i="1" dirty="0">
                <a:latin typeface="Arial" panose="020B0604020202020204" pitchFamily="34" charset="0"/>
                <a:cs typeface="Arial" panose="020B0604020202020204" pitchFamily="34" charset="0"/>
              </a:rPr>
              <a:t>Obecně lze říci, že potíže lidí s PAS ve zvýšené zátěži vždy vycházejí </a:t>
            </a:r>
            <a:r>
              <a:rPr lang="cs-CZ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z autistické triády (sociální interakce/komunikace/představivost-zájmy-hra)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Snažit se mluvit přímo s klientem s PAS, ne s jeho doprovodem.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Používat </a:t>
            </a:r>
            <a:r>
              <a:rPr lang="cs-CZ" sz="1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stručné věty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, konkrétní informace předávat co </a:t>
            </a:r>
            <a:r>
              <a:rPr lang="cs-CZ" sz="1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nejjednodušeji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Vše </a:t>
            </a:r>
            <a:r>
              <a:rPr lang="cs-CZ" sz="1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vysvětlovat a ujistit se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, že tomu klient rozumí.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Důležitá je </a:t>
            </a:r>
            <a:r>
              <a:rPr lang="cs-CZ" sz="1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trpělivost.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Pokud to lze, doplnit informace </a:t>
            </a:r>
            <a:r>
              <a:rPr lang="cs-CZ" sz="1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názorně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Snažit se vyhnout metaforám, ironiím nebo dvojsmyslům!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Vhodné je </a:t>
            </a:r>
            <a:r>
              <a:rPr lang="cs-CZ" sz="1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upozornit okolí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(nejlépe dopředu), že budou pracovat s člověkem s PAS (např. před lékařským vyšetřením) a připravit na jeho specifika.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Pokud to lze, </a:t>
            </a:r>
            <a:r>
              <a:rPr lang="cs-CZ" sz="1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připravit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na vyšetření (či jinou nezvyklou akci) dopředu i člověka s PAS.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Pokud to lze, </a:t>
            </a:r>
            <a:r>
              <a:rPr lang="cs-CZ" sz="1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vyhnout se čekání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3727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1"/>
          <p:cNvSpPr txBox="1">
            <a:spLocks noChangeArrowheads="1"/>
          </p:cNvSpPr>
          <p:nvPr/>
        </p:nvSpPr>
        <p:spPr bwMode="auto">
          <a:xfrm>
            <a:off x="684213" y="809625"/>
            <a:ext cx="7772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>
                <a:srgbClr val="000080"/>
              </a:buClr>
              <a:buFont typeface="Arial" pitchFamily="34" charset="0"/>
              <a:buNone/>
            </a:pPr>
            <a:r>
              <a:rPr lang="cs-CZ" altLang="cs-CZ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Příjemci výsledků projektu</a:t>
            </a:r>
            <a:r>
              <a:rPr lang="en-GB" altLang="cs-CZ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GB" altLang="cs-CZ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endParaRPr lang="en-GB" altLang="cs-CZ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699" name="Text Box 2"/>
          <p:cNvSpPr txBox="1">
            <a:spLocks noChangeArrowheads="1"/>
          </p:cNvSpPr>
          <p:nvPr/>
        </p:nvSpPr>
        <p:spPr bwMode="auto">
          <a:xfrm>
            <a:off x="395288" y="1876425"/>
            <a:ext cx="8497887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ts val="600"/>
              </a:spcBef>
              <a:buClr>
                <a:srgbClr val="000000"/>
              </a:buClr>
              <a:buFont typeface="Wingdings" pitchFamily="2" charset="2"/>
              <a:buChar char="Ø"/>
            </a:pPr>
            <a:r>
              <a:rPr lang="cs-CZ" altLang="cs-CZ" sz="2400" b="1" dirty="0" smtClean="0">
                <a:latin typeface="Arial" pitchFamily="34" charset="0"/>
              </a:rPr>
              <a:t>Organizace civilní ochrany</a:t>
            </a:r>
            <a:endParaRPr lang="cs-CZ" altLang="cs-CZ" sz="2400" b="1" dirty="0">
              <a:latin typeface="Arial" pitchFamily="34" charset="0"/>
            </a:endParaRPr>
          </a:p>
          <a:p>
            <a:pPr eaLnBrk="1" hangingPunct="1">
              <a:spcBef>
                <a:spcPts val="600"/>
              </a:spcBef>
              <a:buClr>
                <a:srgbClr val="000000"/>
              </a:buClr>
              <a:buFont typeface="Wingdings" pitchFamily="2" charset="2"/>
              <a:buChar char="Ø"/>
            </a:pPr>
            <a:r>
              <a:rPr lang="cs-CZ" altLang="cs-CZ" sz="2400" b="1" dirty="0" smtClean="0">
                <a:latin typeface="Arial" pitchFamily="34" charset="0"/>
              </a:rPr>
              <a:t>IZS (policie, hasiči, ZZS)</a:t>
            </a:r>
            <a:endParaRPr lang="cs-CZ" altLang="cs-CZ" sz="2400" b="1" dirty="0">
              <a:latin typeface="Arial" pitchFamily="34" charset="0"/>
            </a:endParaRPr>
          </a:p>
          <a:p>
            <a:pPr eaLnBrk="1" hangingPunct="1">
              <a:spcBef>
                <a:spcPts val="600"/>
              </a:spcBef>
              <a:buClr>
                <a:srgbClr val="000000"/>
              </a:buClr>
              <a:buFont typeface="Wingdings" pitchFamily="2" charset="2"/>
              <a:buChar char="Ø"/>
            </a:pPr>
            <a:r>
              <a:rPr lang="cs-CZ" altLang="cs-CZ" sz="2400" b="1" dirty="0" smtClean="0">
                <a:latin typeface="Arial" pitchFamily="34" charset="0"/>
              </a:rPr>
              <a:t>Pracovníci akutní psychosociální péče</a:t>
            </a:r>
            <a:endParaRPr lang="cs-CZ" altLang="cs-CZ" sz="2400" b="1" dirty="0">
              <a:latin typeface="Arial" pitchFamily="34" charset="0"/>
            </a:endParaRPr>
          </a:p>
          <a:p>
            <a:pPr eaLnBrk="1" hangingPunct="1">
              <a:spcBef>
                <a:spcPts val="600"/>
              </a:spcBef>
              <a:buClr>
                <a:srgbClr val="000000"/>
              </a:buClr>
              <a:buFont typeface="Wingdings" pitchFamily="2" charset="2"/>
              <a:buChar char="Ø"/>
            </a:pPr>
            <a:r>
              <a:rPr lang="cs-CZ" altLang="cs-CZ" sz="2400" b="1" dirty="0" smtClean="0">
                <a:latin typeface="Arial" pitchFamily="34" charset="0"/>
              </a:rPr>
              <a:t>Sociální pracovníci </a:t>
            </a:r>
            <a:endParaRPr lang="cs-CZ" altLang="cs-CZ" sz="2400" b="1" dirty="0">
              <a:latin typeface="Arial" pitchFamily="34" charset="0"/>
            </a:endParaRPr>
          </a:p>
          <a:p>
            <a:pPr eaLnBrk="1" hangingPunct="1">
              <a:spcBef>
                <a:spcPts val="600"/>
              </a:spcBef>
              <a:buClr>
                <a:srgbClr val="000000"/>
              </a:buClr>
              <a:buFont typeface="Wingdings" pitchFamily="2" charset="2"/>
              <a:buChar char="Ø"/>
            </a:pPr>
            <a:r>
              <a:rPr lang="cs-CZ" altLang="cs-CZ" sz="2400" b="1" dirty="0" smtClean="0">
                <a:latin typeface="Arial" pitchFamily="34" charset="0"/>
              </a:rPr>
              <a:t>Speciální školy/učitelé speciálního vzdělávání</a:t>
            </a:r>
            <a:endParaRPr lang="cs-CZ" altLang="cs-CZ" sz="2400" b="1" dirty="0">
              <a:latin typeface="Arial" pitchFamily="34" charset="0"/>
            </a:endParaRPr>
          </a:p>
          <a:p>
            <a:pPr eaLnBrk="1" hangingPunct="1">
              <a:spcBef>
                <a:spcPts val="600"/>
              </a:spcBef>
              <a:buClr>
                <a:srgbClr val="000000"/>
              </a:buClr>
              <a:buFont typeface="Wingdings" pitchFamily="2" charset="2"/>
              <a:buChar char="Ø"/>
            </a:pPr>
            <a:r>
              <a:rPr lang="cs-CZ" altLang="cs-CZ" sz="2400" b="1" dirty="0" smtClean="0">
                <a:latin typeface="Arial" pitchFamily="34" charset="0"/>
              </a:rPr>
              <a:t>Odborníci na duševní zdraví</a:t>
            </a:r>
            <a:endParaRPr lang="cs-CZ" altLang="cs-CZ" sz="2400" b="1" dirty="0">
              <a:latin typeface="Arial" pitchFamily="34" charset="0"/>
            </a:endParaRPr>
          </a:p>
          <a:p>
            <a:pPr eaLnBrk="1" hangingPunct="1">
              <a:spcBef>
                <a:spcPts val="600"/>
              </a:spcBef>
              <a:buClr>
                <a:srgbClr val="000000"/>
              </a:buClr>
              <a:buFont typeface="Wingdings" pitchFamily="2" charset="2"/>
              <a:buChar char="Ø"/>
            </a:pPr>
            <a:r>
              <a:rPr lang="cs-CZ" altLang="cs-CZ" sz="2400" b="1" dirty="0" smtClean="0">
                <a:latin typeface="Arial" pitchFamily="34" charset="0"/>
              </a:rPr>
              <a:t>NNO</a:t>
            </a:r>
            <a:endParaRPr lang="cs-CZ" altLang="cs-CZ" sz="2400" b="1" dirty="0">
              <a:latin typeface="Arial" pitchFamily="34" charset="0"/>
            </a:endParaRPr>
          </a:p>
          <a:p>
            <a:pPr eaLnBrk="1" hangingPunct="1">
              <a:spcBef>
                <a:spcPts val="600"/>
              </a:spcBef>
              <a:buClr>
                <a:srgbClr val="000000"/>
              </a:buClr>
              <a:buFont typeface="Wingdings" pitchFamily="2" charset="2"/>
              <a:buChar char="Ø"/>
            </a:pPr>
            <a:r>
              <a:rPr lang="cs-CZ" altLang="cs-CZ" sz="2400" b="1" dirty="0" smtClean="0">
                <a:latin typeface="Arial" pitchFamily="34" charset="0"/>
              </a:rPr>
              <a:t>Lidé s disabilitou</a:t>
            </a:r>
            <a:endParaRPr lang="en-US" altLang="cs-CZ" sz="2400" b="1" dirty="0">
              <a:latin typeface="Arial" pitchFamily="34" charset="0"/>
            </a:endParaRPr>
          </a:p>
        </p:txBody>
      </p:sp>
      <p:pic>
        <p:nvPicPr>
          <p:cNvPr id="2970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7" y="0"/>
            <a:ext cx="1960663" cy="9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732868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7584" y="476672"/>
            <a:ext cx="7772400" cy="555625"/>
          </a:xfrm>
        </p:spPr>
        <p:txBody>
          <a:bodyPr/>
          <a:lstStyle/>
          <a:p>
            <a:r>
              <a:rPr lang="cs-CZ" sz="2000" b="1" dirty="0" smtClean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Inspirace z Japonska - PAS</a:t>
            </a:r>
            <a:endParaRPr lang="cs-CZ" sz="2000" b="1" dirty="0">
              <a:solidFill>
                <a:srgbClr val="0033CC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2349737"/>
            <a:ext cx="7007657" cy="4899248"/>
          </a:xfrm>
        </p:spPr>
        <p:txBody>
          <a:bodyPr/>
          <a:lstStyle/>
          <a:p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Zkušenosti: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povodně, sesuvy půdy, zemětřesení, tsunami</a:t>
            </a:r>
          </a:p>
          <a:p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Centra pro osoby s autismem: často ve venkovských oblastech s uvedenými riziky</a:t>
            </a:r>
          </a:p>
          <a:p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Otázka evakuace a hromadného ukrytí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Komunitní nácviky krizové připravenosti u osob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isabilit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</a:p>
          <a:p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Vzdělávací materiály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 oblasti prevence (manuály, brožury, letáky) – pro lidi s disabilitou a členy okolní komunity </a:t>
            </a:r>
            <a:b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iPad</a:t>
            </a:r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aplikace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(pro děti s autismem a jejich rodiny)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Výzkum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7169" y="188640"/>
            <a:ext cx="1736725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077072"/>
            <a:ext cx="1795295" cy="2493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124744"/>
            <a:ext cx="2342884" cy="1224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771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5576" y="1334785"/>
            <a:ext cx="7772400" cy="555625"/>
          </a:xfrm>
        </p:spPr>
        <p:txBody>
          <a:bodyPr/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Příručka pro prevenci a podporu lidí s autismem </a:t>
            </a:r>
            <a:br>
              <a:rPr lang="cs-CZ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 katastrofách</a:t>
            </a:r>
            <a:br>
              <a:rPr lang="cs-CZ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Disaster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Prevention and Support Handbook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People with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Autism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b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After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the experience of the Great East Japan Earthquake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2011.3.11 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1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5800" y="2708275"/>
            <a:ext cx="8206680" cy="3387725"/>
          </a:xfrm>
        </p:spPr>
        <p:txBody>
          <a:bodyPr/>
          <a:lstStyle/>
          <a:p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5364088" y="2159278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cs-CZ" sz="1400" i="1" dirty="0"/>
              <a:t>Publisher: </a:t>
            </a:r>
            <a:r>
              <a:rPr lang="cs-CZ" sz="1400" i="1" dirty="0" err="1"/>
              <a:t>Autism</a:t>
            </a:r>
            <a:r>
              <a:rPr lang="cs-CZ" sz="1400" i="1" dirty="0"/>
              <a:t> Society Japan </a:t>
            </a:r>
          </a:p>
          <a:p>
            <a:pPr marL="0" indent="0">
              <a:buNone/>
            </a:pPr>
            <a:r>
              <a:rPr lang="cs-CZ" sz="1400" i="1" dirty="0" err="1"/>
              <a:t>Chairman</a:t>
            </a:r>
            <a:r>
              <a:rPr lang="cs-CZ" sz="1400" i="1" dirty="0"/>
              <a:t>: </a:t>
            </a:r>
            <a:r>
              <a:rPr lang="cs-CZ" sz="1400" i="1" dirty="0" err="1"/>
              <a:t>Kosuke</a:t>
            </a:r>
            <a:r>
              <a:rPr lang="cs-CZ" sz="1400" i="1" dirty="0"/>
              <a:t> </a:t>
            </a:r>
            <a:r>
              <a:rPr lang="cs-CZ" sz="1400" i="1" dirty="0" err="1"/>
              <a:t>Yamazaki</a:t>
            </a:r>
            <a:r>
              <a:rPr lang="cs-CZ" sz="1400" i="1" dirty="0"/>
              <a:t> </a:t>
            </a: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610" y="2420888"/>
            <a:ext cx="4162425" cy="376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3" y="2810370"/>
            <a:ext cx="4199108" cy="1518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815111"/>
            <a:ext cx="4199107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88639"/>
            <a:ext cx="1615590" cy="753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537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0" y="3644900"/>
            <a:ext cx="7848600" cy="3213100"/>
          </a:xfrm>
          <a:prstGeom prst="rect">
            <a:avLst/>
          </a:prstGeom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ea typeface="+mj-ea"/>
              <a:cs typeface="+mj-cs"/>
            </a:endParaRPr>
          </a:p>
        </p:txBody>
      </p:sp>
      <p:sp>
        <p:nvSpPr>
          <p:cNvPr id="35843" name="Obdélník 6"/>
          <p:cNvSpPr>
            <a:spLocks noChangeArrowheads="1"/>
          </p:cNvSpPr>
          <p:nvPr/>
        </p:nvSpPr>
        <p:spPr bwMode="auto">
          <a:xfrm>
            <a:off x="1914064" y="3352512"/>
            <a:ext cx="544873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b="1" dirty="0" smtClean="0">
                <a:solidFill>
                  <a:srgbClr val="FF0000"/>
                </a:solidFill>
                <a:latin typeface="Arial" charset="0"/>
              </a:rPr>
              <a:t>Děkuji </a:t>
            </a:r>
            <a:r>
              <a:rPr lang="cs-CZ" altLang="cs-CZ" b="1" dirty="0">
                <a:solidFill>
                  <a:srgbClr val="FF0000"/>
                </a:solidFill>
                <a:latin typeface="Arial" charset="0"/>
              </a:rPr>
              <a:t>za Vaši pozornost </a:t>
            </a:r>
            <a:r>
              <a:rPr lang="cs-CZ" altLang="cs-CZ" b="1" dirty="0">
                <a:solidFill>
                  <a:srgbClr val="FF0000"/>
                </a:solidFill>
                <a:latin typeface="Arial" charset="0"/>
                <a:sym typeface="Wingdings" pitchFamily="2" charset="2"/>
              </a:rPr>
              <a:t></a:t>
            </a:r>
            <a:endParaRPr lang="cs-CZ" altLang="cs-CZ" dirty="0">
              <a:latin typeface="Arial" charset="0"/>
            </a:endParaRPr>
          </a:p>
        </p:txBody>
      </p:sp>
      <p:sp>
        <p:nvSpPr>
          <p:cNvPr id="35844" name="Obdélník 1"/>
          <p:cNvSpPr>
            <a:spLocks noChangeArrowheads="1"/>
          </p:cNvSpPr>
          <p:nvPr/>
        </p:nvSpPr>
        <p:spPr bwMode="auto">
          <a:xfrm>
            <a:off x="2454275" y="1628775"/>
            <a:ext cx="50752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 typeface="Arial" charset="0"/>
              <a:buNone/>
            </a:pPr>
            <a:r>
              <a:rPr lang="cs-CZ" altLang="cs-CZ" sz="2800" dirty="0" smtClean="0">
                <a:solidFill>
                  <a:srgbClr val="FF0000"/>
                </a:solidFill>
                <a:latin typeface="Arial" charset="0"/>
                <a:sym typeface="Wingdings" pitchFamily="2" charset="2"/>
              </a:rPr>
              <a:t>www.mvcr.cz/psychologie</a:t>
            </a:r>
          </a:p>
        </p:txBody>
      </p:sp>
      <p:sp>
        <p:nvSpPr>
          <p:cNvPr id="35845" name="Obdélník 2"/>
          <p:cNvSpPr>
            <a:spLocks noChangeArrowheads="1"/>
          </p:cNvSpPr>
          <p:nvPr/>
        </p:nvSpPr>
        <p:spPr bwMode="auto">
          <a:xfrm>
            <a:off x="2454275" y="2492375"/>
            <a:ext cx="4184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 typeface="Arial" charset="0"/>
              <a:buNone/>
            </a:pPr>
            <a:r>
              <a:rPr lang="cs-CZ" altLang="cs-CZ" sz="2800" dirty="0">
                <a:solidFill>
                  <a:srgbClr val="FF0000"/>
                </a:solidFill>
                <a:latin typeface="Arial" charset="0"/>
                <a:sym typeface="Wingdings" pitchFamily="2" charset="2"/>
              </a:rPr>
              <a:t>stepan.vymetal@mvcr.cz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7" y="0"/>
            <a:ext cx="1960663" cy="9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8169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Zástupný symbol pro obsah 2"/>
          <p:cNvSpPr>
            <a:spLocks noGrp="1"/>
          </p:cNvSpPr>
          <p:nvPr>
            <p:ph idx="1"/>
          </p:nvPr>
        </p:nvSpPr>
        <p:spPr>
          <a:xfrm>
            <a:off x="395536" y="1844824"/>
            <a:ext cx="8568952" cy="4713387"/>
          </a:xfrm>
        </p:spPr>
        <p:txBody>
          <a:bodyPr/>
          <a:lstStyle/>
          <a:p>
            <a:pPr eaLnBrk="1" hangingPunct="1"/>
            <a:r>
              <a:rPr lang="cs-CZ" altLang="cs-CZ" sz="2400" u="sng" dirty="0" smtClean="0">
                <a:latin typeface="Arial" charset="0"/>
                <a:cs typeface="Arial" charset="0"/>
              </a:rPr>
              <a:t>Podpora projektu</a:t>
            </a:r>
            <a:r>
              <a:rPr lang="cs-CZ" altLang="cs-CZ" sz="2400" dirty="0" smtClean="0">
                <a:latin typeface="Arial" charset="0"/>
                <a:cs typeface="Arial" charset="0"/>
              </a:rPr>
              <a:t>: Evropská komise, GŘ Humanitární pomoc a civilní ochrana</a:t>
            </a:r>
          </a:p>
          <a:p>
            <a:pPr eaLnBrk="1" hangingPunct="1"/>
            <a:r>
              <a:rPr lang="cs-CZ" altLang="cs-CZ" sz="2400" u="sng" dirty="0" smtClean="0">
                <a:latin typeface="Arial" charset="0"/>
                <a:cs typeface="Arial" charset="0"/>
              </a:rPr>
              <a:t>Období</a:t>
            </a:r>
            <a:r>
              <a:rPr lang="cs-CZ" altLang="cs-CZ" sz="2400" dirty="0" smtClean="0">
                <a:latin typeface="Arial" charset="0"/>
                <a:cs typeface="Arial" charset="0"/>
              </a:rPr>
              <a:t>: </a:t>
            </a:r>
            <a:r>
              <a:rPr lang="cs-CZ" altLang="cs-CZ" sz="2400" b="1" dirty="0" smtClean="0">
                <a:latin typeface="Arial" charset="0"/>
                <a:cs typeface="Arial" charset="0"/>
              </a:rPr>
              <a:t>2016-2017</a:t>
            </a:r>
          </a:p>
          <a:p>
            <a:pPr eaLnBrk="1" hangingPunct="1"/>
            <a:r>
              <a:rPr lang="cs-CZ" altLang="cs-CZ" sz="2400" u="sng" dirty="0" smtClean="0">
                <a:latin typeface="Arial" charset="0"/>
                <a:cs typeface="Arial" charset="0"/>
              </a:rPr>
              <a:t>č. projektů</a:t>
            </a:r>
            <a:r>
              <a:rPr lang="cs-CZ" altLang="cs-CZ" sz="2400" dirty="0" smtClean="0">
                <a:latin typeface="Arial" charset="0"/>
                <a:cs typeface="Arial" charset="0"/>
              </a:rPr>
              <a:t>: </a:t>
            </a:r>
            <a:r>
              <a:rPr lang="en-GB" altLang="cs-CZ" sz="2400" dirty="0" smtClean="0">
                <a:latin typeface="Arial" charset="0"/>
                <a:cs typeface="Arial" charset="0"/>
              </a:rPr>
              <a:t>ECHO/SUB/2015/718665/PREP17</a:t>
            </a:r>
            <a:endParaRPr lang="cs-CZ" altLang="cs-CZ" sz="2400" dirty="0" smtClean="0">
              <a:latin typeface="Arial" charset="0"/>
              <a:cs typeface="Arial" charset="0"/>
            </a:endParaRPr>
          </a:p>
          <a:p>
            <a:pPr eaLnBrk="1" hangingPunct="1"/>
            <a:r>
              <a:rPr lang="cs-CZ" altLang="cs-CZ" sz="2400" dirty="0" smtClean="0">
                <a:latin typeface="Arial" charset="0"/>
                <a:cs typeface="Arial" charset="0"/>
              </a:rPr>
              <a:t>Více viz www.mvcr.cz/eunad</a:t>
            </a:r>
          </a:p>
          <a:p>
            <a:pPr eaLnBrk="1" hangingPunct="1"/>
            <a:r>
              <a:rPr lang="cs-CZ" altLang="cs-CZ" sz="2400" dirty="0" smtClean="0">
                <a:latin typeface="Arial" charset="0"/>
                <a:cs typeface="Arial" charset="0"/>
              </a:rPr>
              <a:t>http://eunad-info.eu/ </a:t>
            </a:r>
          </a:p>
          <a:p>
            <a:pPr eaLnBrk="1" hangingPunct="1"/>
            <a:r>
              <a:rPr lang="cs-CZ" altLang="cs-CZ" sz="2400" u="sng" dirty="0" smtClean="0">
                <a:solidFill>
                  <a:srgbClr val="000000"/>
                </a:solidFill>
                <a:latin typeface="Arial" panose="020B0604020202020204" pitchFamily="34" charset="0"/>
              </a:rPr>
              <a:t>Akronym</a:t>
            </a:r>
            <a:r>
              <a:rPr lang="cs-CZ" altLang="cs-CZ" sz="2400" dirty="0">
                <a:solidFill>
                  <a:srgbClr val="000000"/>
                </a:solidFill>
                <a:latin typeface="Arial" panose="020B0604020202020204" pitchFamily="34" charset="0"/>
              </a:rPr>
              <a:t>: </a:t>
            </a:r>
            <a:r>
              <a:rPr lang="cs-CZ" altLang="cs-CZ" sz="2000" b="1" dirty="0" smtClean="0">
                <a:latin typeface="Arial" panose="020B0604020202020204" pitchFamily="34" charset="0"/>
              </a:rPr>
              <a:t>Evropská </a:t>
            </a:r>
            <a:r>
              <a:rPr lang="cs-CZ" altLang="cs-CZ" sz="2000" b="1" dirty="0">
                <a:latin typeface="Arial" panose="020B0604020202020204" pitchFamily="34" charset="0"/>
              </a:rPr>
              <a:t>síť pro psychosociální krizový management – asistence lidem s disabilitou při katastrofách, </a:t>
            </a:r>
            <a:r>
              <a:rPr lang="cs-CZ" altLang="cs-CZ" sz="2000" b="1" dirty="0" smtClean="0">
                <a:latin typeface="Arial" panose="020B0604020202020204" pitchFamily="34" charset="0"/>
              </a:rPr>
              <a:t>implementace</a:t>
            </a:r>
            <a:r>
              <a:rPr lang="cs-CZ" altLang="cs-CZ" sz="1800" dirty="0" smtClean="0">
                <a:latin typeface="Arial" panose="020B0604020202020204" pitchFamily="34" charset="0"/>
              </a:rPr>
              <a:t> (</a:t>
            </a:r>
            <a:r>
              <a:rPr lang="en-GB" altLang="cs-CZ" sz="1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Eu</a:t>
            </a:r>
            <a:r>
              <a:rPr lang="en-GB" altLang="cs-CZ" sz="1800" dirty="0" smtClean="0">
                <a:solidFill>
                  <a:srgbClr val="000000"/>
                </a:solidFill>
                <a:latin typeface="Arial" panose="020B0604020202020204" pitchFamily="34" charset="0"/>
              </a:rPr>
              <a:t>ropean </a:t>
            </a:r>
            <a:r>
              <a:rPr lang="en-GB" altLang="cs-CZ" sz="1800" b="1" dirty="0">
                <a:solidFill>
                  <a:srgbClr val="FF0000"/>
                </a:solidFill>
                <a:latin typeface="Arial" panose="020B0604020202020204" pitchFamily="34" charset="0"/>
              </a:rPr>
              <a:t>N</a:t>
            </a:r>
            <a:r>
              <a:rPr lang="en-GB" altLang="cs-CZ" sz="1800" dirty="0">
                <a:solidFill>
                  <a:srgbClr val="000000"/>
                </a:solidFill>
                <a:latin typeface="Arial" panose="020B0604020202020204" pitchFamily="34" charset="0"/>
              </a:rPr>
              <a:t>etwork for Psychosocial Crisis Management – </a:t>
            </a:r>
            <a:r>
              <a:rPr lang="en-GB" altLang="cs-CZ" sz="1800" b="1" dirty="0">
                <a:solidFill>
                  <a:srgbClr val="FF0000"/>
                </a:solidFill>
                <a:latin typeface="Arial" panose="020B0604020202020204" pitchFamily="34" charset="0"/>
              </a:rPr>
              <a:t>A</a:t>
            </a:r>
            <a:r>
              <a:rPr lang="en-GB" altLang="cs-CZ" sz="1800" dirty="0">
                <a:latin typeface="Arial" panose="020B0604020202020204" pitchFamily="34" charset="0"/>
              </a:rPr>
              <a:t>ssisting </a:t>
            </a:r>
            <a:r>
              <a:rPr lang="en-GB" altLang="cs-CZ" sz="1800" b="1" dirty="0">
                <a:solidFill>
                  <a:srgbClr val="FF0000"/>
                </a:solidFill>
                <a:latin typeface="Arial" panose="020B0604020202020204" pitchFamily="34" charset="0"/>
              </a:rPr>
              <a:t>D</a:t>
            </a:r>
            <a:r>
              <a:rPr lang="en-GB" altLang="cs-CZ" sz="1800" dirty="0">
                <a:latin typeface="Arial" panose="020B0604020202020204" pitchFamily="34" charset="0"/>
              </a:rPr>
              <a:t>isabled in Case of Disaster</a:t>
            </a:r>
            <a:r>
              <a:rPr lang="cs-CZ" altLang="cs-CZ" sz="1800" dirty="0">
                <a:latin typeface="Arial" panose="020B0604020202020204" pitchFamily="34" charset="0"/>
              </a:rPr>
              <a:t> – </a:t>
            </a:r>
            <a:r>
              <a:rPr lang="cs-CZ" altLang="cs-CZ" sz="1800" dirty="0" err="1" smtClean="0">
                <a:latin typeface="Arial" panose="020B0604020202020204" pitchFamily="34" charset="0"/>
              </a:rPr>
              <a:t>Implementation</a:t>
            </a:r>
            <a:r>
              <a:rPr lang="cs-CZ" altLang="cs-CZ" sz="1800" dirty="0" smtClean="0">
                <a:latin typeface="Arial" panose="020B0604020202020204" pitchFamily="34" charset="0"/>
              </a:rPr>
              <a:t>)</a:t>
            </a:r>
            <a:endParaRPr lang="cs-CZ" altLang="cs-CZ" sz="2400" dirty="0" smtClean="0">
              <a:latin typeface="Arial" charset="0"/>
              <a:cs typeface="Arial" charset="0"/>
            </a:endParaRPr>
          </a:p>
          <a:p>
            <a:pPr algn="ctr" eaLnBrk="1" hangingPunct="1"/>
            <a:endParaRPr lang="en-GB" altLang="cs-CZ" b="1" dirty="0" smtClean="0">
              <a:solidFill>
                <a:srgbClr val="FF0000"/>
              </a:solidFill>
            </a:endParaRPr>
          </a:p>
          <a:p>
            <a:endParaRPr lang="cs-CZ" altLang="cs-CZ" dirty="0" smtClean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563" y="130937"/>
            <a:ext cx="2357437" cy="1097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423069" y="692696"/>
            <a:ext cx="7772400" cy="555625"/>
          </a:xfrm>
        </p:spPr>
        <p:txBody>
          <a:bodyPr/>
          <a:lstStyle/>
          <a:p>
            <a:pPr>
              <a:defRPr/>
            </a:pPr>
            <a:r>
              <a:rPr lang="cs-CZ" sz="3600" b="1" dirty="0" smtClean="0">
                <a:solidFill>
                  <a:srgbClr val="FF0000"/>
                </a:solidFill>
                <a:latin typeface="Arial" charset="0"/>
                <a:ea typeface="+mn-ea"/>
                <a:cs typeface="+mn-cs"/>
              </a:rPr>
              <a:t>Podpora projektu</a:t>
            </a:r>
            <a:endParaRPr sz="3600" b="1" dirty="0">
              <a:solidFill>
                <a:srgbClr val="FF0000"/>
              </a:solidFill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110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/>
          <p:cNvSpPr txBox="1">
            <a:spLocks noChangeArrowheads="1"/>
          </p:cNvSpPr>
          <p:nvPr/>
        </p:nvSpPr>
        <p:spPr bwMode="auto">
          <a:xfrm>
            <a:off x="755650" y="260350"/>
            <a:ext cx="7772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>
                <a:srgbClr val="000080"/>
              </a:buClr>
              <a:buFontTx/>
              <a:buNone/>
            </a:pPr>
            <a:r>
              <a:rPr lang="cs-CZ" altLang="cs-CZ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Partneři</a:t>
            </a:r>
            <a:endParaRPr lang="en-GB" altLang="cs-CZ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339" name="Text Box 2"/>
          <p:cNvSpPr txBox="1">
            <a:spLocks noChangeArrowheads="1"/>
          </p:cNvSpPr>
          <p:nvPr/>
        </p:nvSpPr>
        <p:spPr bwMode="auto">
          <a:xfrm>
            <a:off x="611187" y="908050"/>
            <a:ext cx="6624637" cy="640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39725" indent="-339725"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ts val="500"/>
              </a:spcBef>
              <a:buClr>
                <a:srgbClr val="000000"/>
              </a:buClr>
              <a:buFont typeface="Arial" pitchFamily="34" charset="0"/>
              <a:buNone/>
              <a:defRPr/>
            </a:pPr>
            <a:r>
              <a:rPr lang="cs-CZ" altLang="cs-CZ" sz="2000" u="sng" dirty="0" smtClean="0">
                <a:solidFill>
                  <a:srgbClr val="000000"/>
                </a:solidFill>
                <a:latin typeface="Arial" pitchFamily="34" charset="0"/>
              </a:rPr>
              <a:t>K</a:t>
            </a:r>
            <a:r>
              <a:rPr lang="en-GB" altLang="cs-CZ" sz="2000" u="sng" dirty="0" err="1" smtClean="0">
                <a:solidFill>
                  <a:srgbClr val="000000"/>
                </a:solidFill>
                <a:latin typeface="Arial" pitchFamily="34" charset="0"/>
              </a:rPr>
              <a:t>oordin</a:t>
            </a:r>
            <a:r>
              <a:rPr lang="cs-CZ" altLang="cs-CZ" sz="2000" u="sng" dirty="0" smtClean="0">
                <a:solidFill>
                  <a:srgbClr val="000000"/>
                </a:solidFill>
                <a:latin typeface="Arial" pitchFamily="34" charset="0"/>
              </a:rPr>
              <a:t>á</a:t>
            </a:r>
            <a:r>
              <a:rPr lang="en-GB" altLang="cs-CZ" sz="2000" u="sng" dirty="0" smtClean="0">
                <a:solidFill>
                  <a:srgbClr val="000000"/>
                </a:solidFill>
                <a:latin typeface="Arial" pitchFamily="34" charset="0"/>
              </a:rPr>
              <a:t>tor: </a:t>
            </a:r>
          </a:p>
          <a:p>
            <a:pPr eaLnBrk="1" hangingPunct="1">
              <a:spcBef>
                <a:spcPts val="500"/>
              </a:spcBef>
              <a:buClr>
                <a:srgbClr val="000000"/>
              </a:buClr>
              <a:buFont typeface="Wingdings" pitchFamily="2" charset="2"/>
              <a:buChar char=""/>
              <a:defRPr/>
            </a:pPr>
            <a:r>
              <a:rPr lang="en-GB" altLang="cs-CZ" sz="2000" b="1" dirty="0" err="1" smtClean="0">
                <a:solidFill>
                  <a:srgbClr val="000000"/>
                </a:solidFill>
                <a:latin typeface="Arial" pitchFamily="34" charset="0"/>
              </a:rPr>
              <a:t>Feder</a:t>
            </a:r>
            <a:r>
              <a:rPr lang="cs-CZ" altLang="cs-CZ" sz="2000" b="1" dirty="0" err="1" smtClean="0">
                <a:solidFill>
                  <a:srgbClr val="000000"/>
                </a:solidFill>
                <a:latin typeface="Arial" pitchFamily="34" charset="0"/>
              </a:rPr>
              <a:t>ální</a:t>
            </a:r>
            <a:r>
              <a:rPr lang="cs-CZ" altLang="cs-CZ" sz="2000" b="1" dirty="0" smtClean="0">
                <a:solidFill>
                  <a:srgbClr val="000000"/>
                </a:solidFill>
                <a:latin typeface="Arial" pitchFamily="34" charset="0"/>
              </a:rPr>
              <a:t> úřad pro civilní ochranu a pomoc při katastrofách (BBK), Bonn, Německo</a:t>
            </a:r>
            <a:r>
              <a:rPr lang="en-GB" altLang="cs-CZ" sz="2000" b="1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</a:p>
          <a:p>
            <a:pPr eaLnBrk="1" hangingPunct="1">
              <a:spcBef>
                <a:spcPts val="500"/>
              </a:spcBef>
              <a:buClr>
                <a:srgbClr val="000000"/>
              </a:buClr>
              <a:buFont typeface="Arial" pitchFamily="34" charset="0"/>
              <a:buNone/>
              <a:defRPr/>
            </a:pPr>
            <a:r>
              <a:rPr lang="en-GB" altLang="cs-CZ" sz="2000" u="sng" dirty="0" smtClean="0">
                <a:solidFill>
                  <a:srgbClr val="000000"/>
                </a:solidFill>
                <a:latin typeface="Arial" pitchFamily="34" charset="0"/>
              </a:rPr>
              <a:t>Partners: </a:t>
            </a:r>
            <a:endParaRPr lang="cs-CZ" altLang="cs-CZ" sz="2000" b="1" dirty="0" smtClean="0">
              <a:solidFill>
                <a:srgbClr val="000000"/>
              </a:solidFill>
              <a:latin typeface="Arial" pitchFamily="34" charset="0"/>
            </a:endParaRPr>
          </a:p>
          <a:p>
            <a:pPr eaLnBrk="1" hangingPunct="1">
              <a:spcBef>
                <a:spcPts val="500"/>
              </a:spcBef>
              <a:buClr>
                <a:srgbClr val="000000"/>
              </a:buClr>
              <a:buFont typeface="Wingdings" pitchFamily="2" charset="2"/>
              <a:buChar char=""/>
              <a:defRPr/>
            </a:pPr>
            <a:r>
              <a:rPr lang="en-GB" sz="2000" b="1" dirty="0" err="1" smtClean="0">
                <a:solidFill>
                  <a:srgbClr val="000000"/>
                </a:solidFill>
                <a:latin typeface="Arial" pitchFamily="34" charset="0"/>
              </a:rPr>
              <a:t>Univer</a:t>
            </a:r>
            <a:r>
              <a:rPr lang="cs-CZ" sz="2000" b="1" dirty="0" err="1" smtClean="0">
                <a:solidFill>
                  <a:srgbClr val="000000"/>
                </a:solidFill>
                <a:latin typeface="Arial" pitchFamily="34" charset="0"/>
              </a:rPr>
              <a:t>zita</a:t>
            </a:r>
            <a:r>
              <a:rPr lang="cs-CZ" sz="2000" b="1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GB" sz="2000" b="1" dirty="0" smtClean="0">
                <a:solidFill>
                  <a:srgbClr val="000000"/>
                </a:solidFill>
                <a:latin typeface="Arial" pitchFamily="34" charset="0"/>
              </a:rPr>
              <a:t> Innsbruck</a:t>
            </a:r>
            <a:r>
              <a:rPr lang="cs-CZ" sz="2000" b="1" dirty="0" smtClean="0">
                <a:solidFill>
                  <a:srgbClr val="000000"/>
                </a:solidFill>
                <a:latin typeface="Arial" pitchFamily="34" charset="0"/>
              </a:rPr>
              <a:t>, Rakousko</a:t>
            </a:r>
          </a:p>
          <a:p>
            <a:pPr marL="0" indent="0" eaLnBrk="1" hangingPunct="1">
              <a:spcBef>
                <a:spcPts val="500"/>
              </a:spcBef>
              <a:buClr>
                <a:srgbClr val="000000"/>
              </a:buClr>
              <a:buFont typeface="Arial" pitchFamily="34" charset="0"/>
              <a:buNone/>
              <a:defRPr/>
            </a:pPr>
            <a:endParaRPr lang="cs-CZ" sz="800" b="1" dirty="0" smtClean="0">
              <a:solidFill>
                <a:srgbClr val="000000"/>
              </a:solidFill>
              <a:latin typeface="Arial" pitchFamily="34" charset="0"/>
            </a:endParaRPr>
          </a:p>
          <a:p>
            <a:pPr eaLnBrk="1" hangingPunct="1">
              <a:spcBef>
                <a:spcPts val="500"/>
              </a:spcBef>
              <a:buClr>
                <a:srgbClr val="000000"/>
              </a:buClr>
              <a:buFont typeface="Wingdings" pitchFamily="2" charset="2"/>
              <a:buChar char=""/>
              <a:defRPr/>
            </a:pPr>
            <a:r>
              <a:rPr lang="cs-CZ" altLang="cs-CZ" sz="2000" b="1" dirty="0" smtClean="0">
                <a:solidFill>
                  <a:srgbClr val="000000"/>
                </a:solidFill>
                <a:latin typeface="Arial" pitchFamily="34" charset="0"/>
              </a:rPr>
              <a:t>Karlova univerzita v Praze</a:t>
            </a:r>
            <a:r>
              <a:rPr lang="en-GB" altLang="cs-CZ" sz="2000" b="1" dirty="0" smtClean="0">
                <a:solidFill>
                  <a:srgbClr val="000000"/>
                </a:solidFill>
                <a:latin typeface="Arial" pitchFamily="34" charset="0"/>
              </a:rPr>
              <a:t>, </a:t>
            </a:r>
            <a:r>
              <a:rPr lang="cs-CZ" altLang="cs-CZ" sz="2000" b="1" dirty="0" smtClean="0">
                <a:solidFill>
                  <a:srgbClr val="000000"/>
                </a:solidFill>
                <a:latin typeface="Arial" pitchFamily="34" charset="0"/>
              </a:rPr>
              <a:t>Česká Republika</a:t>
            </a:r>
          </a:p>
          <a:p>
            <a:pPr marL="0" indent="0" eaLnBrk="1" hangingPunct="1">
              <a:spcBef>
                <a:spcPts val="500"/>
              </a:spcBef>
              <a:buClr>
                <a:srgbClr val="000000"/>
              </a:buClr>
              <a:buFont typeface="Arial" pitchFamily="34" charset="0"/>
              <a:buNone/>
              <a:defRPr/>
            </a:pPr>
            <a:endParaRPr lang="cs-CZ" altLang="cs-CZ" sz="800" b="1" dirty="0" smtClean="0">
              <a:solidFill>
                <a:srgbClr val="000000"/>
              </a:solidFill>
              <a:latin typeface="Arial" pitchFamily="34" charset="0"/>
            </a:endParaRPr>
          </a:p>
          <a:p>
            <a:pPr eaLnBrk="1" hangingPunct="1">
              <a:spcBef>
                <a:spcPts val="500"/>
              </a:spcBef>
              <a:buClr>
                <a:srgbClr val="000000"/>
              </a:buClr>
              <a:buFont typeface="Wingdings" pitchFamily="2" charset="2"/>
              <a:buChar char=""/>
              <a:defRPr/>
            </a:pPr>
            <a:r>
              <a:rPr lang="en-GB" sz="2000" b="1" dirty="0" smtClean="0">
                <a:solidFill>
                  <a:srgbClr val="000000"/>
                </a:solidFill>
                <a:latin typeface="Arial" pitchFamily="34" charset="0"/>
              </a:rPr>
              <a:t>Cen</a:t>
            </a:r>
            <a:r>
              <a:rPr lang="cs-CZ" sz="2000" b="1" dirty="0" err="1" smtClean="0">
                <a:solidFill>
                  <a:srgbClr val="000000"/>
                </a:solidFill>
                <a:latin typeface="Arial" pitchFamily="34" charset="0"/>
              </a:rPr>
              <a:t>trum</a:t>
            </a:r>
            <a:r>
              <a:rPr lang="cs-CZ" sz="2000" b="1" dirty="0" smtClean="0">
                <a:solidFill>
                  <a:srgbClr val="000000"/>
                </a:solidFill>
                <a:latin typeface="Arial" pitchFamily="34" charset="0"/>
              </a:rPr>
              <a:t> pro </a:t>
            </a:r>
            <a:r>
              <a:rPr lang="cs-CZ" sz="2000" b="1" dirty="0" err="1" smtClean="0">
                <a:solidFill>
                  <a:srgbClr val="000000"/>
                </a:solidFill>
                <a:latin typeface="Arial" pitchFamily="34" charset="0"/>
              </a:rPr>
              <a:t>psychotraumatologii</a:t>
            </a:r>
            <a:r>
              <a:rPr lang="cs-CZ" sz="2000" b="1" dirty="0" smtClean="0">
                <a:solidFill>
                  <a:srgbClr val="000000"/>
                </a:solidFill>
                <a:latin typeface="Arial" pitchFamily="34" charset="0"/>
              </a:rPr>
              <a:t>, </a:t>
            </a:r>
            <a:r>
              <a:rPr lang="en-GB" sz="2000" b="1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cs-CZ" sz="2000" b="1" dirty="0" smtClean="0">
                <a:solidFill>
                  <a:srgbClr val="000000"/>
                </a:solidFill>
                <a:latin typeface="Arial" pitchFamily="34" charset="0"/>
              </a:rPr>
              <a:t/>
            </a:r>
            <a:br>
              <a:rPr lang="cs-CZ" sz="2000" b="1" dirty="0" smtClean="0">
                <a:solidFill>
                  <a:srgbClr val="000000"/>
                </a:solidFill>
                <a:latin typeface="Arial" pitchFamily="34" charset="0"/>
              </a:rPr>
            </a:br>
            <a:r>
              <a:rPr lang="en-GB" sz="2000" b="1" dirty="0" err="1" smtClean="0">
                <a:solidFill>
                  <a:srgbClr val="000000"/>
                </a:solidFill>
                <a:latin typeface="Arial" pitchFamily="34" charset="0"/>
              </a:rPr>
              <a:t>Alexianer</a:t>
            </a:r>
            <a:r>
              <a:rPr lang="en-GB" sz="2000" b="1" dirty="0" smtClean="0">
                <a:solidFill>
                  <a:srgbClr val="000000"/>
                </a:solidFill>
                <a:latin typeface="Arial" pitchFamily="34" charset="0"/>
              </a:rPr>
              <a:t> GmbH, Krefeld</a:t>
            </a:r>
            <a:r>
              <a:rPr lang="cs-CZ" sz="2000" b="1" dirty="0" smtClean="0">
                <a:solidFill>
                  <a:srgbClr val="000000"/>
                </a:solidFill>
                <a:latin typeface="Arial" pitchFamily="34" charset="0"/>
              </a:rPr>
              <a:t>, </a:t>
            </a:r>
            <a:r>
              <a:rPr lang="cs-CZ" altLang="cs-CZ" sz="2000" b="1" dirty="0" smtClean="0">
                <a:solidFill>
                  <a:srgbClr val="000000"/>
                </a:solidFill>
                <a:latin typeface="Arial" pitchFamily="34" charset="0"/>
              </a:rPr>
              <a:t>Německo</a:t>
            </a:r>
            <a:endParaRPr lang="cs-CZ" sz="2000" b="1" dirty="0" smtClean="0">
              <a:solidFill>
                <a:srgbClr val="000000"/>
              </a:solidFill>
              <a:latin typeface="Arial" pitchFamily="34" charset="0"/>
            </a:endParaRPr>
          </a:p>
          <a:p>
            <a:pPr marL="0" indent="0" eaLnBrk="1" hangingPunct="1">
              <a:spcBef>
                <a:spcPts val="500"/>
              </a:spcBef>
              <a:buClr>
                <a:srgbClr val="000000"/>
              </a:buClr>
              <a:buFont typeface="Arial" pitchFamily="34" charset="0"/>
              <a:buNone/>
              <a:defRPr/>
            </a:pPr>
            <a:endParaRPr lang="en-GB" altLang="cs-CZ" sz="800" b="1" dirty="0" smtClean="0">
              <a:solidFill>
                <a:srgbClr val="000000"/>
              </a:solidFill>
              <a:latin typeface="Arial" pitchFamily="34" charset="0"/>
            </a:endParaRPr>
          </a:p>
          <a:p>
            <a:pPr eaLnBrk="1" hangingPunct="1">
              <a:spcBef>
                <a:spcPts val="500"/>
              </a:spcBef>
              <a:buClr>
                <a:srgbClr val="000000"/>
              </a:buClr>
              <a:buFont typeface="Wingdings" pitchFamily="2" charset="2"/>
              <a:buChar char=""/>
              <a:defRPr/>
            </a:pPr>
            <a:r>
              <a:rPr lang="en-GB" altLang="cs-CZ" sz="2000" b="1" dirty="0" smtClean="0">
                <a:solidFill>
                  <a:srgbClr val="000000"/>
                </a:solidFill>
                <a:latin typeface="Arial" pitchFamily="34" charset="0"/>
              </a:rPr>
              <a:t>Nor</a:t>
            </a:r>
            <a:r>
              <a:rPr lang="cs-CZ" altLang="cs-CZ" sz="2000" b="1" dirty="0" err="1" smtClean="0">
                <a:solidFill>
                  <a:srgbClr val="000000"/>
                </a:solidFill>
                <a:latin typeface="Arial" pitchFamily="34" charset="0"/>
              </a:rPr>
              <a:t>ské</a:t>
            </a:r>
            <a:r>
              <a:rPr lang="cs-CZ" altLang="cs-CZ" sz="2000" b="1" dirty="0" smtClean="0">
                <a:solidFill>
                  <a:srgbClr val="000000"/>
                </a:solidFill>
                <a:latin typeface="Arial" pitchFamily="34" charset="0"/>
              </a:rPr>
              <a:t> centrum pro výzkum násilí a traumatického stresu</a:t>
            </a:r>
            <a:r>
              <a:rPr lang="en-GB" altLang="cs-CZ" sz="2000" b="1" dirty="0" smtClean="0">
                <a:solidFill>
                  <a:srgbClr val="000000"/>
                </a:solidFill>
                <a:latin typeface="Arial" pitchFamily="34" charset="0"/>
              </a:rPr>
              <a:t>, Oslo, Nor</a:t>
            </a:r>
            <a:r>
              <a:rPr lang="cs-CZ" altLang="cs-CZ" sz="2000" b="1" dirty="0" err="1" smtClean="0">
                <a:solidFill>
                  <a:srgbClr val="000000"/>
                </a:solidFill>
                <a:latin typeface="Arial" pitchFamily="34" charset="0"/>
              </a:rPr>
              <a:t>sko</a:t>
            </a:r>
            <a:endParaRPr lang="en-GB" altLang="cs-CZ" sz="2000" b="1" dirty="0" smtClean="0">
              <a:solidFill>
                <a:srgbClr val="000000"/>
              </a:solidFill>
              <a:latin typeface="Arial" pitchFamily="34" charset="0"/>
            </a:endParaRPr>
          </a:p>
          <a:p>
            <a:pPr eaLnBrk="1" hangingPunct="1">
              <a:spcBef>
                <a:spcPts val="500"/>
              </a:spcBef>
              <a:buClr>
                <a:srgbClr val="000000"/>
              </a:buClr>
              <a:buFont typeface="Wingdings" pitchFamily="2" charset="2"/>
              <a:buChar char=""/>
              <a:defRPr/>
            </a:pPr>
            <a:endParaRPr lang="en-GB" altLang="cs-CZ" sz="2000" b="1" dirty="0" smtClean="0">
              <a:solidFill>
                <a:srgbClr val="000000"/>
              </a:solidFill>
              <a:latin typeface="Arial" pitchFamily="34" charset="0"/>
            </a:endParaRPr>
          </a:p>
          <a:p>
            <a:pPr eaLnBrk="1" hangingPunct="1">
              <a:spcBef>
                <a:spcPts val="500"/>
              </a:spcBef>
              <a:buClr>
                <a:srgbClr val="000000"/>
              </a:buClr>
              <a:buFont typeface="Wingdings" pitchFamily="2" charset="2"/>
              <a:buChar char=""/>
              <a:defRPr/>
            </a:pPr>
            <a:r>
              <a:rPr lang="en-GB" altLang="cs-CZ" sz="2000" b="1" dirty="0" err="1" smtClean="0">
                <a:solidFill>
                  <a:srgbClr val="000000"/>
                </a:solidFill>
                <a:latin typeface="Arial" pitchFamily="34" charset="0"/>
              </a:rPr>
              <a:t>Univer</a:t>
            </a:r>
            <a:r>
              <a:rPr lang="cs-CZ" altLang="cs-CZ" sz="2000" b="1" dirty="0" err="1" smtClean="0">
                <a:solidFill>
                  <a:srgbClr val="000000"/>
                </a:solidFill>
                <a:latin typeface="Arial" pitchFamily="34" charset="0"/>
              </a:rPr>
              <a:t>zita</a:t>
            </a:r>
            <a:r>
              <a:rPr lang="cs-CZ" altLang="cs-CZ" sz="2000" b="1" dirty="0" smtClean="0">
                <a:solidFill>
                  <a:srgbClr val="000000"/>
                </a:solidFill>
                <a:latin typeface="Arial" pitchFamily="34" charset="0"/>
              </a:rPr>
              <a:t> Jižního Dánska</a:t>
            </a:r>
            <a:endParaRPr lang="en-GB" altLang="cs-CZ" sz="2000" b="1" dirty="0" smtClean="0">
              <a:solidFill>
                <a:srgbClr val="000000"/>
              </a:solidFill>
              <a:latin typeface="Arial" pitchFamily="34" charset="0"/>
            </a:endParaRPr>
          </a:p>
          <a:p>
            <a:pPr eaLnBrk="1" hangingPunct="1">
              <a:spcBef>
                <a:spcPts val="500"/>
              </a:spcBef>
              <a:buClr>
                <a:srgbClr val="000000"/>
              </a:buClr>
              <a:buFont typeface="Wingdings" pitchFamily="2" charset="2"/>
              <a:buChar char=""/>
              <a:defRPr/>
            </a:pPr>
            <a:endParaRPr lang="en-GB" altLang="cs-CZ" sz="2000" b="1" dirty="0" smtClean="0">
              <a:solidFill>
                <a:srgbClr val="000000"/>
              </a:solidFill>
              <a:latin typeface="Arial" pitchFamily="34" charset="0"/>
            </a:endParaRPr>
          </a:p>
          <a:p>
            <a:pPr eaLnBrk="1" hangingPunct="1">
              <a:spcBef>
                <a:spcPts val="500"/>
              </a:spcBef>
              <a:buClr>
                <a:srgbClr val="000000"/>
              </a:buClr>
              <a:buFont typeface="Arial" pitchFamily="34" charset="0"/>
              <a:buNone/>
              <a:defRPr/>
            </a:pPr>
            <a:endParaRPr lang="en-GB" altLang="cs-CZ" sz="2000" b="1" dirty="0" smtClean="0">
              <a:solidFill>
                <a:srgbClr val="000000"/>
              </a:solidFill>
              <a:latin typeface="Arial" pitchFamily="34" charset="0"/>
            </a:endParaRPr>
          </a:p>
        </p:txBody>
      </p:sp>
      <p:pic>
        <p:nvPicPr>
          <p:cNvPr id="2048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5483225"/>
            <a:ext cx="1123950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46050"/>
            <a:ext cx="2514600" cy="138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4724400"/>
            <a:ext cx="2716212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5263" y="3644900"/>
            <a:ext cx="2082800" cy="84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2449512"/>
            <a:ext cx="1195387" cy="119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0" name="Picture 11" descr="https://upload.wikimedia.org/wikipedia/commons/thumb/8/85/LFU_unilog.gif/220px-LFU_unilog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7" y="1289062"/>
            <a:ext cx="1050925" cy="102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192139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1"/>
          <p:cNvSpPr txBox="1">
            <a:spLocks noChangeArrowheads="1"/>
          </p:cNvSpPr>
          <p:nvPr/>
        </p:nvSpPr>
        <p:spPr bwMode="auto">
          <a:xfrm>
            <a:off x="384198" y="879758"/>
            <a:ext cx="84963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>
                <a:srgbClr val="000080"/>
              </a:buClr>
              <a:buFontTx/>
              <a:buNone/>
            </a:pPr>
            <a:r>
              <a:rPr lang="cs-CZ" altLang="cs-CZ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Kooperující partneři/poradci</a:t>
            </a:r>
            <a:endParaRPr lang="ru-RU" altLang="cs-CZ" sz="28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eaLnBrk="1" hangingPunct="1">
              <a:spcBef>
                <a:spcPct val="0"/>
              </a:spcBef>
              <a:buClr>
                <a:srgbClr val="000080"/>
              </a:buClr>
              <a:buFont typeface="Arial" pitchFamily="34" charset="0"/>
              <a:buNone/>
            </a:pPr>
            <a:endParaRPr lang="en-GB" altLang="cs-CZ" sz="2800" b="1" dirty="0">
              <a:solidFill>
                <a:srgbClr val="00008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1" name="Text Box 2"/>
          <p:cNvSpPr txBox="1">
            <a:spLocks noChangeArrowheads="1"/>
          </p:cNvSpPr>
          <p:nvPr/>
        </p:nvSpPr>
        <p:spPr bwMode="auto">
          <a:xfrm>
            <a:off x="384198" y="1169476"/>
            <a:ext cx="6553200" cy="597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39725" indent="-339725">
              <a:spcBef>
                <a:spcPct val="20000"/>
              </a:spcBef>
              <a:buFont typeface="Arial" pitchFamily="34" charset="0"/>
              <a:buChar char="•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ts val="600"/>
              </a:spcBef>
              <a:buClr>
                <a:srgbClr val="000000"/>
              </a:buClr>
              <a:buFont typeface="Arial" pitchFamily="34" charset="0"/>
              <a:buNone/>
            </a:pPr>
            <a:r>
              <a:rPr lang="en-GB" altLang="cs-CZ" sz="2000" b="1" dirty="0">
                <a:solidFill>
                  <a:srgbClr val="000000"/>
                </a:solidFill>
                <a:latin typeface="Arial" pitchFamily="34" charset="0"/>
              </a:rPr>
              <a:t> </a:t>
            </a:r>
          </a:p>
          <a:p>
            <a:pPr eaLnBrk="1" hangingPunct="1">
              <a:spcBef>
                <a:spcPts val="600"/>
              </a:spcBef>
              <a:buClr>
                <a:srgbClr val="000000"/>
              </a:buClr>
              <a:buFont typeface="Wingdings" pitchFamily="2" charset="2"/>
              <a:buChar char=""/>
            </a:pPr>
            <a:r>
              <a:rPr lang="en-GB" altLang="cs-CZ" sz="2000" b="1" dirty="0" err="1" smtClean="0">
                <a:solidFill>
                  <a:srgbClr val="000000"/>
                </a:solidFill>
                <a:latin typeface="Arial" pitchFamily="34" charset="0"/>
              </a:rPr>
              <a:t>Minist</a:t>
            </a:r>
            <a:r>
              <a:rPr lang="cs-CZ" altLang="cs-CZ" sz="2000" b="1" dirty="0" err="1" smtClean="0">
                <a:solidFill>
                  <a:srgbClr val="000000"/>
                </a:solidFill>
                <a:latin typeface="Arial" pitchFamily="34" charset="0"/>
              </a:rPr>
              <a:t>erstvo</a:t>
            </a:r>
            <a:r>
              <a:rPr lang="cs-CZ" altLang="cs-CZ" sz="2000" b="1" dirty="0" smtClean="0">
                <a:solidFill>
                  <a:srgbClr val="000000"/>
                </a:solidFill>
                <a:latin typeface="Arial" pitchFamily="34" charset="0"/>
              </a:rPr>
              <a:t> vnitra ČR</a:t>
            </a:r>
            <a:endParaRPr lang="en-GB" altLang="cs-CZ" sz="2000" b="1" dirty="0">
              <a:solidFill>
                <a:srgbClr val="000000"/>
              </a:solidFill>
              <a:latin typeface="Arial" pitchFamily="34" charset="0"/>
            </a:endParaRPr>
          </a:p>
          <a:p>
            <a:pPr eaLnBrk="1" hangingPunct="1">
              <a:spcBef>
                <a:spcPts val="600"/>
              </a:spcBef>
              <a:buClr>
                <a:srgbClr val="000000"/>
              </a:buClr>
              <a:buFont typeface="Wingdings" pitchFamily="2" charset="2"/>
              <a:buNone/>
            </a:pPr>
            <a:endParaRPr lang="en-GB" altLang="cs-CZ" sz="2000" b="1" dirty="0">
              <a:latin typeface="Arial" pitchFamily="34" charset="0"/>
            </a:endParaRPr>
          </a:p>
          <a:p>
            <a:pPr eaLnBrk="1" hangingPunct="1">
              <a:spcBef>
                <a:spcPts val="600"/>
              </a:spcBef>
              <a:buClr>
                <a:srgbClr val="000000"/>
              </a:buClr>
              <a:buFont typeface="Wingdings" pitchFamily="2" charset="2"/>
              <a:buChar char=""/>
            </a:pPr>
            <a:r>
              <a:rPr lang="cs-CZ" altLang="cs-CZ" sz="2000" b="1" dirty="0" smtClean="0">
                <a:solidFill>
                  <a:srgbClr val="000000"/>
                </a:solidFill>
                <a:latin typeface="Arial" pitchFamily="34" charset="0"/>
              </a:rPr>
              <a:t>Civilní ochrana Lucembursko</a:t>
            </a:r>
          </a:p>
          <a:p>
            <a:pPr eaLnBrk="1" hangingPunct="1">
              <a:spcBef>
                <a:spcPts val="600"/>
              </a:spcBef>
              <a:buClr>
                <a:srgbClr val="000000"/>
              </a:buClr>
              <a:buFont typeface="Wingdings" pitchFamily="2" charset="2"/>
              <a:buNone/>
            </a:pPr>
            <a:endParaRPr lang="en-GB" altLang="cs-CZ" sz="2000" b="1" dirty="0">
              <a:solidFill>
                <a:srgbClr val="000000"/>
              </a:solidFill>
              <a:latin typeface="Arial" pitchFamily="34" charset="0"/>
            </a:endParaRPr>
          </a:p>
          <a:p>
            <a:pPr eaLnBrk="1" hangingPunct="1">
              <a:spcBef>
                <a:spcPts val="600"/>
              </a:spcBef>
              <a:buClr>
                <a:srgbClr val="000000"/>
              </a:buClr>
              <a:buFont typeface="Wingdings" pitchFamily="2" charset="2"/>
              <a:buChar char=""/>
            </a:pPr>
            <a:r>
              <a:rPr lang="en-GB" altLang="cs-CZ" sz="2000" b="1" dirty="0" smtClean="0">
                <a:solidFill>
                  <a:srgbClr val="000000"/>
                </a:solidFill>
                <a:latin typeface="Arial" pitchFamily="34" charset="0"/>
              </a:rPr>
              <a:t>I</a:t>
            </a:r>
            <a:r>
              <a:rPr lang="cs-CZ" altLang="cs-CZ" sz="2000" b="1" dirty="0" smtClean="0">
                <a:solidFill>
                  <a:srgbClr val="000000"/>
                </a:solidFill>
                <a:latin typeface="Arial" pitchFamily="34" charset="0"/>
              </a:rPr>
              <a:t>z</a:t>
            </a:r>
            <a:r>
              <a:rPr lang="en-GB" altLang="cs-CZ" sz="2000" b="1" dirty="0" err="1" smtClean="0">
                <a:solidFill>
                  <a:srgbClr val="000000"/>
                </a:solidFill>
                <a:latin typeface="Arial" pitchFamily="34" charset="0"/>
              </a:rPr>
              <a:t>rael</a:t>
            </a:r>
            <a:r>
              <a:rPr lang="cs-CZ" altLang="cs-CZ" sz="2000" b="1" dirty="0" err="1" smtClean="0">
                <a:solidFill>
                  <a:srgbClr val="000000"/>
                </a:solidFill>
                <a:latin typeface="Arial" pitchFamily="34" charset="0"/>
              </a:rPr>
              <a:t>ská</a:t>
            </a:r>
            <a:r>
              <a:rPr lang="cs-CZ" altLang="cs-CZ" sz="2000" b="1" dirty="0" smtClean="0">
                <a:solidFill>
                  <a:srgbClr val="000000"/>
                </a:solidFill>
                <a:latin typeface="Arial" pitchFamily="34" charset="0"/>
              </a:rPr>
              <a:t> trauma koalice</a:t>
            </a:r>
            <a:endParaRPr lang="en-GB" altLang="cs-CZ" sz="2000" b="1" dirty="0">
              <a:solidFill>
                <a:srgbClr val="000000"/>
              </a:solidFill>
              <a:latin typeface="Arial" pitchFamily="34" charset="0"/>
            </a:endParaRPr>
          </a:p>
          <a:p>
            <a:pPr eaLnBrk="1" hangingPunct="1">
              <a:spcBef>
                <a:spcPts val="600"/>
              </a:spcBef>
              <a:buClr>
                <a:srgbClr val="000000"/>
              </a:buClr>
              <a:buFont typeface="Wingdings" pitchFamily="2" charset="2"/>
              <a:buNone/>
            </a:pPr>
            <a:endParaRPr lang="en-GB" altLang="cs-CZ" sz="2000" b="1" dirty="0">
              <a:solidFill>
                <a:srgbClr val="000000"/>
              </a:solidFill>
              <a:latin typeface="Arial" pitchFamily="34" charset="0"/>
            </a:endParaRPr>
          </a:p>
          <a:p>
            <a:pPr eaLnBrk="1" hangingPunct="1">
              <a:spcBef>
                <a:spcPts val="600"/>
              </a:spcBef>
              <a:buClr>
                <a:srgbClr val="000000"/>
              </a:buClr>
              <a:buFont typeface="Wingdings" pitchFamily="2" charset="2"/>
              <a:buChar char=""/>
            </a:pPr>
            <a:r>
              <a:rPr lang="cs-CZ" altLang="cs-CZ" sz="2000" b="1" dirty="0" smtClean="0">
                <a:solidFill>
                  <a:srgbClr val="000000"/>
                </a:solidFill>
                <a:latin typeface="Arial" pitchFamily="34" charset="0"/>
              </a:rPr>
              <a:t>Španělská společnost pro </a:t>
            </a:r>
            <a:r>
              <a:rPr lang="cs-CZ" altLang="cs-CZ" sz="2000" b="1" dirty="0" err="1" smtClean="0">
                <a:solidFill>
                  <a:srgbClr val="000000"/>
                </a:solidFill>
                <a:latin typeface="Arial" pitchFamily="34" charset="0"/>
              </a:rPr>
              <a:t>psychotraumatologii</a:t>
            </a:r>
            <a:r>
              <a:rPr lang="cs-CZ" altLang="cs-CZ" sz="2000" b="1" dirty="0" smtClean="0">
                <a:solidFill>
                  <a:srgbClr val="000000"/>
                </a:solidFill>
                <a:latin typeface="Arial" pitchFamily="34" charset="0"/>
              </a:rPr>
              <a:t>, traumatický stres a disociaci. </a:t>
            </a:r>
          </a:p>
          <a:p>
            <a:pPr marL="0" indent="0" eaLnBrk="1" hangingPunct="1">
              <a:spcBef>
                <a:spcPts val="600"/>
              </a:spcBef>
              <a:buClr>
                <a:srgbClr val="000000"/>
              </a:buClr>
              <a:buNone/>
            </a:pPr>
            <a:endParaRPr lang="en-GB" altLang="cs-CZ" sz="2000" b="1" dirty="0">
              <a:latin typeface="Arial" pitchFamily="34" charset="0"/>
            </a:endParaRPr>
          </a:p>
          <a:p>
            <a:pPr eaLnBrk="1" hangingPunct="1">
              <a:spcBef>
                <a:spcPts val="600"/>
              </a:spcBef>
              <a:buClr>
                <a:srgbClr val="000000"/>
              </a:buClr>
              <a:buFont typeface="Wingdings" pitchFamily="2" charset="2"/>
              <a:buChar char=""/>
            </a:pPr>
            <a:r>
              <a:rPr lang="en-GB" altLang="cs-CZ" sz="2000" b="1" dirty="0" smtClean="0">
                <a:latin typeface="Arial" pitchFamily="34" charset="0"/>
              </a:rPr>
              <a:t>Impact-N</a:t>
            </a:r>
            <a:r>
              <a:rPr lang="cs-CZ" altLang="cs-CZ" sz="2000" b="1" dirty="0" err="1" smtClean="0">
                <a:latin typeface="Arial" pitchFamily="34" charset="0"/>
              </a:rPr>
              <a:t>árodní</a:t>
            </a:r>
            <a:r>
              <a:rPr lang="cs-CZ" altLang="cs-CZ" sz="2000" b="1" dirty="0" smtClean="0">
                <a:latin typeface="Arial" pitchFamily="34" charset="0"/>
              </a:rPr>
              <a:t> odborné a poradenské centrum pro psychosociální péči při kritických incidentech, Nizozemí.</a:t>
            </a:r>
            <a:endParaRPr lang="en-GB" altLang="cs-CZ" sz="2000" b="1" dirty="0">
              <a:solidFill>
                <a:srgbClr val="FF0000"/>
              </a:solidFill>
              <a:latin typeface="Arial" pitchFamily="34" charset="0"/>
            </a:endParaRPr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3929063"/>
            <a:ext cx="1368425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2614613"/>
            <a:ext cx="1249363" cy="103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638" y="1320800"/>
            <a:ext cx="205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0"/>
            <a:ext cx="1888654" cy="879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3" name="Picture 13" descr="http://www.suppsy.lu/wp-content/uploads/2015/03/logo-suppsy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592888" y="2046288"/>
            <a:ext cx="2227262" cy="51911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22537" name="Picture 15" descr="https://media.licdn.com/media/p/8/000/1e9/22e/20c1c32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4729163"/>
            <a:ext cx="1258888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698396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8919" y="764704"/>
            <a:ext cx="7772400" cy="555625"/>
          </a:xfrm>
        </p:spPr>
        <p:txBody>
          <a:bodyPr/>
          <a:lstStyle/>
          <a:p>
            <a:pPr>
              <a:defRPr/>
            </a:pPr>
            <a:r>
              <a:rPr lang="cs-CZ" b="1" dirty="0" smtClean="0">
                <a:solidFill>
                  <a:srgbClr val="FF0000"/>
                </a:solidFill>
                <a:latin typeface="Arial" charset="0"/>
                <a:ea typeface="+mn-ea"/>
                <a:cs typeface="+mn-cs"/>
              </a:rPr>
              <a:t>Cíl a zaměření EUNAD IP</a:t>
            </a:r>
            <a:endParaRPr b="1" dirty="0">
              <a:solidFill>
                <a:srgbClr val="FF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40963" name="Zástupný symbol pro obsah 2"/>
          <p:cNvSpPr>
            <a:spLocks noGrp="1"/>
          </p:cNvSpPr>
          <p:nvPr>
            <p:ph idx="1"/>
          </p:nvPr>
        </p:nvSpPr>
        <p:spPr>
          <a:xfrm>
            <a:off x="683568" y="1484784"/>
            <a:ext cx="7704856" cy="3910013"/>
          </a:xfrm>
        </p:spPr>
        <p:txBody>
          <a:bodyPr/>
          <a:lstStyle/>
          <a:p>
            <a:pPr>
              <a:buFont typeface="Wingdings" pitchFamily="2" charset="2"/>
              <a:buChar char="Ø"/>
              <a:defRPr/>
            </a:pPr>
            <a:r>
              <a:rPr lang="cs-CZ" altLang="cs-CZ" sz="2400" dirty="0">
                <a:latin typeface="Arial" panose="020B0604020202020204" pitchFamily="34" charset="0"/>
                <a:cs typeface="Arial" panose="020B0604020202020204" pitchFamily="34" charset="0"/>
              </a:rPr>
              <a:t>Implementuje výsledky předchozího projektu EUNAD (lidé se sluchovým či zrakovým postižením při katastrofách) na novou cílovou skupinu.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cs-CZ" altLang="cs-C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EUNAD Implementace: Lidé s mentálním a/nebo motorickým postižením.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cs-CZ" altLang="cs-C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Zlepšit praxi</a:t>
            </a:r>
            <a:r>
              <a:rPr lang="cs-CZ" alt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při poskytování (psychosociální) asistence lidem s postižením při katastrofách.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cs-CZ" altLang="cs-C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Poskytnout hlavní vodítka </a:t>
            </a:r>
            <a:r>
              <a:rPr lang="cs-CZ" alt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 účinnou podporu těchto osob.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cs-CZ" altLang="cs-C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Zlepšit postupy </a:t>
            </a:r>
            <a:r>
              <a:rPr lang="cs-CZ" alt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příslušníků IZS  při katastrofách.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cs-CZ" altLang="cs-C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Posilovat odolnost</a:t>
            </a:r>
            <a:r>
              <a:rPr lang="cs-CZ" alt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komunit a lidí s disabilitou.</a:t>
            </a:r>
            <a:br>
              <a:rPr lang="cs-CZ" alt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alt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None/>
              <a:defRPr/>
            </a:pPr>
            <a:endParaRPr lang="cs-CZ" altLang="cs-CZ" sz="2400" b="1" dirty="0" smtClean="0"/>
          </a:p>
          <a:p>
            <a:pPr>
              <a:buFontTx/>
              <a:buNone/>
              <a:defRPr/>
            </a:pPr>
            <a:endParaRPr lang="cs-CZ" altLang="cs-CZ" sz="2400" b="1" dirty="0" smtClean="0"/>
          </a:p>
          <a:p>
            <a:pPr>
              <a:buFontTx/>
              <a:buNone/>
              <a:defRPr/>
            </a:pPr>
            <a:endParaRPr lang="en-GB" altLang="cs-CZ" sz="2400" b="1" dirty="0" smtClean="0">
              <a:solidFill>
                <a:srgbClr val="000080"/>
              </a:solidFill>
            </a:endParaRPr>
          </a:p>
          <a:p>
            <a:pPr marL="0" indent="0">
              <a:buFont typeface="Arial" charset="0"/>
              <a:buNone/>
              <a:defRPr/>
            </a:pPr>
            <a:endParaRPr lang="cs-CZ" altLang="cs-CZ" dirty="0" smtClean="0"/>
          </a:p>
        </p:txBody>
      </p:sp>
      <p:pic>
        <p:nvPicPr>
          <p:cNvPr id="3277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563" y="130937"/>
            <a:ext cx="2357437" cy="1097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7693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Nadpis 1"/>
          <p:cNvSpPr>
            <a:spLocks noGrp="1"/>
          </p:cNvSpPr>
          <p:nvPr>
            <p:ph type="title"/>
          </p:nvPr>
        </p:nvSpPr>
        <p:spPr>
          <a:xfrm>
            <a:off x="323850" y="550863"/>
            <a:ext cx="8429625" cy="555625"/>
          </a:xfrm>
        </p:spPr>
        <p:txBody>
          <a:bodyPr/>
          <a:lstStyle/>
          <a:p>
            <a:r>
              <a:rPr lang="cs-CZ" altLang="cs-CZ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Předchozí projekty </a:t>
            </a:r>
            <a:r>
              <a:rPr lang="cs-CZ" altLang="cs-CZ" sz="3200" b="1" dirty="0" smtClean="0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cs-CZ" altLang="cs-CZ" sz="3200" b="1" dirty="0" smtClean="0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</a:br>
            <a:r>
              <a:rPr lang="en-US" altLang="cs-CZ" sz="2000" b="1" dirty="0" smtClean="0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altLang="cs-CZ" sz="2000" b="1" dirty="0" smtClean="0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Evropská síť pro psychosociální následnou péči při katastrofách</a:t>
            </a:r>
            <a:r>
              <a:rPr lang="en-US" altLang="cs-CZ" sz="2000" b="1" dirty="0" smtClean="0">
                <a:latin typeface="Arial" pitchFamily="34" charset="0"/>
                <a:cs typeface="Arial" pitchFamily="34" charset="0"/>
              </a:rPr>
              <a:t> </a:t>
            </a:r>
            <a:endParaRPr lang="cs-CZ" altLang="cs-CZ" sz="20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147" name="Zástupný symbol pro obsah 2"/>
          <p:cNvSpPr>
            <a:spLocks noGrp="1"/>
          </p:cNvSpPr>
          <p:nvPr>
            <p:ph idx="1"/>
          </p:nvPr>
        </p:nvSpPr>
        <p:spPr>
          <a:xfrm>
            <a:off x="0" y="1484313"/>
            <a:ext cx="8460432" cy="497205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cs-CZ" sz="2000" b="1" dirty="0" smtClean="0">
                <a:latin typeface="Arial" charset="0"/>
              </a:rPr>
              <a:t>                                  </a:t>
            </a:r>
          </a:p>
          <a:p>
            <a:pPr marL="0" indent="0">
              <a:buNone/>
              <a:defRPr/>
            </a:pPr>
            <a:endParaRPr lang="cs-CZ" sz="2000" b="1" dirty="0">
              <a:latin typeface="Arial" charset="0"/>
            </a:endParaRPr>
          </a:p>
          <a:p>
            <a:pPr marL="0" indent="0">
              <a:buNone/>
              <a:defRPr/>
            </a:pPr>
            <a:r>
              <a:rPr lang="cs-CZ" sz="2000" b="1" dirty="0">
                <a:latin typeface="Arial" charset="0"/>
              </a:rPr>
              <a:t> </a:t>
            </a:r>
            <a:r>
              <a:rPr lang="cs-CZ" sz="2000" b="1" dirty="0" smtClean="0">
                <a:latin typeface="Arial" charset="0"/>
              </a:rPr>
              <a:t>                                  </a:t>
            </a:r>
            <a:r>
              <a:rPr lang="cs-CZ" sz="2000" dirty="0" smtClean="0">
                <a:latin typeface="Arial" charset="0"/>
              </a:rPr>
              <a:t>(2007-2009, </a:t>
            </a:r>
            <a:r>
              <a:rPr lang="cs-CZ" sz="2000" dirty="0" err="1" smtClean="0">
                <a:latin typeface="Arial" charset="0"/>
              </a:rPr>
              <a:t>pssoc</a:t>
            </a:r>
            <a:r>
              <a:rPr lang="cs-CZ" sz="2000" dirty="0" smtClean="0">
                <a:latin typeface="Arial" charset="0"/>
              </a:rPr>
              <a:t>. třídění)</a:t>
            </a:r>
            <a:endParaRPr lang="cs-CZ" sz="2000" b="1" dirty="0" smtClean="0">
              <a:latin typeface="Arial" charset="0"/>
            </a:endParaRPr>
          </a:p>
          <a:p>
            <a:pPr>
              <a:buFontTx/>
              <a:buNone/>
              <a:defRPr/>
            </a:pPr>
            <a:endParaRPr lang="cs-CZ" sz="800" dirty="0"/>
          </a:p>
          <a:p>
            <a:pPr>
              <a:buFontTx/>
              <a:buNone/>
              <a:defRPr/>
            </a:pPr>
            <a:endParaRPr lang="cs-CZ" sz="800" dirty="0" smtClean="0">
              <a:latin typeface="Arial" charset="0"/>
            </a:endParaRPr>
          </a:p>
          <a:p>
            <a:pPr>
              <a:buFontTx/>
              <a:buNone/>
              <a:defRPr/>
            </a:pPr>
            <a:endParaRPr lang="cs-CZ" sz="800" dirty="0">
              <a:latin typeface="Arial" charset="0"/>
            </a:endParaRPr>
          </a:p>
          <a:p>
            <a:pPr>
              <a:buFontTx/>
              <a:buNone/>
              <a:defRPr/>
            </a:pPr>
            <a:endParaRPr lang="cs-CZ" sz="800" dirty="0" smtClean="0">
              <a:latin typeface="Arial" charset="0"/>
            </a:endParaRPr>
          </a:p>
          <a:p>
            <a:pPr>
              <a:buFontTx/>
              <a:buNone/>
              <a:defRPr/>
            </a:pPr>
            <a:endParaRPr lang="cs-CZ" sz="800" dirty="0">
              <a:latin typeface="Arial" charset="0"/>
            </a:endParaRPr>
          </a:p>
          <a:p>
            <a:pPr>
              <a:buFontTx/>
              <a:buNone/>
              <a:defRPr/>
            </a:pPr>
            <a:r>
              <a:rPr lang="cs-CZ" sz="800" dirty="0" smtClean="0">
                <a:latin typeface="Arial" charset="0"/>
              </a:rPr>
              <a:t>                                                                     </a:t>
            </a:r>
            <a:r>
              <a:rPr lang="cs-CZ" sz="2000" dirty="0" smtClean="0">
                <a:latin typeface="Arial" charset="0"/>
              </a:rPr>
              <a:t> (2009-2011, uniformované složky)</a:t>
            </a:r>
          </a:p>
          <a:p>
            <a:pPr>
              <a:buFont typeface="Arial" pitchFamily="34" charset="0"/>
              <a:buNone/>
              <a:defRPr/>
            </a:pPr>
            <a:endParaRPr lang="cs-CZ" sz="2000" b="1" dirty="0" smtClean="0">
              <a:latin typeface="Arial" charset="0"/>
            </a:endParaRPr>
          </a:p>
          <a:p>
            <a:pPr>
              <a:buFont typeface="Arial" pitchFamily="34" charset="0"/>
              <a:buNone/>
              <a:defRPr/>
            </a:pPr>
            <a:endParaRPr lang="cs-CZ" sz="2000" b="1" dirty="0">
              <a:latin typeface="Arial" charset="0"/>
            </a:endParaRPr>
          </a:p>
          <a:p>
            <a:pPr>
              <a:buFont typeface="Arial" pitchFamily="34" charset="0"/>
              <a:buNone/>
              <a:defRPr/>
            </a:pPr>
            <a:endParaRPr lang="cs-CZ" sz="2000" b="1" dirty="0">
              <a:latin typeface="Arial" charset="0"/>
            </a:endParaRPr>
          </a:p>
          <a:p>
            <a:pPr>
              <a:buFont typeface="Arial" pitchFamily="34" charset="0"/>
              <a:buNone/>
              <a:defRPr/>
            </a:pPr>
            <a:r>
              <a:rPr lang="cs-CZ" sz="2000" dirty="0" smtClean="0">
                <a:latin typeface="Arial" charset="0"/>
              </a:rPr>
              <a:t>                          (2013-2014, sluchové/zrakové postižení)</a:t>
            </a:r>
          </a:p>
          <a:p>
            <a:pPr>
              <a:buFontTx/>
              <a:buNone/>
              <a:defRPr/>
            </a:pPr>
            <a:endParaRPr lang="cs-CZ" sz="2800" b="1" dirty="0" smtClean="0">
              <a:solidFill>
                <a:srgbClr val="000080"/>
              </a:solidFill>
              <a:latin typeface="Arial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cs-CZ" dirty="0" smtClean="0"/>
          </a:p>
        </p:txBody>
      </p:sp>
      <p:sp>
        <p:nvSpPr>
          <p:cNvPr id="24580" name="Obdélník 4"/>
          <p:cNvSpPr>
            <a:spLocks noChangeArrowheads="1"/>
          </p:cNvSpPr>
          <p:nvPr/>
        </p:nvSpPr>
        <p:spPr bwMode="auto">
          <a:xfrm>
            <a:off x="2949165" y="5284295"/>
            <a:ext cx="5795962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cs-CZ" altLang="cs-CZ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cs-CZ" altLang="cs-CZ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http://eunad-info.eu</a:t>
            </a:r>
            <a:r>
              <a:rPr lang="cs-CZ" altLang="cs-CZ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/  </a:t>
            </a:r>
            <a:endParaRPr lang="cs-CZ" altLang="cs-CZ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http://www.eutopa-info.eu</a:t>
            </a:r>
            <a:r>
              <a:rPr lang="cs-CZ" altLang="cs-CZ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/</a:t>
            </a:r>
            <a:endParaRPr lang="cs-CZ" altLang="cs-CZ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8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669" y="1628255"/>
            <a:ext cx="2832100" cy="480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066" y="2852936"/>
            <a:ext cx="1800498" cy="49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16" t="8195" r="1801" b="8195"/>
          <a:stretch>
            <a:fillRect/>
          </a:stretch>
        </p:blipFill>
        <p:spPr bwMode="auto">
          <a:xfrm>
            <a:off x="7380288" y="1725613"/>
            <a:ext cx="1763712" cy="250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188913"/>
            <a:ext cx="15176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5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6313" y="4467225"/>
            <a:ext cx="1817687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7423" y="4225925"/>
            <a:ext cx="1312591" cy="611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3007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4065" y="520700"/>
            <a:ext cx="7772400" cy="555625"/>
          </a:xfrm>
        </p:spPr>
        <p:txBody>
          <a:bodyPr/>
          <a:lstStyle/>
          <a:p>
            <a:pPr>
              <a:defRPr/>
            </a:pPr>
            <a:r>
              <a:rPr lang="cs-CZ" sz="3200" b="1" dirty="0" smtClean="0">
                <a:solidFill>
                  <a:srgbClr val="FF0000"/>
                </a:solidFill>
                <a:latin typeface="Arial" charset="0"/>
                <a:ea typeface="+mn-ea"/>
                <a:cs typeface="+mn-cs"/>
              </a:rPr>
              <a:t>Oblasti</a:t>
            </a:r>
          </a:p>
        </p:txBody>
      </p:sp>
      <p:sp>
        <p:nvSpPr>
          <p:cNvPr id="4099" name="Zástupný symbol pro obsah 2"/>
          <p:cNvSpPr>
            <a:spLocks noGrp="1"/>
          </p:cNvSpPr>
          <p:nvPr>
            <p:ph idx="1"/>
          </p:nvPr>
        </p:nvSpPr>
        <p:spPr>
          <a:xfrm>
            <a:off x="395288" y="1341438"/>
            <a:ext cx="8748712" cy="5327650"/>
          </a:xfrm>
        </p:spPr>
        <p:txBody>
          <a:bodyPr/>
          <a:lstStyle/>
          <a:p>
            <a:pPr marL="0" indent="0">
              <a:buFont typeface="Arial" pitchFamily="34" charset="0"/>
              <a:buNone/>
              <a:defRPr/>
            </a:pPr>
            <a:r>
              <a:rPr lang="cs-CZ" sz="2000" dirty="0" smtClean="0">
                <a:latin typeface="Arial" charset="0"/>
              </a:rPr>
              <a:t>Návaznost na předchozí projekt </a:t>
            </a:r>
            <a:r>
              <a:rPr lang="cs-CZ" sz="2000" b="1" dirty="0" smtClean="0">
                <a:latin typeface="Arial" charset="0"/>
              </a:rPr>
              <a:t>EUNAD </a:t>
            </a:r>
            <a:r>
              <a:rPr lang="cs-CZ" sz="2000" dirty="0" smtClean="0">
                <a:latin typeface="Arial" charset="0"/>
              </a:rPr>
              <a:t>(lidé se zrakovým nebo sluchovým postižením při katastrofách)</a:t>
            </a:r>
            <a:r>
              <a:rPr lang="ar-SA" sz="2000" dirty="0" smtClean="0">
                <a:latin typeface="Arial" charset="0"/>
              </a:rPr>
              <a:t>‏</a:t>
            </a:r>
            <a:r>
              <a:rPr lang="cs-CZ" sz="2000" b="1" dirty="0" smtClean="0">
                <a:latin typeface="Arial" charset="0"/>
              </a:rPr>
              <a:t/>
            </a:r>
            <a:br>
              <a:rPr lang="cs-CZ" sz="2000" b="1" dirty="0" smtClean="0">
                <a:latin typeface="Arial" charset="0"/>
              </a:rPr>
            </a:br>
            <a:endParaRPr lang="cs-CZ" sz="2000" b="1" dirty="0" smtClean="0">
              <a:latin typeface="Arial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cs-CZ" sz="2000" b="1" u="sng" dirty="0">
                <a:latin typeface="Arial" charset="0"/>
              </a:rPr>
              <a:t>Cílová skupina</a:t>
            </a:r>
            <a:r>
              <a:rPr lang="cs-CZ" sz="2000" b="1" dirty="0">
                <a:latin typeface="Arial" charset="0"/>
              </a:rPr>
              <a:t>: Lidé s mentální disabilitou při katastrofách 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cs-CZ" sz="2000" b="1" u="sng" dirty="0">
                <a:latin typeface="Arial" charset="0"/>
              </a:rPr>
              <a:t>Specificky</a:t>
            </a:r>
            <a:r>
              <a:rPr lang="cs-CZ" sz="2000" b="1" dirty="0">
                <a:latin typeface="Arial" charset="0"/>
              </a:rPr>
              <a:t>: osoby </a:t>
            </a:r>
            <a:r>
              <a:rPr lang="cs-CZ" sz="2000" b="1" dirty="0" smtClean="0">
                <a:latin typeface="Arial" charset="0"/>
              </a:rPr>
              <a:t>s </a:t>
            </a:r>
            <a:r>
              <a:rPr lang="cs-CZ" sz="2000" b="1" dirty="0">
                <a:solidFill>
                  <a:srgbClr val="FF0000"/>
                </a:solidFill>
                <a:latin typeface="Arial" charset="0"/>
              </a:rPr>
              <a:t>intelektovým</a:t>
            </a:r>
            <a:r>
              <a:rPr lang="cs-CZ" sz="2000" b="1" dirty="0">
                <a:latin typeface="Arial" charset="0"/>
              </a:rPr>
              <a:t> nebo </a:t>
            </a:r>
            <a:r>
              <a:rPr lang="cs-CZ" sz="2000" b="1" dirty="0">
                <a:solidFill>
                  <a:srgbClr val="FF0000"/>
                </a:solidFill>
                <a:latin typeface="Arial" charset="0"/>
              </a:rPr>
              <a:t>kognitivním </a:t>
            </a:r>
            <a:r>
              <a:rPr lang="cs-CZ" sz="2000" b="1" dirty="0">
                <a:latin typeface="Arial" charset="0"/>
              </a:rPr>
              <a:t>postižením, příp. s autismem + ev. kombinace s </a:t>
            </a:r>
            <a:r>
              <a:rPr lang="cs-CZ" sz="2000" b="1" dirty="0">
                <a:solidFill>
                  <a:srgbClr val="FF0000"/>
                </a:solidFill>
                <a:latin typeface="Arial" charset="0"/>
              </a:rPr>
              <a:t>motorickým</a:t>
            </a:r>
            <a:r>
              <a:rPr lang="cs-CZ" sz="2000" b="1" dirty="0">
                <a:latin typeface="Arial" charset="0"/>
              </a:rPr>
              <a:t> postižením.</a:t>
            </a:r>
          </a:p>
          <a:p>
            <a:pPr marL="0" indent="0">
              <a:buFont typeface="Arial" pitchFamily="34" charset="0"/>
              <a:buNone/>
              <a:defRPr/>
            </a:pPr>
            <a:endParaRPr lang="cs-CZ" sz="2000" b="1" dirty="0" smtClean="0">
              <a:latin typeface="Arial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cs-CZ" sz="2000" u="sng" dirty="0" smtClean="0">
                <a:latin typeface="Arial" charset="0"/>
              </a:rPr>
              <a:t>Oblasti projektu</a:t>
            </a:r>
            <a:r>
              <a:rPr lang="cs-CZ" sz="2000" dirty="0" smtClean="0">
                <a:latin typeface="Arial" charset="0"/>
              </a:rPr>
              <a:t>: 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cs-CZ" sz="2000" b="1" dirty="0" smtClean="0">
                <a:latin typeface="Arial" charset="0"/>
              </a:rPr>
              <a:t>Krizová připravenost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cs-CZ" sz="2000" b="1" dirty="0" smtClean="0">
                <a:latin typeface="Arial" charset="0"/>
              </a:rPr>
              <a:t>Civilní ochrana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cs-CZ" sz="2000" b="1" dirty="0" smtClean="0">
                <a:latin typeface="Arial" charset="0"/>
              </a:rPr>
              <a:t>Psychosociální pomoc při katastrofách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cs-CZ" sz="2000" b="1" dirty="0" smtClean="0">
                <a:latin typeface="Arial" charset="0"/>
              </a:rPr>
              <a:t>Krizové řízení</a:t>
            </a:r>
            <a:endParaRPr lang="cs-CZ" sz="2000" dirty="0" smtClean="0">
              <a:latin typeface="Arial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cs-CZ" sz="2000" b="1" dirty="0" smtClean="0">
                <a:latin typeface="Arial" charset="0"/>
              </a:rPr>
              <a:t>Složky IZS</a:t>
            </a:r>
          </a:p>
          <a:p>
            <a:pPr marL="0" indent="0">
              <a:buFont typeface="Arial" pitchFamily="34" charset="0"/>
              <a:buNone/>
              <a:defRPr/>
            </a:pPr>
            <a:endParaRPr lang="cs-CZ" sz="2400" b="1" dirty="0" smtClean="0">
              <a:latin typeface="Arial" charset="0"/>
            </a:endParaRPr>
          </a:p>
          <a:p>
            <a:pPr>
              <a:buFontTx/>
              <a:buNone/>
              <a:defRPr/>
            </a:pPr>
            <a:endParaRPr lang="cs-CZ" dirty="0" smtClean="0"/>
          </a:p>
        </p:txBody>
      </p:sp>
      <p:pic>
        <p:nvPicPr>
          <p:cNvPr id="1843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9425" y="0"/>
            <a:ext cx="231457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6372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Nadpis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2400" cy="555625"/>
          </a:xfrm>
        </p:spPr>
        <p:txBody>
          <a:bodyPr/>
          <a:lstStyle/>
          <a:p>
            <a:r>
              <a:rPr lang="cs-CZ" altLang="cs-CZ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Úkoly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268760"/>
            <a:ext cx="8785225" cy="4813300"/>
          </a:xfrm>
        </p:spPr>
        <p:txBody>
          <a:bodyPr/>
          <a:lstStyle/>
          <a:p>
            <a:pPr marL="457200" indent="-457200" algn="just" eaLnBrk="1" hangingPunct="1">
              <a:spcBef>
                <a:spcPts val="500"/>
              </a:spcBef>
              <a:buClr>
                <a:srgbClr val="000000"/>
              </a:buClr>
              <a:buFont typeface="+mj-lt"/>
              <a:buAutoNum type="arabicPeriod"/>
              <a:defRPr/>
            </a:pPr>
            <a:r>
              <a:rPr lang="cs-CZ" altLang="cs-CZ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Evaluace</a:t>
            </a:r>
            <a:r>
              <a:rPr lang="cs-CZ" altLang="cs-CZ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(tvorba sítě organizací pro lidi s disabilitou, analýza literatury a EU projektů)</a:t>
            </a:r>
          </a:p>
          <a:p>
            <a:pPr marL="457200" indent="-457200" algn="just" eaLnBrk="1" hangingPunct="1">
              <a:spcBef>
                <a:spcPts val="500"/>
              </a:spcBef>
              <a:buClr>
                <a:srgbClr val="000000"/>
              </a:buClr>
              <a:buFont typeface="+mj-lt"/>
              <a:buAutoNum type="arabicPeriod"/>
              <a:defRPr/>
            </a:pPr>
            <a:r>
              <a:rPr lang="cs-CZ" altLang="cs-CZ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Výzkum</a:t>
            </a:r>
            <a:r>
              <a:rPr lang="cs-CZ" altLang="cs-CZ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(studie </a:t>
            </a:r>
            <a:r>
              <a:rPr lang="cs-CZ" altLang="cs-CZ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psychotraumatologie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 potřeb osob se senzorickým, mentálním nebo motorickým postižením při katastrofách) </a:t>
            </a:r>
          </a:p>
          <a:p>
            <a:pPr marL="457200" indent="-457200" algn="just" eaLnBrk="1" hangingPunct="1">
              <a:spcBef>
                <a:spcPts val="500"/>
              </a:spcBef>
              <a:buClr>
                <a:srgbClr val="000000"/>
              </a:buClr>
              <a:buFont typeface="+mj-lt"/>
              <a:buAutoNum type="arabicPeriod"/>
              <a:defRPr/>
            </a:pPr>
            <a:r>
              <a:rPr lang="cs-CZ" altLang="cs-CZ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Workshopy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(pro členy IZS a odborníky na duševní zdraví, evropská konference)</a:t>
            </a: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 eaLnBrk="1" hangingPunct="1">
              <a:spcBef>
                <a:spcPts val="500"/>
              </a:spcBef>
              <a:buClr>
                <a:srgbClr val="000000"/>
              </a:buClr>
              <a:buFont typeface="+mj-lt"/>
              <a:buAutoNum type="arabicPeriod"/>
              <a:defRPr/>
            </a:pPr>
            <a:r>
              <a:rPr lang="cs-CZ" altLang="cs-CZ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Doporučení 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(pro organizace lidí s disabilitou, experty a členy IZS)</a:t>
            </a: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 eaLnBrk="1" hangingPunct="1">
              <a:spcBef>
                <a:spcPts val="500"/>
              </a:spcBef>
              <a:buClr>
                <a:srgbClr val="000000"/>
              </a:buClr>
              <a:buFont typeface="+mj-lt"/>
              <a:buAutoNum type="arabicPeriod"/>
              <a:defRPr/>
            </a:pPr>
            <a:r>
              <a:rPr lang="cs-CZ" altLang="cs-CZ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Výcvik profesionálů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civilní ochrana, IZS, sociální pracovníci, experti v oblasti duševního zdraví, učitelé – v oblasti podpory lidí s disabilitou při katastrofách, vč. výcvikové příručky a nástrojů) </a:t>
            </a:r>
          </a:p>
          <a:p>
            <a:pPr marL="457200" indent="-457200" algn="just" eaLnBrk="1" hangingPunct="1">
              <a:spcBef>
                <a:spcPts val="500"/>
              </a:spcBef>
              <a:buClr>
                <a:srgbClr val="000000"/>
              </a:buClr>
              <a:buFont typeface="+mj-lt"/>
              <a:buAutoNum type="arabicPeriod"/>
              <a:defRPr/>
            </a:pPr>
            <a:r>
              <a:rPr lang="cs-CZ" altLang="cs-CZ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Nástroje pro školy a instituce pro lidi s disabilitou 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(svépomoc, komunikační kompetence)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188913"/>
            <a:ext cx="15176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3588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"/>
          <p:cNvSpPr txBox="1">
            <a:spLocks noChangeArrowheads="1"/>
          </p:cNvSpPr>
          <p:nvPr/>
        </p:nvSpPr>
        <p:spPr bwMode="auto">
          <a:xfrm>
            <a:off x="684213" y="369888"/>
            <a:ext cx="77724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>
                <a:srgbClr val="000080"/>
              </a:buClr>
              <a:buFont typeface="Arial" pitchFamily="34" charset="0"/>
              <a:buNone/>
            </a:pPr>
            <a:r>
              <a:rPr lang="cs-CZ" altLang="cs-CZ" b="1" dirty="0" smtClean="0">
                <a:solidFill>
                  <a:srgbClr val="FF0000"/>
                </a:solidFill>
                <a:latin typeface="Arial" pitchFamily="34" charset="0"/>
              </a:rPr>
              <a:t>Klíčová otázka</a:t>
            </a:r>
            <a:endParaRPr lang="cs-CZ" altLang="cs-CZ" b="1" dirty="0">
              <a:solidFill>
                <a:srgbClr val="FF0000"/>
              </a:solidFill>
              <a:latin typeface="Arial" pitchFamily="34" charset="0"/>
            </a:endParaRPr>
          </a:p>
        </p:txBody>
      </p:sp>
      <p:sp>
        <p:nvSpPr>
          <p:cNvPr id="19459" name="Text Box 2"/>
          <p:cNvSpPr txBox="1">
            <a:spLocks noChangeArrowheads="1"/>
          </p:cNvSpPr>
          <p:nvPr/>
        </p:nvSpPr>
        <p:spPr bwMode="auto">
          <a:xfrm>
            <a:off x="358775" y="1125538"/>
            <a:ext cx="8424863" cy="538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39725" indent="-339725"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339725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339725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339725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339725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tabLst>
                <a:tab pos="339725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39725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39725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39725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39725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700"/>
              </a:spcBef>
              <a:buClr>
                <a:srgbClr val="000000"/>
              </a:buClr>
              <a:buFont typeface="Arial" pitchFamily="34" charset="0"/>
              <a:buNone/>
              <a:defRPr/>
            </a:pPr>
            <a:r>
              <a:rPr lang="en-GB" altLang="cs-CZ" sz="2400" b="1" dirty="0" smtClean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	</a:t>
            </a:r>
            <a:r>
              <a:rPr lang="cs-CZ" altLang="cs-CZ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Jak </a:t>
            </a:r>
            <a:r>
              <a:rPr lang="en-GB" altLang="cs-CZ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</a:t>
            </a:r>
            <a:r>
              <a:rPr lang="cs-CZ" altLang="cs-CZ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ovat</a:t>
            </a:r>
            <a:r>
              <a:rPr lang="en-GB" altLang="cs-CZ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psychosoci</a:t>
            </a:r>
            <a:r>
              <a:rPr lang="cs-CZ" altLang="cs-CZ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ální</a:t>
            </a:r>
            <a:r>
              <a:rPr lang="cs-CZ" altLang="cs-CZ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podporu lidí s mentální a/nebo fyzickou disabilitou do krizového řízení?</a:t>
            </a:r>
            <a:endParaRPr lang="cs-CZ" altLang="cs-CZ" sz="2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cs-CZ" altLang="cs-CZ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Téma reakcí a potřeb lidí s mentálním postižením při katastrofách  </a:t>
            </a:r>
            <a:r>
              <a:rPr lang="cs-CZ" altLang="cs-CZ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chybí v postupech psychosociálního krizového řízení</a:t>
            </a:r>
            <a:r>
              <a:rPr lang="cs-CZ" altLang="cs-CZ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podpory.</a:t>
            </a:r>
            <a:endParaRPr lang="cs-CZ" altLang="cs-CZ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EUNAD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IP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směřuje k implementaci a přípravě evropských </a:t>
            </a:r>
            <a:r>
              <a:rPr lang="cs-C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asistenčních programů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které se vztahují </a:t>
            </a:r>
            <a:r>
              <a:rPr lang="cs-C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 lidským právům přeživších osob s disabilitou.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Další krok k implementaci </a:t>
            </a:r>
            <a:r>
              <a:rPr lang="cs-C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 Konvence práv osob s disabilitou.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cs-CZ" alt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Integrace </a:t>
            </a:r>
            <a:r>
              <a:rPr lang="cs-CZ" alt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rganizací lidi s disabilitou </a:t>
            </a:r>
            <a:r>
              <a:rPr lang="cs-CZ" alt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do P-S krizového managementu.</a:t>
            </a:r>
            <a:endParaRPr lang="cs-CZ" altLang="cs-CZ" sz="2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en-GB" altLang="cs-CZ" sz="2400" b="1" dirty="0" smtClean="0">
              <a:solidFill>
                <a:srgbClr val="000000"/>
              </a:solidFill>
              <a:latin typeface="Arial" pitchFamily="34" charset="0"/>
            </a:endParaRPr>
          </a:p>
          <a:p>
            <a:pPr eaLnBrk="1" hangingPunct="1">
              <a:spcBef>
                <a:spcPts val="500"/>
              </a:spcBef>
              <a:buClr>
                <a:srgbClr val="000000"/>
              </a:buClr>
              <a:buFont typeface="Arial" pitchFamily="34" charset="0"/>
              <a:buNone/>
              <a:defRPr/>
            </a:pPr>
            <a:endParaRPr lang="en-GB" altLang="cs-CZ" sz="2000" b="1" dirty="0" smtClean="0">
              <a:solidFill>
                <a:srgbClr val="000000"/>
              </a:solidFill>
              <a:latin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7" y="0"/>
            <a:ext cx="1960663" cy="9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001498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1033</TotalTime>
  <Words>921</Words>
  <Application>Microsoft Office PowerPoint</Application>
  <PresentationFormat>Předvádění na obrazovce (4:3)</PresentationFormat>
  <Paragraphs>168</Paragraphs>
  <Slides>17</Slides>
  <Notes>9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18" baseType="lpstr">
      <vt:lpstr>Standarddesign</vt:lpstr>
      <vt:lpstr> O projektu EUNAD IP</vt:lpstr>
      <vt:lpstr>Podpora projektu</vt:lpstr>
      <vt:lpstr>Prezentace aplikace PowerPoint</vt:lpstr>
      <vt:lpstr>Prezentace aplikace PowerPoint</vt:lpstr>
      <vt:lpstr>Cíl a zaměření EUNAD IP</vt:lpstr>
      <vt:lpstr>Předchozí projekty   Evropská síť pro psychosociální následnou péči při katastrofách </vt:lpstr>
      <vt:lpstr>Oblasti</vt:lpstr>
      <vt:lpstr>Úkoly projektu</vt:lpstr>
      <vt:lpstr>Prezentace aplikace PowerPoint</vt:lpstr>
      <vt:lpstr>Workshop MV ČR 8.11.2016</vt:lpstr>
      <vt:lpstr>Témata WS</vt:lpstr>
      <vt:lpstr>Otázky</vt:lpstr>
      <vt:lpstr>Obecná pravidla u PAS (NAUTIS) </vt:lpstr>
      <vt:lpstr>Prezentace aplikace PowerPoint</vt:lpstr>
      <vt:lpstr>Inspirace z Japonska - PAS</vt:lpstr>
      <vt:lpstr> Příručka pro prevenci a podporu lidí s autismem  při katastrofách Disaster Prevention and Support Handbook for People with Autism:  After the experience of the Great East Japan Earthquake 2011.3.11  </vt:lpstr>
      <vt:lpstr>Prezentace aplikace PowerPoint</vt:lpstr>
    </vt:vector>
  </TitlesOfParts>
  <Company>BA THW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Gordon Niederdellmann</dc:creator>
  <cp:lastModifiedBy>Nováková Petra</cp:lastModifiedBy>
  <cp:revision>249</cp:revision>
  <dcterms:created xsi:type="dcterms:W3CDTF">2011-09-23T13:23:55Z</dcterms:created>
  <dcterms:modified xsi:type="dcterms:W3CDTF">2016-12-07T14:57:57Z</dcterms:modified>
</cp:coreProperties>
</file>