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media/image28.jpg" ContentType="image/jpg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256" r:id="rId2"/>
    <p:sldId id="721" r:id="rId3"/>
    <p:sldId id="482" r:id="rId4"/>
    <p:sldId id="694" r:id="rId5"/>
    <p:sldId id="696" r:id="rId6"/>
    <p:sldId id="697" r:id="rId7"/>
    <p:sldId id="695" r:id="rId8"/>
    <p:sldId id="701" r:id="rId9"/>
    <p:sldId id="698" r:id="rId10"/>
    <p:sldId id="699" r:id="rId11"/>
    <p:sldId id="700" r:id="rId12"/>
    <p:sldId id="702" r:id="rId13"/>
    <p:sldId id="707" r:id="rId14"/>
    <p:sldId id="708" r:id="rId15"/>
    <p:sldId id="716" r:id="rId16"/>
    <p:sldId id="704" r:id="rId17"/>
    <p:sldId id="706" r:id="rId18"/>
    <p:sldId id="712" r:id="rId19"/>
    <p:sldId id="711" r:id="rId20"/>
    <p:sldId id="710" r:id="rId21"/>
    <p:sldId id="703" r:id="rId22"/>
    <p:sldId id="705" r:id="rId23"/>
    <p:sldId id="709" r:id="rId24"/>
    <p:sldId id="714" r:id="rId25"/>
    <p:sldId id="713" r:id="rId26"/>
    <p:sldId id="715" r:id="rId27"/>
    <p:sldId id="717" r:id="rId28"/>
    <p:sldId id="719" r:id="rId29"/>
    <p:sldId id="722" r:id="rId30"/>
    <p:sldId id="720" r:id="rId31"/>
    <p:sldId id="718" r:id="rId32"/>
    <p:sldId id="729" r:id="rId33"/>
    <p:sldId id="723" r:id="rId34"/>
    <p:sldId id="726" r:id="rId35"/>
    <p:sldId id="724" r:id="rId36"/>
    <p:sldId id="663" r:id="rId37"/>
    <p:sldId id="665" r:id="rId38"/>
    <p:sldId id="664" r:id="rId39"/>
    <p:sldId id="666" r:id="rId40"/>
    <p:sldId id="667" r:id="rId41"/>
    <p:sldId id="668" r:id="rId42"/>
    <p:sldId id="727" r:id="rId43"/>
    <p:sldId id="728" r:id="rId44"/>
    <p:sldId id="669" r:id="rId45"/>
    <p:sldId id="673" r:id="rId46"/>
    <p:sldId id="674" r:id="rId47"/>
    <p:sldId id="677" r:id="rId48"/>
    <p:sldId id="258" r:id="rId4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85FE"/>
    <a:srgbClr val="ECE9F9"/>
    <a:srgbClr val="FF99CC"/>
    <a:srgbClr val="00FFFF"/>
    <a:srgbClr val="FF33CC"/>
    <a:srgbClr val="FF6699"/>
    <a:srgbClr val="16ABEE"/>
    <a:srgbClr val="2C2F83"/>
    <a:srgbClr val="66B7CA"/>
    <a:srgbClr val="4545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91" autoAdjust="0"/>
    <p:restoredTop sz="94676" autoAdjust="0"/>
  </p:normalViewPr>
  <p:slideViewPr>
    <p:cSldViewPr snapToGrid="0" snapToObjects="1" showGuides="1">
      <p:cViewPr varScale="1">
        <p:scale>
          <a:sx n="109" d="100"/>
          <a:sy n="109" d="100"/>
        </p:scale>
        <p:origin x="516" y="10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37" d="100"/>
          <a:sy n="137" d="100"/>
        </p:scale>
        <p:origin x="4744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9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370034-5234-EF4C-A45C-BDBBF911A6CB}" type="datetimeFigureOut">
              <a:rPr lang="en-US" smtClean="0"/>
              <a:t>2/17/2021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D49F6-F7A3-6B44-BED8-C1524E8343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99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D0450F-7DD2-F44E-8D2D-4C1856BBA2A6}" type="datetimeFigureOut">
              <a:rPr lang="en-US" smtClean="0"/>
              <a:t>2/17/2021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60B905-875C-664F-9BA6-664B6A7F01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429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2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11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12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13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14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15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16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17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18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19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20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3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21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22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23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24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25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26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27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28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29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30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4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31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32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33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34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35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36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37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38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39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40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5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41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42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43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44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45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46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47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6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7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8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9</a:t>
            </a:fld>
            <a:endParaRPr lang="cs-CZ" altLang="cs-CZ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175E-8972-4C0E-8C2C-2300DF966286}" type="slidenum">
              <a:rPr lang="cs-CZ" altLang="cs-CZ" smtClean="0"/>
              <a:pPr/>
              <a:t>10</a:t>
            </a:fld>
            <a:endParaRPr lang="cs-CZ" altLang="cs-CZ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8E9C6-6251-482F-B35D-C83F3AFBA96E}" type="datetime4">
              <a:rPr lang="cs-CZ" smtClean="0"/>
              <a:t>17. února 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838200" y="1578848"/>
            <a:ext cx="7124700" cy="101742"/>
            <a:chOff x="838200" y="2302748"/>
            <a:chExt cx="7124700" cy="101742"/>
          </a:xfrm>
        </p:grpSpPr>
        <p:cxnSp>
          <p:nvCxnSpPr>
            <p:cNvPr id="24" name="Straight Connector 23"/>
            <p:cNvCxnSpPr/>
            <p:nvPr userDrawn="1"/>
          </p:nvCxnSpPr>
          <p:spPr>
            <a:xfrm>
              <a:off x="838200" y="2353619"/>
              <a:ext cx="71247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Oval 24"/>
            <p:cNvSpPr/>
            <p:nvPr userDrawn="1"/>
          </p:nvSpPr>
          <p:spPr>
            <a:xfrm>
              <a:off x="838200" y="2302748"/>
              <a:ext cx="101742" cy="10174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2" name="Picture 21" descr="logo-presentatio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3806" y="757529"/>
            <a:ext cx="3229994" cy="1146648"/>
          </a:xfrm>
          <a:prstGeom prst="rect">
            <a:avLst/>
          </a:prstGeom>
        </p:spPr>
      </p:pic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3581400" y="2844989"/>
            <a:ext cx="7772400" cy="1957199"/>
          </a:xfrm>
        </p:spPr>
        <p:txBody>
          <a:bodyPr anchor="t"/>
          <a:lstStyle>
            <a:lvl1pPr algn="r">
              <a:defRPr sz="6000">
                <a:solidFill>
                  <a:srgbClr val="454544"/>
                </a:solidFill>
              </a:defRPr>
            </a:lvl1pPr>
          </a:lstStyle>
          <a:p>
            <a:r>
              <a:rPr lang="cs-CZ" dirty="0"/>
              <a:t>Název prezentace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581400" y="4924395"/>
            <a:ext cx="7772400" cy="818605"/>
          </a:xfrm>
        </p:spPr>
        <p:txBody>
          <a:bodyPr/>
          <a:lstStyle>
            <a:lvl1pPr marL="0" indent="0" algn="r">
              <a:buNone/>
              <a:defRPr sz="2800">
                <a:latin typeface="+mj-lt"/>
              </a:defRPr>
            </a:lvl1pPr>
          </a:lstStyle>
          <a:p>
            <a:r>
              <a:rPr lang="cs-CZ" sz="2400" dirty="0" err="1">
                <a:solidFill>
                  <a:srgbClr val="2C2F83"/>
                </a:solidFill>
              </a:rPr>
              <a:t>Subnázev</a:t>
            </a:r>
            <a:r>
              <a:rPr lang="cs-CZ" sz="2400" dirty="0">
                <a:solidFill>
                  <a:srgbClr val="2C2F83"/>
                </a:solidFill>
              </a:rPr>
              <a:t> prezentace</a:t>
            </a:r>
            <a:r>
              <a:rPr lang="cs-CZ" sz="2400" baseline="0" dirty="0">
                <a:solidFill>
                  <a:srgbClr val="2C2F83"/>
                </a:solidFill>
              </a:rPr>
              <a:t> / Autor</a:t>
            </a:r>
            <a:endParaRPr lang="en-US" sz="2400" dirty="0">
              <a:solidFill>
                <a:srgbClr val="2C2F8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4758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Úvodní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8CB1-B35E-40C4-AE7A-EB3A623C9027}" type="datetime4">
              <a:rPr lang="cs-CZ" smtClean="0"/>
              <a:t>17. února 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 descr="logo-presentatio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57149"/>
            <a:ext cx="3229994" cy="1146648"/>
          </a:xfrm>
          <a:prstGeom prst="rect">
            <a:avLst/>
          </a:prstGeom>
        </p:spPr>
      </p:pic>
      <p:pic>
        <p:nvPicPr>
          <p:cNvPr id="10" name="Picture 9" descr="icons-presentation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650" y="1056012"/>
            <a:ext cx="3232150" cy="1147413"/>
          </a:xfrm>
          <a:prstGeom prst="rect">
            <a:avLst/>
          </a:prstGeom>
        </p:spPr>
      </p:pic>
      <p:grpSp>
        <p:nvGrpSpPr>
          <p:cNvPr id="14" name="Group 13"/>
          <p:cNvGrpSpPr/>
          <p:nvPr userDrawn="1"/>
        </p:nvGrpSpPr>
        <p:grpSpPr>
          <a:xfrm>
            <a:off x="4381500" y="1578847"/>
            <a:ext cx="3491301" cy="101742"/>
            <a:chOff x="4381500" y="1578847"/>
            <a:chExt cx="3491301" cy="101742"/>
          </a:xfrm>
        </p:grpSpPr>
        <p:cxnSp>
          <p:nvCxnSpPr>
            <p:cNvPr id="11" name="Straight Connector 10"/>
            <p:cNvCxnSpPr/>
            <p:nvPr userDrawn="1"/>
          </p:nvCxnSpPr>
          <p:spPr>
            <a:xfrm>
              <a:off x="4381500" y="1629719"/>
              <a:ext cx="344043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/>
            <p:cNvSpPr/>
            <p:nvPr userDrawn="1"/>
          </p:nvSpPr>
          <p:spPr>
            <a:xfrm>
              <a:off x="4381500" y="1578847"/>
              <a:ext cx="101742" cy="10174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15"/>
            <p:cNvSpPr/>
            <p:nvPr userDrawn="1"/>
          </p:nvSpPr>
          <p:spPr>
            <a:xfrm>
              <a:off x="7771059" y="1578847"/>
              <a:ext cx="101742" cy="10174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1498600" y="2830881"/>
            <a:ext cx="9207500" cy="1957199"/>
          </a:xfrm>
        </p:spPr>
        <p:txBody>
          <a:bodyPr anchor="t"/>
          <a:lstStyle>
            <a:lvl1pPr algn="ctr">
              <a:defRPr sz="6000">
                <a:solidFill>
                  <a:srgbClr val="454544"/>
                </a:solidFill>
              </a:defRPr>
            </a:lvl1pPr>
          </a:lstStyle>
          <a:p>
            <a:r>
              <a:rPr lang="cs-CZ" dirty="0"/>
              <a:t>Název prezentace</a:t>
            </a: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498600" y="4896558"/>
            <a:ext cx="9207500" cy="818605"/>
          </a:xfrm>
        </p:spPr>
        <p:txBody>
          <a:bodyPr/>
          <a:lstStyle>
            <a:lvl1pPr marL="0" indent="0" algn="ctr">
              <a:buNone/>
              <a:defRPr sz="2800">
                <a:latin typeface="+mj-lt"/>
              </a:defRPr>
            </a:lvl1pPr>
          </a:lstStyle>
          <a:p>
            <a:r>
              <a:rPr lang="cs-CZ" sz="2400" dirty="0" err="1">
                <a:solidFill>
                  <a:srgbClr val="2C2F83"/>
                </a:solidFill>
              </a:rPr>
              <a:t>Subnázev</a:t>
            </a:r>
            <a:r>
              <a:rPr lang="cs-CZ" sz="2400" dirty="0">
                <a:solidFill>
                  <a:srgbClr val="2C2F83"/>
                </a:solidFill>
              </a:rPr>
              <a:t> prezentace</a:t>
            </a:r>
            <a:r>
              <a:rPr lang="cs-CZ" sz="2400" baseline="0" dirty="0">
                <a:solidFill>
                  <a:srgbClr val="2C2F83"/>
                </a:solidFill>
              </a:rPr>
              <a:t> / Autor</a:t>
            </a:r>
            <a:endParaRPr lang="en-US" sz="2400" dirty="0">
              <a:solidFill>
                <a:srgbClr val="2C2F8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062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Úvodní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63297-8BAB-4B81-BE8F-318D98C84A27}" type="datetime4">
              <a:rPr lang="cs-CZ" smtClean="0"/>
              <a:t>17. února 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 descr="logo-presentatio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57149"/>
            <a:ext cx="3229994" cy="1146648"/>
          </a:xfrm>
          <a:prstGeom prst="rect">
            <a:avLst/>
          </a:prstGeom>
        </p:spPr>
      </p:pic>
      <p:pic>
        <p:nvPicPr>
          <p:cNvPr id="10" name="Picture 9" descr="icons-presentation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650" y="1056012"/>
            <a:ext cx="3232150" cy="1147413"/>
          </a:xfrm>
          <a:prstGeom prst="rect">
            <a:avLst/>
          </a:prstGeom>
        </p:spPr>
      </p:pic>
      <p:grpSp>
        <p:nvGrpSpPr>
          <p:cNvPr id="14" name="Group 13"/>
          <p:cNvGrpSpPr/>
          <p:nvPr userDrawn="1"/>
        </p:nvGrpSpPr>
        <p:grpSpPr>
          <a:xfrm>
            <a:off x="4381500" y="1578847"/>
            <a:ext cx="3491301" cy="101742"/>
            <a:chOff x="4381500" y="1578847"/>
            <a:chExt cx="3491301" cy="101742"/>
          </a:xfrm>
        </p:grpSpPr>
        <p:cxnSp>
          <p:nvCxnSpPr>
            <p:cNvPr id="11" name="Straight Connector 10"/>
            <p:cNvCxnSpPr/>
            <p:nvPr userDrawn="1"/>
          </p:nvCxnSpPr>
          <p:spPr>
            <a:xfrm>
              <a:off x="4381500" y="1629719"/>
              <a:ext cx="344043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/>
            <p:cNvSpPr/>
            <p:nvPr userDrawn="1"/>
          </p:nvSpPr>
          <p:spPr>
            <a:xfrm>
              <a:off x="4381500" y="1578847"/>
              <a:ext cx="101742" cy="10174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15"/>
            <p:cNvSpPr/>
            <p:nvPr userDrawn="1"/>
          </p:nvSpPr>
          <p:spPr>
            <a:xfrm>
              <a:off x="7771059" y="1578847"/>
              <a:ext cx="101742" cy="10174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1498600" y="3429000"/>
            <a:ext cx="9207500" cy="1359080"/>
          </a:xfrm>
        </p:spPr>
        <p:txBody>
          <a:bodyPr anchor="t"/>
          <a:lstStyle>
            <a:lvl1pPr algn="ctr">
              <a:defRPr sz="6000">
                <a:solidFill>
                  <a:srgbClr val="454544"/>
                </a:solidFill>
              </a:defRPr>
            </a:lvl1pPr>
          </a:lstStyle>
          <a:p>
            <a:r>
              <a:rPr lang="cs-CZ" dirty="0"/>
              <a:t>Děkuji za pozornost</a:t>
            </a:r>
            <a:endParaRPr lang="en-US" dirty="0"/>
          </a:p>
        </p:txBody>
      </p:sp>
      <p:sp>
        <p:nvSpPr>
          <p:cNvPr id="22" name="Title 1"/>
          <p:cNvSpPr txBox="1">
            <a:spLocks/>
          </p:cNvSpPr>
          <p:nvPr userDrawn="1"/>
        </p:nvSpPr>
        <p:spPr>
          <a:xfrm>
            <a:off x="1498600" y="4883857"/>
            <a:ext cx="9201150" cy="8186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45454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400" b="1" dirty="0">
                <a:solidFill>
                  <a:srgbClr val="2C2F83"/>
                </a:solidFill>
              </a:rPr>
              <a:t>www.accon.cz | +420 224 312 925 | info@accon.cz</a:t>
            </a:r>
            <a:endParaRPr lang="en-US" sz="2400" b="1" dirty="0">
              <a:solidFill>
                <a:srgbClr val="2C2F8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2819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dirty="0"/>
              <a:t>Nadpis </a:t>
            </a:r>
            <a:r>
              <a:rPr lang="cs-CZ" dirty="0" err="1"/>
              <a:t>slidu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cs-CZ" dirty="0"/>
              <a:t>Položka 1. úrovně</a:t>
            </a:r>
          </a:p>
          <a:p>
            <a:pPr lvl="1"/>
            <a:r>
              <a:rPr lang="cs-CZ" dirty="0"/>
              <a:t>Položka druhé úrovně</a:t>
            </a:r>
          </a:p>
          <a:p>
            <a:pPr lvl="2"/>
            <a:r>
              <a:rPr lang="cs-CZ" dirty="0"/>
              <a:t>Položka 3. úrovně</a:t>
            </a:r>
          </a:p>
          <a:p>
            <a:pPr lvl="3"/>
            <a:r>
              <a:rPr lang="cs-CZ" dirty="0"/>
              <a:t>Položka čtvrté úrovně</a:t>
            </a:r>
          </a:p>
          <a:p>
            <a:pPr lvl="4"/>
            <a:r>
              <a:rPr lang="cs-CZ" dirty="0"/>
              <a:t>Položka 5. úrovně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1B80-0642-404E-BF9D-D708DB7C3226}" type="datetime4">
              <a:rPr lang="cs-CZ" smtClean="0"/>
              <a:t>17. února 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logo-presentatio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727" y="5955003"/>
            <a:ext cx="2159073" cy="76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866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dirty="0"/>
              <a:t>Nadpis </a:t>
            </a:r>
            <a:r>
              <a:rPr lang="cs-CZ" dirty="0" err="1"/>
              <a:t>slidu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dirty="0"/>
              <a:t>Položka 1. úrovně</a:t>
            </a:r>
          </a:p>
          <a:p>
            <a:pPr lvl="1"/>
            <a:r>
              <a:rPr lang="cs-CZ" dirty="0"/>
              <a:t>Položka druhé úrovně</a:t>
            </a:r>
          </a:p>
          <a:p>
            <a:pPr lvl="2"/>
            <a:r>
              <a:rPr lang="cs-CZ" dirty="0"/>
              <a:t>Položka 3. úrovně</a:t>
            </a:r>
          </a:p>
          <a:p>
            <a:pPr lvl="3"/>
            <a:r>
              <a:rPr lang="cs-CZ" dirty="0"/>
              <a:t>Položka čtvrté úrovně</a:t>
            </a:r>
          </a:p>
          <a:p>
            <a:pPr lvl="4"/>
            <a:r>
              <a:rPr lang="cs-CZ" dirty="0"/>
              <a:t>Položka 5. úrovně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0" indent="0">
              <a:buNone/>
              <a:defRPr lang="en-US" b="0" i="0" baseline="0" smtClean="0">
                <a:effectLst/>
                <a:latin typeface="+mn-lt"/>
                <a:ea typeface="Calibri" charset="0"/>
                <a:cs typeface="Calibri" charset="0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vitae, </a:t>
            </a:r>
            <a:r>
              <a:rPr lang="en-US" dirty="0" err="1"/>
              <a:t>iaculis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portitor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 et.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DD8E-2C95-4DAD-9A2E-BE194DCAE9C0}" type="datetime4">
              <a:rPr lang="cs-CZ" smtClean="0"/>
              <a:t>17. února 2021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 descr="logo-presentatio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727" y="5955003"/>
            <a:ext cx="2159073" cy="76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167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0C2-ABEE-47A0-8A6A-DB76F11CF45C}" type="datetime4">
              <a:rPr lang="cs-CZ" smtClean="0"/>
              <a:t>17. února 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 descr="logo-presentatio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727" y="5955003"/>
            <a:ext cx="2159073" cy="76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484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0F868-BA53-4D4F-99A8-E57B1FC25AED}" type="datetime4">
              <a:rPr lang="cs-CZ" smtClean="0"/>
              <a:t>17. února 2021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Picture 4" descr="logo-presentatio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727" y="5955003"/>
            <a:ext cx="2159073" cy="76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2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1E49E-6D43-4A50-B51E-416E130057B1}" type="datetime4">
              <a:rPr lang="cs-CZ" smtClean="0"/>
              <a:t>17. února 2021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 descr="logo-presentatio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727" y="5955003"/>
            <a:ext cx="2159073" cy="76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681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7DD9C-910B-4B36-A861-C4D77D18F0CF}" type="datetime4">
              <a:rPr lang="cs-CZ" smtClean="0"/>
              <a:t>17. února 2021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 descr="logo-presentatio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727" y="5955003"/>
            <a:ext cx="2159073" cy="76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901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Nadpis </a:t>
            </a:r>
            <a:r>
              <a:rPr lang="cs-CZ" dirty="0" err="1"/>
              <a:t>slidu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8706-C945-4484-974B-E10E2851C5FD}" type="datetime4">
              <a:rPr lang="cs-CZ" smtClean="0"/>
              <a:t>17. února 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3563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05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50" r:id="rId4"/>
    <p:sldLayoutId id="2147483652" r:id="rId5"/>
    <p:sldLayoutId id="2147483654" r:id="rId6"/>
    <p:sldLayoutId id="2147483655" r:id="rId7"/>
    <p:sldLayoutId id="2147483656" r:id="rId8"/>
    <p:sldLayoutId id="2147483657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C2F8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45454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45454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45454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5454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5454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5.jpe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5.pn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22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15.jpe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jpeg"/><Relationship Id="rId5" Type="http://schemas.openxmlformats.org/officeDocument/2006/relationships/image" Target="../media/image15.jpe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1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jpeg"/><Relationship Id="rId5" Type="http://schemas.openxmlformats.org/officeDocument/2006/relationships/image" Target="../media/image15.jpeg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5.pn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jpeg"/><Relationship Id="rId5" Type="http://schemas.openxmlformats.org/officeDocument/2006/relationships/image" Target="../media/image23.jpe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0.pn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52.jpeg"/><Relationship Id="rId10" Type="http://schemas.openxmlformats.org/officeDocument/2006/relationships/image" Target="../media/image55.jpeg"/><Relationship Id="rId4" Type="http://schemas.openxmlformats.org/officeDocument/2006/relationships/image" Target="../media/image51.png"/><Relationship Id="rId9" Type="http://schemas.openxmlformats.org/officeDocument/2006/relationships/image" Target="../media/image23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56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5.png"/><Relationship Id="rId5" Type="http://schemas.openxmlformats.org/officeDocument/2006/relationships/image" Target="../media/image64.jpeg"/><Relationship Id="rId4" Type="http://schemas.openxmlformats.org/officeDocument/2006/relationships/image" Target="../media/image6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5.pn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9.jpeg"/><Relationship Id="rId5" Type="http://schemas.openxmlformats.org/officeDocument/2006/relationships/image" Target="../media/image65.png"/><Relationship Id="rId4" Type="http://schemas.openxmlformats.org/officeDocument/2006/relationships/image" Target="../media/image6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6.jpeg"/><Relationship Id="rId5" Type="http://schemas.openxmlformats.org/officeDocument/2006/relationships/image" Target="../media/image15.jpeg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4.jpe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7.png"/><Relationship Id="rId5" Type="http://schemas.openxmlformats.org/officeDocument/2006/relationships/image" Target="../media/image86.jpeg"/><Relationship Id="rId4" Type="http://schemas.openxmlformats.org/officeDocument/2006/relationships/image" Target="../media/image85.jpeg"/><Relationship Id="rId9" Type="http://schemas.openxmlformats.org/officeDocument/2006/relationships/image" Target="../media/image8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5.png"/><Relationship Id="rId7" Type="http://schemas.openxmlformats.org/officeDocument/2006/relationships/image" Target="../media/image92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jpe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4.w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800100" y="1034143"/>
            <a:ext cx="10608634" cy="401622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454544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altLang="cs-CZ" sz="2800" b="1" dirty="0" smtClean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s-CZ" sz="5400" dirty="0"/>
              <a:t>    </a:t>
            </a:r>
            <a:r>
              <a:rPr lang="cs-CZ" sz="4800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on-line</a:t>
            </a:r>
            <a:r>
              <a:rPr lang="cs-CZ" sz="5400" dirty="0"/>
              <a:t> </a:t>
            </a:r>
            <a:r>
              <a:rPr lang="cs-CZ" sz="4800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seminář </a:t>
            </a:r>
            <a:r>
              <a:rPr lang="cs-CZ" sz="52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NÁRODNÍ ROZVOJOVÝ PROGRAM  MOBILITY  PRO  VŠECHNY</a:t>
            </a:r>
          </a:p>
          <a:p>
            <a:r>
              <a:rPr lang="cs-CZ" sz="4800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r>
              <a:rPr lang="cs-CZ" sz="5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Praktické zkušenosti </a:t>
            </a:r>
            <a:endParaRPr lang="cs-CZ" sz="58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cs-CZ" sz="5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z </a:t>
            </a:r>
            <a:r>
              <a:rPr lang="cs-CZ" sz="5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vyhodnocování </a:t>
            </a:r>
            <a:r>
              <a:rPr lang="cs-CZ" sz="5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záměrů </a:t>
            </a:r>
          </a:p>
          <a:p>
            <a:r>
              <a:rPr lang="cs-CZ" sz="5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nejčastější chyby </a:t>
            </a:r>
            <a:r>
              <a:rPr lang="cs-CZ" sz="48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</a:t>
            </a:r>
            <a:endParaRPr lang="cs-CZ" sz="48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955576" y="3953300"/>
            <a:ext cx="6553200" cy="24474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45454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454544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5454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54544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5454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cs-CZ" altLang="cs-CZ" sz="1800" dirty="0">
              <a:solidFill>
                <a:schemeClr val="tx1"/>
              </a:solidFill>
            </a:endParaRPr>
          </a:p>
          <a:p>
            <a:pPr algn="r"/>
            <a:endParaRPr lang="cs-CZ" altLang="cs-CZ" sz="1800" dirty="0">
              <a:solidFill>
                <a:schemeClr val="tx1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3"/>
          </p:nvPr>
        </p:nvSpPr>
        <p:spPr>
          <a:xfrm>
            <a:off x="1498599" y="5177049"/>
            <a:ext cx="9910135" cy="818605"/>
          </a:xfrm>
        </p:spPr>
        <p:txBody>
          <a:bodyPr>
            <a:normAutofit/>
          </a:bodyPr>
          <a:lstStyle/>
          <a:p>
            <a:r>
              <a:rPr lang="cs-CZ" b="1" i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18. března 2021,  Dagmar </a:t>
            </a:r>
            <a:r>
              <a:rPr lang="cs-CZ" b="1" i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Lanzová </a:t>
            </a:r>
            <a:r>
              <a:rPr lang="cs-CZ" b="1" i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NRZP ČR </a:t>
            </a:r>
            <a:endParaRPr lang="cs-CZ" b="1" i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882502" y="4896558"/>
            <a:ext cx="10526233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718" y="5683568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389" y="5683567"/>
            <a:ext cx="1079500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428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1093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Zpracování záměru 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10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9089" y="1492930"/>
            <a:ext cx="8289698" cy="4716463"/>
          </a:xfrm>
          <a:solidFill>
            <a:srgbClr val="FF33CC"/>
          </a:solidFill>
          <a:ln w="9525">
            <a:solidFill>
              <a:schemeClr val="tx1"/>
            </a:solidFill>
            <a:miter lim="800000"/>
            <a:headEnd/>
            <a:tailEnd/>
          </a:ln>
          <a:extLst/>
        </p:spPr>
      </p:pic>
      <p:sp>
        <p:nvSpPr>
          <p:cNvPr id="10" name="Ovál 9"/>
          <p:cNvSpPr/>
          <p:nvPr/>
        </p:nvSpPr>
        <p:spPr>
          <a:xfrm>
            <a:off x="6847089" y="3861263"/>
            <a:ext cx="1008063" cy="577954"/>
          </a:xfrm>
          <a:prstGeom prst="ellipse">
            <a:avLst/>
          </a:prstGeom>
          <a:solidFill>
            <a:srgbClr val="FF33C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cs-CZ" dirty="0"/>
          </a:p>
        </p:txBody>
      </p:sp>
      <p:sp>
        <p:nvSpPr>
          <p:cNvPr id="15" name="Ovál 14"/>
          <p:cNvSpPr/>
          <p:nvPr/>
        </p:nvSpPr>
        <p:spPr>
          <a:xfrm>
            <a:off x="689089" y="4222183"/>
            <a:ext cx="1511300" cy="431800"/>
          </a:xfrm>
          <a:prstGeom prst="ellipse">
            <a:avLst/>
          </a:prstGeom>
          <a:solidFill>
            <a:srgbClr val="FF33C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cs-CZ" dirty="0"/>
          </a:p>
        </p:txBody>
      </p:sp>
      <p:cxnSp>
        <p:nvCxnSpPr>
          <p:cNvPr id="17" name="Přímá spojnice 16"/>
          <p:cNvCxnSpPr/>
          <p:nvPr/>
        </p:nvCxnSpPr>
        <p:spPr>
          <a:xfrm flipH="1" flipV="1">
            <a:off x="2375693" y="5572806"/>
            <a:ext cx="316367" cy="2400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/>
        </p:nvCxnSpPr>
        <p:spPr>
          <a:xfrm flipH="1" flipV="1">
            <a:off x="2314460" y="4995634"/>
            <a:ext cx="71438" cy="6040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/>
          <p:cNvCxnSpPr/>
          <p:nvPr/>
        </p:nvCxnSpPr>
        <p:spPr>
          <a:xfrm flipH="1">
            <a:off x="1665732" y="4977833"/>
            <a:ext cx="671068" cy="6304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vnoramenný trojúhelník 19"/>
          <p:cNvSpPr/>
          <p:nvPr/>
        </p:nvSpPr>
        <p:spPr>
          <a:xfrm>
            <a:off x="6963088" y="4300084"/>
            <a:ext cx="215900" cy="215900"/>
          </a:xfrm>
          <a:prstGeom prst="triangle">
            <a:avLst/>
          </a:prstGeom>
          <a:solidFill>
            <a:srgbClr val="16ABEE"/>
          </a:solidFill>
          <a:ln>
            <a:solidFill>
              <a:srgbClr val="3285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cs-CZ" dirty="0"/>
          </a:p>
        </p:txBody>
      </p:sp>
      <p:sp>
        <p:nvSpPr>
          <p:cNvPr id="21" name="Rovnoramenný trojúhelník 20"/>
          <p:cNvSpPr/>
          <p:nvPr/>
        </p:nvSpPr>
        <p:spPr>
          <a:xfrm>
            <a:off x="1462291" y="4869883"/>
            <a:ext cx="215900" cy="215900"/>
          </a:xfrm>
          <a:prstGeom prst="triangle">
            <a:avLst/>
          </a:prstGeom>
          <a:solidFill>
            <a:srgbClr val="16ABEE"/>
          </a:solidFill>
          <a:ln>
            <a:solidFill>
              <a:srgbClr val="3285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cs-CZ" dirty="0"/>
          </a:p>
        </p:txBody>
      </p:sp>
      <p:cxnSp>
        <p:nvCxnSpPr>
          <p:cNvPr id="23" name="Přímá spojnice 22"/>
          <p:cNvCxnSpPr/>
          <p:nvPr/>
        </p:nvCxnSpPr>
        <p:spPr>
          <a:xfrm flipH="1" flipV="1">
            <a:off x="3394075" y="5048817"/>
            <a:ext cx="215900" cy="51117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 flipH="1" flipV="1">
            <a:off x="3322638" y="3828030"/>
            <a:ext cx="71437" cy="1220787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 flipH="1" flipV="1">
            <a:off x="3178175" y="3467667"/>
            <a:ext cx="144463" cy="360363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/>
        </p:nvCxnSpPr>
        <p:spPr>
          <a:xfrm flipH="1" flipV="1">
            <a:off x="2890838" y="2604067"/>
            <a:ext cx="287337" cy="863600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 flipV="1">
            <a:off x="3106738" y="3107305"/>
            <a:ext cx="360362" cy="7302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ál 27"/>
          <p:cNvSpPr/>
          <p:nvPr/>
        </p:nvSpPr>
        <p:spPr>
          <a:xfrm>
            <a:off x="2621389" y="2364014"/>
            <a:ext cx="1300163" cy="655978"/>
          </a:xfrm>
          <a:prstGeom prst="ellipse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cs-CZ" dirty="0"/>
          </a:p>
        </p:txBody>
      </p:sp>
      <p:sp>
        <p:nvSpPr>
          <p:cNvPr id="31" name="Rovnoramenný trojúhelník 30"/>
          <p:cNvSpPr/>
          <p:nvPr/>
        </p:nvSpPr>
        <p:spPr>
          <a:xfrm>
            <a:off x="2692060" y="2776765"/>
            <a:ext cx="215900" cy="215900"/>
          </a:xfrm>
          <a:prstGeom prst="triangle">
            <a:avLst/>
          </a:prstGeom>
          <a:solidFill>
            <a:srgbClr val="16ABEE"/>
          </a:solidFill>
          <a:ln>
            <a:solidFill>
              <a:srgbClr val="3285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cs-CZ" dirty="0"/>
          </a:p>
        </p:txBody>
      </p:sp>
      <p:sp>
        <p:nvSpPr>
          <p:cNvPr id="32" name="TextovéPole 20276"/>
          <p:cNvSpPr txBox="1">
            <a:spLocks noChangeArrowheads="1"/>
          </p:cNvSpPr>
          <p:nvPr/>
        </p:nvSpPr>
        <p:spPr bwMode="auto">
          <a:xfrm>
            <a:off x="6789371" y="3976014"/>
            <a:ext cx="1152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dirty="0"/>
              <a:t> </a:t>
            </a:r>
            <a:r>
              <a:rPr lang="cs-CZ" altLang="cs-CZ" dirty="0" smtClean="0">
                <a:solidFill>
                  <a:schemeClr val="bg1"/>
                </a:solidFill>
              </a:rPr>
              <a:t>Radnice</a:t>
            </a:r>
            <a:endParaRPr lang="cs-CZ" altLang="cs-CZ" dirty="0">
              <a:solidFill>
                <a:schemeClr val="bg1"/>
              </a:solidFill>
            </a:endParaRPr>
          </a:p>
        </p:txBody>
      </p:sp>
      <p:sp>
        <p:nvSpPr>
          <p:cNvPr id="34" name="TextovéPole 20276"/>
          <p:cNvSpPr txBox="1">
            <a:spLocks noChangeArrowheads="1"/>
          </p:cNvSpPr>
          <p:nvPr/>
        </p:nvSpPr>
        <p:spPr bwMode="auto">
          <a:xfrm>
            <a:off x="800416" y="4254551"/>
            <a:ext cx="131288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dirty="0"/>
              <a:t> </a:t>
            </a:r>
            <a:r>
              <a:rPr lang="cs-CZ" altLang="cs-CZ" dirty="0">
                <a:solidFill>
                  <a:schemeClr val="bg1"/>
                </a:solidFill>
              </a:rPr>
              <a:t>Po</a:t>
            </a:r>
            <a:r>
              <a:rPr lang="cs-CZ" altLang="cs-CZ" dirty="0" smtClean="0">
                <a:solidFill>
                  <a:schemeClr val="bg1"/>
                </a:solidFill>
              </a:rPr>
              <a:t>liklinika</a:t>
            </a:r>
            <a:endParaRPr lang="cs-CZ" altLang="cs-CZ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402138" y="5292101"/>
            <a:ext cx="1079500" cy="646453"/>
          </a:xfrm>
          <a:prstGeom prst="ellipse">
            <a:avLst/>
          </a:prstGeom>
          <a:solidFill>
            <a:srgbClr val="FF99C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1" name="TextovéPole 40"/>
          <p:cNvSpPr txBox="1"/>
          <p:nvPr/>
        </p:nvSpPr>
        <p:spPr>
          <a:xfrm>
            <a:off x="9260113" y="1492930"/>
            <a:ext cx="2801257" cy="471646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r>
              <a:rPr lang="cs-CZ" sz="2400" b="1" u="sng" dirty="0" smtClean="0">
                <a:solidFill>
                  <a:srgbClr val="FF0000"/>
                </a:solidFill>
              </a:rPr>
              <a:t>Trasa červená:</a:t>
            </a:r>
          </a:p>
          <a:p>
            <a:r>
              <a:rPr lang="cs-CZ" sz="2400" dirty="0" smtClean="0"/>
              <a:t>Husovo nám.</a:t>
            </a:r>
          </a:p>
          <a:p>
            <a:r>
              <a:rPr lang="cs-CZ" sz="2400" dirty="0" smtClean="0"/>
              <a:t>Radnice</a:t>
            </a:r>
          </a:p>
          <a:p>
            <a:r>
              <a:rPr lang="cs-CZ" sz="2400" dirty="0" smtClean="0"/>
              <a:t>Poliklinika</a:t>
            </a:r>
          </a:p>
          <a:p>
            <a:endParaRPr lang="cs-CZ" sz="2400" dirty="0"/>
          </a:p>
          <a:p>
            <a:r>
              <a:rPr lang="cs-CZ" sz="2400" b="1" u="sng" dirty="0" smtClean="0"/>
              <a:t>Rozšíření záměru:</a:t>
            </a:r>
          </a:p>
          <a:p>
            <a:r>
              <a:rPr lang="cs-CZ" sz="2400" dirty="0" smtClean="0"/>
              <a:t>Muzeum</a:t>
            </a:r>
          </a:p>
          <a:p>
            <a:endParaRPr lang="cs-CZ" sz="2400" dirty="0"/>
          </a:p>
          <a:p>
            <a:r>
              <a:rPr lang="cs-CZ" sz="2400" b="1" u="sng" dirty="0" smtClean="0">
                <a:solidFill>
                  <a:srgbClr val="0070C0"/>
                </a:solidFill>
              </a:rPr>
              <a:t>Trasa modrá:</a:t>
            </a:r>
          </a:p>
          <a:p>
            <a:r>
              <a:rPr lang="cs-CZ" sz="2400" dirty="0" smtClean="0"/>
              <a:t>(nebo další rozšíření)</a:t>
            </a:r>
          </a:p>
          <a:p>
            <a:r>
              <a:rPr lang="cs-CZ" sz="2400" dirty="0" smtClean="0"/>
              <a:t>ul. Kostelní </a:t>
            </a:r>
          </a:p>
          <a:p>
            <a:r>
              <a:rPr lang="cs-CZ" sz="2400" dirty="0" smtClean="0"/>
              <a:t>Katastrální úřad</a:t>
            </a:r>
          </a:p>
          <a:p>
            <a:endParaRPr lang="cs-CZ" sz="2400" dirty="0"/>
          </a:p>
          <a:p>
            <a:endParaRPr lang="cs-CZ" sz="2400" dirty="0" smtClean="0"/>
          </a:p>
        </p:txBody>
      </p:sp>
      <p:sp>
        <p:nvSpPr>
          <p:cNvPr id="14" name="TextovéPole 7"/>
          <p:cNvSpPr txBox="1">
            <a:spLocks noChangeArrowheads="1"/>
          </p:cNvSpPr>
          <p:nvPr/>
        </p:nvSpPr>
        <p:spPr bwMode="auto">
          <a:xfrm>
            <a:off x="4402138" y="5431177"/>
            <a:ext cx="1079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dirty="0"/>
              <a:t>Muzeum</a:t>
            </a:r>
          </a:p>
        </p:txBody>
      </p:sp>
      <p:cxnSp>
        <p:nvCxnSpPr>
          <p:cNvPr id="43" name="Přímá spojnice 42"/>
          <p:cNvCxnSpPr/>
          <p:nvPr/>
        </p:nvCxnSpPr>
        <p:spPr>
          <a:xfrm flipH="1" flipV="1">
            <a:off x="3013926" y="3035867"/>
            <a:ext cx="164249" cy="360363"/>
          </a:xfrm>
          <a:prstGeom prst="line">
            <a:avLst/>
          </a:prstGeom>
          <a:ln w="57150">
            <a:solidFill>
              <a:srgbClr val="3285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Přímá spojnice 44"/>
          <p:cNvCxnSpPr/>
          <p:nvPr/>
        </p:nvCxnSpPr>
        <p:spPr>
          <a:xfrm flipV="1">
            <a:off x="2907960" y="3396230"/>
            <a:ext cx="306049" cy="152400"/>
          </a:xfrm>
          <a:prstGeom prst="line">
            <a:avLst/>
          </a:prstGeom>
          <a:ln w="57150">
            <a:solidFill>
              <a:srgbClr val="3285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Přímá spojnice 47"/>
          <p:cNvCxnSpPr/>
          <p:nvPr/>
        </p:nvCxnSpPr>
        <p:spPr>
          <a:xfrm>
            <a:off x="2907960" y="3545000"/>
            <a:ext cx="211932" cy="388833"/>
          </a:xfrm>
          <a:prstGeom prst="line">
            <a:avLst/>
          </a:prstGeom>
          <a:ln w="57150">
            <a:solidFill>
              <a:srgbClr val="3285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0276"/>
          <p:cNvSpPr txBox="1">
            <a:spLocks noChangeArrowheads="1"/>
          </p:cNvSpPr>
          <p:nvPr/>
        </p:nvSpPr>
        <p:spPr bwMode="auto">
          <a:xfrm>
            <a:off x="2710656" y="2389755"/>
            <a:ext cx="11525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dirty="0"/>
              <a:t> Katastr.</a:t>
            </a:r>
          </a:p>
          <a:p>
            <a:pPr eaLnBrk="1" hangingPunct="1"/>
            <a:r>
              <a:rPr lang="cs-CZ" altLang="cs-CZ" dirty="0"/>
              <a:t>   </a:t>
            </a:r>
            <a:r>
              <a:rPr lang="cs-CZ" altLang="cs-CZ" dirty="0" smtClean="0"/>
              <a:t>úřad</a:t>
            </a:r>
            <a:endParaRPr lang="cs-CZ" altLang="cs-CZ" dirty="0"/>
          </a:p>
        </p:txBody>
      </p:sp>
      <p:cxnSp>
        <p:nvCxnSpPr>
          <p:cNvPr id="55" name="Přímá spojnice 54"/>
          <p:cNvCxnSpPr/>
          <p:nvPr/>
        </p:nvCxnSpPr>
        <p:spPr>
          <a:xfrm>
            <a:off x="3111245" y="3861263"/>
            <a:ext cx="82125" cy="1001819"/>
          </a:xfrm>
          <a:prstGeom prst="line">
            <a:avLst/>
          </a:prstGeom>
          <a:ln w="57150">
            <a:solidFill>
              <a:srgbClr val="3285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Přímá spojnice 57"/>
          <p:cNvCxnSpPr/>
          <p:nvPr/>
        </p:nvCxnSpPr>
        <p:spPr>
          <a:xfrm>
            <a:off x="3181335" y="4854803"/>
            <a:ext cx="241768" cy="705189"/>
          </a:xfrm>
          <a:prstGeom prst="line">
            <a:avLst/>
          </a:prstGeom>
          <a:ln w="57150">
            <a:solidFill>
              <a:srgbClr val="3285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>
            <a:stCxn id="20" idx="1"/>
          </p:cNvCxnSpPr>
          <p:nvPr/>
        </p:nvCxnSpPr>
        <p:spPr>
          <a:xfrm flipH="1">
            <a:off x="2638425" y="4408034"/>
            <a:ext cx="4378638" cy="137579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vnoramenný trojúhelník 21"/>
          <p:cNvSpPr/>
          <p:nvPr/>
        </p:nvSpPr>
        <p:spPr>
          <a:xfrm>
            <a:off x="4725988" y="5060552"/>
            <a:ext cx="215900" cy="215900"/>
          </a:xfrm>
          <a:prstGeom prst="triangle">
            <a:avLst/>
          </a:prstGeom>
          <a:solidFill>
            <a:srgbClr val="16ABEE"/>
          </a:solidFill>
          <a:ln>
            <a:solidFill>
              <a:srgbClr val="3285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184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1093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Pěší trasy 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11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Přímá spojnice 22"/>
          <p:cNvCxnSpPr/>
          <p:nvPr/>
        </p:nvCxnSpPr>
        <p:spPr>
          <a:xfrm flipH="1" flipV="1">
            <a:off x="3394075" y="5048817"/>
            <a:ext cx="215900" cy="51117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 flipH="1" flipV="1">
            <a:off x="3322638" y="3828030"/>
            <a:ext cx="71437" cy="1220787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 flipH="1" flipV="1">
            <a:off x="3178175" y="3467667"/>
            <a:ext cx="144463" cy="360363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/>
        </p:nvCxnSpPr>
        <p:spPr>
          <a:xfrm flipH="1" flipV="1">
            <a:off x="2890838" y="2604067"/>
            <a:ext cx="287337" cy="863600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 flipV="1">
            <a:off x="3106738" y="3107305"/>
            <a:ext cx="360362" cy="7302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ovéPole 20276"/>
          <p:cNvSpPr txBox="1">
            <a:spLocks noChangeArrowheads="1"/>
          </p:cNvSpPr>
          <p:nvPr/>
        </p:nvSpPr>
        <p:spPr bwMode="auto">
          <a:xfrm>
            <a:off x="6789371" y="3976014"/>
            <a:ext cx="1152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dirty="0"/>
              <a:t> </a:t>
            </a:r>
            <a:r>
              <a:rPr lang="cs-CZ" altLang="cs-CZ" dirty="0" smtClean="0">
                <a:solidFill>
                  <a:schemeClr val="bg1"/>
                </a:solidFill>
              </a:rPr>
              <a:t>Radnice</a:t>
            </a:r>
            <a:endParaRPr lang="cs-CZ" altLang="cs-CZ" dirty="0">
              <a:solidFill>
                <a:schemeClr val="bg1"/>
              </a:solidFill>
            </a:endParaRPr>
          </a:p>
        </p:txBody>
      </p:sp>
      <p:sp>
        <p:nvSpPr>
          <p:cNvPr id="35" name="Zástupný symbol pro obsah 2"/>
          <p:cNvSpPr>
            <a:spLocks noGrp="1"/>
          </p:cNvSpPr>
          <p:nvPr>
            <p:ph idx="1"/>
          </p:nvPr>
        </p:nvSpPr>
        <p:spPr>
          <a:xfrm>
            <a:off x="754380" y="1812756"/>
            <a:ext cx="11437620" cy="4898856"/>
          </a:xfrm>
        </p:spPr>
        <p:txBody>
          <a:bodyPr>
            <a:noAutofit/>
          </a:bodyPr>
          <a:lstStyle/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r>
              <a:rPr lang="cs-CZ" sz="36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Základní parametry dopravních staveb vychází z legislativních předpisů a </a:t>
            </a:r>
            <a:r>
              <a:rPr lang="cs-CZ" sz="36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ČSN</a:t>
            </a:r>
          </a:p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r>
              <a:rPr lang="cs-CZ" sz="36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Pro </a:t>
            </a:r>
            <a:r>
              <a:rPr lang="cs-CZ" sz="36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NRPM nutno </a:t>
            </a:r>
            <a:r>
              <a:rPr lang="cs-CZ" sz="3600" b="1" u="sng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dodržet a dokladovat </a:t>
            </a:r>
            <a:r>
              <a:rPr lang="cs-CZ" sz="36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(i u stávajících bezbariérových tras):</a:t>
            </a:r>
            <a:endParaRPr lang="cs-CZ" sz="3600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857250" lvl="1" indent="-457200">
              <a:buFontTx/>
              <a:buChar char="-"/>
              <a:defRPr/>
            </a:pPr>
            <a:r>
              <a:rPr lang="cs-CZ" sz="36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Funkční řešení vodící linie</a:t>
            </a:r>
            <a:endParaRPr lang="cs-CZ" sz="3600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857250" lvl="1" indent="-457200">
              <a:buFontTx/>
              <a:buChar char="-"/>
              <a:defRPr/>
            </a:pPr>
            <a:r>
              <a:rPr lang="cs-CZ" sz="36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Dodržování maximálních délek pro přechody a místa pro přecházení</a:t>
            </a:r>
          </a:p>
          <a:p>
            <a:pPr marL="857250" lvl="1" indent="-457200">
              <a:buFontTx/>
              <a:buChar char="-"/>
              <a:defRPr/>
            </a:pPr>
            <a:r>
              <a:rPr lang="cs-CZ" sz="36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Respektování průchozího prostoru</a:t>
            </a:r>
            <a:endParaRPr lang="cs-CZ" sz="3600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857250" lvl="1" indent="-457200">
              <a:buFontTx/>
              <a:buChar char="-"/>
              <a:defRPr/>
            </a:pPr>
            <a:r>
              <a:rPr lang="cs-CZ" sz="36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Dodržení principů hmatových úprav</a:t>
            </a:r>
            <a:endParaRPr lang="cs-CZ" dirty="0"/>
          </a:p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endParaRPr lang="cs-CZ" sz="3600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36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536575" lvl="0" indent="0">
              <a:buClr>
                <a:srgbClr val="00B0F0"/>
              </a:buClr>
            </a:pPr>
            <a:endParaRPr lang="cs-CZ" sz="3600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01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1093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Pěší trasy 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12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Přímá spojnice 22"/>
          <p:cNvCxnSpPr/>
          <p:nvPr/>
        </p:nvCxnSpPr>
        <p:spPr>
          <a:xfrm flipH="1" flipV="1">
            <a:off x="3394075" y="5048817"/>
            <a:ext cx="215900" cy="51117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 flipH="1" flipV="1">
            <a:off x="3322638" y="3828030"/>
            <a:ext cx="71437" cy="1220787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 flipH="1" flipV="1">
            <a:off x="3178175" y="3467667"/>
            <a:ext cx="144463" cy="360363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/>
        </p:nvCxnSpPr>
        <p:spPr>
          <a:xfrm flipH="1" flipV="1">
            <a:off x="2890838" y="2604067"/>
            <a:ext cx="287337" cy="863600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 flipV="1">
            <a:off x="3106738" y="3107305"/>
            <a:ext cx="360362" cy="7302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ovéPole 20276"/>
          <p:cNvSpPr txBox="1">
            <a:spLocks noChangeArrowheads="1"/>
          </p:cNvSpPr>
          <p:nvPr/>
        </p:nvSpPr>
        <p:spPr bwMode="auto">
          <a:xfrm>
            <a:off x="6789371" y="3976014"/>
            <a:ext cx="1152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dirty="0"/>
              <a:t> </a:t>
            </a:r>
            <a:r>
              <a:rPr lang="cs-CZ" altLang="cs-CZ" dirty="0" smtClean="0">
                <a:solidFill>
                  <a:schemeClr val="bg1"/>
                </a:solidFill>
              </a:rPr>
              <a:t>Radnice</a:t>
            </a:r>
            <a:endParaRPr lang="cs-CZ" altLang="cs-CZ" dirty="0">
              <a:solidFill>
                <a:schemeClr val="bg1"/>
              </a:solidFill>
            </a:endParaRPr>
          </a:p>
        </p:txBody>
      </p:sp>
      <p:sp>
        <p:nvSpPr>
          <p:cNvPr id="35" name="Zástupný symbol pro obsah 2"/>
          <p:cNvSpPr>
            <a:spLocks noGrp="1"/>
          </p:cNvSpPr>
          <p:nvPr>
            <p:ph idx="1"/>
          </p:nvPr>
        </p:nvSpPr>
        <p:spPr>
          <a:xfrm>
            <a:off x="754380" y="1480457"/>
            <a:ext cx="11437620" cy="5231155"/>
          </a:xfrm>
        </p:spPr>
        <p:txBody>
          <a:bodyPr>
            <a:noAutofit/>
          </a:bodyPr>
          <a:lstStyle/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r>
              <a:rPr lang="cs-CZ" sz="3600" u="sng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Parametry bezpečnosti – pro všechny</a:t>
            </a:r>
            <a:r>
              <a:rPr lang="cs-CZ" sz="36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:</a:t>
            </a:r>
          </a:p>
          <a:p>
            <a:pPr marL="914400" lvl="2" indent="-457200">
              <a:spcBef>
                <a:spcPts val="1000"/>
              </a:spcBef>
              <a:buClr>
                <a:srgbClr val="3285FE"/>
              </a:buClr>
              <a:buFontTx/>
              <a:buChar char="-"/>
              <a:defRPr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Délky přechodů a míst pro přecházení</a:t>
            </a:r>
          </a:p>
          <a:p>
            <a:pPr marL="914400" lvl="2" indent="-457200">
              <a:spcBef>
                <a:spcPts val="1000"/>
              </a:spcBef>
              <a:buClr>
                <a:srgbClr val="3285FE"/>
              </a:buClr>
              <a:buFontTx/>
              <a:buChar char="-"/>
              <a:defRPr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Řešení rozhledových poměrů</a:t>
            </a:r>
          </a:p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r>
              <a:rPr lang="cs-CZ" sz="3600" u="sng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Požadavky osob se zrakovým omezením:</a:t>
            </a:r>
            <a:endParaRPr lang="cs-CZ" sz="3600" u="sng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857250" lvl="1" indent="-457200">
              <a:buFontTx/>
              <a:buChar char="-"/>
              <a:defRPr/>
            </a:pPr>
            <a:r>
              <a:rPr lang="cs-CZ" sz="32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Funkční řešení vodící linie</a:t>
            </a:r>
          </a:p>
          <a:p>
            <a:pPr marL="857250" lvl="1" indent="-457200">
              <a:buFontTx/>
              <a:buChar char="-"/>
              <a:defRPr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Respektování </a:t>
            </a:r>
            <a:r>
              <a:rPr lang="cs-CZ" sz="32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průchozího prostoru</a:t>
            </a:r>
          </a:p>
          <a:p>
            <a:pPr marL="857250" lvl="1" indent="-457200">
              <a:buFontTx/>
              <a:buChar char="-"/>
              <a:defRPr/>
            </a:pPr>
            <a:r>
              <a:rPr lang="cs-CZ" sz="32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Dodržení principů hmatových </a:t>
            </a: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úprav</a:t>
            </a:r>
          </a:p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r>
              <a:rPr lang="cs-CZ" sz="32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sz="3600" u="sng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Požadavky osob se sníženou schopností pohybu:</a:t>
            </a:r>
          </a:p>
          <a:p>
            <a:pPr marL="857250" lvl="1" indent="-457200">
              <a:buClr>
                <a:srgbClr val="3285FE"/>
              </a:buClr>
              <a:buFontTx/>
              <a:buChar char="-"/>
              <a:defRPr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Podélné </a:t>
            </a:r>
            <a:r>
              <a:rPr lang="cs-CZ" sz="32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a příčné sklony, průchozí prostory</a:t>
            </a:r>
          </a:p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36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536575" lvl="0" indent="0">
              <a:buClr>
                <a:srgbClr val="00B0F0"/>
              </a:buClr>
            </a:pPr>
            <a:endParaRPr lang="cs-CZ" sz="3600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54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1093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Pěší trasy -  bezpečnost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13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Přímá spojnice 22"/>
          <p:cNvCxnSpPr/>
          <p:nvPr/>
        </p:nvCxnSpPr>
        <p:spPr>
          <a:xfrm flipH="1" flipV="1">
            <a:off x="3394075" y="5048817"/>
            <a:ext cx="215900" cy="51117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 flipH="1" flipV="1">
            <a:off x="3322638" y="3828030"/>
            <a:ext cx="71437" cy="1220787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 flipH="1" flipV="1">
            <a:off x="3178175" y="3467667"/>
            <a:ext cx="144463" cy="360363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/>
        </p:nvCxnSpPr>
        <p:spPr>
          <a:xfrm flipH="1" flipV="1">
            <a:off x="2890838" y="2604067"/>
            <a:ext cx="287337" cy="863600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 flipV="1">
            <a:off x="3106738" y="3107305"/>
            <a:ext cx="360362" cy="7302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ovéPole 20276"/>
          <p:cNvSpPr txBox="1">
            <a:spLocks noChangeArrowheads="1"/>
          </p:cNvSpPr>
          <p:nvPr/>
        </p:nvSpPr>
        <p:spPr bwMode="auto">
          <a:xfrm>
            <a:off x="6789371" y="3976014"/>
            <a:ext cx="1152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dirty="0"/>
              <a:t> </a:t>
            </a:r>
            <a:r>
              <a:rPr lang="cs-CZ" altLang="cs-CZ" dirty="0" smtClean="0">
                <a:solidFill>
                  <a:schemeClr val="bg1"/>
                </a:solidFill>
              </a:rPr>
              <a:t>Radnice</a:t>
            </a:r>
            <a:endParaRPr lang="cs-CZ" altLang="cs-CZ" dirty="0">
              <a:solidFill>
                <a:schemeClr val="bg1"/>
              </a:solidFill>
            </a:endParaRPr>
          </a:p>
        </p:txBody>
      </p:sp>
      <p:pic>
        <p:nvPicPr>
          <p:cNvPr id="12" name="Picture 3"/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5"/>
          <a:stretch/>
        </p:blipFill>
        <p:spPr bwMode="auto">
          <a:xfrm>
            <a:off x="398362" y="1870014"/>
            <a:ext cx="5416751" cy="421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89"/>
          <a:stretch/>
        </p:blipFill>
        <p:spPr bwMode="auto">
          <a:xfrm>
            <a:off x="6066971" y="1398414"/>
            <a:ext cx="5818604" cy="515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168" y="2692967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052" y="4874192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ovéPole 16"/>
          <p:cNvSpPr txBox="1"/>
          <p:nvPr/>
        </p:nvSpPr>
        <p:spPr>
          <a:xfrm>
            <a:off x="2656129" y="6112507"/>
            <a:ext cx="6071054" cy="56405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Délky přechodů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78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" y="1894240"/>
            <a:ext cx="7680000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1093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Pěší trasy -  bezpečnost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14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ovéPole 20276"/>
          <p:cNvSpPr txBox="1">
            <a:spLocks noChangeArrowheads="1"/>
          </p:cNvSpPr>
          <p:nvPr/>
        </p:nvSpPr>
        <p:spPr bwMode="auto">
          <a:xfrm>
            <a:off x="6789371" y="3976014"/>
            <a:ext cx="1152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dirty="0"/>
              <a:t> </a:t>
            </a:r>
            <a:r>
              <a:rPr lang="cs-CZ" altLang="cs-CZ" dirty="0" smtClean="0">
                <a:solidFill>
                  <a:schemeClr val="bg1"/>
                </a:solidFill>
              </a:rPr>
              <a:t>Radnice</a:t>
            </a:r>
            <a:endParaRPr lang="cs-CZ" altLang="cs-CZ" dirty="0">
              <a:solidFill>
                <a:schemeClr val="bg1"/>
              </a:solidFill>
            </a:endParaRPr>
          </a:p>
        </p:txBody>
      </p:sp>
      <p:pic>
        <p:nvPicPr>
          <p:cNvPr id="15" name="Picture 5" descr="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571" y="5390242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9460" y="3876263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7" r="11565"/>
          <a:stretch/>
        </p:blipFill>
        <p:spPr bwMode="auto">
          <a:xfrm>
            <a:off x="6966854" y="1445274"/>
            <a:ext cx="4891315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Ovál 18"/>
          <p:cNvSpPr/>
          <p:nvPr/>
        </p:nvSpPr>
        <p:spPr>
          <a:xfrm>
            <a:off x="3678590" y="4345346"/>
            <a:ext cx="1181686" cy="6471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0" name="Ovál 19"/>
          <p:cNvSpPr/>
          <p:nvPr/>
        </p:nvSpPr>
        <p:spPr>
          <a:xfrm>
            <a:off x="8969049" y="3019066"/>
            <a:ext cx="1181686" cy="6471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6052404" y="5521412"/>
            <a:ext cx="6071054" cy="56405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Optické klamy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38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1093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Pěší trasy 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15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Přímá spojnice 22"/>
          <p:cNvCxnSpPr/>
          <p:nvPr/>
        </p:nvCxnSpPr>
        <p:spPr>
          <a:xfrm flipH="1" flipV="1">
            <a:off x="3394075" y="5048817"/>
            <a:ext cx="215900" cy="51117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 flipH="1" flipV="1">
            <a:off x="3322638" y="3828030"/>
            <a:ext cx="71437" cy="1220787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 flipH="1" flipV="1">
            <a:off x="3178175" y="3467667"/>
            <a:ext cx="144463" cy="360363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/>
        </p:nvCxnSpPr>
        <p:spPr>
          <a:xfrm flipH="1" flipV="1">
            <a:off x="2890838" y="2604067"/>
            <a:ext cx="287337" cy="863600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 flipV="1">
            <a:off x="3106738" y="3107305"/>
            <a:ext cx="360362" cy="7302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ovéPole 20276"/>
          <p:cNvSpPr txBox="1">
            <a:spLocks noChangeArrowheads="1"/>
          </p:cNvSpPr>
          <p:nvPr/>
        </p:nvSpPr>
        <p:spPr bwMode="auto">
          <a:xfrm>
            <a:off x="6789371" y="3976014"/>
            <a:ext cx="1152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dirty="0"/>
              <a:t> </a:t>
            </a:r>
            <a:r>
              <a:rPr lang="cs-CZ" altLang="cs-CZ" dirty="0" smtClean="0">
                <a:solidFill>
                  <a:schemeClr val="bg1"/>
                </a:solidFill>
              </a:rPr>
              <a:t>Radnice</a:t>
            </a:r>
            <a:endParaRPr lang="cs-CZ" altLang="cs-CZ" dirty="0">
              <a:solidFill>
                <a:schemeClr val="bg1"/>
              </a:solidFill>
            </a:endParaRPr>
          </a:p>
        </p:txBody>
      </p:sp>
      <p:sp>
        <p:nvSpPr>
          <p:cNvPr id="35" name="Zástupný symbol pro obsah 2"/>
          <p:cNvSpPr>
            <a:spLocks noGrp="1"/>
          </p:cNvSpPr>
          <p:nvPr>
            <p:ph idx="1"/>
          </p:nvPr>
        </p:nvSpPr>
        <p:spPr>
          <a:xfrm>
            <a:off x="754380" y="2002961"/>
            <a:ext cx="11437620" cy="5231155"/>
          </a:xfrm>
        </p:spPr>
        <p:txBody>
          <a:bodyPr>
            <a:noAutofit/>
          </a:bodyPr>
          <a:lstStyle/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r>
              <a:rPr lang="cs-CZ" sz="3600" u="sng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Požadavky osob se zrakovým omezením:</a:t>
            </a:r>
            <a:endParaRPr lang="cs-CZ" sz="3600" u="sng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857250" lvl="1" indent="-457200">
              <a:buFontTx/>
              <a:buChar char="-"/>
              <a:defRPr/>
            </a:pPr>
            <a:r>
              <a:rPr lang="cs-CZ" sz="32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Funkční řešení vodící linie</a:t>
            </a:r>
          </a:p>
          <a:p>
            <a:pPr marL="857250" lvl="1" indent="-457200">
              <a:buFontTx/>
              <a:buChar char="-"/>
              <a:defRPr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Respektování </a:t>
            </a:r>
            <a:r>
              <a:rPr lang="cs-CZ" sz="32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průchozího </a:t>
            </a: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prostoru</a:t>
            </a:r>
          </a:p>
          <a:p>
            <a:pPr marL="857250" lvl="1" indent="-457200">
              <a:buFontTx/>
              <a:buChar char="-"/>
              <a:defRPr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Zabezpečení překážek v prostoru (podchozí výška)</a:t>
            </a:r>
          </a:p>
          <a:p>
            <a:pPr marL="857250" lvl="1" indent="-457200">
              <a:buFontTx/>
              <a:buChar char="-"/>
              <a:defRPr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Kontrastní značení (prosklené plochy)</a:t>
            </a:r>
            <a:endParaRPr lang="cs-CZ" sz="3200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857250" lvl="1" indent="-457200">
              <a:buFontTx/>
              <a:buChar char="-"/>
              <a:defRPr/>
            </a:pPr>
            <a:r>
              <a:rPr lang="cs-CZ" sz="32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Dodržení principů hmatových </a:t>
            </a: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úprav (materiál, principy)</a:t>
            </a:r>
          </a:p>
          <a:p>
            <a:pPr marL="0" indent="0">
              <a:buClr>
                <a:srgbClr val="3285FE"/>
              </a:buClr>
              <a:buNone/>
              <a:defRPr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36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536575" lvl="0" indent="0">
              <a:buClr>
                <a:srgbClr val="00B0F0"/>
              </a:buClr>
            </a:pPr>
            <a:endParaRPr lang="cs-CZ" sz="3600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97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1093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Pěší trasy  - zrakové omezení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16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Přímá spojnice 22"/>
          <p:cNvCxnSpPr/>
          <p:nvPr/>
        </p:nvCxnSpPr>
        <p:spPr>
          <a:xfrm flipH="1" flipV="1">
            <a:off x="3394075" y="5048817"/>
            <a:ext cx="215900" cy="51117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 flipH="1" flipV="1">
            <a:off x="3322638" y="3828030"/>
            <a:ext cx="71437" cy="1220787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 flipH="1" flipV="1">
            <a:off x="3178175" y="3467667"/>
            <a:ext cx="144463" cy="360363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/>
        </p:nvCxnSpPr>
        <p:spPr>
          <a:xfrm flipH="1" flipV="1">
            <a:off x="2890838" y="2604067"/>
            <a:ext cx="287337" cy="863600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 flipV="1">
            <a:off x="3106738" y="3107305"/>
            <a:ext cx="360362" cy="7302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ovéPole 20276"/>
          <p:cNvSpPr txBox="1">
            <a:spLocks noChangeArrowheads="1"/>
          </p:cNvSpPr>
          <p:nvPr/>
        </p:nvSpPr>
        <p:spPr bwMode="auto">
          <a:xfrm>
            <a:off x="6789371" y="3976014"/>
            <a:ext cx="1152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dirty="0"/>
              <a:t> </a:t>
            </a:r>
            <a:r>
              <a:rPr lang="cs-CZ" altLang="cs-CZ" dirty="0" smtClean="0">
                <a:solidFill>
                  <a:schemeClr val="bg1"/>
                </a:solidFill>
              </a:rPr>
              <a:t>Radnice</a:t>
            </a:r>
            <a:endParaRPr lang="cs-CZ" altLang="cs-CZ" dirty="0">
              <a:solidFill>
                <a:schemeClr val="bg1"/>
              </a:solidFill>
            </a:endParaRPr>
          </a:p>
        </p:txBody>
      </p:sp>
      <p:sp>
        <p:nvSpPr>
          <p:cNvPr id="35" name="Zástupný symbol pro obsah 2"/>
          <p:cNvSpPr>
            <a:spLocks noGrp="1"/>
          </p:cNvSpPr>
          <p:nvPr>
            <p:ph idx="1"/>
          </p:nvPr>
        </p:nvSpPr>
        <p:spPr>
          <a:xfrm>
            <a:off x="754380" y="1480457"/>
            <a:ext cx="11437620" cy="5231155"/>
          </a:xfrm>
        </p:spPr>
        <p:txBody>
          <a:bodyPr>
            <a:noAutofit/>
          </a:bodyPr>
          <a:lstStyle/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36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536575" lvl="0" indent="0">
              <a:buClr>
                <a:srgbClr val="00B0F0"/>
              </a:buClr>
            </a:pPr>
            <a:endParaRPr lang="cs-CZ" sz="3600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0" r="14842"/>
          <a:stretch/>
        </p:blipFill>
        <p:spPr bwMode="auto">
          <a:xfrm>
            <a:off x="849766" y="1568677"/>
            <a:ext cx="4513944" cy="42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68"/>
          <a:stretch/>
        </p:blipFill>
        <p:spPr bwMode="auto">
          <a:xfrm>
            <a:off x="6361661" y="1568677"/>
            <a:ext cx="4789934" cy="46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 descr="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52" y="5383439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533" y="5537427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ovéPole 15"/>
          <p:cNvSpPr txBox="1"/>
          <p:nvPr/>
        </p:nvSpPr>
        <p:spPr>
          <a:xfrm>
            <a:off x="4065000" y="6112508"/>
            <a:ext cx="6071054" cy="56405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Vodící linie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49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9" descr="Obraz06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4220" y="2266014"/>
            <a:ext cx="5168313" cy="3420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33" name="Picture 8" descr="Obraz0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4406" y="2266014"/>
            <a:ext cx="5380854" cy="3420000"/>
          </a:xfrm>
          <a:prstGeom prst="rect">
            <a:avLst/>
          </a:prstGeom>
          <a:noFill/>
          <a:ln w="38100">
            <a:noFill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1093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Pěší trasy  - zrakové omezení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70863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17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Zástupný symbol pro obsah 2"/>
          <p:cNvSpPr>
            <a:spLocks noGrp="1"/>
          </p:cNvSpPr>
          <p:nvPr>
            <p:ph idx="1"/>
          </p:nvPr>
        </p:nvSpPr>
        <p:spPr>
          <a:xfrm>
            <a:off x="754380" y="1480457"/>
            <a:ext cx="11437620" cy="5231155"/>
          </a:xfrm>
        </p:spPr>
        <p:txBody>
          <a:bodyPr>
            <a:noAutofit/>
          </a:bodyPr>
          <a:lstStyle/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36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536575" lvl="0" indent="0">
              <a:buClr>
                <a:srgbClr val="00B0F0"/>
              </a:buClr>
            </a:pPr>
            <a:endParaRPr lang="cs-CZ" sz="3600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3508377" y="5894798"/>
            <a:ext cx="6071054" cy="56405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Průchozí prostory u vodící linie 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9" name="Picture 5" descr="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836" y="4893486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5" descr="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904" y="4893486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005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P102045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9014" y="1736498"/>
            <a:ext cx="4069836" cy="4284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10935"/>
            <a:ext cx="10839450" cy="2085522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Pěší trasy  - zrakové omezení</a:t>
            </a:r>
            <a:b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  a bezpečnost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18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Zástupný symbol pro obsah 2"/>
          <p:cNvSpPr>
            <a:spLocks noGrp="1"/>
          </p:cNvSpPr>
          <p:nvPr>
            <p:ph idx="1"/>
          </p:nvPr>
        </p:nvSpPr>
        <p:spPr>
          <a:xfrm>
            <a:off x="754380" y="1480457"/>
            <a:ext cx="11437620" cy="5231155"/>
          </a:xfrm>
        </p:spPr>
        <p:txBody>
          <a:bodyPr>
            <a:noAutofit/>
          </a:bodyPr>
          <a:lstStyle/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36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536575" lvl="0" indent="0">
              <a:buClr>
                <a:srgbClr val="00B0F0"/>
              </a:buClr>
            </a:pPr>
            <a:endParaRPr lang="cs-CZ" sz="3600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1135196" y="6074319"/>
            <a:ext cx="4459966" cy="56405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Zabezpečení překážek  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6" name="Picture 4" descr="ANO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96" y="5690298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020" y="2235468"/>
            <a:ext cx="48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166257"/>
            <a:ext cx="4905217" cy="32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5" descr="N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165" y="5173136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5" descr="N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3174" y="432510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ovéPole 14"/>
          <p:cNvSpPr txBox="1"/>
          <p:nvPr/>
        </p:nvSpPr>
        <p:spPr>
          <a:xfrm>
            <a:off x="5624760" y="5858936"/>
            <a:ext cx="6071054" cy="56405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Značení prosklených ploch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72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1093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Pěší trasy  - zrakové omezení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19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Přímá spojnice 22"/>
          <p:cNvCxnSpPr/>
          <p:nvPr/>
        </p:nvCxnSpPr>
        <p:spPr>
          <a:xfrm flipH="1" flipV="1">
            <a:off x="3394075" y="5048817"/>
            <a:ext cx="215900" cy="51117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 flipH="1" flipV="1">
            <a:off x="3322638" y="3828030"/>
            <a:ext cx="71437" cy="1220787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 flipH="1" flipV="1">
            <a:off x="3178175" y="3467667"/>
            <a:ext cx="144463" cy="360363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/>
        </p:nvCxnSpPr>
        <p:spPr>
          <a:xfrm flipH="1" flipV="1">
            <a:off x="2890838" y="2604067"/>
            <a:ext cx="287337" cy="863600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 flipV="1">
            <a:off x="3106738" y="3107305"/>
            <a:ext cx="360362" cy="7302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ovéPole 20276"/>
          <p:cNvSpPr txBox="1">
            <a:spLocks noChangeArrowheads="1"/>
          </p:cNvSpPr>
          <p:nvPr/>
        </p:nvSpPr>
        <p:spPr bwMode="auto">
          <a:xfrm>
            <a:off x="6789371" y="3976014"/>
            <a:ext cx="1152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dirty="0"/>
              <a:t> </a:t>
            </a:r>
            <a:r>
              <a:rPr lang="cs-CZ" altLang="cs-CZ" dirty="0" smtClean="0">
                <a:solidFill>
                  <a:schemeClr val="bg1"/>
                </a:solidFill>
              </a:rPr>
              <a:t>Radnice</a:t>
            </a:r>
            <a:endParaRPr lang="cs-CZ" altLang="cs-CZ" dirty="0">
              <a:solidFill>
                <a:schemeClr val="bg1"/>
              </a:solidFill>
            </a:endParaRPr>
          </a:p>
        </p:txBody>
      </p:sp>
      <p:sp>
        <p:nvSpPr>
          <p:cNvPr id="35" name="Zástupný symbol pro obsah 2"/>
          <p:cNvSpPr>
            <a:spLocks noGrp="1"/>
          </p:cNvSpPr>
          <p:nvPr>
            <p:ph idx="1"/>
          </p:nvPr>
        </p:nvSpPr>
        <p:spPr>
          <a:xfrm>
            <a:off x="754380" y="1480457"/>
            <a:ext cx="11437620" cy="5231155"/>
          </a:xfrm>
        </p:spPr>
        <p:txBody>
          <a:bodyPr>
            <a:noAutofit/>
          </a:bodyPr>
          <a:lstStyle/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36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536575" lvl="0" indent="0">
              <a:buClr>
                <a:srgbClr val="00B0F0"/>
              </a:buClr>
            </a:pPr>
            <a:endParaRPr lang="cs-CZ" sz="3600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3034506" y="5894798"/>
            <a:ext cx="6544925" cy="56405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Špatně provedené hmatové úpravy 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2" name="Zástupný symbol pro obsah 10" descr="P115071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34896" y="1664817"/>
            <a:ext cx="3698904" cy="4140000"/>
          </a:xfrm>
          <a:prstGeom prst="rect">
            <a:avLst/>
          </a:prstGeom>
          <a:ln w="38100">
            <a:noFill/>
          </a:ln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975" y="1480457"/>
            <a:ext cx="4423891" cy="33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" name="Picture 5" descr="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714" y="4547734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object 10"/>
          <p:cNvSpPr/>
          <p:nvPr/>
        </p:nvSpPr>
        <p:spPr>
          <a:xfrm>
            <a:off x="3609975" y="2024817"/>
            <a:ext cx="3960000" cy="3420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r>
              <a:rPr lang="cs-CZ" dirty="0" smtClean="0"/>
              <a:t>cc</a:t>
            </a:r>
            <a:endParaRPr dirty="0"/>
          </a:p>
        </p:txBody>
      </p:sp>
      <p:pic>
        <p:nvPicPr>
          <p:cNvPr id="29" name="Picture 5" descr="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607" y="4909636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360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33257" y="1579504"/>
            <a:ext cx="7024913" cy="38884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6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Ing. Dagmar Lanzová</a:t>
            </a:r>
          </a:p>
          <a:p>
            <a:pPr marL="633413" indent="-633413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NRZP </a:t>
            </a:r>
            <a:r>
              <a:rPr lang="cs-CZ" sz="36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ČR </a:t>
            </a:r>
            <a:endParaRPr lang="cs-CZ" sz="3600" b="1" dirty="0" smtClean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33413" indent="-633413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Předsedkyně Hodnotitelské komise NRPM</a:t>
            </a:r>
          </a:p>
          <a:p>
            <a:pPr marL="530225" indent="-530225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36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absolvent: ČVUT  </a:t>
            </a: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stavební fakulta, obor konstrukce a doprava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33413" indent="-633413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36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auditor bezpečnosti PK</a:t>
            </a:r>
          </a:p>
          <a:p>
            <a:pPr marL="633413" indent="-633413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Clr>
                <a:srgbClr val="00B0F0"/>
              </a:buClr>
              <a:buNone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cs-CZ" sz="3600" b="1" dirty="0" smtClean="0">
              <a:latin typeface="Calibri Light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Představení </a:t>
            </a:r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lektora: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599" y="6356349"/>
            <a:ext cx="7667847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2</a:t>
            </a:fld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54" y="1619390"/>
            <a:ext cx="3598829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767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1093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Pěší trasy  - zrakové omezení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20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Přímá spojnice 22"/>
          <p:cNvCxnSpPr/>
          <p:nvPr/>
        </p:nvCxnSpPr>
        <p:spPr>
          <a:xfrm flipH="1" flipV="1">
            <a:off x="3394075" y="5048817"/>
            <a:ext cx="215900" cy="51117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 flipH="1" flipV="1">
            <a:off x="3322638" y="3828030"/>
            <a:ext cx="71437" cy="1220787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 flipH="1" flipV="1">
            <a:off x="3178175" y="3467667"/>
            <a:ext cx="144463" cy="360363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/>
        </p:nvCxnSpPr>
        <p:spPr>
          <a:xfrm flipH="1" flipV="1">
            <a:off x="2890838" y="2604067"/>
            <a:ext cx="287337" cy="863600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 flipV="1">
            <a:off x="3106738" y="3107305"/>
            <a:ext cx="360362" cy="7302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ovéPole 20276"/>
          <p:cNvSpPr txBox="1">
            <a:spLocks noChangeArrowheads="1"/>
          </p:cNvSpPr>
          <p:nvPr/>
        </p:nvSpPr>
        <p:spPr bwMode="auto">
          <a:xfrm>
            <a:off x="6789371" y="3976014"/>
            <a:ext cx="1152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dirty="0"/>
              <a:t> </a:t>
            </a:r>
            <a:r>
              <a:rPr lang="cs-CZ" altLang="cs-CZ" dirty="0" smtClean="0">
                <a:solidFill>
                  <a:schemeClr val="bg1"/>
                </a:solidFill>
              </a:rPr>
              <a:t>Radnice</a:t>
            </a:r>
            <a:endParaRPr lang="cs-CZ" altLang="cs-CZ" dirty="0">
              <a:solidFill>
                <a:schemeClr val="bg1"/>
              </a:solidFill>
            </a:endParaRPr>
          </a:p>
        </p:txBody>
      </p:sp>
      <p:sp>
        <p:nvSpPr>
          <p:cNvPr id="35" name="Zástupný symbol pro obsah 2"/>
          <p:cNvSpPr>
            <a:spLocks noGrp="1"/>
          </p:cNvSpPr>
          <p:nvPr>
            <p:ph idx="1"/>
          </p:nvPr>
        </p:nvSpPr>
        <p:spPr>
          <a:xfrm>
            <a:off x="754380" y="1480457"/>
            <a:ext cx="11437620" cy="5231155"/>
          </a:xfrm>
        </p:spPr>
        <p:txBody>
          <a:bodyPr>
            <a:noAutofit/>
          </a:bodyPr>
          <a:lstStyle/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36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536575" lvl="0" indent="0">
              <a:buClr>
                <a:srgbClr val="00B0F0"/>
              </a:buClr>
            </a:pPr>
            <a:endParaRPr lang="cs-CZ" sz="3600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" name="Picture 2"/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" t="-698" r="-22908" b="698"/>
          <a:stretch/>
        </p:blipFill>
        <p:spPr bwMode="auto">
          <a:xfrm>
            <a:off x="597633" y="1682798"/>
            <a:ext cx="6768000" cy="421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Přímá spojnice se šipkou 14"/>
          <p:cNvCxnSpPr/>
          <p:nvPr/>
        </p:nvCxnSpPr>
        <p:spPr>
          <a:xfrm flipH="1" flipV="1">
            <a:off x="796865" y="2807585"/>
            <a:ext cx="4032448" cy="1872208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 flipH="1">
            <a:off x="2152444" y="2735678"/>
            <a:ext cx="144016" cy="2412268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/>
          <p:cNvSpPr txBox="1"/>
          <p:nvPr/>
        </p:nvSpPr>
        <p:spPr>
          <a:xfrm>
            <a:off x="926714" y="5329159"/>
            <a:ext cx="2794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Směr přecházení</a:t>
            </a:r>
            <a:endParaRPr lang="cs-CZ" sz="2400" b="1" dirty="0"/>
          </a:p>
        </p:txBody>
      </p:sp>
      <p:pic>
        <p:nvPicPr>
          <p:cNvPr id="18" name="Picture 2"/>
          <p:cNvPicPr>
            <a:picLocks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54" r="17318"/>
          <a:stretch/>
        </p:blipFill>
        <p:spPr bwMode="auto">
          <a:xfrm>
            <a:off x="5998377" y="1682798"/>
            <a:ext cx="5467909" cy="42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Přímá spojnice se šipkou 18"/>
          <p:cNvCxnSpPr/>
          <p:nvPr/>
        </p:nvCxnSpPr>
        <p:spPr>
          <a:xfrm flipV="1">
            <a:off x="9244232" y="2321297"/>
            <a:ext cx="1336682" cy="216024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/>
          <p:cNvSpPr txBox="1"/>
          <p:nvPr/>
        </p:nvSpPr>
        <p:spPr>
          <a:xfrm>
            <a:off x="8732331" y="4678804"/>
            <a:ext cx="2512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Směr přecházení</a:t>
            </a:r>
            <a:endParaRPr lang="cs-CZ" sz="2400" b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3609975" y="5894798"/>
            <a:ext cx="6071054" cy="56405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36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Hmatové úpravy</a:t>
            </a:r>
          </a:p>
        </p:txBody>
      </p:sp>
      <p:pic>
        <p:nvPicPr>
          <p:cNvPr id="29" name="Picture 5" descr="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607" y="4909636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5" descr="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714" y="283743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884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8000" y="410935"/>
            <a:ext cx="1109726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Pěší trasy – pohybové omezení 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21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Přímá spojnice 22"/>
          <p:cNvCxnSpPr/>
          <p:nvPr/>
        </p:nvCxnSpPr>
        <p:spPr>
          <a:xfrm flipH="1" flipV="1">
            <a:off x="3394075" y="5048817"/>
            <a:ext cx="215900" cy="51117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 flipH="1" flipV="1">
            <a:off x="3322638" y="3828030"/>
            <a:ext cx="71437" cy="1220787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 flipH="1" flipV="1">
            <a:off x="3178175" y="3467667"/>
            <a:ext cx="144463" cy="360363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/>
        </p:nvCxnSpPr>
        <p:spPr>
          <a:xfrm flipH="1" flipV="1">
            <a:off x="2890838" y="2604067"/>
            <a:ext cx="287337" cy="863600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 flipV="1">
            <a:off x="3106738" y="3107305"/>
            <a:ext cx="360362" cy="7302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ovéPole 20276"/>
          <p:cNvSpPr txBox="1">
            <a:spLocks noChangeArrowheads="1"/>
          </p:cNvSpPr>
          <p:nvPr/>
        </p:nvSpPr>
        <p:spPr bwMode="auto">
          <a:xfrm>
            <a:off x="6789371" y="3976014"/>
            <a:ext cx="1152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dirty="0"/>
              <a:t> </a:t>
            </a:r>
            <a:r>
              <a:rPr lang="cs-CZ" altLang="cs-CZ" dirty="0" smtClean="0">
                <a:solidFill>
                  <a:schemeClr val="bg1"/>
                </a:solidFill>
              </a:rPr>
              <a:t>Radnice</a:t>
            </a:r>
            <a:endParaRPr lang="cs-CZ" altLang="cs-CZ" dirty="0">
              <a:solidFill>
                <a:schemeClr val="bg1"/>
              </a:solidFill>
            </a:endParaRPr>
          </a:p>
        </p:txBody>
      </p:sp>
      <p:sp>
        <p:nvSpPr>
          <p:cNvPr id="35" name="Zástupný symbol pro obsah 2"/>
          <p:cNvSpPr>
            <a:spLocks noGrp="1"/>
          </p:cNvSpPr>
          <p:nvPr>
            <p:ph idx="1"/>
          </p:nvPr>
        </p:nvSpPr>
        <p:spPr>
          <a:xfrm>
            <a:off x="754380" y="1741709"/>
            <a:ext cx="11437620" cy="5231155"/>
          </a:xfrm>
        </p:spPr>
        <p:txBody>
          <a:bodyPr>
            <a:noAutofit/>
          </a:bodyPr>
          <a:lstStyle/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r>
              <a:rPr lang="cs-CZ" sz="3600" u="sng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Požadavky osob se sníženou schopností pohybu:</a:t>
            </a:r>
          </a:p>
          <a:p>
            <a:pPr marL="857250" lvl="1" indent="-457200">
              <a:buClr>
                <a:srgbClr val="3285FE"/>
              </a:buClr>
              <a:buFontTx/>
              <a:buChar char="-"/>
              <a:defRPr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Průchozí prostory – minimálně 900 mm</a:t>
            </a:r>
          </a:p>
          <a:p>
            <a:pPr marL="857250" lvl="1" indent="-457200">
              <a:buClr>
                <a:srgbClr val="3285FE"/>
              </a:buClr>
              <a:buFontTx/>
              <a:buChar char="-"/>
              <a:defRPr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Pochozí povrchy – rovinné a protiskluzné</a:t>
            </a:r>
          </a:p>
          <a:p>
            <a:pPr marL="857250" lvl="1" indent="-457200">
              <a:buClr>
                <a:srgbClr val="3285FE"/>
              </a:buClr>
              <a:buFontTx/>
              <a:buChar char="-"/>
              <a:defRPr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Výškové rozdíly maximálně 20 mm</a:t>
            </a:r>
          </a:p>
          <a:p>
            <a:pPr marL="857250" lvl="1" indent="-457200">
              <a:buClr>
                <a:srgbClr val="3285FE"/>
              </a:buClr>
              <a:buFontTx/>
              <a:buChar char="-"/>
              <a:defRPr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Podélné </a:t>
            </a:r>
            <a:r>
              <a:rPr lang="cs-CZ" sz="32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a příčné </a:t>
            </a: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sklony, sklony rampových částí</a:t>
            </a:r>
            <a:endParaRPr lang="cs-CZ" sz="3200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36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536575" lvl="0" indent="0">
              <a:buClr>
                <a:srgbClr val="00B0F0"/>
              </a:buClr>
            </a:pPr>
            <a:endParaRPr lang="cs-CZ" sz="3600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72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1093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Pěší trasy  - pohybové omezení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22</a:t>
            </a:fld>
            <a:endParaRPr lang="en-US" dirty="0"/>
          </a:p>
        </p:txBody>
      </p:sp>
      <p:cxnSp>
        <p:nvCxnSpPr>
          <p:cNvPr id="25" name="Přímá spojnice 24"/>
          <p:cNvCxnSpPr/>
          <p:nvPr/>
        </p:nvCxnSpPr>
        <p:spPr>
          <a:xfrm flipH="1" flipV="1">
            <a:off x="3178175" y="3467667"/>
            <a:ext cx="144463" cy="360363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ástupný symbol pro obsah 2"/>
          <p:cNvSpPr>
            <a:spLocks noGrp="1"/>
          </p:cNvSpPr>
          <p:nvPr>
            <p:ph idx="1"/>
          </p:nvPr>
        </p:nvSpPr>
        <p:spPr>
          <a:xfrm>
            <a:off x="754380" y="1480457"/>
            <a:ext cx="11437620" cy="5231155"/>
          </a:xfrm>
        </p:spPr>
        <p:txBody>
          <a:bodyPr>
            <a:noAutofit/>
          </a:bodyPr>
          <a:lstStyle/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36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536575" lvl="0" indent="0">
              <a:buClr>
                <a:srgbClr val="00B0F0"/>
              </a:buClr>
            </a:pPr>
            <a:endParaRPr lang="cs-CZ" sz="3600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Skupina 2"/>
          <p:cNvGrpSpPr/>
          <p:nvPr/>
        </p:nvGrpSpPr>
        <p:grpSpPr>
          <a:xfrm>
            <a:off x="7189322" y="1496349"/>
            <a:ext cx="3949274" cy="4860000"/>
            <a:chOff x="6434606" y="1364922"/>
            <a:chExt cx="3949274" cy="4860000"/>
          </a:xfrm>
        </p:grpSpPr>
        <p:pic>
          <p:nvPicPr>
            <p:cNvPr id="14" name="Picture 7" descr="Snímek 14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6434606" y="1364922"/>
              <a:ext cx="3949274" cy="4860000"/>
            </a:xfrm>
            <a:prstGeom prst="rect">
              <a:avLst/>
            </a:prstGeom>
            <a:noFill/>
            <a:ln w="38100">
              <a:noFill/>
            </a:ln>
          </p:spPr>
        </p:pic>
        <p:pic>
          <p:nvPicPr>
            <p:cNvPr id="15" name="Picture 5" descr="NE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27457" y="3318223"/>
              <a:ext cx="685800" cy="685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Elipsa 11"/>
            <p:cNvSpPr/>
            <p:nvPr/>
          </p:nvSpPr>
          <p:spPr>
            <a:xfrm>
              <a:off x="8229223" y="2577396"/>
              <a:ext cx="360040" cy="36004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</p:grpSp>
      <p:pic>
        <p:nvPicPr>
          <p:cNvPr id="17" name="Picture 3" descr="Obraz010"/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05317" y="1767376"/>
            <a:ext cx="5292000" cy="3600000"/>
          </a:xfrm>
          <a:prstGeom prst="rect">
            <a:avLst/>
          </a:prstGeom>
          <a:noFill/>
          <a:ln w="381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ovéPole 17"/>
          <p:cNvSpPr txBox="1"/>
          <p:nvPr/>
        </p:nvSpPr>
        <p:spPr>
          <a:xfrm>
            <a:off x="1292771" y="5548449"/>
            <a:ext cx="6071054" cy="56405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Průchozí prostory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9" name="Picture 5" descr="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175" y="310675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357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 descr="mikulcice (1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109" y="1480456"/>
            <a:ext cx="5400000" cy="3652325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Obraz0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7313" y="2501528"/>
            <a:ext cx="5400000" cy="3232071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1093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Pěší trasy  - pohybové omezení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23</a:t>
            </a:fld>
            <a:endParaRPr lang="en-US" dirty="0"/>
          </a:p>
        </p:txBody>
      </p:sp>
      <p:sp>
        <p:nvSpPr>
          <p:cNvPr id="35" name="Zástupný symbol pro obsah 2"/>
          <p:cNvSpPr>
            <a:spLocks noGrp="1"/>
          </p:cNvSpPr>
          <p:nvPr>
            <p:ph idx="1"/>
          </p:nvPr>
        </p:nvSpPr>
        <p:spPr>
          <a:xfrm>
            <a:off x="754380" y="1480457"/>
            <a:ext cx="11437620" cy="5231155"/>
          </a:xfrm>
        </p:spPr>
        <p:txBody>
          <a:bodyPr>
            <a:noAutofit/>
          </a:bodyPr>
          <a:lstStyle/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36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536575" lvl="0" indent="0">
              <a:buClr>
                <a:srgbClr val="00B0F0"/>
              </a:buClr>
            </a:pPr>
            <a:endParaRPr lang="cs-CZ" sz="3600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5" descr="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4523" y="4394657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" y="4329796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ovéPole 15"/>
          <p:cNvSpPr txBox="1"/>
          <p:nvPr/>
        </p:nvSpPr>
        <p:spPr>
          <a:xfrm>
            <a:off x="6242143" y="5451569"/>
            <a:ext cx="3279229" cy="56405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Pochozí plochy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46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asa\Pictures\2021\_MG_0073-prirodni.2986299227.16067362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552" y="1480457"/>
            <a:ext cx="6012000" cy="450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1093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Pěší trasy  - </a:t>
            </a:r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pohybové omezení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24</a:t>
            </a:fld>
            <a:endParaRPr lang="en-US" dirty="0"/>
          </a:p>
        </p:txBody>
      </p:sp>
      <p:sp>
        <p:nvSpPr>
          <p:cNvPr id="35" name="Zástupný symbol pro obsah 2"/>
          <p:cNvSpPr>
            <a:spLocks noGrp="1"/>
          </p:cNvSpPr>
          <p:nvPr>
            <p:ph idx="1"/>
          </p:nvPr>
        </p:nvSpPr>
        <p:spPr>
          <a:xfrm>
            <a:off x="754380" y="1480457"/>
            <a:ext cx="11437620" cy="5231155"/>
          </a:xfrm>
        </p:spPr>
        <p:txBody>
          <a:bodyPr>
            <a:noAutofit/>
          </a:bodyPr>
          <a:lstStyle/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36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536575" lvl="0" indent="0">
              <a:buClr>
                <a:srgbClr val="00B0F0"/>
              </a:buClr>
            </a:pPr>
            <a:endParaRPr lang="cs-CZ" sz="3600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5" descr="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9752" y="4106182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8" descr="Obraz02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4969" y="1480457"/>
            <a:ext cx="4198445" cy="4447482"/>
          </a:xfrm>
          <a:prstGeom prst="rect">
            <a:avLst/>
          </a:prstGeom>
          <a:noFill/>
          <a:ln w="381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ovéPole 12"/>
          <p:cNvSpPr txBox="1"/>
          <p:nvPr/>
        </p:nvSpPr>
        <p:spPr>
          <a:xfrm>
            <a:off x="3644080" y="6009126"/>
            <a:ext cx="3279229" cy="56405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Pochozí plochy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5" name="Picture 5" descr="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533" y="5537427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398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1093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Pěší trasy  - </a:t>
            </a:r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pohybové omezení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25</a:t>
            </a:fld>
            <a:endParaRPr lang="en-US" dirty="0"/>
          </a:p>
        </p:txBody>
      </p:sp>
      <p:sp>
        <p:nvSpPr>
          <p:cNvPr id="35" name="Zástupný symbol pro obsah 2"/>
          <p:cNvSpPr>
            <a:spLocks noGrp="1"/>
          </p:cNvSpPr>
          <p:nvPr>
            <p:ph idx="1"/>
          </p:nvPr>
        </p:nvSpPr>
        <p:spPr>
          <a:xfrm>
            <a:off x="754380" y="1480457"/>
            <a:ext cx="11437620" cy="5231155"/>
          </a:xfrm>
        </p:spPr>
        <p:txBody>
          <a:bodyPr>
            <a:noAutofit/>
          </a:bodyPr>
          <a:lstStyle/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36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536575" lvl="0" indent="0">
              <a:buClr>
                <a:srgbClr val="00B0F0"/>
              </a:buClr>
            </a:pPr>
            <a:endParaRPr lang="cs-CZ" sz="3600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5" descr="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557" y="4813693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ovéPole 15"/>
          <p:cNvSpPr txBox="1"/>
          <p:nvPr/>
        </p:nvSpPr>
        <p:spPr>
          <a:xfrm>
            <a:off x="3512457" y="6112508"/>
            <a:ext cx="6623597" cy="56405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Výškové rozdíly maximálně 20 mm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" name="Picture 4" descr="Kladno chodník 3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3819" y="1937427"/>
            <a:ext cx="5040000" cy="3600000"/>
          </a:xfrm>
          <a:prstGeom prst="rect">
            <a:avLst/>
          </a:prstGeom>
          <a:noFill/>
          <a:ln w="381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DSCN047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24255" y="1432508"/>
            <a:ext cx="3993602" cy="4680000"/>
          </a:xfrm>
          <a:prstGeom prst="rect">
            <a:avLst/>
          </a:prstGeom>
          <a:noFill/>
          <a:ln w="38100">
            <a:noFill/>
          </a:ln>
        </p:spPr>
      </p:pic>
      <p:pic>
        <p:nvPicPr>
          <p:cNvPr id="18" name="Picture 5" descr="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2665" y="5212609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55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1093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Pěší trasy  - </a:t>
            </a:r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pohybové omezení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26</a:t>
            </a:fld>
            <a:endParaRPr lang="en-US" dirty="0"/>
          </a:p>
        </p:txBody>
      </p:sp>
      <p:sp>
        <p:nvSpPr>
          <p:cNvPr id="35" name="Zástupný symbol pro obsah 2"/>
          <p:cNvSpPr>
            <a:spLocks noGrp="1"/>
          </p:cNvSpPr>
          <p:nvPr>
            <p:ph idx="1"/>
          </p:nvPr>
        </p:nvSpPr>
        <p:spPr>
          <a:xfrm>
            <a:off x="754380" y="1480457"/>
            <a:ext cx="11437620" cy="5231155"/>
          </a:xfrm>
        </p:spPr>
        <p:txBody>
          <a:bodyPr>
            <a:noAutofit/>
          </a:bodyPr>
          <a:lstStyle/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36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536575" lvl="0" indent="0">
              <a:buClr>
                <a:srgbClr val="00B0F0"/>
              </a:buClr>
            </a:pPr>
            <a:endParaRPr lang="cs-CZ" sz="3600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4065000" y="6112508"/>
            <a:ext cx="6071054" cy="56405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Podélné a příčné sklony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69239"/>
            <a:ext cx="64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124" y="1437079"/>
            <a:ext cx="64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533" y="5537427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 descr="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066" y="4882697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Přímá spojnice se šipkou 3"/>
          <p:cNvCxnSpPr/>
          <p:nvPr/>
        </p:nvCxnSpPr>
        <p:spPr>
          <a:xfrm flipH="1">
            <a:off x="2828333" y="3512457"/>
            <a:ext cx="1990410" cy="37737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/>
          <p:cNvSpPr txBox="1"/>
          <p:nvPr/>
        </p:nvSpPr>
        <p:spPr>
          <a:xfrm>
            <a:off x="3338278" y="3715665"/>
            <a:ext cx="1538514" cy="537029"/>
          </a:xfrm>
          <a:prstGeom prst="rect">
            <a:avLst/>
          </a:prstGeom>
          <a:scene3d>
            <a:camera prst="orthographicFront">
              <a:rot lat="0" lon="0" rev="600000"/>
            </a:camera>
            <a:lightRig rig="threePt" dir="t"/>
          </a:scene3d>
        </p:spPr>
        <p:txBody>
          <a:bodyPr vert="horz" wrap="square" lIns="91440" tIns="45720" rIns="91440" bIns="45720" rtlCol="0" anchor="t">
            <a:normAutofit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19%</a:t>
            </a:r>
          </a:p>
        </p:txBody>
      </p:sp>
      <p:cxnSp>
        <p:nvCxnSpPr>
          <p:cNvPr id="17" name="Přímá spojnice se šipkou 16"/>
          <p:cNvCxnSpPr/>
          <p:nvPr/>
        </p:nvCxnSpPr>
        <p:spPr>
          <a:xfrm flipH="1">
            <a:off x="8302174" y="3135085"/>
            <a:ext cx="2510971" cy="179115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/>
          <p:cNvSpPr txBox="1"/>
          <p:nvPr/>
        </p:nvSpPr>
        <p:spPr>
          <a:xfrm rot="-1500000">
            <a:off x="9627595" y="3594346"/>
            <a:ext cx="1538514" cy="537029"/>
          </a:xfrm>
          <a:prstGeom prst="rect">
            <a:avLst/>
          </a:prstGeom>
          <a:scene3d>
            <a:camera prst="orthographicFront">
              <a:rot lat="0" lon="0" rev="600000"/>
            </a:camera>
            <a:lightRig rig="threePt" dir="t"/>
          </a:scene3d>
        </p:spPr>
        <p:txBody>
          <a:bodyPr vert="horz" wrap="square" lIns="91440" tIns="45720" rIns="91440" bIns="45720" rtlCol="0" anchor="t">
            <a:normAutofit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cca 30%</a:t>
            </a:r>
          </a:p>
        </p:txBody>
      </p:sp>
    </p:spTree>
    <p:extLst>
      <p:ext uri="{BB962C8B-B14F-4D97-AF65-F5344CB8AC3E}">
        <p14:creationId xmlns:p14="http://schemas.microsoft.com/office/powerpoint/2010/main" val="380982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1093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Pozemní stavby – budovy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27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Přímá spojnice 22"/>
          <p:cNvCxnSpPr/>
          <p:nvPr/>
        </p:nvCxnSpPr>
        <p:spPr>
          <a:xfrm flipH="1" flipV="1">
            <a:off x="3394075" y="5048817"/>
            <a:ext cx="215900" cy="51117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 flipH="1" flipV="1">
            <a:off x="3322638" y="3828030"/>
            <a:ext cx="71437" cy="1220787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 flipH="1" flipV="1">
            <a:off x="3178175" y="3467667"/>
            <a:ext cx="144463" cy="360363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/>
        </p:nvCxnSpPr>
        <p:spPr>
          <a:xfrm flipH="1" flipV="1">
            <a:off x="2890838" y="2604067"/>
            <a:ext cx="287337" cy="863600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 flipV="1">
            <a:off x="3106738" y="3107305"/>
            <a:ext cx="360362" cy="7302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ovéPole 20276"/>
          <p:cNvSpPr txBox="1">
            <a:spLocks noChangeArrowheads="1"/>
          </p:cNvSpPr>
          <p:nvPr/>
        </p:nvSpPr>
        <p:spPr bwMode="auto">
          <a:xfrm>
            <a:off x="6789371" y="3976014"/>
            <a:ext cx="1152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dirty="0"/>
              <a:t> </a:t>
            </a:r>
            <a:r>
              <a:rPr lang="cs-CZ" altLang="cs-CZ" dirty="0" smtClean="0">
                <a:solidFill>
                  <a:schemeClr val="bg1"/>
                </a:solidFill>
              </a:rPr>
              <a:t>Radnice</a:t>
            </a:r>
            <a:endParaRPr lang="cs-CZ" altLang="cs-CZ" dirty="0">
              <a:solidFill>
                <a:schemeClr val="bg1"/>
              </a:solidFill>
            </a:endParaRPr>
          </a:p>
        </p:txBody>
      </p:sp>
      <p:sp>
        <p:nvSpPr>
          <p:cNvPr id="35" name="Zástupný symbol pro obsah 2"/>
          <p:cNvSpPr>
            <a:spLocks noGrp="1"/>
          </p:cNvSpPr>
          <p:nvPr>
            <p:ph idx="1"/>
          </p:nvPr>
        </p:nvSpPr>
        <p:spPr>
          <a:xfrm>
            <a:off x="754380" y="1480457"/>
            <a:ext cx="11437620" cy="5231155"/>
          </a:xfrm>
        </p:spPr>
        <p:txBody>
          <a:bodyPr>
            <a:noAutofit/>
          </a:bodyPr>
          <a:lstStyle/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r>
              <a:rPr lang="cs-CZ" sz="3600" u="sng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Parametry bezpečnosti – pro všechny</a:t>
            </a:r>
            <a:r>
              <a:rPr lang="cs-CZ" sz="36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:</a:t>
            </a:r>
          </a:p>
          <a:p>
            <a:pPr marL="914400" lvl="2" indent="-457200">
              <a:spcBef>
                <a:spcPts val="1000"/>
              </a:spcBef>
              <a:buClr>
                <a:srgbClr val="3285FE"/>
              </a:buClr>
              <a:buFontTx/>
              <a:buChar char="-"/>
              <a:defRPr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Zábradlí a madla</a:t>
            </a:r>
          </a:p>
          <a:p>
            <a:pPr marL="914400" lvl="2" indent="-457200">
              <a:spcBef>
                <a:spcPts val="1000"/>
              </a:spcBef>
              <a:buClr>
                <a:srgbClr val="3285FE"/>
              </a:buClr>
              <a:buFontTx/>
              <a:buChar char="-"/>
              <a:defRPr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Kontrasty a značení prosklených ploch</a:t>
            </a:r>
          </a:p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r>
              <a:rPr lang="cs-CZ" sz="3600" u="sng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Požadavky osob se zrakovým omezením:</a:t>
            </a:r>
            <a:endParaRPr lang="cs-CZ" sz="3600" u="sng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857250" lvl="1" indent="-457200">
              <a:buFontTx/>
              <a:buChar char="-"/>
              <a:defRPr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Respektování </a:t>
            </a:r>
            <a:r>
              <a:rPr lang="cs-CZ" sz="32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průchozího prostoru</a:t>
            </a:r>
          </a:p>
          <a:p>
            <a:pPr marL="857250" lvl="1" indent="-457200">
              <a:buFontTx/>
              <a:buChar char="-"/>
              <a:defRPr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Přístupný orientační a informační systém</a:t>
            </a:r>
          </a:p>
          <a:p>
            <a:pPr marL="514350" indent="-571500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r>
              <a:rPr lang="cs-CZ" sz="3600" u="sng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Požadavky osob se sluchovým postižením:</a:t>
            </a:r>
          </a:p>
          <a:p>
            <a:pPr marL="900113" indent="-536575">
              <a:buClr>
                <a:srgbClr val="3285FE"/>
              </a:buClr>
              <a:buNone/>
              <a:defRPr/>
            </a:pPr>
            <a:r>
              <a:rPr lang="cs-CZ" sz="36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 -   Měkké bariéry, odstranění komunikačních bariér</a:t>
            </a:r>
            <a:endParaRPr lang="cs-CZ" sz="3600" u="sng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r>
              <a:rPr lang="cs-CZ" sz="32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sz="3600" u="sng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Požadavky osob se sníženou schopností pohybu:</a:t>
            </a:r>
          </a:p>
          <a:p>
            <a:pPr marL="857250" lvl="1" indent="-457200">
              <a:buClr>
                <a:srgbClr val="3285FE"/>
              </a:buClr>
              <a:buFontTx/>
              <a:buChar char="-"/>
              <a:defRPr/>
            </a:pPr>
            <a:endParaRPr lang="cs-CZ" sz="3200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36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536575" lvl="0" indent="0">
              <a:buClr>
                <a:srgbClr val="00B0F0"/>
              </a:buClr>
            </a:pPr>
            <a:endParaRPr lang="cs-CZ" sz="3600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21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1093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Pozemní stavby – bezpečnost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28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Přímá spojnice 22"/>
          <p:cNvCxnSpPr/>
          <p:nvPr/>
        </p:nvCxnSpPr>
        <p:spPr>
          <a:xfrm flipH="1" flipV="1">
            <a:off x="3394075" y="5048817"/>
            <a:ext cx="215900" cy="51117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 flipH="1" flipV="1">
            <a:off x="3322638" y="3828030"/>
            <a:ext cx="71437" cy="1220787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 flipH="1" flipV="1">
            <a:off x="3178175" y="3467667"/>
            <a:ext cx="144463" cy="360363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/>
        </p:nvCxnSpPr>
        <p:spPr>
          <a:xfrm flipH="1" flipV="1">
            <a:off x="2890838" y="2604067"/>
            <a:ext cx="287337" cy="863600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 flipV="1">
            <a:off x="3106738" y="3107305"/>
            <a:ext cx="360362" cy="7302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ovéPole 20276"/>
          <p:cNvSpPr txBox="1">
            <a:spLocks noChangeArrowheads="1"/>
          </p:cNvSpPr>
          <p:nvPr/>
        </p:nvSpPr>
        <p:spPr bwMode="auto">
          <a:xfrm>
            <a:off x="6789371" y="3976014"/>
            <a:ext cx="1152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dirty="0"/>
              <a:t> </a:t>
            </a:r>
            <a:r>
              <a:rPr lang="cs-CZ" altLang="cs-CZ" dirty="0" smtClean="0">
                <a:solidFill>
                  <a:schemeClr val="bg1"/>
                </a:solidFill>
              </a:rPr>
              <a:t>Radnice</a:t>
            </a:r>
            <a:endParaRPr lang="cs-CZ" altLang="cs-CZ" dirty="0">
              <a:solidFill>
                <a:schemeClr val="bg1"/>
              </a:solidFill>
            </a:endParaRPr>
          </a:p>
        </p:txBody>
      </p:sp>
      <p:pic>
        <p:nvPicPr>
          <p:cNvPr id="15" name="Picture 5" descr="chodov (14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3583" y="1511827"/>
            <a:ext cx="2874592" cy="3780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Obraz05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50406" y="2552947"/>
            <a:ext cx="5155790" cy="3420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200" y="5217092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" descr="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" y="2350067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330" y="1479850"/>
            <a:ext cx="4330195" cy="32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5" descr="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810" y="3761242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ovéPole 21"/>
          <p:cNvSpPr txBox="1"/>
          <p:nvPr/>
        </p:nvSpPr>
        <p:spPr>
          <a:xfrm>
            <a:off x="1535052" y="6074319"/>
            <a:ext cx="8741048" cy="56405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Zábradlí po obou stranách, uchopitelná madla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23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1093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Pozemní stavby – bezpečnost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29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Přímá spojnice 22"/>
          <p:cNvCxnSpPr/>
          <p:nvPr/>
        </p:nvCxnSpPr>
        <p:spPr>
          <a:xfrm flipH="1" flipV="1">
            <a:off x="3394075" y="5048817"/>
            <a:ext cx="215900" cy="51117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 flipH="1" flipV="1">
            <a:off x="3322638" y="3828030"/>
            <a:ext cx="71437" cy="1220787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 flipH="1" flipV="1">
            <a:off x="3178175" y="3467667"/>
            <a:ext cx="144463" cy="360363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/>
        </p:nvCxnSpPr>
        <p:spPr>
          <a:xfrm flipH="1" flipV="1">
            <a:off x="2890838" y="2604067"/>
            <a:ext cx="287337" cy="863600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 flipV="1">
            <a:off x="3106738" y="3107305"/>
            <a:ext cx="360362" cy="7302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ovéPole 20276"/>
          <p:cNvSpPr txBox="1">
            <a:spLocks noChangeArrowheads="1"/>
          </p:cNvSpPr>
          <p:nvPr/>
        </p:nvSpPr>
        <p:spPr bwMode="auto">
          <a:xfrm>
            <a:off x="6789371" y="3976014"/>
            <a:ext cx="1152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dirty="0"/>
              <a:t> </a:t>
            </a:r>
            <a:r>
              <a:rPr lang="cs-CZ" altLang="cs-CZ" dirty="0" smtClean="0">
                <a:solidFill>
                  <a:schemeClr val="bg1"/>
                </a:solidFill>
              </a:rPr>
              <a:t>Radnice</a:t>
            </a:r>
            <a:endParaRPr lang="cs-CZ" altLang="cs-CZ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32" y="1472824"/>
            <a:ext cx="5773585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 descr="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807" y="4961504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633" y="1472824"/>
            <a:ext cx="3771110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5" descr="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0660" y="5470962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ovéPole 27"/>
          <p:cNvSpPr txBox="1"/>
          <p:nvPr/>
        </p:nvSpPr>
        <p:spPr>
          <a:xfrm>
            <a:off x="2556634" y="5951040"/>
            <a:ext cx="4370524" cy="56405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Kontrasty a překážky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15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8343" y="2327273"/>
            <a:ext cx="12083687" cy="4371183"/>
          </a:xfrm>
        </p:spPr>
        <p:txBody>
          <a:bodyPr>
            <a:noAutofit/>
          </a:bodyPr>
          <a:lstStyle/>
          <a:p>
            <a:pPr marL="742950" lvl="0" indent="-742950">
              <a:buFont typeface="+mj-lt"/>
              <a:buAutoNum type="arabicPeriod"/>
            </a:pP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Základní cíl NRPM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742950" lvl="0" indent="-742950">
              <a:buFont typeface="+mj-lt"/>
              <a:buAutoNum type="arabicPeriod"/>
            </a:pP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Zpracování záměru – časté chyby</a:t>
            </a:r>
          </a:p>
          <a:p>
            <a:pPr marL="742950" indent="-742950">
              <a:buFont typeface="+mj-lt"/>
              <a:buAutoNum type="arabicPeriod"/>
            </a:pP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Pěší trasy – požadavky, nedostatky </a:t>
            </a:r>
          </a:p>
          <a:p>
            <a:pPr marL="742950" lvl="0" indent="-742950">
              <a:buFont typeface="+mj-lt"/>
              <a:buAutoNum type="arabicPeriod"/>
            </a:pP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Objekty – požadavky, nedostatky </a:t>
            </a:r>
          </a:p>
          <a:p>
            <a:pPr marL="0" lvl="0" indent="0">
              <a:buNone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36512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Obsah  semináře: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3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708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1093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Pozemní stavby – zrakové omezení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30</a:t>
            </a:fld>
            <a:endParaRPr lang="en-US" dirty="0"/>
          </a:p>
        </p:txBody>
      </p:sp>
      <p:cxnSp>
        <p:nvCxnSpPr>
          <p:cNvPr id="23" name="Přímá spojnice 22"/>
          <p:cNvCxnSpPr/>
          <p:nvPr/>
        </p:nvCxnSpPr>
        <p:spPr>
          <a:xfrm flipH="1" flipV="1">
            <a:off x="3394075" y="5048817"/>
            <a:ext cx="215900" cy="51117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 flipH="1" flipV="1">
            <a:off x="3322638" y="3828030"/>
            <a:ext cx="71437" cy="1220787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 flipH="1" flipV="1">
            <a:off x="3178175" y="3467667"/>
            <a:ext cx="144463" cy="360363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/>
        </p:nvCxnSpPr>
        <p:spPr>
          <a:xfrm flipH="1" flipV="1">
            <a:off x="2890838" y="2604067"/>
            <a:ext cx="287337" cy="863600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 flipV="1">
            <a:off x="3106738" y="3107305"/>
            <a:ext cx="360362" cy="7302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ovéPole 20276"/>
          <p:cNvSpPr txBox="1">
            <a:spLocks noChangeArrowheads="1"/>
          </p:cNvSpPr>
          <p:nvPr/>
        </p:nvSpPr>
        <p:spPr bwMode="auto">
          <a:xfrm>
            <a:off x="6789371" y="3976014"/>
            <a:ext cx="1152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dirty="0"/>
              <a:t> </a:t>
            </a:r>
            <a:r>
              <a:rPr lang="cs-CZ" altLang="cs-CZ" dirty="0" smtClean="0">
                <a:solidFill>
                  <a:schemeClr val="bg1"/>
                </a:solidFill>
              </a:rPr>
              <a:t>Radnice</a:t>
            </a:r>
            <a:endParaRPr lang="cs-CZ" altLang="cs-CZ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241" y="1375410"/>
            <a:ext cx="2420643" cy="4824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4" descr="ANO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1510" y="3972388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Skupina 14"/>
          <p:cNvGrpSpPr/>
          <p:nvPr/>
        </p:nvGrpSpPr>
        <p:grpSpPr>
          <a:xfrm>
            <a:off x="6266348" y="5797881"/>
            <a:ext cx="3169681" cy="895006"/>
            <a:chOff x="1565910" y="5358129"/>
            <a:chExt cx="4297680" cy="1341120"/>
          </a:xfrm>
        </p:grpSpPr>
        <p:sp>
          <p:nvSpPr>
            <p:cNvPr id="16" name="Oválný popisek 15"/>
            <p:cNvSpPr/>
            <p:nvPr/>
          </p:nvSpPr>
          <p:spPr>
            <a:xfrm>
              <a:off x="1565910" y="5358129"/>
              <a:ext cx="4297680" cy="1341120"/>
            </a:xfrm>
            <a:prstGeom prst="wedgeEllipseCallout">
              <a:avLst>
                <a:gd name="adj1" fmla="val 118651"/>
                <a:gd name="adj2" fmla="val -50001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17" name="TextovéPole 16"/>
            <p:cNvSpPr txBox="1"/>
            <p:nvPr/>
          </p:nvSpPr>
          <p:spPr>
            <a:xfrm>
              <a:off x="1824990" y="5693409"/>
              <a:ext cx="3901440" cy="838200"/>
            </a:xfrm>
            <a:prstGeom prst="rect">
              <a:avLst/>
            </a:prstGeom>
          </p:spPr>
          <p:txBody>
            <a:bodyPr vert="horz" wrap="square" lIns="91440" tIns="45720" rIns="91440" bIns="45720" rtlCol="0" anchor="t">
              <a:normAutofit fontScale="77500" lnSpcReduction="20000"/>
            </a:bodyPr>
            <a:lstStyle/>
            <a:p>
              <a:r>
                <a:rPr lang="cs-CZ" sz="4400" dirty="0" smtClean="0">
                  <a:solidFill>
                    <a:srgbClr val="2C2F83"/>
                  </a:solidFill>
                </a:rPr>
                <a:t>TŘICÁTÉ PATRO</a:t>
              </a:r>
            </a:p>
          </p:txBody>
        </p:sp>
      </p:grpSp>
      <p:pic>
        <p:nvPicPr>
          <p:cNvPr id="18" name="Picture 2" descr="C:\Users\Dasa\Pictures\Kreslené vtipy\O8IG96QI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06" y="1414423"/>
            <a:ext cx="5140800" cy="30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Dasa\Pictures\Kreslené vtipy\H88FXTXC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792" y="1375410"/>
            <a:ext cx="2735278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C:\Users\Dasa\Pictures\Kreslené vtipy\ITS947XO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348" y="4741474"/>
            <a:ext cx="1620000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Ovál 27"/>
          <p:cNvSpPr/>
          <p:nvPr/>
        </p:nvSpPr>
        <p:spPr>
          <a:xfrm>
            <a:off x="4965970" y="5013541"/>
            <a:ext cx="786040" cy="3741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20" name="Přímá spojnice se šipkou 19"/>
          <p:cNvCxnSpPr/>
          <p:nvPr/>
        </p:nvCxnSpPr>
        <p:spPr>
          <a:xfrm flipV="1">
            <a:off x="5945628" y="3647848"/>
            <a:ext cx="1420005" cy="1305483"/>
          </a:xfrm>
          <a:prstGeom prst="straightConnector1">
            <a:avLst/>
          </a:prstGeom>
          <a:ln w="38100" cmpd="sng">
            <a:solidFill>
              <a:srgbClr val="00B05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4" descr="ANO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190" y="3797319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4" descr="ANO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110" y="4108223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ovéPole 30"/>
          <p:cNvSpPr txBox="1"/>
          <p:nvPr/>
        </p:nvSpPr>
        <p:spPr>
          <a:xfrm>
            <a:off x="464106" y="4671301"/>
            <a:ext cx="3574494" cy="56405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Kontrastní značení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TextovéPole 32"/>
          <p:cNvSpPr txBox="1"/>
          <p:nvPr/>
        </p:nvSpPr>
        <p:spPr>
          <a:xfrm>
            <a:off x="1362134" y="6074319"/>
            <a:ext cx="3574494" cy="56405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Akustické výstupy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89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7"/>
          <a:stretch/>
        </p:blipFill>
        <p:spPr bwMode="auto">
          <a:xfrm>
            <a:off x="493485" y="3991428"/>
            <a:ext cx="4750643" cy="2866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678" y="1435772"/>
            <a:ext cx="3780000" cy="275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 descr="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514" y="1730915"/>
            <a:ext cx="685800" cy="649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1093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Pozemní stavby – sluchové omezení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31</a:t>
            </a:fld>
            <a:endParaRPr lang="en-US" dirty="0"/>
          </a:p>
        </p:txBody>
      </p:sp>
      <p:pic>
        <p:nvPicPr>
          <p:cNvPr id="13" name="Picture 2" descr="C:\Users\Dasa\Pictures\Kreslené vtipy\2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2" b="6429"/>
          <a:stretch/>
        </p:blipFill>
        <p:spPr bwMode="auto">
          <a:xfrm>
            <a:off x="507999" y="1494974"/>
            <a:ext cx="3924000" cy="2365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616" y="1473377"/>
            <a:ext cx="4289141" cy="265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ANOx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352" y="1736498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" descr="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575" y="3991428"/>
            <a:ext cx="685800" cy="649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 descr="ANOx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265" y="1473564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ovéPole 20"/>
          <p:cNvSpPr txBox="1"/>
          <p:nvPr/>
        </p:nvSpPr>
        <p:spPr>
          <a:xfrm>
            <a:off x="5376675" y="5752271"/>
            <a:ext cx="6623597" cy="56405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Odstranění komunikačních bariér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2" name="Picture 2" descr="C:\Users\Dasa\Pictures\Kreslené vtipy\ODFXHA4B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678" y="4360426"/>
            <a:ext cx="1152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ovéPole 27"/>
          <p:cNvSpPr txBox="1"/>
          <p:nvPr/>
        </p:nvSpPr>
        <p:spPr>
          <a:xfrm>
            <a:off x="6958844" y="4936426"/>
            <a:ext cx="3422086" cy="56405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Indukční smyčky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TextovéPole 28"/>
          <p:cNvSpPr txBox="1"/>
          <p:nvPr/>
        </p:nvSpPr>
        <p:spPr>
          <a:xfrm>
            <a:off x="8112352" y="4008907"/>
            <a:ext cx="3726886" cy="56405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Video komunikátor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507999" y="3296743"/>
            <a:ext cx="3726886" cy="56405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3600" b="1" dirty="0" smtClean="0">
                <a:solidFill>
                  <a:schemeClr val="bg1"/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line tlumočení</a:t>
            </a:r>
            <a:endParaRPr lang="cs-CZ" sz="3600" b="1" dirty="0">
              <a:solidFill>
                <a:schemeClr val="bg1"/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99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3" descr="P102032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12485" y="1398934"/>
            <a:ext cx="3887787" cy="4321175"/>
          </a:xfrm>
        </p:spPr>
      </p:pic>
      <p:pic>
        <p:nvPicPr>
          <p:cNvPr id="23" name="Picture 3" descr="DSCN258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3699" y="1398934"/>
            <a:ext cx="3420000" cy="4316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kontrola přístupnosti 181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7975" y="1431096"/>
            <a:ext cx="4038600" cy="432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N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6318" y="2863029"/>
            <a:ext cx="685800" cy="649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1093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Pozemní stavby – pohybové omezení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32</a:t>
            </a:fld>
            <a:endParaRPr lang="en-US" dirty="0"/>
          </a:p>
        </p:txBody>
      </p:sp>
      <p:pic>
        <p:nvPicPr>
          <p:cNvPr id="19" name="Picture 5" descr="N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207" y="4891314"/>
            <a:ext cx="685800" cy="649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ovéPole 20"/>
          <p:cNvSpPr txBox="1"/>
          <p:nvPr/>
        </p:nvSpPr>
        <p:spPr>
          <a:xfrm>
            <a:off x="1930399" y="5937430"/>
            <a:ext cx="9027885" cy="56405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Výškové rozdíly, manipulační plochy, ovladače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4" name="Picture 5" descr="N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101" y="4855129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242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1093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Pozemní stavby – náležitosti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33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Přímá spojnice 22"/>
          <p:cNvCxnSpPr/>
          <p:nvPr/>
        </p:nvCxnSpPr>
        <p:spPr>
          <a:xfrm flipH="1" flipV="1">
            <a:off x="3394075" y="5048817"/>
            <a:ext cx="215900" cy="51117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 flipH="1" flipV="1">
            <a:off x="3322638" y="3828030"/>
            <a:ext cx="71437" cy="1220787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 flipH="1" flipV="1">
            <a:off x="3178175" y="3467667"/>
            <a:ext cx="144463" cy="360363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/>
        </p:nvCxnSpPr>
        <p:spPr>
          <a:xfrm flipH="1" flipV="1">
            <a:off x="2890838" y="2604067"/>
            <a:ext cx="287337" cy="863600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 flipV="1">
            <a:off x="3106738" y="3107305"/>
            <a:ext cx="360362" cy="7302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ovéPole 20276"/>
          <p:cNvSpPr txBox="1">
            <a:spLocks noChangeArrowheads="1"/>
          </p:cNvSpPr>
          <p:nvPr/>
        </p:nvSpPr>
        <p:spPr bwMode="auto">
          <a:xfrm>
            <a:off x="6789371" y="3976014"/>
            <a:ext cx="1152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dirty="0"/>
              <a:t> </a:t>
            </a:r>
            <a:r>
              <a:rPr lang="cs-CZ" altLang="cs-CZ" dirty="0" smtClean="0">
                <a:solidFill>
                  <a:schemeClr val="bg1"/>
                </a:solidFill>
              </a:rPr>
              <a:t>Radnice</a:t>
            </a:r>
            <a:endParaRPr lang="cs-CZ" altLang="cs-CZ" dirty="0">
              <a:solidFill>
                <a:schemeClr val="bg1"/>
              </a:solidFill>
            </a:endParaRPr>
          </a:p>
        </p:txBody>
      </p:sp>
      <p:sp>
        <p:nvSpPr>
          <p:cNvPr id="35" name="Zástupný symbol pro obsah 2"/>
          <p:cNvSpPr>
            <a:spLocks noGrp="1"/>
          </p:cNvSpPr>
          <p:nvPr>
            <p:ph idx="1"/>
          </p:nvPr>
        </p:nvSpPr>
        <p:spPr>
          <a:xfrm>
            <a:off x="449942" y="1360436"/>
            <a:ext cx="11016343" cy="5231155"/>
          </a:xfrm>
        </p:spPr>
        <p:txBody>
          <a:bodyPr>
            <a:noAutofit/>
          </a:bodyPr>
          <a:lstStyle/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r>
              <a:rPr lang="cs-CZ" sz="3600" u="sng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Pohyb po budově</a:t>
            </a:r>
            <a:r>
              <a:rPr lang="cs-CZ" sz="36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:</a:t>
            </a:r>
          </a:p>
          <a:p>
            <a:pPr marL="914400" lvl="2" indent="-457200">
              <a:spcBef>
                <a:spcPts val="1000"/>
              </a:spcBef>
              <a:buClr>
                <a:srgbClr val="3285FE"/>
              </a:buClr>
              <a:buFontTx/>
              <a:buChar char="-"/>
              <a:defRPr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Kompletní PD: půdorysy </a:t>
            </a:r>
          </a:p>
          <a:p>
            <a:pPr marL="457200" lvl="2" indent="0">
              <a:spcBef>
                <a:spcPts val="1000"/>
              </a:spcBef>
              <a:buClr>
                <a:srgbClr val="3285FE"/>
              </a:buClr>
              <a:buNone/>
              <a:defRPr/>
            </a:pPr>
            <a:r>
              <a:rPr lang="cs-CZ" sz="32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	</a:t>
            </a: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a řezy stavby </a:t>
            </a:r>
          </a:p>
          <a:p>
            <a:pPr marL="914400" lvl="2" indent="-457200">
              <a:spcBef>
                <a:spcPts val="1000"/>
              </a:spcBef>
              <a:buClr>
                <a:srgbClr val="3285FE"/>
              </a:buClr>
              <a:buFontTx/>
              <a:buChar char="-"/>
              <a:defRPr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Zakreslení  a umístění </a:t>
            </a:r>
          </a:p>
          <a:p>
            <a:pPr marL="457200" lvl="2" indent="0">
              <a:spcBef>
                <a:spcPts val="1000"/>
              </a:spcBef>
              <a:buClr>
                <a:srgbClr val="3285FE"/>
              </a:buClr>
              <a:buNone/>
              <a:defRPr/>
            </a:pPr>
            <a:r>
              <a:rPr lang="cs-CZ" sz="32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	</a:t>
            </a: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zdvihacích zařízení</a:t>
            </a:r>
          </a:p>
          <a:p>
            <a:pPr marL="914400" lvl="2" indent="-457200">
              <a:spcBef>
                <a:spcPts val="1000"/>
              </a:spcBef>
              <a:buClr>
                <a:srgbClr val="3285FE"/>
              </a:buClr>
              <a:buFontTx/>
              <a:buChar char="-"/>
              <a:defRPr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Zakreslení stavebních </a:t>
            </a:r>
          </a:p>
          <a:p>
            <a:pPr marL="457200" lvl="2" indent="0">
              <a:spcBef>
                <a:spcPts val="1000"/>
              </a:spcBef>
              <a:buClr>
                <a:srgbClr val="3285FE"/>
              </a:buClr>
              <a:buNone/>
              <a:defRPr/>
            </a:pPr>
            <a:r>
              <a:rPr lang="cs-CZ" sz="32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	</a:t>
            </a: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všech úprav</a:t>
            </a:r>
          </a:p>
          <a:p>
            <a:pPr marL="0" indent="0">
              <a:buNone/>
            </a:pPr>
            <a:endParaRPr lang="cs-CZ" sz="36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536575" lvl="0" indent="0">
              <a:buClr>
                <a:srgbClr val="00B0F0"/>
              </a:buClr>
            </a:pPr>
            <a:endParaRPr lang="cs-CZ" sz="3600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94652" y="860652"/>
            <a:ext cx="5328000" cy="6666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ovéPole 12"/>
          <p:cNvSpPr txBox="1"/>
          <p:nvPr/>
        </p:nvSpPr>
        <p:spPr>
          <a:xfrm>
            <a:off x="2784214" y="6034300"/>
            <a:ext cx="4414844" cy="56405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Nekompletní podklady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19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1093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Pozemní stavby – budovy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34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Přímá spojnice 22"/>
          <p:cNvCxnSpPr/>
          <p:nvPr/>
        </p:nvCxnSpPr>
        <p:spPr>
          <a:xfrm flipH="1" flipV="1">
            <a:off x="3394075" y="5048817"/>
            <a:ext cx="215900" cy="51117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 flipH="1" flipV="1">
            <a:off x="3322638" y="3828030"/>
            <a:ext cx="71437" cy="1220787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 flipH="1" flipV="1">
            <a:off x="3178175" y="3467667"/>
            <a:ext cx="144463" cy="360363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/>
        </p:nvCxnSpPr>
        <p:spPr>
          <a:xfrm flipH="1" flipV="1">
            <a:off x="2890838" y="2604067"/>
            <a:ext cx="287337" cy="863600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 flipV="1">
            <a:off x="3106738" y="3107305"/>
            <a:ext cx="360362" cy="7302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ovéPole 20276"/>
          <p:cNvSpPr txBox="1">
            <a:spLocks noChangeArrowheads="1"/>
          </p:cNvSpPr>
          <p:nvPr/>
        </p:nvSpPr>
        <p:spPr bwMode="auto">
          <a:xfrm>
            <a:off x="6789371" y="3976014"/>
            <a:ext cx="1152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dirty="0"/>
              <a:t> </a:t>
            </a:r>
            <a:r>
              <a:rPr lang="cs-CZ" altLang="cs-CZ" dirty="0" smtClean="0">
                <a:solidFill>
                  <a:schemeClr val="bg1"/>
                </a:solidFill>
              </a:rPr>
              <a:t>Radnice</a:t>
            </a:r>
            <a:endParaRPr lang="cs-CZ" altLang="cs-CZ" dirty="0">
              <a:solidFill>
                <a:schemeClr val="bg1"/>
              </a:solidFill>
            </a:endParaRPr>
          </a:p>
        </p:txBody>
      </p:sp>
      <p:sp>
        <p:nvSpPr>
          <p:cNvPr id="35" name="Zástupný symbol pro obsah 2"/>
          <p:cNvSpPr>
            <a:spLocks noGrp="1"/>
          </p:cNvSpPr>
          <p:nvPr>
            <p:ph idx="1"/>
          </p:nvPr>
        </p:nvSpPr>
        <p:spPr>
          <a:xfrm>
            <a:off x="754380" y="1480457"/>
            <a:ext cx="11437620" cy="5231155"/>
          </a:xfrm>
        </p:spPr>
        <p:txBody>
          <a:bodyPr>
            <a:noAutofit/>
          </a:bodyPr>
          <a:lstStyle/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r>
              <a:rPr lang="cs-CZ" sz="3600" u="sng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Přístup k budově</a:t>
            </a:r>
            <a:r>
              <a:rPr lang="cs-CZ" sz="36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:</a:t>
            </a:r>
          </a:p>
          <a:p>
            <a:pPr marL="914400" lvl="2" indent="-457200">
              <a:spcBef>
                <a:spcPts val="1000"/>
              </a:spcBef>
              <a:buClr>
                <a:srgbClr val="3285FE"/>
              </a:buClr>
              <a:buFontTx/>
              <a:buChar char="-"/>
              <a:defRPr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Informace o bb. vstupu, vyhrazená parkovací místa, povrchy,… </a:t>
            </a:r>
          </a:p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r>
              <a:rPr lang="cs-CZ" sz="3600" u="sng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Vstup:</a:t>
            </a:r>
            <a:endParaRPr lang="cs-CZ" sz="3600" u="sng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857250" lvl="1" indent="-457200">
              <a:buFontTx/>
              <a:buChar char="-"/>
              <a:defRPr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Zádveří, šířka dveří, bezbariérový vstup</a:t>
            </a:r>
            <a:endParaRPr lang="cs-CZ" sz="3200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r>
              <a:rPr lang="cs-CZ" sz="3600" u="sng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Vertikální pohyb:</a:t>
            </a:r>
          </a:p>
          <a:p>
            <a:pPr marL="900113" indent="-536575">
              <a:buClr>
                <a:srgbClr val="3285FE"/>
              </a:buClr>
              <a:buNone/>
              <a:defRPr/>
            </a:pPr>
            <a:r>
              <a:rPr lang="cs-CZ" sz="36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 -   </a:t>
            </a: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Výtahy, rampy, (plošiny), umístění ve stavbě</a:t>
            </a:r>
            <a:endParaRPr lang="cs-CZ" sz="3200" u="sng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r>
              <a:rPr lang="cs-CZ" sz="3600" u="sng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Horizontální pohyb:</a:t>
            </a:r>
          </a:p>
          <a:p>
            <a:pPr marL="900113" lvl="1" indent="-442913">
              <a:buClr>
                <a:srgbClr val="3285FE"/>
              </a:buClr>
              <a:buNone/>
              <a:defRPr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-    Překážky, průchozí prostor, prahy, šířky dveří</a:t>
            </a:r>
          </a:p>
          <a:p>
            <a:pPr marL="857250" lvl="1" indent="-457200">
              <a:buClr>
                <a:srgbClr val="3285FE"/>
              </a:buClr>
              <a:buFontTx/>
              <a:buChar char="-"/>
              <a:defRPr/>
            </a:pPr>
            <a:endParaRPr lang="cs-CZ" sz="3200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36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536575" lvl="0" indent="0">
              <a:buClr>
                <a:srgbClr val="00B0F0"/>
              </a:buClr>
            </a:pPr>
            <a:endParaRPr lang="cs-CZ" sz="3600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03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1093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Pozemní stavby – budovy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35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Přímá spojnice 22"/>
          <p:cNvCxnSpPr/>
          <p:nvPr/>
        </p:nvCxnSpPr>
        <p:spPr>
          <a:xfrm flipH="1" flipV="1">
            <a:off x="3394075" y="5048817"/>
            <a:ext cx="215900" cy="51117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 flipH="1" flipV="1">
            <a:off x="3322638" y="3828030"/>
            <a:ext cx="71437" cy="1220787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 flipH="1" flipV="1">
            <a:off x="3178175" y="3467667"/>
            <a:ext cx="144463" cy="360363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/>
        </p:nvCxnSpPr>
        <p:spPr>
          <a:xfrm flipH="1" flipV="1">
            <a:off x="2890838" y="2604067"/>
            <a:ext cx="287337" cy="863600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 flipV="1">
            <a:off x="3106738" y="3107305"/>
            <a:ext cx="360362" cy="7302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ovéPole 20276"/>
          <p:cNvSpPr txBox="1">
            <a:spLocks noChangeArrowheads="1"/>
          </p:cNvSpPr>
          <p:nvPr/>
        </p:nvSpPr>
        <p:spPr bwMode="auto">
          <a:xfrm>
            <a:off x="6789371" y="3976014"/>
            <a:ext cx="1152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dirty="0"/>
              <a:t> </a:t>
            </a:r>
            <a:r>
              <a:rPr lang="cs-CZ" altLang="cs-CZ" dirty="0" smtClean="0">
                <a:solidFill>
                  <a:schemeClr val="bg1"/>
                </a:solidFill>
              </a:rPr>
              <a:t>Radnice</a:t>
            </a:r>
            <a:endParaRPr lang="cs-CZ" altLang="cs-CZ" dirty="0">
              <a:solidFill>
                <a:schemeClr val="bg1"/>
              </a:solidFill>
            </a:endParaRPr>
          </a:p>
        </p:txBody>
      </p:sp>
      <p:sp>
        <p:nvSpPr>
          <p:cNvPr id="35" name="Zástupný symbol pro obsah 2"/>
          <p:cNvSpPr>
            <a:spLocks noGrp="1"/>
          </p:cNvSpPr>
          <p:nvPr>
            <p:ph idx="1"/>
          </p:nvPr>
        </p:nvSpPr>
        <p:spPr>
          <a:xfrm>
            <a:off x="754380" y="1480457"/>
            <a:ext cx="11437620" cy="5231155"/>
          </a:xfrm>
        </p:spPr>
        <p:txBody>
          <a:bodyPr>
            <a:noAutofit/>
          </a:bodyPr>
          <a:lstStyle/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r>
              <a:rPr lang="cs-CZ" sz="3600" u="sng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Bezbariérová WC:</a:t>
            </a:r>
          </a:p>
          <a:p>
            <a:pPr marL="987425" indent="-623888">
              <a:buClr>
                <a:srgbClr val="3285FE"/>
              </a:buClr>
              <a:buFontTx/>
              <a:buChar char="-"/>
              <a:defRPr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WC pro zaměstnance, WC pro návštěvníky</a:t>
            </a:r>
          </a:p>
          <a:p>
            <a:pPr marL="987425" indent="-623888">
              <a:buClr>
                <a:srgbClr val="3285FE"/>
              </a:buClr>
              <a:buFontTx/>
              <a:buChar char="-"/>
              <a:defRPr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Velikost a vybavení kabiny</a:t>
            </a:r>
          </a:p>
          <a:p>
            <a:pPr marL="987425" indent="-623888">
              <a:buClr>
                <a:srgbClr val="3285FE"/>
              </a:buClr>
              <a:buFontTx/>
              <a:buChar char="-"/>
              <a:defRPr/>
            </a:pPr>
            <a:r>
              <a:rPr lang="cs-CZ" sz="3200" dirty="0" smtClean="0">
                <a:solidFill>
                  <a:srgbClr val="FF000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Školy</a:t>
            </a: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: požadavek </a:t>
            </a:r>
            <a:r>
              <a:rPr lang="cs-CZ" sz="3200" dirty="0" smtClean="0">
                <a:solidFill>
                  <a:srgbClr val="FF000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bezbariérová kabina na každém patře!</a:t>
            </a:r>
          </a:p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r>
              <a:rPr lang="cs-CZ" sz="3600" u="sng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Informační a orientační systém:</a:t>
            </a:r>
          </a:p>
          <a:p>
            <a:pPr marL="987425" lvl="1" indent="-530225">
              <a:buClr>
                <a:srgbClr val="3285FE"/>
              </a:buClr>
              <a:buFontTx/>
              <a:buChar char="-"/>
              <a:tabLst>
                <a:tab pos="987425" algn="l"/>
              </a:tabLst>
              <a:defRPr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Přístupnost pro všechny cílové skupiny</a:t>
            </a:r>
          </a:p>
          <a:p>
            <a:pPr>
              <a:buClr>
                <a:srgbClr val="3285FE"/>
              </a:buClr>
              <a:buFont typeface="Wingdings" panose="05000000000000000000" pitchFamily="2" charset="2"/>
              <a:buChar char="Ø"/>
              <a:tabLst>
                <a:tab pos="987425" algn="l"/>
              </a:tabLst>
              <a:defRPr/>
            </a:pPr>
            <a:r>
              <a:rPr lang="cs-CZ" sz="36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sz="3600" u="sng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Expozice, zařízení a vybavení:</a:t>
            </a:r>
          </a:p>
          <a:p>
            <a:pPr marL="987425" lvl="1" indent="-530225">
              <a:buClr>
                <a:srgbClr val="3285FE"/>
              </a:buClr>
              <a:buNone/>
              <a:tabLst>
                <a:tab pos="987425" algn="l"/>
              </a:tabLst>
              <a:defRPr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- Účel a vybavení stavby – dodržení pravidel přístupnosti</a:t>
            </a:r>
          </a:p>
          <a:p>
            <a:pPr marL="857250" lvl="1" indent="-457200">
              <a:buClr>
                <a:srgbClr val="3285FE"/>
              </a:buClr>
              <a:buFontTx/>
              <a:buChar char="-"/>
              <a:defRPr/>
            </a:pPr>
            <a:endParaRPr lang="cs-CZ" sz="3200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63538" indent="-363538">
              <a:buClr>
                <a:srgbClr val="3285FE"/>
              </a:buClr>
              <a:buFont typeface="Wingdings" panose="05000000000000000000" pitchFamily="2" charset="2"/>
              <a:buChar char="Ø"/>
              <a:defRPr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36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536575" lvl="0" indent="0">
              <a:buClr>
                <a:srgbClr val="00B0F0"/>
              </a:buClr>
            </a:pPr>
            <a:endParaRPr lang="cs-CZ" sz="3600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88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4380" y="1812756"/>
            <a:ext cx="11437620" cy="4898856"/>
          </a:xfrm>
        </p:spPr>
        <p:txBody>
          <a:bodyPr>
            <a:noAutofit/>
          </a:bodyPr>
          <a:lstStyle/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Bezbariérový přístup z ul. Vinohradská </a:t>
            </a:r>
            <a:endParaRPr lang="cs-CZ" sz="36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cs-CZ" sz="36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536575" lvl="0" indent="0">
              <a:buClr>
                <a:srgbClr val="00B0F0"/>
              </a:buClr>
            </a:pPr>
            <a:endParaRPr lang="cs-CZ" sz="3600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466723"/>
            <a:ext cx="10839450" cy="1325563"/>
          </a:xfrm>
        </p:spPr>
        <p:txBody>
          <a:bodyPr>
            <a:normAutofit/>
          </a:bodyPr>
          <a:lstStyle/>
          <a:p>
            <a:pPr marL="742950" lvl="0" indent="-742950"/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4.1 </a:t>
            </a:r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Pozemní </a:t>
            </a:r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stavby -</a:t>
            </a:r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Přístup k </a:t>
            </a:r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budově NM 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36</a:t>
            </a:fld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5684" y="2756349"/>
            <a:ext cx="6400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95" y="2756349"/>
            <a:ext cx="369403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039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623" y="2756349"/>
            <a:ext cx="2025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4380" y="1812756"/>
            <a:ext cx="11437620" cy="4898856"/>
          </a:xfrm>
        </p:spPr>
        <p:txBody>
          <a:bodyPr>
            <a:noAutofit/>
          </a:bodyPr>
          <a:lstStyle/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Hlavní vstup ze strany Václavského náměstí </a:t>
            </a:r>
            <a:endParaRPr lang="cs-CZ" sz="36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cs-CZ" sz="36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536575" lvl="0" indent="0">
              <a:buClr>
                <a:srgbClr val="00B0F0"/>
              </a:buClr>
            </a:pPr>
            <a:endParaRPr lang="cs-CZ" sz="3600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669919"/>
            <a:ext cx="10839450" cy="1325563"/>
          </a:xfrm>
        </p:spPr>
        <p:txBody>
          <a:bodyPr>
            <a:normAutofit/>
          </a:bodyPr>
          <a:lstStyle/>
          <a:p>
            <a:pPr marL="742950" lvl="0" indent="-742950"/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4.1 Pozemní stavby -</a:t>
            </a:r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Vstup </a:t>
            </a:r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do budovy </a:t>
            </a:r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NM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37</a:t>
            </a:fld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254" y="2756349"/>
            <a:ext cx="6400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980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4380" y="1812756"/>
            <a:ext cx="11437620" cy="4898856"/>
          </a:xfrm>
        </p:spPr>
        <p:txBody>
          <a:bodyPr>
            <a:noAutofit/>
          </a:bodyPr>
          <a:lstStyle/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Bezbariérový přístup z ul. Vinohradská </a:t>
            </a:r>
            <a:endParaRPr lang="cs-CZ" sz="36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cs-CZ" sz="36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536575" lvl="0" indent="0">
              <a:buClr>
                <a:srgbClr val="00B0F0"/>
              </a:buClr>
            </a:pPr>
            <a:endParaRPr lang="cs-CZ" sz="3600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669919"/>
            <a:ext cx="10839450" cy="1325563"/>
          </a:xfrm>
        </p:spPr>
        <p:txBody>
          <a:bodyPr>
            <a:normAutofit/>
          </a:bodyPr>
          <a:lstStyle/>
          <a:p>
            <a:pPr marL="742950" lvl="0" indent="-742950"/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4.2 </a:t>
            </a:r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Pozemní stavby -</a:t>
            </a:r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 Vstup </a:t>
            </a:r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do budovy NM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38</a:t>
            </a:fld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5684" y="2756349"/>
            <a:ext cx="6400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774" y="2763558"/>
            <a:ext cx="6400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" y="2756349"/>
            <a:ext cx="5073418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746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4380" y="1812756"/>
            <a:ext cx="11437620" cy="4898856"/>
          </a:xfrm>
        </p:spPr>
        <p:txBody>
          <a:bodyPr>
            <a:noAutofit/>
          </a:bodyPr>
          <a:lstStyle/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Vyhrazené parkovací stání a bezbariérový přístup 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669919"/>
            <a:ext cx="10839450" cy="1325563"/>
          </a:xfrm>
        </p:spPr>
        <p:txBody>
          <a:bodyPr>
            <a:normAutofit/>
          </a:bodyPr>
          <a:lstStyle/>
          <a:p>
            <a:pPr marL="742950" lvl="0" indent="-742950"/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4.2 Pozemní stavby -</a:t>
            </a:r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 Vstup do budovy NM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39</a:t>
            </a:fld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378" y="2756349"/>
            <a:ext cx="2025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890" y="2756349"/>
            <a:ext cx="2025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" y="2756349"/>
            <a:ext cx="5073418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6012180" y="6035040"/>
            <a:ext cx="491490" cy="182880"/>
          </a:xfrm>
          <a:prstGeom prst="rect">
            <a:avLst/>
          </a:prstGeom>
          <a:solidFill>
            <a:srgbClr val="00B05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517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8343" y="2340428"/>
            <a:ext cx="11843657" cy="4371183"/>
          </a:xfrm>
        </p:spPr>
        <p:txBody>
          <a:bodyPr>
            <a:noAutofit/>
          </a:bodyPr>
          <a:lstStyle/>
          <a:p>
            <a:pPr marL="363538" indent="-363538">
              <a:buClr>
                <a:srgbClr val="16ABEE"/>
              </a:buClr>
              <a:buFont typeface="Wingdings" panose="05000000000000000000" pitchFamily="2" charset="2"/>
              <a:buChar char="Ø"/>
              <a:defRPr/>
            </a:pPr>
            <a:r>
              <a:rPr lang="cs-CZ" sz="36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Vytvořit</a:t>
            </a:r>
            <a:r>
              <a:rPr lang="cs-CZ" sz="36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 KONCEPCI a STRATEGII PRO SYSTEMATICKÉ ODSTRAŇOVÁNÍ BARIÉR  </a:t>
            </a:r>
          </a:p>
          <a:p>
            <a:pPr marL="363538" indent="-363538">
              <a:buClr>
                <a:srgbClr val="16ABEE"/>
              </a:buClr>
              <a:buFont typeface="Wingdings" panose="05000000000000000000" pitchFamily="2" charset="2"/>
              <a:buChar char="Ø"/>
              <a:defRPr/>
            </a:pPr>
            <a:r>
              <a:rPr lang="cs-CZ" sz="36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Vytvořit</a:t>
            </a:r>
            <a:r>
              <a:rPr lang="cs-CZ" sz="36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 přístupné prostředí pro všechny občany i návštěvníky </a:t>
            </a: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obce</a:t>
            </a:r>
          </a:p>
          <a:p>
            <a:pPr marL="363538" indent="-363538">
              <a:buClr>
                <a:srgbClr val="16ABEE"/>
              </a:buClr>
              <a:buFont typeface="Wingdings" panose="05000000000000000000" pitchFamily="2" charset="2"/>
              <a:buChar char="Ø"/>
            </a:pP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Naplnění čl. 9 Úmluvy o právech osob se zdravotním postižením:</a:t>
            </a: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sz="32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umožnit OZP žít nezávisle a zapojit se do všech oblastí života </a:t>
            </a: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společnosti;  </a:t>
            </a:r>
            <a:r>
              <a:rPr lang="cs-CZ" sz="3200" u="sng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odstranit</a:t>
            </a: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 překážky a </a:t>
            </a:r>
            <a:r>
              <a:rPr lang="cs-CZ" sz="3200" b="1" u="sng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bariéry bránící </a:t>
            </a:r>
            <a:r>
              <a:rPr lang="cs-CZ" sz="3200" b="1" u="sng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přístupnosti </a:t>
            </a:r>
            <a:r>
              <a:rPr lang="cs-CZ" sz="32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zejména v oblastech</a:t>
            </a: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: staveb, dopravní sítě a dopravy</a:t>
            </a:r>
            <a:endParaRPr lang="cs-CZ" sz="3200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457200" lvl="1" indent="0">
              <a:buClr>
                <a:srgbClr val="16ABEE"/>
              </a:buClr>
              <a:buNone/>
            </a:pPr>
            <a:endParaRPr lang="cs-CZ" sz="3600" b="1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>
              <a:buNone/>
              <a:defRPr/>
            </a:pPr>
            <a:endParaRPr lang="cs-CZ" sz="3600" b="1" dirty="0"/>
          </a:p>
          <a:p>
            <a:pPr marL="0" lvl="0" indent="0">
              <a:buNone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36512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Základní cíl NRPM: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4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910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378" y="2745142"/>
            <a:ext cx="2025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4380" y="1812756"/>
            <a:ext cx="11437620" cy="4898856"/>
          </a:xfrm>
        </p:spPr>
        <p:txBody>
          <a:bodyPr>
            <a:noAutofit/>
          </a:bodyPr>
          <a:lstStyle/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Výtahy 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655405"/>
            <a:ext cx="10839450" cy="1325563"/>
          </a:xfrm>
        </p:spPr>
        <p:txBody>
          <a:bodyPr>
            <a:normAutofit/>
          </a:bodyPr>
          <a:lstStyle/>
          <a:p>
            <a:pPr marL="742950" lvl="0" indent="-742950"/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4.3 </a:t>
            </a:r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Pozemní stavby </a:t>
            </a:r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 Vertikální pohyb 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40</a:t>
            </a:fld>
            <a:endParaRPr 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890" y="2756349"/>
            <a:ext cx="2025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" y="2756349"/>
            <a:ext cx="5073418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6663133" y="2903218"/>
            <a:ext cx="491490" cy="331471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V1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890" y="2756349"/>
            <a:ext cx="2025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délník 12"/>
          <p:cNvSpPr/>
          <p:nvPr/>
        </p:nvSpPr>
        <p:spPr>
          <a:xfrm>
            <a:off x="8461453" y="2907026"/>
            <a:ext cx="491490" cy="331471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V1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629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4380" y="1812756"/>
            <a:ext cx="11437620" cy="4898856"/>
          </a:xfrm>
        </p:spPr>
        <p:txBody>
          <a:bodyPr>
            <a:noAutofit/>
          </a:bodyPr>
          <a:lstStyle/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Kupole ze stavebně technických důvodu není bezbariérově přístupná 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684433"/>
            <a:ext cx="10839450" cy="1325563"/>
          </a:xfrm>
        </p:spPr>
        <p:txBody>
          <a:bodyPr>
            <a:normAutofit/>
          </a:bodyPr>
          <a:lstStyle/>
          <a:p>
            <a:pPr marL="742950" lvl="0" indent="-742950"/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4.3 Pozemní stavby -</a:t>
            </a:r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 Vertikální pohyb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41</a:t>
            </a:fld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540" y="2461311"/>
            <a:ext cx="2025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 descr="C:\Users\d.lanzova.NRZP2015\Pictures\2019\Kupole N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2934652"/>
            <a:ext cx="5905500" cy="368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d.lanzova.NRZP2015\Pictures\2019\NM kupol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837315" y="3216006"/>
            <a:ext cx="3600000" cy="2116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478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4380" y="1812756"/>
            <a:ext cx="11437620" cy="4898856"/>
          </a:xfrm>
        </p:spPr>
        <p:txBody>
          <a:bodyPr>
            <a:noAutofit/>
          </a:bodyPr>
          <a:lstStyle/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3600" b="1" dirty="0" smtClean="0">
                <a:solidFill>
                  <a:srgbClr val="FF000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Ližiny, </a:t>
            </a: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schodišťová šikmá plošina 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684433"/>
            <a:ext cx="10839450" cy="1325563"/>
          </a:xfrm>
        </p:spPr>
        <p:txBody>
          <a:bodyPr>
            <a:normAutofit/>
          </a:bodyPr>
          <a:lstStyle/>
          <a:p>
            <a:pPr marL="742950" lvl="0" indent="-742950"/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4.3 Pozemní stavby -</a:t>
            </a:r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 Vertikální pohyb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42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MČ Praha 9 - ližin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" y="2474505"/>
            <a:ext cx="5262422" cy="3600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284" y="2451340"/>
            <a:ext cx="5094864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 descr="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9205" y="517504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 descr="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876" y="517504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697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DSCN05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72560" y="1812756"/>
            <a:ext cx="3887788" cy="4884737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4380" y="1812756"/>
            <a:ext cx="11437620" cy="4898856"/>
          </a:xfrm>
        </p:spPr>
        <p:txBody>
          <a:bodyPr>
            <a:noAutofit/>
          </a:bodyPr>
          <a:lstStyle/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3600" b="1" dirty="0" smtClean="0">
                <a:solidFill>
                  <a:srgbClr val="FF000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Schodolez, sedačka </a:t>
            </a:r>
            <a:endParaRPr lang="cs-CZ" sz="3600" b="1" dirty="0">
              <a:solidFill>
                <a:srgbClr val="FF0000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684433"/>
            <a:ext cx="10839450" cy="1325563"/>
          </a:xfrm>
        </p:spPr>
        <p:txBody>
          <a:bodyPr>
            <a:normAutofit/>
          </a:bodyPr>
          <a:lstStyle/>
          <a:p>
            <a:pPr marL="742950" lvl="0" indent="-742950"/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4.3 Pozemní stavby -</a:t>
            </a:r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 Vertikální pohyb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43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2094" y="364608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https://www.avzservis.cz/ew/ew_images/image_of_object?ObjectIdentifier=pli:242dcaf5-f0ef-4b06-902a-770b3a22831c&amp;Filter=40be874e-33ea-4ce1-bb96-86bbe0f4ddf2&amp;ImageIndex=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489" y="2700572"/>
            <a:ext cx="5068350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866" y="4901565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530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4380" y="1812756"/>
            <a:ext cx="11437620" cy="4898856"/>
          </a:xfrm>
        </p:spPr>
        <p:txBody>
          <a:bodyPr>
            <a:noAutofit/>
          </a:bodyPr>
          <a:lstStyle/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Chodby a kontrasty 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669919"/>
            <a:ext cx="10839450" cy="1325563"/>
          </a:xfrm>
        </p:spPr>
        <p:txBody>
          <a:bodyPr>
            <a:normAutofit/>
          </a:bodyPr>
          <a:lstStyle/>
          <a:p>
            <a:pPr marL="742950" lvl="0" indent="-742950"/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4.4 </a:t>
            </a:r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Pozemní stavby -</a:t>
            </a:r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Horizontální pohyb 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44</a:t>
            </a:fld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00" y="2745142"/>
            <a:ext cx="6400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243" y="2756349"/>
            <a:ext cx="2025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00" y="2745142"/>
            <a:ext cx="2025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851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243" y="1727649"/>
            <a:ext cx="2025000" cy="360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00" y="2740528"/>
            <a:ext cx="6400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743" y="5059174"/>
            <a:ext cx="32000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4380" y="1596570"/>
            <a:ext cx="11437620" cy="5202126"/>
          </a:xfrm>
        </p:spPr>
        <p:txBody>
          <a:bodyPr>
            <a:noAutofit/>
          </a:bodyPr>
          <a:lstStyle/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Další detaily: prahy, dveře, </a:t>
            </a:r>
          </a:p>
          <a:p>
            <a:pPr marL="0" lvl="0" indent="0">
              <a:buClr>
                <a:srgbClr val="00B0F0"/>
              </a:buClr>
              <a:buNone/>
            </a:pP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      turnikety, … 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669919"/>
            <a:ext cx="10839450" cy="1325563"/>
          </a:xfrm>
        </p:spPr>
        <p:txBody>
          <a:bodyPr>
            <a:normAutofit/>
          </a:bodyPr>
          <a:lstStyle/>
          <a:p>
            <a:pPr marL="742950" lvl="0" indent="-742950"/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4.4 Pozemní stavby -</a:t>
            </a:r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 Horizontální pohyb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45</a:t>
            </a:fld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1230" y="2740528"/>
            <a:ext cx="2025000" cy="360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239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00" y="2740528"/>
            <a:ext cx="6400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370" y="2740528"/>
            <a:ext cx="2025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243" y="2756349"/>
            <a:ext cx="2025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4380" y="1812756"/>
            <a:ext cx="11437620" cy="4898856"/>
          </a:xfrm>
        </p:spPr>
        <p:txBody>
          <a:bodyPr>
            <a:noAutofit/>
          </a:bodyPr>
          <a:lstStyle/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Umístění na každém patře 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698947"/>
            <a:ext cx="10839450" cy="1325563"/>
          </a:xfrm>
        </p:spPr>
        <p:txBody>
          <a:bodyPr>
            <a:normAutofit/>
          </a:bodyPr>
          <a:lstStyle/>
          <a:p>
            <a:pPr marL="742950" lvl="0" indent="-742950"/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4.5 </a:t>
            </a:r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Pozemní stavby -</a:t>
            </a:r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hygienická zařízení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46</a:t>
            </a:fld>
            <a:endParaRPr lang="en-US" dirty="0"/>
          </a:p>
        </p:txBody>
      </p:sp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563" y="2402205"/>
            <a:ext cx="2124075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5101887"/>
            <a:ext cx="2000250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ovéPole 15"/>
          <p:cNvSpPr txBox="1"/>
          <p:nvPr/>
        </p:nvSpPr>
        <p:spPr>
          <a:xfrm>
            <a:off x="5676899" y="2360109"/>
            <a:ext cx="1268730" cy="4572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r>
              <a:rPr lang="cs-CZ" sz="2400" i="1" dirty="0" smtClean="0">
                <a:solidFill>
                  <a:srgbClr val="C00000"/>
                </a:solidFill>
              </a:rPr>
              <a:t>PŘÍZEMÍ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815340" y="4713267"/>
            <a:ext cx="1268730" cy="4572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r>
              <a:rPr lang="cs-CZ" sz="2400" i="1" dirty="0" smtClean="0">
                <a:solidFill>
                  <a:srgbClr val="C00000"/>
                </a:solidFill>
              </a:rPr>
              <a:t>1. NP</a:t>
            </a: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7185" y="1936246"/>
            <a:ext cx="364807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9818370" y="1815169"/>
            <a:ext cx="1268730" cy="474578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r>
              <a:rPr lang="cs-CZ" sz="2400" i="1" dirty="0" smtClean="0">
                <a:solidFill>
                  <a:srgbClr val="C00000"/>
                </a:solidFill>
              </a:rPr>
              <a:t>SUTERÉN</a:t>
            </a:r>
          </a:p>
        </p:txBody>
      </p:sp>
    </p:spTree>
    <p:extLst>
      <p:ext uri="{BB962C8B-B14F-4D97-AF65-F5344CB8AC3E}">
        <p14:creationId xmlns:p14="http://schemas.microsoft.com/office/powerpoint/2010/main" val="337425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090" y="2740528"/>
            <a:ext cx="7815385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4380" y="1812756"/>
            <a:ext cx="11437620" cy="4898856"/>
          </a:xfrm>
        </p:spPr>
        <p:txBody>
          <a:bodyPr>
            <a:noAutofit/>
          </a:bodyPr>
          <a:lstStyle/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Pro pohybové, zrakové a sluchové postižení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669919"/>
            <a:ext cx="10839450" cy="1325563"/>
          </a:xfrm>
        </p:spPr>
        <p:txBody>
          <a:bodyPr>
            <a:normAutofit fontScale="90000"/>
          </a:bodyPr>
          <a:lstStyle/>
          <a:p>
            <a:pPr marL="742950" lvl="0" indent="-742950"/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4.6 </a:t>
            </a:r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Pozemní stavby -</a:t>
            </a:r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Informační a orientační systémy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47</a:t>
            </a:fld>
            <a:endParaRPr lang="en-US" dirty="0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699" y="2329039"/>
            <a:ext cx="720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Dasa\Pictures\Kreslené vtipy\ODFXHA4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5410" y="1492795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25" y="3820528"/>
            <a:ext cx="1144770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20"/>
          <a:stretch/>
        </p:blipFill>
        <p:spPr bwMode="auto">
          <a:xfrm>
            <a:off x="9435007" y="3111612"/>
            <a:ext cx="2260807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339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492250" y="2582839"/>
            <a:ext cx="9207500" cy="1359080"/>
          </a:xfrm>
        </p:spPr>
        <p:txBody>
          <a:bodyPr>
            <a:normAutofit/>
          </a:bodyPr>
          <a:lstStyle/>
          <a:p>
            <a:r>
              <a:rPr lang="en-US" sz="8000" b="1" i="1" dirty="0">
                <a:solidFill>
                  <a:srgbClr val="16ABEE"/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Děkuji za pozornost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48</a:t>
            </a:fld>
            <a:endParaRPr lang="en-US" dirty="0"/>
          </a:p>
        </p:txBody>
      </p:sp>
      <p:pic>
        <p:nvPicPr>
          <p:cNvPr id="7" name="Picture 6" descr="j029323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88966" y="4784271"/>
            <a:ext cx="1749425" cy="1292225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97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4380" y="1812756"/>
            <a:ext cx="11437620" cy="4898856"/>
          </a:xfrm>
        </p:spPr>
        <p:txBody>
          <a:bodyPr>
            <a:noAutofit/>
          </a:bodyPr>
          <a:lstStyle/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Umožnit spolufinancování při odstraňování bariér ve veřejných budovách a v dopravě (úprava pěší trasy)</a:t>
            </a:r>
          </a:p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Cílem programu je:</a:t>
            </a:r>
          </a:p>
          <a:p>
            <a:pPr marL="0" indent="0" algn="ctr">
              <a:spcBef>
                <a:spcPts val="0"/>
              </a:spcBef>
              <a:buNone/>
            </a:pPr>
            <a:endParaRPr lang="cs-CZ" sz="3200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Vytvořit přístupné  prostředí pro všechny </a:t>
            </a:r>
          </a:p>
          <a:p>
            <a:pPr marL="0" indent="0" algn="ctr">
              <a:buNone/>
            </a:pPr>
            <a:endParaRPr lang="cs-CZ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Koncepce a strategie obcí pro systematické odstraňování bariér</a:t>
            </a:r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endParaRPr lang="cs-CZ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Vytvořit ucelené, komplexně řešené bezbariérové trasy</a:t>
            </a:r>
          </a:p>
          <a:p>
            <a:pPr marL="536575" lvl="0" indent="0">
              <a:buClr>
                <a:srgbClr val="00B0F0"/>
              </a:buClr>
              <a:buNone/>
            </a:pPr>
            <a:endParaRPr lang="cs-CZ" sz="3600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365125"/>
            <a:ext cx="10839450" cy="1325563"/>
          </a:xfrm>
        </p:spPr>
        <p:txBody>
          <a:bodyPr>
            <a:normAutofit/>
          </a:bodyPr>
          <a:lstStyle/>
          <a:p>
            <a:pPr lvl="0"/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Základní cíl NRPM: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5</a:t>
            </a:fld>
            <a:endParaRPr lang="en-US" dirty="0"/>
          </a:p>
        </p:txBody>
      </p:sp>
      <p:sp>
        <p:nvSpPr>
          <p:cNvPr id="4" name="Šipka dolů 3"/>
          <p:cNvSpPr/>
          <p:nvPr/>
        </p:nvSpPr>
        <p:spPr>
          <a:xfrm>
            <a:off x="5500920" y="4383314"/>
            <a:ext cx="1262743" cy="6676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Šipka dolů 5"/>
          <p:cNvSpPr/>
          <p:nvPr/>
        </p:nvSpPr>
        <p:spPr>
          <a:xfrm>
            <a:off x="5500920" y="5450114"/>
            <a:ext cx="1262743" cy="6676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869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Dasa\Pictures\2019 stavební vtipy\piktogram-samolepka-cesta-pro-chodce-0.jpg.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83" y="4227946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4380" y="1812756"/>
            <a:ext cx="11437620" cy="4898856"/>
          </a:xfrm>
        </p:spPr>
        <p:txBody>
          <a:bodyPr>
            <a:noAutofit/>
          </a:bodyPr>
          <a:lstStyle/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Program pro obce v ČR pro postupné odstraňování bariér ve veřejných budovách a v dopravě</a:t>
            </a:r>
          </a:p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36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Záměr bezbariérové </a:t>
            </a: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trasy: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cs-CZ" sz="3200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cs-CZ" sz="32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alespoň jedna bezbariérová trasa </a:t>
            </a: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dle vyhl. č. 398/2009 Sb.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(stávající </a:t>
            </a:r>
            <a:r>
              <a:rPr lang="cs-CZ" sz="32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nebo plánovaná)</a:t>
            </a: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cs-C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jeden </a:t>
            </a:r>
            <a:r>
              <a:rPr lang="cs-CZ" sz="32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bezbariérový objekt </a:t>
            </a: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(přístupný </a:t>
            </a:r>
            <a:r>
              <a:rPr lang="cs-CZ" sz="3200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nebo plánovaný k úpravě), který se nachází na bezbariérové </a:t>
            </a:r>
            <a:r>
              <a:rPr lang="cs-CZ" sz="3200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trase</a:t>
            </a:r>
            <a:endParaRPr lang="cs-CZ" sz="3200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36575" lvl="0" indent="0">
              <a:buClr>
                <a:srgbClr val="00B0F0"/>
              </a:buClr>
              <a:buNone/>
            </a:pPr>
            <a:endParaRPr lang="cs-CZ" sz="3600" dirty="0" smtClean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36575" lvl="0" indent="-536575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365125"/>
            <a:ext cx="10839450" cy="1325563"/>
          </a:xfrm>
        </p:spPr>
        <p:txBody>
          <a:bodyPr>
            <a:normAutofit/>
          </a:bodyPr>
          <a:lstStyle/>
          <a:p>
            <a:pPr lvl="0"/>
            <a:r>
              <a:rPr lang="cs-CZ" sz="48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Základní cíl NRPM: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6</a:t>
            </a:fld>
            <a:endParaRPr lang="en-US" dirty="0"/>
          </a:p>
        </p:txBody>
      </p:sp>
      <p:sp>
        <p:nvSpPr>
          <p:cNvPr id="4" name="Šipka dolů 3"/>
          <p:cNvSpPr/>
          <p:nvPr/>
        </p:nvSpPr>
        <p:spPr>
          <a:xfrm>
            <a:off x="5500920" y="4782457"/>
            <a:ext cx="1262743" cy="6676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5863771" y="4659090"/>
            <a:ext cx="667658" cy="7112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cs-CZ" sz="4800" b="1" dirty="0" smtClean="0">
                <a:solidFill>
                  <a:srgbClr val="FF0000"/>
                </a:solidFill>
              </a:rPr>
              <a:t>A</a:t>
            </a:r>
          </a:p>
        </p:txBody>
      </p:sp>
      <p:pic>
        <p:nvPicPr>
          <p:cNvPr id="9" name="Picture 4" descr="j020546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9796" y="4361433"/>
            <a:ext cx="1312863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696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36512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Zpracování záměru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7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870857" y="1628349"/>
            <a:ext cx="104648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3600" b="1" u="sng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Záměr MUSÍ VŽDY obsahovat: </a:t>
            </a:r>
          </a:p>
          <a:p>
            <a:pPr marL="925512" lvl="1" indent="-571500">
              <a:buClr>
                <a:srgbClr val="00B0F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cs-CZ" sz="3600" b="1" dirty="0">
                <a:solidFill>
                  <a:srgbClr val="FF000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BEZBARIÉROVOU TRASU  </a:t>
            </a:r>
          </a:p>
          <a:p>
            <a:pPr marL="971550" lvl="1" indent="-617538">
              <a:buClr>
                <a:srgbClr val="00B0F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návrh </a:t>
            </a:r>
            <a:r>
              <a:rPr lang="cs-CZ" sz="36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na </a:t>
            </a:r>
            <a:r>
              <a:rPr lang="cs-CZ" sz="3600" b="1" dirty="0">
                <a:solidFill>
                  <a:srgbClr val="FF000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ZPŘÍSTUPNĚNÍ </a:t>
            </a:r>
            <a:r>
              <a:rPr lang="cs-CZ" sz="3600" b="1" dirty="0" smtClean="0">
                <a:solidFill>
                  <a:srgbClr val="FF000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OBJEKTU</a:t>
            </a: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, který se nachází na </a:t>
            </a:r>
            <a:r>
              <a:rPr lang="cs-CZ" sz="36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bezbariérové trase </a:t>
            </a:r>
          </a:p>
          <a:p>
            <a:pPr>
              <a:defRPr/>
            </a:pP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sz="36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	- výjimku tvoří budovy škol:</a:t>
            </a:r>
          </a:p>
          <a:p>
            <a:pPr>
              <a:defRPr/>
            </a:pPr>
            <a:r>
              <a:rPr lang="cs-CZ" sz="36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v odůvodněných případech se </a:t>
            </a: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dokladuje </a:t>
            </a:r>
            <a:r>
              <a:rPr lang="cs-CZ" sz="36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trasa od zastávky </a:t>
            </a: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VD (MHD) nebo od vyhrazeného </a:t>
            </a:r>
            <a:r>
              <a:rPr lang="cs-CZ" sz="36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parkovacího místa </a:t>
            </a:r>
            <a:r>
              <a:rPr lang="cs-CZ" sz="3600" b="1" dirty="0" smtClean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v areálu školy</a:t>
            </a:r>
            <a:endParaRPr lang="cs-CZ" sz="3600" b="1" dirty="0">
              <a:solidFill>
                <a:schemeClr val="accent5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72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36512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Zpracování záměru – chyby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8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8"/>
          <a:stretch/>
        </p:blipFill>
        <p:spPr bwMode="auto">
          <a:xfrm>
            <a:off x="1001486" y="1413036"/>
            <a:ext cx="10043885" cy="46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ál 8"/>
          <p:cNvSpPr/>
          <p:nvPr/>
        </p:nvSpPr>
        <p:spPr>
          <a:xfrm>
            <a:off x="1458709" y="3318767"/>
            <a:ext cx="2507321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1702912" y="3933056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CHYBNĚ !!</a:t>
            </a:r>
            <a:endParaRPr lang="cs-CZ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95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10" y="365125"/>
            <a:ext cx="10839450" cy="132556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Zpracování záměru </a:t>
            </a:r>
            <a:endParaRPr lang="cs-CZ" sz="48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038600" y="6356349"/>
            <a:ext cx="7657214" cy="365125"/>
          </a:xfrm>
        </p:spPr>
        <p:txBody>
          <a:bodyPr/>
          <a:lstStyle/>
          <a:p>
            <a:pPr algn="r"/>
            <a:fld id="{48F63A3B-78C7-47BE-AE5E-E10140E04643}" type="slidenum">
              <a:rPr lang="en-US" smtClean="0"/>
              <a:pPr algn="r"/>
              <a:t>9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390" y="0"/>
            <a:ext cx="35909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371" y="1357644"/>
            <a:ext cx="9255655" cy="519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ál 11"/>
          <p:cNvSpPr/>
          <p:nvPr/>
        </p:nvSpPr>
        <p:spPr>
          <a:xfrm>
            <a:off x="1285777" y="3315703"/>
            <a:ext cx="3155393" cy="1512168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2209934" y="4920435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00B050"/>
                </a:solidFill>
              </a:rPr>
              <a:t>SPRÁVNĚ</a:t>
            </a:r>
            <a:endParaRPr lang="cs-CZ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05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rmAutofit/>
      </a:bodyPr>
      <a:lstStyle>
        <a:defPPr>
          <a:defRPr sz="2400" dirty="0" err="1" smtClean="0">
            <a:solidFill>
              <a:srgbClr val="2C2F83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4BD4A33-1309-CF43-B5C1-02DF98F8243B}" vid="{5FB16B3C-FD2C-4C49-98D2-34EFEDADDD8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20820</TotalTime>
  <Words>1217</Words>
  <Application>Microsoft Office PowerPoint</Application>
  <PresentationFormat>Širokoúhlá obrazovka</PresentationFormat>
  <Paragraphs>368</Paragraphs>
  <Slides>48</Slides>
  <Notes>46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48</vt:i4>
      </vt:variant>
    </vt:vector>
  </HeadingPairs>
  <TitlesOfParts>
    <vt:vector size="54" baseType="lpstr">
      <vt:lpstr>Arial</vt:lpstr>
      <vt:lpstr>Calibri</vt:lpstr>
      <vt:lpstr>Calibri Light</vt:lpstr>
      <vt:lpstr>Verdana</vt:lpstr>
      <vt:lpstr>Wingdings</vt:lpstr>
      <vt:lpstr>Office Theme</vt:lpstr>
      <vt:lpstr>Prezentace aplikace PowerPoint</vt:lpstr>
      <vt:lpstr> Představení lektora:</vt:lpstr>
      <vt:lpstr>Obsah  semináře:</vt:lpstr>
      <vt:lpstr>1. Základní cíl NRPM:</vt:lpstr>
      <vt:lpstr>1. Základní cíl NRPM:</vt:lpstr>
      <vt:lpstr>1. Základní cíl NRPM:</vt:lpstr>
      <vt:lpstr>2. Zpracování záměru</vt:lpstr>
      <vt:lpstr>2. Zpracování záměru – chyby</vt:lpstr>
      <vt:lpstr>2. Zpracování záměru </vt:lpstr>
      <vt:lpstr>2. Zpracování záměru </vt:lpstr>
      <vt:lpstr>3. Pěší trasy </vt:lpstr>
      <vt:lpstr>3. Pěší trasy </vt:lpstr>
      <vt:lpstr>3. Pěší trasy -  bezpečnost</vt:lpstr>
      <vt:lpstr>3. Pěší trasy -  bezpečnost</vt:lpstr>
      <vt:lpstr>3. Pěší trasy </vt:lpstr>
      <vt:lpstr>3. Pěší trasy  - zrakové omezení</vt:lpstr>
      <vt:lpstr>3. Pěší trasy  - zrakové omezení</vt:lpstr>
      <vt:lpstr>3. Pěší trasy  - zrakové omezení       a bezpečnost</vt:lpstr>
      <vt:lpstr>3. Pěší trasy  - zrakové omezení</vt:lpstr>
      <vt:lpstr>3. Pěší trasy  - zrakové omezení</vt:lpstr>
      <vt:lpstr>3. Pěší trasy – pohybové omezení </vt:lpstr>
      <vt:lpstr>3. Pěší trasy  - pohybové omezení</vt:lpstr>
      <vt:lpstr>3. Pěší trasy  - pohybové omezení</vt:lpstr>
      <vt:lpstr>3. Pěší trasy  - pohybové omezení</vt:lpstr>
      <vt:lpstr>3. Pěší trasy  - pohybové omezení</vt:lpstr>
      <vt:lpstr>3. Pěší trasy  - pohybové omezení</vt:lpstr>
      <vt:lpstr>4. Pozemní stavby – budovy</vt:lpstr>
      <vt:lpstr>4. Pozemní stavby – bezpečnost</vt:lpstr>
      <vt:lpstr>4. Pozemní stavby – bezpečnost</vt:lpstr>
      <vt:lpstr>4. Pozemní stavby – zrakové omezení</vt:lpstr>
      <vt:lpstr>4. Pozemní stavby – sluchové omezení</vt:lpstr>
      <vt:lpstr>4. Pozemní stavby – pohybové omezení</vt:lpstr>
      <vt:lpstr>4. Pozemní stavby – náležitosti</vt:lpstr>
      <vt:lpstr>4. Pozemní stavby – budovy</vt:lpstr>
      <vt:lpstr>4. Pozemní stavby – budovy</vt:lpstr>
      <vt:lpstr>4.1 Pozemní stavby - Přístup k budově NM </vt:lpstr>
      <vt:lpstr>4.1 Pozemní stavby - Vstup do budovy NM</vt:lpstr>
      <vt:lpstr>4.2 Pozemní stavby - Vstup do budovy NM</vt:lpstr>
      <vt:lpstr>4.2 Pozemní stavby - Vstup do budovy NM</vt:lpstr>
      <vt:lpstr>4.3 Pozemní stavby - Vertikální pohyb </vt:lpstr>
      <vt:lpstr>4.3 Pozemní stavby - Vertikální pohyb </vt:lpstr>
      <vt:lpstr>4.3 Pozemní stavby - Vertikální pohyb </vt:lpstr>
      <vt:lpstr>4.3 Pozemní stavby - Vertikální pohyb </vt:lpstr>
      <vt:lpstr>4.4 Pozemní stavby - Horizontální pohyb </vt:lpstr>
      <vt:lpstr>4.4 Pozemní stavby - Horizontální pohyb </vt:lpstr>
      <vt:lpstr>4.5 Pozemní stavby - hygienická zařízení</vt:lpstr>
      <vt:lpstr>4.6 Pozemní stavby - Informační a orientační systémy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Nadpis slidu</dc:title>
  <dc:creator>Tomáš Náhlovský</dc:creator>
  <cp:lastModifiedBy>Espinoza Blanka</cp:lastModifiedBy>
  <cp:revision>468</cp:revision>
  <dcterms:created xsi:type="dcterms:W3CDTF">2015-05-02T07:59:21Z</dcterms:created>
  <dcterms:modified xsi:type="dcterms:W3CDTF">2021-02-17T09:18:13Z</dcterms:modified>
</cp:coreProperties>
</file>