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305" r:id="rId4"/>
    <p:sldId id="286" r:id="rId5"/>
    <p:sldId id="356" r:id="rId6"/>
    <p:sldId id="357" r:id="rId7"/>
    <p:sldId id="358" r:id="rId8"/>
    <p:sldId id="341" r:id="rId9"/>
    <p:sldId id="365" r:id="rId10"/>
    <p:sldId id="368" r:id="rId11"/>
    <p:sldId id="369" r:id="rId12"/>
    <p:sldId id="370" r:id="rId13"/>
    <p:sldId id="371" r:id="rId14"/>
    <p:sldId id="372" r:id="rId15"/>
    <p:sldId id="374" r:id="rId16"/>
    <p:sldId id="375" r:id="rId17"/>
    <p:sldId id="376" r:id="rId18"/>
    <p:sldId id="378" r:id="rId19"/>
    <p:sldId id="319" r:id="rId20"/>
    <p:sldId id="373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397" r:id="rId29"/>
    <p:sldId id="398" r:id="rId30"/>
    <p:sldId id="399" r:id="rId31"/>
    <p:sldId id="400" r:id="rId32"/>
    <p:sldId id="401" r:id="rId33"/>
    <p:sldId id="265" r:id="rId34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94660"/>
  </p:normalViewPr>
  <p:slideViewPr>
    <p:cSldViewPr>
      <p:cViewPr varScale="1">
        <p:scale>
          <a:sx n="70" d="100"/>
          <a:sy n="70" d="100"/>
        </p:scale>
        <p:origin x="145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r">
              <a:defRPr sz="1300"/>
            </a:lvl1pPr>
          </a:lstStyle>
          <a:p>
            <a:fld id="{1541A68B-5864-4826-AB28-C0F0ABCAF9A8}" type="datetimeFigureOut">
              <a:rPr lang="cs-CZ" smtClean="0"/>
              <a:t>10. 2. 2015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r">
              <a:defRPr sz="1300"/>
            </a:lvl1pPr>
          </a:lstStyle>
          <a:p>
            <a:fld id="{CF4A8018-CE0C-4FF4-9557-4467D951ED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377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r">
              <a:defRPr sz="1300"/>
            </a:lvl1pPr>
          </a:lstStyle>
          <a:p>
            <a:fld id="{1805F046-7586-40DF-9CBC-25FA296F7076}" type="datetimeFigureOut">
              <a:rPr lang="cs-CZ" smtClean="0"/>
              <a:t>10. 2. 2015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0" rIns="99041" bIns="495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1" tIns="49520" rIns="99041" bIns="495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0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r">
              <a:defRPr sz="1300"/>
            </a:lvl1pPr>
          </a:lstStyle>
          <a:p>
            <a:fld id="{62672548-897E-4F4A-ACA5-CCF7264BAF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37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72548-897E-4F4A-ACA5-CCF7264BAF4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15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2780928"/>
            <a:ext cx="7556376" cy="1470025"/>
          </a:xfrm>
          <a:solidFill>
            <a:srgbClr val="C00000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424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2473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07342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1600" y="1052736"/>
            <a:ext cx="5505400" cy="50734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460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Museo 900" pitchFamily="50" charset="-18"/>
              </a:defRPr>
            </a:lvl1pPr>
          </a:lstStyle>
          <a:p>
            <a:fld id="{0E37F621-41B8-4A95-AF2C-D8621EE9521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892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650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1600" y="1988840"/>
            <a:ext cx="3744416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60032" y="1988840"/>
            <a:ext cx="3826768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31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27584" y="1988840"/>
            <a:ext cx="38164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7584" y="2708919"/>
            <a:ext cx="3816424" cy="34172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860032" y="1988840"/>
            <a:ext cx="38257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860032" y="2708919"/>
            <a:ext cx="3826768" cy="34172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49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34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545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39952" y="1052736"/>
            <a:ext cx="4546848" cy="5073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43608" y="2348880"/>
            <a:ext cx="3008313" cy="37772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937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980727"/>
            <a:ext cx="5486400" cy="37468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620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725544" cy="86409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0" y="2060848"/>
            <a:ext cx="86868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3568" y="6525344"/>
            <a:ext cx="1907232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12. září 2014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545237"/>
            <a:ext cx="5552256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35496" y="980728"/>
            <a:ext cx="621432" cy="792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endParaRPr lang="cs-CZ" dirty="0" smtClean="0">
              <a:latin typeface="Museo 9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3285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200" kern="1200" baseline="0">
          <a:solidFill>
            <a:schemeClr val="bg1"/>
          </a:solidFill>
          <a:latin typeface="Museo 700" pitchFamily="50" charset="-18"/>
          <a:ea typeface="+mj-ea"/>
          <a:cs typeface="+mj-cs"/>
        </a:defRPr>
      </a:lvl1pPr>
    </p:titleStyle>
    <p:bodyStyle>
      <a:lvl1pPr marL="896938" indent="-896938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69988" indent="-360363" algn="l" defTabSz="9144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344613" indent="-228600" algn="l" defTabSz="914400" rtl="0" eaLnBrk="1" latinLnBrk="0" hangingPunct="1">
        <a:spcBef>
          <a:spcPct val="20000"/>
        </a:spcBef>
        <a:buClr>
          <a:srgbClr val="92D050"/>
        </a:buClr>
        <a:buSzPct val="65000"/>
        <a:buFontTx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mascr.cz/" TargetMode="External"/><Relationship Id="rId2" Type="http://schemas.openxmlformats.org/officeDocument/2006/relationships/hyperlink" Target="mailto:krist.jiri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788053"/>
            <a:ext cx="2232248" cy="456051"/>
          </a:xfrm>
          <a:prstGeom prst="rect">
            <a:avLst/>
          </a:prstGeom>
        </p:spPr>
      </p:pic>
      <p:sp>
        <p:nvSpPr>
          <p:cNvPr id="6" name="Podnadpis 2"/>
          <p:cNvSpPr txBox="1">
            <a:spLocks/>
          </p:cNvSpPr>
          <p:nvPr/>
        </p:nvSpPr>
        <p:spPr>
          <a:xfrm>
            <a:off x="1905472" y="4665137"/>
            <a:ext cx="5544616" cy="894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100000"/>
              <a:buFontTx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rgbClr val="92D050"/>
              </a:buClr>
              <a:buSzPct val="65000"/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rgbClr val="92D050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rgbClr val="92D050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i="1" dirty="0" smtClean="0">
                <a:latin typeface="Calibri" panose="020F0502020204030204" pitchFamily="34" charset="0"/>
              </a:rPr>
              <a:t>Ing. Jiří Krist</a:t>
            </a:r>
            <a:endParaRPr lang="cs-CZ" sz="1800" dirty="0" smtClean="0">
              <a:latin typeface="Calibri" panose="020F0502020204030204" pitchFamily="34" charset="0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99592" y="2780928"/>
            <a:ext cx="7556376" cy="1656184"/>
          </a:xfrm>
        </p:spPr>
        <p:txBody>
          <a:bodyPr>
            <a:normAutofit fontScale="90000"/>
          </a:bodyPr>
          <a:lstStyle/>
          <a:p>
            <a:pPr algn="ctr">
              <a:spcAft>
                <a:spcPts val="1200"/>
              </a:spcAft>
            </a:pPr>
            <a:r>
              <a:rPr lang="cs-CZ" b="1" dirty="0" smtClean="0">
                <a:latin typeface="Calibri" panose="020F0502020204030204" pitchFamily="34" charset="0"/>
              </a:rPr>
              <a:t>Integrovaný nástroj CLLD </a:t>
            </a:r>
            <a:r>
              <a:rPr lang="cs-CZ" b="1" dirty="0" smtClean="0">
                <a:latin typeface="Calibri" panose="020F0502020204030204" pitchFamily="34" charset="0"/>
              </a:rPr>
              <a:t>v Operačních programech</a:t>
            </a:r>
            <a:br>
              <a:rPr lang="cs-CZ" b="1" dirty="0" smtClean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/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sz="2400" b="1" dirty="0" smtClean="0">
                <a:latin typeface="Calibri" panose="020F0502020204030204" pitchFamily="34" charset="0"/>
              </a:rPr>
              <a:t>Komunitně </a:t>
            </a:r>
            <a:r>
              <a:rPr lang="cs-CZ" sz="2400" b="1" dirty="0">
                <a:latin typeface="Calibri" panose="020F0502020204030204" pitchFamily="34" charset="0"/>
              </a:rPr>
              <a:t>vedený místní </a:t>
            </a:r>
            <a:r>
              <a:rPr lang="cs-CZ" sz="2400" b="1" dirty="0" smtClean="0">
                <a:latin typeface="Calibri" panose="020F0502020204030204" pitchFamily="34" charset="0"/>
              </a:rPr>
              <a:t>rozvoj</a:t>
            </a:r>
            <a:endParaRPr lang="cs-CZ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9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Územní působnost MAS 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53650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>
                <a:latin typeface="Calibri" pitchFamily="34" charset="0"/>
              </a:rPr>
              <a:t>Území MAS je celistvé </a:t>
            </a:r>
          </a:p>
          <a:p>
            <a:pPr lvl="1"/>
            <a:r>
              <a:rPr lang="cs-CZ" dirty="0">
                <a:latin typeface="Calibri" pitchFamily="34" charset="0"/>
              </a:rPr>
              <a:t>m</a:t>
            </a:r>
            <a:r>
              <a:rPr lang="cs-CZ" dirty="0" smtClean="0">
                <a:latin typeface="Calibri" pitchFamily="34" charset="0"/>
              </a:rPr>
              <a:t>ožné izolované celky jen v těchto případech: </a:t>
            </a:r>
          </a:p>
          <a:p>
            <a:pPr lvl="2"/>
            <a:r>
              <a:rPr lang="cs-CZ" dirty="0" smtClean="0">
                <a:latin typeface="Calibri" pitchFamily="34" charset="0"/>
              </a:rPr>
              <a:t>vojenské újezdy </a:t>
            </a:r>
          </a:p>
          <a:p>
            <a:pPr lvl="2"/>
            <a:r>
              <a:rPr lang="cs-CZ" dirty="0" smtClean="0">
                <a:latin typeface="Calibri" pitchFamily="34" charset="0"/>
              </a:rPr>
              <a:t>katastrální území obce není ucelené </a:t>
            </a:r>
          </a:p>
          <a:p>
            <a:pPr lvl="2"/>
            <a:r>
              <a:rPr lang="cs-CZ" dirty="0" smtClean="0">
                <a:latin typeface="Calibri" pitchFamily="34" charset="0"/>
              </a:rPr>
              <a:t>území je rozdělení obcí s více než 25 tis. obyvateli </a:t>
            </a:r>
          </a:p>
          <a:p>
            <a:pPr lvl="2"/>
            <a:r>
              <a:rPr lang="cs-CZ" dirty="0" smtClean="0">
                <a:latin typeface="Calibri" pitchFamily="34" charset="0"/>
              </a:rPr>
              <a:t>území bylo schváleno již v období 2007-2013 a mezeru netvoří více než 2 obce </a:t>
            </a:r>
          </a:p>
          <a:p>
            <a:r>
              <a:rPr lang="cs-CZ" b="1" dirty="0" smtClean="0">
                <a:latin typeface="Calibri" pitchFamily="34" charset="0"/>
              </a:rPr>
              <a:t>Velikost 10 tis. – 100 tis. obyvatel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bez měst nad 25 tis. obyvatel (k 1. 1. 2014) </a:t>
            </a:r>
          </a:p>
          <a:p>
            <a:r>
              <a:rPr lang="cs-CZ" b="1" dirty="0" smtClean="0">
                <a:latin typeface="Calibri" pitchFamily="34" charset="0"/>
              </a:rPr>
              <a:t>Mezi MAS nejsou překryvy </a:t>
            </a:r>
          </a:p>
          <a:p>
            <a:r>
              <a:rPr lang="cs-CZ" b="1" dirty="0" smtClean="0">
                <a:latin typeface="Calibri" pitchFamily="34" charset="0"/>
              </a:rPr>
              <a:t>Obce schválí zařazení do území působnosti MAS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tím nevznikají finanční závazky</a:t>
            </a:r>
            <a:r>
              <a:rPr lang="cs-CZ" dirty="0">
                <a:latin typeface="Calibri" pitchFamily="34" charset="0"/>
              </a:rPr>
              <a:t> </a:t>
            </a:r>
            <a:r>
              <a:rPr lang="cs-CZ" dirty="0" smtClean="0">
                <a:latin typeface="Calibri" pitchFamily="34" charset="0"/>
              </a:rPr>
              <a:t>vůči MAS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4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Místní akční skupina 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320480"/>
          </a:xfrm>
        </p:spPr>
        <p:txBody>
          <a:bodyPr>
            <a:normAutofit lnSpcReduction="10000"/>
          </a:bodyPr>
          <a:lstStyle/>
          <a:p>
            <a:r>
              <a:rPr lang="cs-CZ" b="1" dirty="0" smtClean="0">
                <a:latin typeface="Calibri" pitchFamily="34" charset="0"/>
              </a:rPr>
              <a:t>Na rozhodovací úrovni nezastupuje ani veřejný sektor ani žádná ze zájmových skupin více než 49 % hlasovacích práv. </a:t>
            </a:r>
          </a:p>
          <a:p>
            <a:r>
              <a:rPr lang="cs-CZ" b="1" dirty="0" smtClean="0">
                <a:latin typeface="Calibri" pitchFamily="34" charset="0"/>
              </a:rPr>
              <a:t>Partneři na území MAS prokazatelně působí</a:t>
            </a:r>
          </a:p>
          <a:p>
            <a:pPr lvl="1"/>
            <a:r>
              <a:rPr lang="cs-CZ" dirty="0">
                <a:latin typeface="Calibri" pitchFamily="34" charset="0"/>
              </a:rPr>
              <a:t>d</a:t>
            </a:r>
            <a:r>
              <a:rPr lang="cs-CZ" dirty="0" smtClean="0">
                <a:latin typeface="Calibri" pitchFamily="34" charset="0"/>
              </a:rPr>
              <a:t>efinice působnosti je na MAS</a:t>
            </a:r>
          </a:p>
          <a:p>
            <a:r>
              <a:rPr lang="cs-CZ" b="1" dirty="0" smtClean="0">
                <a:latin typeface="Calibri" pitchFamily="34" charset="0"/>
              </a:rPr>
              <a:t>Otevřené partnerství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podmínky pro přistoupení jsou součástí stanov, statutu či zakládací listiny a jsou zveřejněny </a:t>
            </a:r>
          </a:p>
          <a:p>
            <a:r>
              <a:rPr lang="cs-CZ" b="1" dirty="0" smtClean="0">
                <a:latin typeface="Calibri" pitchFamily="34" charset="0"/>
              </a:rPr>
              <a:t>Minimální počet partnerů je 21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minimální počet partnerů vůči počtu obyvatel je 1:2000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8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Orgány MAS 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536504"/>
          </a:xfrm>
        </p:spPr>
        <p:txBody>
          <a:bodyPr>
            <a:normAutofit/>
          </a:bodyPr>
          <a:lstStyle/>
          <a:p>
            <a:pPr lvl="1"/>
            <a:r>
              <a:rPr lang="cs-CZ" sz="2800" b="1" dirty="0" smtClean="0">
                <a:latin typeface="Calibri" pitchFamily="34" charset="0"/>
              </a:rPr>
              <a:t>Nejvyšší</a:t>
            </a:r>
          </a:p>
          <a:p>
            <a:pPr lvl="1"/>
            <a:r>
              <a:rPr lang="cs-CZ" sz="2800" b="1" dirty="0" smtClean="0">
                <a:latin typeface="Calibri" pitchFamily="34" charset="0"/>
              </a:rPr>
              <a:t>Rozhodovací</a:t>
            </a:r>
          </a:p>
          <a:p>
            <a:pPr lvl="1"/>
            <a:r>
              <a:rPr lang="cs-CZ" sz="2800" b="1" dirty="0" smtClean="0">
                <a:latin typeface="Calibri" pitchFamily="34" charset="0"/>
              </a:rPr>
              <a:t>Výběrový </a:t>
            </a:r>
          </a:p>
          <a:p>
            <a:pPr lvl="2"/>
            <a:r>
              <a:rPr lang="cs-CZ" sz="2400" dirty="0" smtClean="0">
                <a:latin typeface="Calibri" pitchFamily="34" charset="0"/>
              </a:rPr>
              <a:t>členové orgánu na </a:t>
            </a:r>
            <a:r>
              <a:rPr lang="cs-CZ" sz="2400" dirty="0">
                <a:latin typeface="Calibri" pitchFamily="34" charset="0"/>
              </a:rPr>
              <a:t>území MAS </a:t>
            </a:r>
            <a:r>
              <a:rPr lang="cs-CZ" sz="2400" dirty="0" smtClean="0">
                <a:latin typeface="Calibri" pitchFamily="34" charset="0"/>
              </a:rPr>
              <a:t>působí</a:t>
            </a:r>
          </a:p>
          <a:p>
            <a:pPr lvl="1"/>
            <a:r>
              <a:rPr lang="cs-CZ" sz="2800" b="1" dirty="0" smtClean="0">
                <a:latin typeface="Calibri" pitchFamily="34" charset="0"/>
              </a:rPr>
              <a:t>Kontrolní </a:t>
            </a:r>
          </a:p>
          <a:p>
            <a:pPr lvl="1"/>
            <a:endParaRPr lang="cs-CZ" b="1" dirty="0" smtClean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Jeden partner může být kromě nejvyššího orgánu členem pouze jednoho povinného orgánu.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5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Kancelář MAS 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320480"/>
          </a:xfrm>
        </p:spPr>
        <p:txBody>
          <a:bodyPr>
            <a:normAutofit fontScale="92500"/>
          </a:bodyPr>
          <a:lstStyle/>
          <a:p>
            <a:r>
              <a:rPr lang="cs-CZ" dirty="0" smtClean="0">
                <a:latin typeface="Calibri" pitchFamily="34" charset="0"/>
              </a:rPr>
              <a:t>MAS má vedoucího zaměstnance MAS v pracovně právním vztahu </a:t>
            </a:r>
            <a:r>
              <a:rPr lang="cs-CZ" dirty="0">
                <a:latin typeface="Calibri" pitchFamily="34" charset="0"/>
              </a:rPr>
              <a:t>=</a:t>
            </a:r>
            <a:r>
              <a:rPr lang="cs-CZ" dirty="0" smtClean="0">
                <a:latin typeface="Calibri" pitchFamily="34" charset="0"/>
              </a:rPr>
              <a:t> manažer SCLLD.</a:t>
            </a:r>
          </a:p>
          <a:p>
            <a:endParaRPr lang="cs-CZ" dirty="0" smtClean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MAS má internetové stránky, které obsahují minimálně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zřizovací dokumenty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seznam partnerů MAS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adresa sídla a kanceláře, konzultační hodiny a kontaktní osoba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mapa územní působnosti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výroční zpráva o činnosti a hospodaření MAS 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seznam členů povinných orgánů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0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aoblený obdélník 24"/>
          <p:cNvSpPr/>
          <p:nvPr/>
        </p:nvSpPr>
        <p:spPr>
          <a:xfrm>
            <a:off x="611560" y="1251213"/>
            <a:ext cx="8352928" cy="55621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t>14</a:t>
            </a:fld>
            <a:endParaRPr lang="cs-CZ"/>
          </a:p>
        </p:txBody>
      </p: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1259632" y="1412897"/>
            <a:ext cx="7200800" cy="5241147"/>
            <a:chOff x="1203" y="2742"/>
            <a:chExt cx="9738" cy="12869"/>
          </a:xfrm>
        </p:grpSpPr>
        <p:sp>
          <p:nvSpPr>
            <p:cNvPr id="8" name="AutoShape 59"/>
            <p:cNvSpPr>
              <a:spLocks noChangeArrowheads="1"/>
            </p:cNvSpPr>
            <p:nvPr/>
          </p:nvSpPr>
          <p:spPr bwMode="auto">
            <a:xfrm>
              <a:off x="1203" y="2742"/>
              <a:ext cx="3486" cy="909"/>
            </a:xfrm>
            <a:prstGeom prst="roundRect">
              <a:avLst>
                <a:gd name="adj" fmla="val 16667"/>
              </a:avLst>
            </a:prstGeom>
            <a:solidFill>
              <a:srgbClr val="FDEADA"/>
            </a:solidFill>
            <a:ln w="9525">
              <a:solidFill>
                <a:srgbClr val="E46C0A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>
                  <a:effectLst/>
                  <a:latin typeface="Calibri"/>
                  <a:ea typeface="Calibri"/>
                  <a:cs typeface="Times New Roman"/>
                </a:rPr>
                <a:t>Popis území</a:t>
              </a:r>
              <a:endParaRPr lang="cs-CZ" sz="80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>
                  <a:effectLst/>
                  <a:latin typeface="Calibri"/>
                  <a:ea typeface="Calibri"/>
                  <a:cs typeface="Times New Roman"/>
                </a:rPr>
                <a:t>a zdůvodnění jeho výběru</a:t>
              </a:r>
              <a:endParaRPr lang="cs-CZ" sz="8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AutoShape 60"/>
            <p:cNvSpPr>
              <a:spLocks noChangeArrowheads="1"/>
            </p:cNvSpPr>
            <p:nvPr/>
          </p:nvSpPr>
          <p:spPr bwMode="auto">
            <a:xfrm>
              <a:off x="2550" y="3803"/>
              <a:ext cx="672" cy="41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eaVert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10" name="AutoShape 62"/>
            <p:cNvSpPr>
              <a:spLocks noChangeArrowheads="1"/>
            </p:cNvSpPr>
            <p:nvPr/>
          </p:nvSpPr>
          <p:spPr bwMode="auto">
            <a:xfrm>
              <a:off x="1203" y="4362"/>
              <a:ext cx="3486" cy="600"/>
            </a:xfrm>
            <a:prstGeom prst="roundRect">
              <a:avLst>
                <a:gd name="adj" fmla="val 16667"/>
              </a:avLst>
            </a:prstGeom>
            <a:solidFill>
              <a:srgbClr val="FDEADA"/>
            </a:solidFill>
            <a:ln w="9525">
              <a:solidFill>
                <a:srgbClr val="E46C0A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>
                  <a:effectLst/>
                  <a:latin typeface="Calibri"/>
                  <a:ea typeface="Calibri"/>
                  <a:cs typeface="Times New Roman"/>
                </a:rPr>
                <a:t>Analytická část</a:t>
              </a:r>
              <a:endParaRPr lang="cs-CZ" sz="8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1" name="AutoShape 63"/>
            <p:cNvSpPr>
              <a:spLocks noChangeArrowheads="1"/>
            </p:cNvSpPr>
            <p:nvPr/>
          </p:nvSpPr>
          <p:spPr bwMode="auto">
            <a:xfrm>
              <a:off x="4948" y="4529"/>
              <a:ext cx="828" cy="303"/>
            </a:xfrm>
            <a:prstGeom prst="rightArrow">
              <a:avLst>
                <a:gd name="adj1" fmla="val 50000"/>
                <a:gd name="adj2" fmla="val 6831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12" name="AutoShape 64"/>
            <p:cNvSpPr>
              <a:spLocks noChangeArrowheads="1"/>
            </p:cNvSpPr>
            <p:nvPr/>
          </p:nvSpPr>
          <p:spPr bwMode="auto">
            <a:xfrm>
              <a:off x="6001" y="3626"/>
              <a:ext cx="4940" cy="1957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DEADA"/>
                  </a:solidFill>
                </a14:hiddenFill>
              </a:ext>
            </a:extLst>
          </p:spPr>
          <p:txBody>
            <a:bodyPr rot="0" vert="horz" wrap="square" lIns="91440" tIns="10800" rIns="91440" bIns="10800" anchor="t" anchorCtr="0" upright="1">
              <a:noAutofit/>
            </a:bodyPr>
            <a:lstStyle/>
            <a:p>
              <a:pPr marL="188912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Vymezení území, včetně rozlohy a počtu obyvatel, na něž se strategie vztahuje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88912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Stručná </a:t>
              </a:r>
              <a:r>
                <a:rPr lang="cs-CZ" sz="1000" b="1" dirty="0" err="1">
                  <a:effectLst/>
                  <a:latin typeface="Calibri"/>
                  <a:ea typeface="Calibri"/>
                  <a:cs typeface="Times New Roman"/>
                </a:rPr>
                <a:t>socio</a:t>
              </a: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-ekonomická analýza 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88912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Analýza problémů a potřeb včetně SWOT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analýzy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3" name="AutoShape 67"/>
            <p:cNvSpPr>
              <a:spLocks noChangeArrowheads="1"/>
            </p:cNvSpPr>
            <p:nvPr/>
          </p:nvSpPr>
          <p:spPr bwMode="auto">
            <a:xfrm>
              <a:off x="2550" y="5100"/>
              <a:ext cx="672" cy="1043"/>
            </a:xfrm>
            <a:prstGeom prst="downArrow">
              <a:avLst>
                <a:gd name="adj1" fmla="val 50000"/>
                <a:gd name="adj2" fmla="val 3880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eaVert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14" name="AutoShape 32"/>
            <p:cNvSpPr>
              <a:spLocks noChangeArrowheads="1"/>
            </p:cNvSpPr>
            <p:nvPr/>
          </p:nvSpPr>
          <p:spPr bwMode="auto">
            <a:xfrm>
              <a:off x="1203" y="6306"/>
              <a:ext cx="3486" cy="569"/>
            </a:xfrm>
            <a:prstGeom prst="roundRect">
              <a:avLst>
                <a:gd name="adj" fmla="val 16667"/>
              </a:avLst>
            </a:prstGeom>
            <a:solidFill>
              <a:srgbClr val="FDEADA"/>
            </a:solidFill>
            <a:ln w="9525">
              <a:solidFill>
                <a:srgbClr val="E46C0A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 dirty="0">
                  <a:effectLst/>
                  <a:latin typeface="Calibri"/>
                  <a:ea typeface="Calibri"/>
                  <a:cs typeface="Times New Roman"/>
                </a:rPr>
                <a:t>Strategická část</a:t>
              </a:r>
              <a:endParaRPr lang="cs-CZ" sz="8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5" name="AutoShape 69"/>
            <p:cNvSpPr>
              <a:spLocks noChangeArrowheads="1"/>
            </p:cNvSpPr>
            <p:nvPr/>
          </p:nvSpPr>
          <p:spPr bwMode="auto">
            <a:xfrm>
              <a:off x="4948" y="6469"/>
              <a:ext cx="828" cy="304"/>
            </a:xfrm>
            <a:prstGeom prst="rightArrow">
              <a:avLst>
                <a:gd name="adj1" fmla="val 50000"/>
                <a:gd name="adj2" fmla="val 6809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16" name="AutoShape 34"/>
            <p:cNvSpPr>
              <a:spLocks noChangeArrowheads="1"/>
            </p:cNvSpPr>
            <p:nvPr/>
          </p:nvSpPr>
          <p:spPr bwMode="auto">
            <a:xfrm>
              <a:off x="6001" y="5924"/>
              <a:ext cx="4940" cy="300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DEADA"/>
                  </a:solidFill>
                </a14:hiddenFill>
              </a:ext>
            </a:extLst>
          </p:spPr>
          <p:txBody>
            <a:bodyPr rot="0" vert="horz" wrap="square" lIns="91440" tIns="10800" rIns="91440" bIns="10800" anchor="t" anchorCtr="0" upright="1">
              <a:noAutofit/>
            </a:bodyPr>
            <a:lstStyle/>
            <a:p>
              <a:pPr marL="171450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Stanovení vize,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strategických a </a:t>
              </a:r>
              <a:r>
                <a:rPr lang="cs-CZ" sz="1000" b="1" dirty="0">
                  <a:latin typeface="Calibri"/>
                  <a:ea typeface="Calibri"/>
                  <a:cs typeface="Times New Roman"/>
                </a:rPr>
                <a:t>specifických</a:t>
              </a: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 cílů a opatření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71450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Popis strategie a jejích cílů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71450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Popis integrovaných a inovativních rysů strategie a hierarchie cílů, včetně jasných a měřitelných cílů pro výstupy a výsledky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71450" indent="-171450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Vazba na strategické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dokumenty</a:t>
              </a:r>
              <a:endParaRPr lang="cs-CZ" sz="800" dirty="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800" b="1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cs-CZ" sz="8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7" name="AutoShape 35"/>
            <p:cNvSpPr>
              <a:spLocks noChangeArrowheads="1"/>
            </p:cNvSpPr>
            <p:nvPr/>
          </p:nvSpPr>
          <p:spPr bwMode="auto">
            <a:xfrm>
              <a:off x="2550" y="7016"/>
              <a:ext cx="672" cy="1913"/>
            </a:xfrm>
            <a:prstGeom prst="downArrow">
              <a:avLst>
                <a:gd name="adj1" fmla="val 50000"/>
                <a:gd name="adj2" fmla="val 2578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eaVert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18" name="AutoShape 77"/>
            <p:cNvSpPr>
              <a:spLocks noChangeArrowheads="1"/>
            </p:cNvSpPr>
            <p:nvPr/>
          </p:nvSpPr>
          <p:spPr bwMode="auto">
            <a:xfrm>
              <a:off x="1203" y="9233"/>
              <a:ext cx="3486" cy="605"/>
            </a:xfrm>
            <a:prstGeom prst="roundRect">
              <a:avLst>
                <a:gd name="adj" fmla="val 16667"/>
              </a:avLst>
            </a:prstGeom>
            <a:solidFill>
              <a:srgbClr val="FDEADA"/>
            </a:solidFill>
            <a:ln w="9525">
              <a:solidFill>
                <a:srgbClr val="E46C0A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>
                  <a:effectLst/>
                  <a:latin typeface="Calibri"/>
                  <a:ea typeface="Calibri"/>
                  <a:cs typeface="Times New Roman"/>
                </a:rPr>
                <a:t>Implementační část</a:t>
              </a:r>
              <a:endParaRPr lang="cs-CZ" sz="8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9" name="AutoShape 37"/>
            <p:cNvSpPr>
              <a:spLocks noChangeArrowheads="1"/>
            </p:cNvSpPr>
            <p:nvPr/>
          </p:nvSpPr>
          <p:spPr bwMode="auto">
            <a:xfrm>
              <a:off x="4948" y="9407"/>
              <a:ext cx="828" cy="302"/>
            </a:xfrm>
            <a:prstGeom prst="rightArrow">
              <a:avLst>
                <a:gd name="adj1" fmla="val 50000"/>
                <a:gd name="adj2" fmla="val 6854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20" name="AutoShape 80"/>
            <p:cNvSpPr>
              <a:spLocks noChangeArrowheads="1"/>
            </p:cNvSpPr>
            <p:nvPr/>
          </p:nvSpPr>
          <p:spPr bwMode="auto">
            <a:xfrm>
              <a:off x="6001" y="9103"/>
              <a:ext cx="4940" cy="378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DEADA"/>
                  </a:solidFill>
                </a14:hiddenFill>
              </a:ext>
            </a:extLst>
          </p:spPr>
          <p:txBody>
            <a:bodyPr rot="0" vert="horz" wrap="square" lIns="91440" tIns="10800" rIns="91440" bIns="10800" anchor="t" anchorCtr="0" upright="1">
              <a:noAutofit/>
            </a:bodyPr>
            <a:lstStyle/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Popis implementačního procesu na úrovni MAS a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typy projektů 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u="sng" dirty="0">
                  <a:effectLst/>
                  <a:latin typeface="Calibri"/>
                  <a:ea typeface="Calibri"/>
                  <a:cs typeface="Times New Roman"/>
                </a:rPr>
                <a:t>Popis spolupráce mezi MAS na národní a mezinárodní </a:t>
              </a:r>
              <a:r>
                <a:rPr lang="cs-CZ" sz="1000" b="1" u="sng" dirty="0" smtClean="0">
                  <a:effectLst/>
                  <a:latin typeface="Calibri"/>
                  <a:ea typeface="Calibri"/>
                  <a:cs typeface="Times New Roman"/>
                </a:rPr>
                <a:t>úrovni a</a:t>
              </a:r>
              <a:r>
                <a:rPr lang="cs-CZ" sz="1000" b="1" u="sng" dirty="0">
                  <a:effectLst/>
                  <a:latin typeface="Calibri"/>
                  <a:ea typeface="Calibri"/>
                  <a:cs typeface="Times New Roman"/>
                </a:rPr>
                <a:t> přeshraniční spolupráce</a:t>
              </a: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Popis integrovaného přístupu napříč programovými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rámci</a:t>
              </a:r>
              <a:endParaRPr lang="cs-CZ" sz="1000" dirty="0"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Popis </a:t>
              </a: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opatření pro řízení a sledování strategie prokazující schopnost místní akční</a:t>
              </a:r>
              <a:r>
                <a:rPr lang="cs-CZ" sz="1000" b="1" dirty="0">
                  <a:solidFill>
                    <a:srgbClr val="000000"/>
                  </a:solidFill>
                  <a:effectLst/>
                  <a:latin typeface="Calibri"/>
                  <a:ea typeface="Calibri"/>
                  <a:cs typeface="EUAlbertina"/>
                </a:rPr>
                <a:t> skupiny realizovat strategii a popis zvláštních opatření pro hodnocení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1" name="AutoShape 84"/>
            <p:cNvSpPr>
              <a:spLocks noChangeArrowheads="1"/>
            </p:cNvSpPr>
            <p:nvPr/>
          </p:nvSpPr>
          <p:spPr bwMode="auto">
            <a:xfrm>
              <a:off x="6001" y="13070"/>
              <a:ext cx="4940" cy="2541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DEADA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Časový harmonogram a finanční plán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Mapa území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u="sng" dirty="0">
                  <a:effectLst/>
                  <a:latin typeface="Calibri"/>
                  <a:ea typeface="Calibri"/>
                  <a:cs typeface="Times New Roman"/>
                </a:rPr>
                <a:t>Popis postupu zapojení </a:t>
              </a:r>
              <a:r>
                <a:rPr lang="cs-CZ" sz="1000" b="1" u="sng" dirty="0" smtClean="0">
                  <a:effectLst/>
                  <a:latin typeface="Calibri"/>
                  <a:ea typeface="Calibri"/>
                  <a:cs typeface="Times New Roman"/>
                </a:rPr>
                <a:t>komunity do </a:t>
              </a:r>
              <a:r>
                <a:rPr lang="cs-CZ" sz="1000" b="1" u="sng" dirty="0">
                  <a:effectLst/>
                  <a:latin typeface="Calibri"/>
                  <a:ea typeface="Calibri"/>
                  <a:cs typeface="Times New Roman"/>
                </a:rPr>
                <a:t>vypracování strategie</a:t>
              </a:r>
              <a:endParaRPr lang="cs-CZ" sz="1000" u="sng" dirty="0">
                <a:effectLst/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u="sng" dirty="0">
                  <a:effectLst/>
                  <a:latin typeface="Calibri"/>
                  <a:ea typeface="Calibri"/>
                  <a:cs typeface="Times New Roman"/>
                </a:rPr>
                <a:t>Osvědčení o splnění standardů MAS</a:t>
              </a:r>
              <a:endParaRPr lang="cs-CZ" sz="1000" u="sng" dirty="0">
                <a:effectLst/>
                <a:latin typeface="Calibri"/>
                <a:ea typeface="Calibri"/>
                <a:cs typeface="Times New Roman"/>
              </a:endParaRPr>
            </a:p>
            <a:p>
              <a:pPr marL="269875" indent="-226695" algn="just">
                <a:lnSpc>
                  <a:spcPct val="115000"/>
                </a:lnSpc>
                <a:spcBef>
                  <a:spcPts val="1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cs-CZ" sz="1000" b="1" dirty="0">
                  <a:effectLst/>
                  <a:latin typeface="Calibri"/>
                  <a:ea typeface="Calibri"/>
                  <a:cs typeface="Times New Roman"/>
                </a:rPr>
                <a:t>Analýza </a:t>
              </a:r>
              <a:r>
                <a:rPr lang="cs-CZ" sz="1000" b="1" dirty="0" smtClean="0">
                  <a:effectLst/>
                  <a:latin typeface="Calibri"/>
                  <a:ea typeface="Calibri"/>
                  <a:cs typeface="Times New Roman"/>
                </a:rPr>
                <a:t>rizik </a:t>
              </a:r>
              <a:endParaRPr lang="cs-CZ" sz="10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2" name="AutoShape 85"/>
            <p:cNvSpPr>
              <a:spLocks noChangeArrowheads="1"/>
            </p:cNvSpPr>
            <p:nvPr/>
          </p:nvSpPr>
          <p:spPr bwMode="auto">
            <a:xfrm>
              <a:off x="2550" y="10606"/>
              <a:ext cx="672" cy="2465"/>
            </a:xfrm>
            <a:prstGeom prst="downArrow">
              <a:avLst>
                <a:gd name="adj1" fmla="val 50000"/>
                <a:gd name="adj2" fmla="val 7894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eaVert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  <p:sp>
          <p:nvSpPr>
            <p:cNvPr id="23" name="AutoShape 86"/>
            <p:cNvSpPr>
              <a:spLocks noChangeArrowheads="1"/>
            </p:cNvSpPr>
            <p:nvPr/>
          </p:nvSpPr>
          <p:spPr bwMode="auto">
            <a:xfrm>
              <a:off x="1203" y="13746"/>
              <a:ext cx="3486" cy="509"/>
            </a:xfrm>
            <a:prstGeom prst="roundRect">
              <a:avLst>
                <a:gd name="adj" fmla="val 16667"/>
              </a:avLst>
            </a:prstGeom>
            <a:solidFill>
              <a:srgbClr val="FDEADA"/>
            </a:solidFill>
            <a:ln w="9525">
              <a:solidFill>
                <a:srgbClr val="E46C0A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s-CZ" sz="900" b="1">
                  <a:effectLst/>
                  <a:latin typeface="Calibri"/>
                  <a:ea typeface="Calibri"/>
                  <a:cs typeface="Times New Roman"/>
                </a:rPr>
                <a:t>Přílohy</a:t>
              </a:r>
              <a:endParaRPr lang="cs-CZ" sz="8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4" name="AutoShape 87"/>
            <p:cNvSpPr>
              <a:spLocks noChangeArrowheads="1"/>
            </p:cNvSpPr>
            <p:nvPr/>
          </p:nvSpPr>
          <p:spPr bwMode="auto">
            <a:xfrm>
              <a:off x="4948" y="13952"/>
              <a:ext cx="828" cy="303"/>
            </a:xfrm>
            <a:prstGeom prst="rightArrow">
              <a:avLst>
                <a:gd name="adj1" fmla="val 50000"/>
                <a:gd name="adj2" fmla="val 6831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 sz="1100"/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944759" y="394177"/>
            <a:ext cx="7725544" cy="730567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Calibri" panose="020F0502020204030204" pitchFamily="34" charset="0"/>
              </a:rPr>
              <a:t>Závazné </a:t>
            </a:r>
            <a:r>
              <a:rPr lang="cs-CZ" sz="2800" b="1" dirty="0">
                <a:latin typeface="Calibri" panose="020F0502020204030204" pitchFamily="34" charset="0"/>
              </a:rPr>
              <a:t>části SCLLD</a:t>
            </a:r>
          </a:p>
        </p:txBody>
      </p:sp>
    </p:spTree>
    <p:extLst>
      <p:ext uri="{BB962C8B-B14F-4D97-AF65-F5344CB8AC3E}">
        <p14:creationId xmlns:p14="http://schemas.microsoft.com/office/powerpoint/2010/main" val="2531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Calibri" panose="020F0502020204030204" pitchFamily="34" charset="0"/>
              </a:rPr>
              <a:t>Kolik žádostí se bude podávat</a:t>
            </a:r>
            <a:r>
              <a:rPr lang="cs-CZ" b="1" dirty="0" smtClean="0">
                <a:latin typeface="Calibri" panose="020F0502020204030204" pitchFamily="34" charset="0"/>
              </a:rPr>
              <a:t>?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464496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cs-CZ" b="1" u="sng" dirty="0" smtClean="0">
                <a:latin typeface="Calibri" panose="020F0502020204030204" pitchFamily="34" charset="0"/>
              </a:rPr>
              <a:t>žádost </a:t>
            </a:r>
            <a:r>
              <a:rPr lang="cs-CZ" b="1" u="sng" dirty="0">
                <a:latin typeface="Calibri" panose="020F0502020204030204" pitchFamily="34" charset="0"/>
              </a:rPr>
              <a:t>o standardizaci místní akční skupiny</a:t>
            </a:r>
            <a:r>
              <a:rPr lang="cs-CZ" u="sng" dirty="0">
                <a:latin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</a:rPr>
              <a:t>pro programové období 2014-2020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příjem žádostí </a:t>
            </a:r>
            <a:r>
              <a:rPr lang="cs-CZ" dirty="0" smtClean="0">
                <a:latin typeface="Calibri" panose="020F0502020204030204" pitchFamily="34" charset="0"/>
              </a:rPr>
              <a:t>od </a:t>
            </a:r>
            <a:r>
              <a:rPr lang="cs-CZ" dirty="0">
                <a:latin typeface="Calibri" panose="020F0502020204030204" pitchFamily="34" charset="0"/>
              </a:rPr>
              <a:t>24. 11. 2014 do 22. 5. 2015</a:t>
            </a:r>
          </a:p>
          <a:p>
            <a:pPr lvl="0" algn="just"/>
            <a:r>
              <a:rPr lang="cs-CZ" b="1" u="sng" dirty="0" smtClean="0">
                <a:latin typeface="Calibri" panose="020F0502020204030204" pitchFamily="34" charset="0"/>
              </a:rPr>
              <a:t>SCLLD </a:t>
            </a:r>
            <a:r>
              <a:rPr lang="cs-CZ" b="1" u="sng" dirty="0">
                <a:latin typeface="Calibri" panose="020F0502020204030204" pitchFamily="34" charset="0"/>
              </a:rPr>
              <a:t>MAS ke schválení </a:t>
            </a:r>
            <a:endParaRPr lang="cs-CZ" sz="3200" u="sng" dirty="0">
              <a:latin typeface="Calibri" panose="020F0502020204030204" pitchFamily="34" charset="0"/>
            </a:endParaRP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povinou přílohou </a:t>
            </a:r>
            <a:r>
              <a:rPr lang="cs-CZ" dirty="0" smtClean="0">
                <a:latin typeface="Calibri" panose="020F0502020204030204" pitchFamily="34" charset="0"/>
              </a:rPr>
              <a:t>je doklad o schválené standardizaci MAS</a:t>
            </a:r>
            <a:endParaRPr lang="cs-CZ" dirty="0">
              <a:latin typeface="Calibri" panose="020F0502020204030204" pitchFamily="34" charset="0"/>
            </a:endParaRP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každá MAS předkládá ke schválení a realizaci pouze jednu SCLLD 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v případě SCLLD je umožněno pouze 1x dopracování strategie (pro každé kolo hodnocení) v rámci aktuální výzvy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po schválení programových rámců bude vydáno jednotlivými </a:t>
            </a:r>
            <a:r>
              <a:rPr lang="cs-CZ" b="1" dirty="0">
                <a:latin typeface="Calibri" panose="020F0502020204030204" pitchFamily="34" charset="0"/>
              </a:rPr>
              <a:t>ŘO Prohlášení o akceptaci SCLLD MAS</a:t>
            </a:r>
          </a:p>
          <a:p>
            <a:pPr lvl="1" algn="just"/>
            <a:r>
              <a:rPr lang="cs-CZ" dirty="0">
                <a:latin typeface="Calibri" panose="020F0502020204030204" pitchFamily="34" charset="0"/>
              </a:rPr>
              <a:t>schvalovací proces bude ukončen podpisem </a:t>
            </a:r>
            <a:r>
              <a:rPr lang="cs-CZ" b="1" dirty="0">
                <a:latin typeface="Calibri" panose="020F0502020204030204" pitchFamily="34" charset="0"/>
              </a:rPr>
              <a:t>Memoranda o realizaci SCLLD mezi MMR a MAS</a:t>
            </a: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Kolik žádostí se bude podávat?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536504"/>
          </a:xfrm>
        </p:spPr>
        <p:txBody>
          <a:bodyPr>
            <a:normAutofit/>
          </a:bodyPr>
          <a:lstStyle/>
          <a:p>
            <a:pPr lvl="0"/>
            <a:r>
              <a:rPr lang="cs-CZ" b="1" dirty="0" smtClean="0">
                <a:latin typeface="Calibri" panose="020F0502020204030204" pitchFamily="34" charset="0"/>
              </a:rPr>
              <a:t>žádost </a:t>
            </a:r>
            <a:r>
              <a:rPr lang="cs-CZ" b="1" dirty="0">
                <a:latin typeface="Calibri" panose="020F0502020204030204" pitchFamily="34" charset="0"/>
              </a:rPr>
              <a:t>o financování provozních a animačních nákladů MAS (IROP SC 4.2.)   </a:t>
            </a:r>
            <a:endParaRPr lang="cs-CZ" b="1" dirty="0" smtClean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cs-CZ" sz="3200" dirty="0">
              <a:latin typeface="Calibri" panose="020F0502020204030204" pitchFamily="34" charset="0"/>
            </a:endParaRPr>
          </a:p>
          <a:p>
            <a:pPr lvl="0"/>
            <a:r>
              <a:rPr lang="cs-CZ" b="1" dirty="0" smtClean="0">
                <a:latin typeface="Calibri" panose="020F0502020204030204" pitchFamily="34" charset="0"/>
              </a:rPr>
              <a:t>žádost </a:t>
            </a:r>
            <a:r>
              <a:rPr lang="cs-CZ" b="1" dirty="0">
                <a:latin typeface="Calibri" panose="020F0502020204030204" pitchFamily="34" charset="0"/>
              </a:rPr>
              <a:t>o animaci školských zařízení v území MAS pro OP VVV</a:t>
            </a: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</a:rPr>
              <a:t>(zprostředkovává IROP, SC bude upřesněn)</a:t>
            </a:r>
            <a:endParaRPr lang="cs-CZ" sz="3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>
                <a:latin typeface="Calibri" panose="020F0502020204030204" pitchFamily="34" charset="0"/>
              </a:rPr>
              <a:t>Obsahové posouzení SCLLD s OP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9036496" cy="468052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x-none" sz="2400" dirty="0" smtClean="0">
                <a:latin typeface="Calibri" panose="020F0502020204030204" pitchFamily="34" charset="0"/>
              </a:rPr>
              <a:t>„</a:t>
            </a:r>
            <a:r>
              <a:rPr lang="x-none" sz="2400" b="1" dirty="0">
                <a:latin typeface="Calibri" panose="020F0502020204030204" pitchFamily="34" charset="0"/>
              </a:rPr>
              <a:t>Prohlášení o akceptaci integrované strategie</a:t>
            </a:r>
            <a:r>
              <a:rPr lang="x-none" sz="2400" dirty="0">
                <a:latin typeface="Calibri" panose="020F0502020204030204" pitchFamily="34" charset="0"/>
              </a:rPr>
              <a:t>“, které bude </a:t>
            </a:r>
            <a:r>
              <a:rPr lang="x-none" sz="2400" dirty="0" smtClean="0">
                <a:latin typeface="Calibri" panose="020F0502020204030204" pitchFamily="34" charset="0"/>
              </a:rPr>
              <a:t>specifikovat: </a:t>
            </a:r>
            <a:endParaRPr lang="cs-CZ" sz="2400" dirty="0">
              <a:latin typeface="Calibri" panose="020F0502020204030204" pitchFamily="34" charset="0"/>
            </a:endParaRPr>
          </a:p>
          <a:p>
            <a:pPr marL="1430338" lvl="1" indent="-530225">
              <a:buFont typeface="+mj-lt"/>
              <a:buAutoNum type="arabicParenR"/>
            </a:pPr>
            <a:r>
              <a:rPr lang="x-none" dirty="0">
                <a:latin typeface="Calibri" panose="020F0502020204030204" pitchFamily="34" charset="0"/>
              </a:rPr>
              <a:t>věcnou náplň </a:t>
            </a:r>
            <a:r>
              <a:rPr lang="x-none" dirty="0" smtClean="0">
                <a:latin typeface="Calibri" panose="020F0502020204030204" pitchFamily="34" charset="0"/>
              </a:rPr>
              <a:t>akceptovaných </a:t>
            </a:r>
            <a:r>
              <a:rPr lang="x-none" dirty="0">
                <a:latin typeface="Calibri" panose="020F0502020204030204" pitchFamily="34" charset="0"/>
              </a:rPr>
              <a:t>aktivit realizovaných v rámci integrované </a:t>
            </a:r>
            <a:r>
              <a:rPr lang="x-none" dirty="0" smtClean="0">
                <a:latin typeface="Calibri" panose="020F0502020204030204" pitchFamily="34" charset="0"/>
              </a:rPr>
              <a:t>strategie</a:t>
            </a:r>
            <a:endParaRPr lang="cs-CZ" dirty="0">
              <a:latin typeface="Calibri" panose="020F0502020204030204" pitchFamily="34" charset="0"/>
            </a:endParaRPr>
          </a:p>
          <a:p>
            <a:pPr marL="1430338" lvl="1" indent="-530225">
              <a:buFont typeface="+mj-lt"/>
              <a:buAutoNum type="arabicParenR"/>
            </a:pPr>
            <a:r>
              <a:rPr lang="cs-CZ" dirty="0">
                <a:latin typeface="Calibri" panose="020F0502020204030204" pitchFamily="34" charset="0"/>
              </a:rPr>
              <a:t>závazný harmonogram čerpání dle jednotlivých let a specifických </a:t>
            </a:r>
            <a:r>
              <a:rPr lang="cs-CZ" dirty="0" smtClean="0">
                <a:latin typeface="Calibri" panose="020F0502020204030204" pitchFamily="34" charset="0"/>
              </a:rPr>
              <a:t>cílů</a:t>
            </a:r>
            <a:endParaRPr lang="cs-CZ" dirty="0">
              <a:latin typeface="Calibri" panose="020F0502020204030204" pitchFamily="34" charset="0"/>
            </a:endParaRPr>
          </a:p>
          <a:p>
            <a:pPr marL="1430338" lvl="1" indent="-530225">
              <a:buFont typeface="+mj-lt"/>
              <a:buAutoNum type="arabicParenR"/>
            </a:pPr>
            <a:r>
              <a:rPr lang="cs-CZ" dirty="0">
                <a:latin typeface="Calibri" panose="020F0502020204030204" pitchFamily="34" charset="0"/>
              </a:rPr>
              <a:t>závazek naplňování </a:t>
            </a:r>
            <a:r>
              <a:rPr lang="cs-CZ" dirty="0" smtClean="0">
                <a:latin typeface="Calibri" panose="020F0502020204030204" pitchFamily="34" charset="0"/>
              </a:rPr>
              <a:t>indikátorů</a:t>
            </a:r>
            <a:endParaRPr lang="cs-CZ" dirty="0">
              <a:latin typeface="Calibri" panose="020F0502020204030204" pitchFamily="34" charset="0"/>
            </a:endParaRPr>
          </a:p>
          <a:p>
            <a:pPr marL="1430338" lvl="1" indent="-530225">
              <a:buFont typeface="+mj-lt"/>
              <a:buAutoNum type="arabicParenR"/>
            </a:pPr>
            <a:r>
              <a:rPr lang="x-none" dirty="0">
                <a:latin typeface="Calibri" panose="020F0502020204030204" pitchFamily="34" charset="0"/>
              </a:rPr>
              <a:t>rezervaci alokace dle jednotlivých specifických cílů pro konkrétní integrovaný </a:t>
            </a:r>
            <a:r>
              <a:rPr lang="x-none" dirty="0" smtClean="0">
                <a:latin typeface="Calibri" panose="020F0502020204030204" pitchFamily="34" charset="0"/>
              </a:rPr>
              <a:t>nástroj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17</a:t>
            </a:fld>
            <a:endParaRPr lang="cs-CZ" dirty="0"/>
          </a:p>
        </p:txBody>
      </p:sp>
      <p:grpSp>
        <p:nvGrpSpPr>
          <p:cNvPr id="7" name="Skupina 6"/>
          <p:cNvGrpSpPr/>
          <p:nvPr/>
        </p:nvGrpSpPr>
        <p:grpSpPr>
          <a:xfrm>
            <a:off x="0" y="368607"/>
            <a:ext cx="2123728" cy="497967"/>
            <a:chOff x="0" y="368607"/>
            <a:chExt cx="2123728" cy="497967"/>
          </a:xfrm>
        </p:grpSpPr>
        <p:sp>
          <p:nvSpPr>
            <p:cNvPr id="8" name="Obdélník 7"/>
            <p:cNvSpPr/>
            <p:nvPr/>
          </p:nvSpPr>
          <p:spPr>
            <a:xfrm>
              <a:off x="0" y="368607"/>
              <a:ext cx="2123728" cy="4979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470478"/>
              <a:ext cx="1440160" cy="294226"/>
            </a:xfrm>
            <a:prstGeom prst="rect">
              <a:avLst/>
            </a:prstGeom>
          </p:spPr>
        </p:pic>
      </p:grp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Možnosti zapojení subjektu do MAS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88840"/>
            <a:ext cx="8892480" cy="4608512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Subjekt </a:t>
            </a:r>
            <a:r>
              <a:rPr lang="cs-CZ" b="1" dirty="0">
                <a:latin typeface="Calibri" panose="020F0502020204030204" pitchFamily="34" charset="0"/>
              </a:rPr>
              <a:t>v orgánech </a:t>
            </a:r>
            <a:r>
              <a:rPr lang="cs-CZ" b="1" dirty="0" smtClean="0">
                <a:latin typeface="Calibri" panose="020F0502020204030204" pitchFamily="34" charset="0"/>
              </a:rPr>
              <a:t>MAS = aktivní partner </a:t>
            </a:r>
          </a:p>
          <a:p>
            <a:pPr lvl="1"/>
            <a:r>
              <a:rPr lang="cs-CZ" dirty="0" smtClean="0">
                <a:latin typeface="Calibri" panose="020F0502020204030204" pitchFamily="34" charset="0"/>
              </a:rPr>
              <a:t>zapojení partnera je dobrovolné</a:t>
            </a:r>
          </a:p>
          <a:p>
            <a:pPr lvl="1"/>
            <a:r>
              <a:rPr lang="cs-CZ" dirty="0">
                <a:latin typeface="Calibri" panose="020F0502020204030204" pitchFamily="34" charset="0"/>
              </a:rPr>
              <a:t>m</a:t>
            </a:r>
            <a:r>
              <a:rPr lang="cs-CZ" dirty="0" smtClean="0">
                <a:latin typeface="Calibri" panose="020F0502020204030204" pitchFamily="34" charset="0"/>
              </a:rPr>
              <a:t>ožnost ovlivnit chod MAS a zapojit se do dění v regionu</a:t>
            </a:r>
          </a:p>
          <a:p>
            <a:pPr lvl="1"/>
            <a:r>
              <a:rPr lang="cs-CZ" dirty="0" smtClean="0">
                <a:latin typeface="Calibri" panose="020F0502020204030204" pitchFamily="34" charset="0"/>
              </a:rPr>
              <a:t>MAS může mít stanoveny členské/partnerské příspěvky</a:t>
            </a:r>
          </a:p>
          <a:p>
            <a:pPr lvl="1"/>
            <a:endParaRPr lang="cs-CZ" dirty="0" smtClean="0">
              <a:latin typeface="Calibri" panose="020F0502020204030204" pitchFamily="34" charset="0"/>
            </a:endParaRPr>
          </a:p>
          <a:p>
            <a:r>
              <a:rPr lang="cs-CZ" b="1" dirty="0" smtClean="0">
                <a:latin typeface="Calibri" panose="020F0502020204030204" pitchFamily="34" charset="0"/>
              </a:rPr>
              <a:t>Subjekt jako žadatel = realizace SCLLD</a:t>
            </a:r>
          </a:p>
          <a:p>
            <a:pPr lvl="1"/>
            <a:r>
              <a:rPr lang="cs-CZ" dirty="0" smtClean="0">
                <a:latin typeface="Calibri" panose="020F0502020204030204" pitchFamily="34" charset="0"/>
              </a:rPr>
              <a:t>možnost </a:t>
            </a:r>
            <a:r>
              <a:rPr lang="cs-CZ" dirty="0">
                <a:latin typeface="Calibri" panose="020F0502020204030204" pitchFamily="34" charset="0"/>
              </a:rPr>
              <a:t>podání </a:t>
            </a:r>
            <a:r>
              <a:rPr lang="cs-CZ" dirty="0" smtClean="0">
                <a:latin typeface="Calibri" panose="020F0502020204030204" pitchFamily="34" charset="0"/>
              </a:rPr>
              <a:t>individuálních projektů do výzev MAS k realizaci SCLLD</a:t>
            </a:r>
          </a:p>
          <a:p>
            <a:pPr lvl="1"/>
            <a:r>
              <a:rPr lang="cs-CZ" dirty="0">
                <a:latin typeface="Calibri" panose="020F0502020204030204" pitchFamily="34" charset="0"/>
              </a:rPr>
              <a:t>n</a:t>
            </a:r>
            <a:r>
              <a:rPr lang="cs-CZ" dirty="0" smtClean="0">
                <a:latin typeface="Calibri" panose="020F0502020204030204" pitchFamily="34" charset="0"/>
              </a:rPr>
              <a:t>ení podmíněno členstvím/partnerstvím v MAS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21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>
                <a:latin typeface="Calibri" panose="020F0502020204030204" pitchFamily="34" charset="0"/>
              </a:rPr>
              <a:t>CLLD </a:t>
            </a:r>
            <a:r>
              <a:rPr lang="cs-CZ" b="1" dirty="0">
                <a:latin typeface="Calibri" panose="020F0502020204030204" pitchFamily="34" charset="0"/>
              </a:rPr>
              <a:t>dle </a:t>
            </a:r>
            <a:r>
              <a:rPr lang="cs-CZ" b="1" dirty="0" smtClean="0">
                <a:latin typeface="Calibri" panose="020F0502020204030204" pitchFamily="34" charset="0"/>
              </a:rPr>
              <a:t>Dohody o partnerství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9036496" cy="4680520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latin typeface="Calibri" panose="020F0502020204030204" pitchFamily="34" charset="0"/>
              </a:rPr>
              <a:t>CLLD bude realizován nejen prostřednictvím Společné zemědělské politiky, ale i prostřednictvím dalších operačních programů v rámci EFRR a </a:t>
            </a:r>
            <a:r>
              <a:rPr lang="cs-CZ" dirty="0" smtClean="0">
                <a:latin typeface="Calibri" panose="020F0502020204030204" pitchFamily="34" charset="0"/>
              </a:rPr>
              <a:t>ESF.</a:t>
            </a:r>
          </a:p>
          <a:p>
            <a:pPr lvl="1" algn="just"/>
            <a:r>
              <a:rPr lang="cs-CZ" b="1" dirty="0">
                <a:latin typeface="Calibri" panose="020F0502020204030204" pitchFamily="34" charset="0"/>
              </a:rPr>
              <a:t>Integrovaný regionální operační program </a:t>
            </a:r>
            <a:r>
              <a:rPr lang="cs-CZ" b="1" dirty="0" smtClean="0">
                <a:latin typeface="Calibri" panose="020F0502020204030204" pitchFamily="34" charset="0"/>
              </a:rPr>
              <a:t>(IROP)</a:t>
            </a:r>
            <a:endParaRPr lang="cs-CZ" b="1" dirty="0">
              <a:latin typeface="Calibri" panose="020F0502020204030204" pitchFamily="34" charset="0"/>
            </a:endParaRPr>
          </a:p>
          <a:p>
            <a:pPr lvl="1" algn="just"/>
            <a:r>
              <a:rPr lang="cs-CZ" b="1" dirty="0">
                <a:latin typeface="Calibri" panose="020F0502020204030204" pitchFamily="34" charset="0"/>
              </a:rPr>
              <a:t>OP Životní prostředí (OP ŽP)</a:t>
            </a: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OP Zaměstnanost (OP Z)</a:t>
            </a: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Program </a:t>
            </a:r>
            <a:r>
              <a:rPr lang="cs-CZ" b="1" dirty="0">
                <a:latin typeface="Calibri" panose="020F0502020204030204" pitchFamily="34" charset="0"/>
              </a:rPr>
              <a:t>rozvoje venkova (PRV)</a:t>
            </a:r>
            <a:endParaRPr lang="cs-CZ" b="1" dirty="0" smtClean="0">
              <a:latin typeface="Calibri" panose="020F0502020204030204" pitchFamily="34" charset="0"/>
            </a:endParaRPr>
          </a:p>
          <a:p>
            <a:pPr algn="just"/>
            <a:r>
              <a:rPr lang="cs-CZ" dirty="0" smtClean="0">
                <a:latin typeface="Calibri" panose="020F0502020204030204" pitchFamily="34" charset="0"/>
              </a:rPr>
              <a:t>Z </a:t>
            </a:r>
            <a:r>
              <a:rPr lang="cs-CZ" dirty="0">
                <a:latin typeface="Calibri" panose="020F0502020204030204" pitchFamily="34" charset="0"/>
              </a:rPr>
              <a:t>EZFRV bude vyčleněno minimálně </a:t>
            </a:r>
            <a:r>
              <a:rPr lang="cs-CZ" b="1" dirty="0">
                <a:latin typeface="Calibri" panose="020F0502020204030204" pitchFamily="34" charset="0"/>
              </a:rPr>
              <a:t>5 %</a:t>
            </a:r>
            <a:r>
              <a:rPr lang="cs-CZ" dirty="0">
                <a:latin typeface="Calibri" panose="020F0502020204030204" pitchFamily="34" charset="0"/>
              </a:rPr>
              <a:t> v Programu rozvoje venkova. Z EFRR bude indikativně pro CLLD využito </a:t>
            </a:r>
            <a:r>
              <a:rPr lang="cs-CZ" b="1" dirty="0">
                <a:latin typeface="Calibri" panose="020F0502020204030204" pitchFamily="34" charset="0"/>
              </a:rPr>
              <a:t>4,95 %</a:t>
            </a:r>
            <a:r>
              <a:rPr lang="cs-CZ" dirty="0">
                <a:latin typeface="Calibri" panose="020F0502020204030204" pitchFamily="34" charset="0"/>
              </a:rPr>
              <a:t> a z ESF indikativně </a:t>
            </a:r>
            <a:r>
              <a:rPr lang="cs-CZ" b="1" dirty="0">
                <a:latin typeface="Calibri" panose="020F0502020204030204" pitchFamily="34" charset="0"/>
              </a:rPr>
              <a:t>2,17 %</a:t>
            </a:r>
            <a:r>
              <a:rPr lang="cs-CZ" dirty="0">
                <a:latin typeface="Calibri" panose="020F0502020204030204" pitchFamily="34" charset="0"/>
              </a:rPr>
              <a:t>. </a:t>
            </a:r>
            <a:endParaRPr lang="cs-CZ" sz="3600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2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Základní pojmy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8964488" cy="4464496"/>
          </a:xfrm>
        </p:spPr>
        <p:txBody>
          <a:bodyPr>
            <a:noAutofit/>
          </a:bodyPr>
          <a:lstStyle/>
          <a:p>
            <a:pPr algn="just"/>
            <a:r>
              <a:rPr lang="cs-CZ" sz="2400" dirty="0" smtClean="0">
                <a:latin typeface="Calibri" panose="020F0502020204030204" pitchFamily="34" charset="0"/>
              </a:rPr>
              <a:t>Místní akční skupina (MAS) je </a:t>
            </a:r>
            <a:r>
              <a:rPr lang="cs-CZ" sz="2400" b="1" dirty="0" smtClean="0">
                <a:latin typeface="Calibri" panose="020F0502020204030204" pitchFamily="34" charset="0"/>
              </a:rPr>
              <a:t>společenství</a:t>
            </a:r>
            <a:r>
              <a:rPr lang="cs-CZ" sz="2400" dirty="0" smtClean="0">
                <a:latin typeface="Calibri" panose="020F0502020204030204" pitchFamily="34" charset="0"/>
              </a:rPr>
              <a:t> občanů, neziskových organizací, soukromé podnikatelské sféry a veřejné správy (obcí, svazků obcí a institucí veřejného moci), které </a:t>
            </a:r>
            <a:r>
              <a:rPr lang="cs-CZ" sz="2400" b="1" dirty="0" smtClean="0">
                <a:latin typeface="Calibri" panose="020F0502020204030204" pitchFamily="34" charset="0"/>
              </a:rPr>
              <a:t>spolupracuje</a:t>
            </a:r>
            <a:r>
              <a:rPr lang="cs-CZ" sz="2400" dirty="0" smtClean="0">
                <a:latin typeface="Calibri" panose="020F0502020204030204" pitchFamily="34" charset="0"/>
              </a:rPr>
              <a:t> na rozvoji venkova, zemědělství a získávání finanční podpory z EU a z národních programů, pro svůj region, </a:t>
            </a:r>
            <a:r>
              <a:rPr lang="cs-CZ" sz="2400" b="1" dirty="0" smtClean="0">
                <a:latin typeface="Calibri" panose="020F0502020204030204" pitchFamily="34" charset="0"/>
              </a:rPr>
              <a:t>metodou LEADER</a:t>
            </a:r>
            <a:r>
              <a:rPr lang="cs-CZ" sz="2400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cs-CZ" sz="2400" dirty="0" smtClean="0">
                <a:latin typeface="Calibri" panose="020F0502020204030204" pitchFamily="34" charset="0"/>
              </a:rPr>
              <a:t>Z principu je MAS </a:t>
            </a:r>
            <a:r>
              <a:rPr lang="cs-CZ" sz="2400" b="1" dirty="0" smtClean="0">
                <a:latin typeface="Calibri" panose="020F0502020204030204" pitchFamily="34" charset="0"/>
              </a:rPr>
              <a:t>neziskovou organizací </a:t>
            </a:r>
            <a:r>
              <a:rPr lang="cs-CZ" sz="2400" dirty="0" smtClean="0">
                <a:latin typeface="Calibri" panose="020F0502020204030204" pitchFamily="34" charset="0"/>
              </a:rPr>
              <a:t>nezávislou na politickém rozhodování. Základním cílem MAS je zlepšování kvality života a životního prostředí ve venkovských oblastech. </a:t>
            </a:r>
          </a:p>
          <a:p>
            <a:pPr marL="1160463" lvl="2" indent="-260350">
              <a:buFont typeface="Courier New" panose="02070309020205020404" pitchFamily="49" charset="0"/>
              <a:buChar char="o"/>
            </a:pPr>
            <a:r>
              <a:rPr lang="cs-CZ" dirty="0">
                <a:latin typeface="Calibri" panose="020F0502020204030204" pitchFamily="34" charset="0"/>
              </a:rPr>
              <a:t>spolek, ústav, o.p.s. nebo </a:t>
            </a:r>
            <a:r>
              <a:rPr lang="cs-CZ" dirty="0" err="1">
                <a:latin typeface="Calibri" panose="020F0502020204030204" pitchFamily="34" charset="0"/>
              </a:rPr>
              <a:t>z.s.p.o</a:t>
            </a:r>
            <a:r>
              <a:rPr lang="cs-CZ" dirty="0"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cs-CZ" sz="2400" b="1" dirty="0">
                <a:latin typeface="Calibri" panose="020F0502020204030204" pitchFamily="34" charset="0"/>
              </a:rPr>
              <a:t>Základním cílem MAS je zlepšování kvality života a životního prostředí ve venkovských oblastech.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034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599" y="980728"/>
            <a:ext cx="7992889" cy="864096"/>
          </a:xfrm>
        </p:spPr>
        <p:txBody>
          <a:bodyPr>
            <a:normAutofit/>
          </a:bodyPr>
          <a:lstStyle/>
          <a:p>
            <a:pPr lvl="0"/>
            <a:r>
              <a:rPr lang="cs-CZ" b="1" dirty="0">
                <a:latin typeface="Calibri" panose="020F0502020204030204" pitchFamily="34" charset="0"/>
              </a:rPr>
              <a:t>A</a:t>
            </a:r>
            <a:r>
              <a:rPr lang="cs-CZ" b="1" dirty="0" smtClean="0">
                <a:latin typeface="Calibri" panose="020F0502020204030204" pitchFamily="34" charset="0"/>
              </a:rPr>
              <a:t>lokace CLLD 2014–2020 (stav k září 2014</a:t>
            </a:r>
            <a:r>
              <a:rPr lang="cs-CZ" dirty="0" smtClean="0">
                <a:latin typeface="Calibri" panose="020F0502020204030204" pitchFamily="34" charset="0"/>
              </a:rPr>
              <a:t>*</a:t>
            </a:r>
            <a:r>
              <a:rPr lang="cs-CZ" b="1" dirty="0" smtClean="0">
                <a:latin typeface="Calibri" panose="020F0502020204030204" pitchFamily="34" charset="0"/>
              </a:rPr>
              <a:t>)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538246"/>
              </p:ext>
            </p:extLst>
          </p:nvPr>
        </p:nvGraphicFramePr>
        <p:xfrm>
          <a:off x="1792517" y="1995736"/>
          <a:ext cx="60960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60000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OP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Plánovaná alokace (mil. Kč)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b="1" i="0" dirty="0" smtClean="0">
                          <a:latin typeface="Calibri" panose="020F0502020204030204" pitchFamily="34" charset="0"/>
                        </a:rPr>
                        <a:t>IROP</a:t>
                      </a:r>
                      <a:endParaRPr lang="cs-CZ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10 206,7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b="1" i="0" dirty="0" smtClean="0">
                          <a:latin typeface="Calibri" panose="020F0502020204030204" pitchFamily="34" charset="0"/>
                        </a:rPr>
                        <a:t>OPŽP</a:t>
                      </a:r>
                      <a:endParaRPr lang="cs-CZ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500,0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b="1" i="0" dirty="0" smtClean="0">
                          <a:latin typeface="Calibri" panose="020F0502020204030204" pitchFamily="34" charset="0"/>
                        </a:rPr>
                        <a:t>OPZ</a:t>
                      </a:r>
                      <a:endParaRPr lang="cs-CZ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1 729,9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b="1" i="0" dirty="0" smtClean="0">
                          <a:latin typeface="Calibri" panose="020F0502020204030204" pitchFamily="34" charset="0"/>
                        </a:rPr>
                        <a:t>PRV</a:t>
                      </a:r>
                      <a:endParaRPr lang="cs-CZ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3 080,0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i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(OPPIK) </a:t>
                      </a:r>
                      <a:endParaRPr lang="cs-CZ" sz="2400" i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3" algn="r"/>
                      <a:r>
                        <a:rPr lang="cs-CZ" sz="2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cs-CZ" sz="2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i="0" dirty="0" smtClean="0">
                          <a:latin typeface="Calibri" panose="020F0502020204030204" pitchFamily="34" charset="0"/>
                        </a:rPr>
                        <a:t>(OPVVV) </a:t>
                      </a:r>
                      <a:endParaRPr lang="cs-CZ" sz="2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300**</a:t>
                      </a:r>
                    </a:p>
                  </a:txBody>
                  <a:tcPr/>
                </a:tc>
              </a:tr>
              <a:tr h="333333">
                <a:tc>
                  <a:txBody>
                    <a:bodyPr/>
                    <a:lstStyle/>
                    <a:p>
                      <a:r>
                        <a:rPr lang="cs-CZ" sz="2400" b="1" i="1" dirty="0" smtClean="0">
                          <a:latin typeface="Calibri" panose="020F0502020204030204" pitchFamily="34" charset="0"/>
                        </a:rPr>
                        <a:t>Celkem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1" dirty="0" smtClean="0">
                          <a:latin typeface="Calibri" panose="020F0502020204030204" pitchFamily="34" charset="0"/>
                        </a:rPr>
                        <a:t>15 816,5</a:t>
                      </a:r>
                      <a:endParaRPr lang="cs-CZ" sz="32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4530405" y="6021288"/>
            <a:ext cx="4329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latin typeface="Calibri" panose="020F0502020204030204" pitchFamily="34" charset="0"/>
              </a:rPr>
              <a:t>*finální alokace je vázána na schválené OP</a:t>
            </a:r>
          </a:p>
          <a:p>
            <a:r>
              <a:rPr lang="en-US" sz="1400" dirty="0" smtClean="0">
                <a:latin typeface="Calibri" panose="020F0502020204030204" pitchFamily="34" charset="0"/>
              </a:rPr>
              <a:t>** </a:t>
            </a:r>
            <a:r>
              <a:rPr lang="cs-CZ" sz="1400" dirty="0" smtClean="0">
                <a:latin typeface="Calibri" panose="020F0502020204030204" pitchFamily="34" charset="0"/>
              </a:rPr>
              <a:t>jedná se pouze o pokrytí možných animačních nákladů</a:t>
            </a:r>
            <a:endParaRPr lang="cs-CZ" sz="1400" dirty="0">
              <a:latin typeface="Calibri" panose="020F0502020204030204" pitchFamily="34" charset="0"/>
            </a:endParaRPr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Calibri" panose="020F0502020204030204" pitchFamily="34" charset="0"/>
              </a:rPr>
              <a:t>CLLD v IROP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Prioritní </a:t>
            </a:r>
            <a:r>
              <a:rPr lang="cs-CZ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osa 1: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Konkurenceschopné, dostupné a bezpečné regiony</a:t>
            </a:r>
          </a:p>
          <a:p>
            <a:pPr lvl="1" algn="just"/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SC1: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Zvýšení podílu udržitelných forem </a:t>
            </a: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dopravy</a:t>
            </a:r>
          </a:p>
          <a:p>
            <a:pPr algn="just"/>
            <a:r>
              <a:rPr lang="cs-CZ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2: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Zkvalitnění veřejných služeb a podmínek života pro obyvatele regionů </a:t>
            </a:r>
            <a:endParaRPr lang="cs-CZ" sz="24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SC1: </a:t>
            </a:r>
            <a:r>
              <a:rPr lang="cs-CZ" b="1" dirty="0">
                <a:latin typeface="Calibri" panose="020F0502020204030204" pitchFamily="34" charset="0"/>
              </a:rPr>
              <a:t>Zvýšení kvality a dostupnosti služeb vedoucí k sociální inkluzi  </a:t>
            </a:r>
            <a:endParaRPr lang="cs-CZ" b="1" dirty="0" smtClean="0"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SC2: Vznik </a:t>
            </a:r>
            <a:r>
              <a:rPr lang="cs-CZ" b="1" dirty="0">
                <a:latin typeface="Calibri" panose="020F0502020204030204" pitchFamily="34" charset="0"/>
              </a:rPr>
              <a:t>nových a rozvoj existujících podnikatelských aktivit v oblasti sociálního </a:t>
            </a:r>
            <a:r>
              <a:rPr lang="cs-CZ" b="1" dirty="0" smtClean="0">
                <a:latin typeface="Calibri" panose="020F0502020204030204" pitchFamily="34" charset="0"/>
              </a:rPr>
              <a:t>podnikání</a:t>
            </a: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SC3: </a:t>
            </a:r>
            <a:r>
              <a:rPr lang="cs-CZ" b="1" dirty="0">
                <a:latin typeface="Calibri" panose="020F0502020204030204" pitchFamily="34" charset="0"/>
              </a:rPr>
              <a:t>Rozvoj infrastruktury pro poskytování zdravotních služeb a péče o zdraví </a:t>
            </a:r>
            <a:endParaRPr lang="cs-CZ" b="1" dirty="0"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SC4: </a:t>
            </a:r>
            <a:r>
              <a:rPr lang="cs-CZ" b="1" dirty="0">
                <a:latin typeface="Calibri" panose="020F0502020204030204" pitchFamily="34" charset="0"/>
              </a:rPr>
              <a:t>Zvýšení kvality a dostupnosti infrastruktury pro vzdělávání a celoživotní učení </a:t>
            </a:r>
          </a:p>
          <a:p>
            <a:pPr lvl="1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340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Calibri" panose="020F0502020204030204" pitchFamily="34" charset="0"/>
              </a:rPr>
              <a:t>CLLD v </a:t>
            </a:r>
            <a:r>
              <a:rPr lang="cs-CZ" b="1" dirty="0" smtClean="0">
                <a:latin typeface="Calibri" panose="020F0502020204030204" pitchFamily="34" charset="0"/>
              </a:rPr>
              <a:t>IROP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484389"/>
          </a:xfrm>
        </p:spPr>
        <p:txBody>
          <a:bodyPr>
            <a:normAutofit fontScale="92500"/>
          </a:bodyPr>
          <a:lstStyle/>
          <a:p>
            <a:pPr algn="just"/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Prioritní </a:t>
            </a:r>
            <a:r>
              <a:rPr lang="cs-CZ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osa 3:</a:t>
            </a:r>
            <a:r>
              <a:rPr lang="cs-CZ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Dobrá správa území a zefektivnění veřejných institucí </a:t>
            </a:r>
            <a:endParaRPr lang="cs-CZ" sz="24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SC1:</a:t>
            </a:r>
            <a:r>
              <a:rPr lang="cs-CZ" dirty="0" smtClean="0">
                <a:latin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</a:rPr>
              <a:t>Zefektivnění prezentace, posílení ochrany a rozvoje kulturního a přírodního dědictví</a:t>
            </a:r>
            <a:r>
              <a:rPr lang="cs-CZ" dirty="0">
                <a:latin typeface="Calibri" panose="020F0502020204030204" pitchFamily="34" charset="0"/>
              </a:rPr>
              <a:t> </a:t>
            </a:r>
            <a:endParaRPr lang="cs-CZ" dirty="0" smtClean="0"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SC2:</a:t>
            </a:r>
            <a:r>
              <a:rPr lang="cs-CZ" dirty="0" smtClean="0">
                <a:latin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</a:rPr>
              <a:t>Podpora pořizování a uplatňování dokumentů územního rozvoje</a:t>
            </a:r>
            <a:endParaRPr lang="cs-CZ" dirty="0">
              <a:latin typeface="Calibri" panose="020F0502020204030204" pitchFamily="34" charset="0"/>
            </a:endParaRPr>
          </a:p>
          <a:p>
            <a:pPr algn="just"/>
            <a:r>
              <a:rPr lang="cs-CZ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4: Komunitně vedený místní rozvoj</a:t>
            </a: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SC1: </a:t>
            </a:r>
            <a:r>
              <a:rPr lang="cs-CZ" b="1" dirty="0">
                <a:latin typeface="Calibri" panose="020F0502020204030204" pitchFamily="34" charset="0"/>
              </a:rPr>
              <a:t>Posílení komunitně vedeného místního rozvoje za účelem zvýšení kvality života ve venkovských oblastech a aktivizace místního potenciálu </a:t>
            </a:r>
            <a:endParaRPr lang="cs-CZ" b="1" dirty="0" smtClean="0">
              <a:latin typeface="Calibri" panose="020F0502020204030204" pitchFamily="34" charset="0"/>
            </a:endParaRPr>
          </a:p>
          <a:p>
            <a:pPr lvl="1" algn="just"/>
            <a:r>
              <a:rPr lang="cs-CZ" b="1" dirty="0" smtClean="0">
                <a:latin typeface="Calibri" panose="020F0502020204030204" pitchFamily="34" charset="0"/>
              </a:rPr>
              <a:t>SC2: </a:t>
            </a:r>
            <a:r>
              <a:rPr lang="cs-CZ" b="1" dirty="0">
                <a:latin typeface="Calibri" panose="020F0502020204030204" pitchFamily="34" charset="0"/>
              </a:rPr>
              <a:t>Posílení kapacit komunitně vedeného místního rozvoje za účelem zlepšení řídících a administrativních schopností MAS </a:t>
            </a:r>
          </a:p>
          <a:p>
            <a:pPr lvl="1"/>
            <a:endParaRPr lang="cs-CZ" b="1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0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CLLD v OPŽP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500" b="1" dirty="0">
                <a:solidFill>
                  <a:srgbClr val="C00000"/>
                </a:solidFill>
                <a:latin typeface="Calibri" panose="020F0502020204030204" pitchFamily="34" charset="0"/>
              </a:rPr>
              <a:t>Prioritní osa 1: Zlepšování kvality vody a snižování rizika povodní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SC1: Snížit množství vypouštěného znečištění do povrchových i podzemních vod z komunálních zdrojů a v nos znečišťujících látek do povrchových a podzemních vod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SC2: Zajistit dodávky pitné vody v odpovídající jakosti a množství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SC3: Zajistit povodňovou ochranu </a:t>
            </a:r>
            <a:r>
              <a:rPr lang="cs-CZ" sz="2500" b="1" dirty="0" err="1" smtClean="0">
                <a:latin typeface="Calibri" panose="020F0502020204030204" pitchFamily="34" charset="0"/>
              </a:rPr>
              <a:t>intravilánu</a:t>
            </a:r>
            <a:r>
              <a:rPr lang="cs-CZ" sz="2500" b="1" dirty="0" smtClean="0"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SC4: Podpořit preventivní protipovodňová opatření 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091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OPŽP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32048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5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2: Zlepšování kvality ovzduší v lidských sídlech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SC1: Snížit emise z lokálního vytápění domácností podílející se na expozici obyvatelstva nadlimitním koncentracím znečišťujících látek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SC2: Snížit emise stacionárních zdrojů podílející se na expozici obyvatelstva nadlimitním koncentracím znečišťujících látek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SC3: Zlepšit systém sledování, hodnocení a předpovídání vývoje kvality ovzduší a souvisejících meteorologických aspektů </a:t>
            </a:r>
          </a:p>
          <a:p>
            <a:pPr algn="just"/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2203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OPŽP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248472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5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3: Odpady </a:t>
            </a:r>
            <a:r>
              <a:rPr lang="cs-CZ" sz="2500" b="1" dirty="0">
                <a:solidFill>
                  <a:srgbClr val="C00000"/>
                </a:solidFill>
                <a:latin typeface="Calibri" panose="020F0502020204030204" pitchFamily="34" charset="0"/>
              </a:rPr>
              <a:t>a materiálové toky, ekologické zátěže a rizika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SC1</a:t>
            </a:r>
            <a:r>
              <a:rPr lang="cs-CZ" sz="2500" b="1" dirty="0">
                <a:latin typeface="Calibri" panose="020F0502020204030204" pitchFamily="34" charset="0"/>
              </a:rPr>
              <a:t>: Prevence vzniku odpadů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SC2</a:t>
            </a:r>
            <a:r>
              <a:rPr lang="cs-CZ" sz="2500" b="1" dirty="0">
                <a:latin typeface="Calibri" panose="020F0502020204030204" pitchFamily="34" charset="0"/>
              </a:rPr>
              <a:t>: Zvýšit podíl materiálového a energetického využití odpadů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SC3</a:t>
            </a:r>
            <a:r>
              <a:rPr lang="cs-CZ" sz="2500" b="1" dirty="0">
                <a:latin typeface="Calibri" panose="020F0502020204030204" pitchFamily="34" charset="0"/>
              </a:rPr>
              <a:t>: Rekultivovat staré skládky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SC4</a:t>
            </a:r>
            <a:r>
              <a:rPr lang="cs-CZ" sz="2500" b="1" dirty="0">
                <a:latin typeface="Calibri" panose="020F0502020204030204" pitchFamily="34" charset="0"/>
              </a:rPr>
              <a:t>: Dokončit inventarizaci a odstranit ekologické zátěže </a:t>
            </a:r>
          </a:p>
          <a:p>
            <a:pPr lvl="1" algn="just"/>
            <a:r>
              <a:rPr lang="cs-CZ" sz="2500" b="1" dirty="0" smtClean="0">
                <a:latin typeface="Calibri" panose="020F0502020204030204" pitchFamily="34" charset="0"/>
              </a:rPr>
              <a:t>SC5</a:t>
            </a:r>
            <a:r>
              <a:rPr lang="cs-CZ" sz="2500" b="1" dirty="0">
                <a:latin typeface="Calibri" panose="020F0502020204030204" pitchFamily="34" charset="0"/>
              </a:rPr>
              <a:t>: Snížit environmentální rizika a rozvíjet systémy jejich řízení 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10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OPŽP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41238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4: Ochrana a péče o přírodu a krajinu</a:t>
            </a:r>
          </a:p>
          <a:p>
            <a:pPr lvl="1" algn="just"/>
            <a:r>
              <a:rPr lang="cs-CZ" sz="2600" b="1" dirty="0" smtClean="0">
                <a:latin typeface="Calibri" panose="020F0502020204030204" pitchFamily="34" charset="0"/>
              </a:rPr>
              <a:t>SC1</a:t>
            </a:r>
            <a:r>
              <a:rPr lang="cs-CZ" sz="2600" b="1" dirty="0">
                <a:latin typeface="Calibri" panose="020F0502020204030204" pitchFamily="34" charset="0"/>
              </a:rPr>
              <a:t>: Zajistit příznivý stav předmětu ochrany národně významných chráněných území </a:t>
            </a:r>
          </a:p>
          <a:p>
            <a:pPr lvl="1" algn="just"/>
            <a:r>
              <a:rPr lang="cs-CZ" sz="2600" b="1" dirty="0" smtClean="0">
                <a:latin typeface="Calibri" panose="020F0502020204030204" pitchFamily="34" charset="0"/>
              </a:rPr>
              <a:t>SC2</a:t>
            </a:r>
            <a:r>
              <a:rPr lang="cs-CZ" sz="2600" b="1" dirty="0">
                <a:latin typeface="Calibri" panose="020F0502020204030204" pitchFamily="34" charset="0"/>
              </a:rPr>
              <a:t>: Posílit biodiverzitu </a:t>
            </a:r>
          </a:p>
          <a:p>
            <a:pPr lvl="1" algn="just"/>
            <a:r>
              <a:rPr lang="cs-CZ" sz="2600" b="1" dirty="0" smtClean="0">
                <a:latin typeface="Calibri" panose="020F0502020204030204" pitchFamily="34" charset="0"/>
              </a:rPr>
              <a:t>SC3</a:t>
            </a:r>
            <a:r>
              <a:rPr lang="cs-CZ" sz="2600" b="1" dirty="0">
                <a:latin typeface="Calibri" panose="020F0502020204030204" pitchFamily="34" charset="0"/>
              </a:rPr>
              <a:t>: Posílit přirozené funkce krajiny </a:t>
            </a:r>
          </a:p>
          <a:p>
            <a:pPr lvl="1" algn="just"/>
            <a:r>
              <a:rPr lang="cs-CZ" sz="2600" b="1" dirty="0" smtClean="0">
                <a:latin typeface="Calibri" panose="020F0502020204030204" pitchFamily="34" charset="0"/>
              </a:rPr>
              <a:t>SC4</a:t>
            </a:r>
            <a:r>
              <a:rPr lang="cs-CZ" sz="2600" b="1" dirty="0">
                <a:latin typeface="Calibri" panose="020F0502020204030204" pitchFamily="34" charset="0"/>
              </a:rPr>
              <a:t>: Zlepšit kvalitu prostředí v sídlech </a:t>
            </a:r>
            <a:endParaRPr lang="cs-CZ" sz="2600" b="1" dirty="0" smtClean="0">
              <a:latin typeface="Calibri" panose="020F0502020204030204" pitchFamily="34" charset="0"/>
            </a:endParaRPr>
          </a:p>
          <a:p>
            <a:pPr algn="just"/>
            <a:r>
              <a:rPr lang="cs-CZ" sz="2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5: Energetické úspory</a:t>
            </a:r>
          </a:p>
          <a:p>
            <a:pPr lvl="1"/>
            <a:r>
              <a:rPr lang="cs-CZ" sz="2600" b="1" dirty="0" smtClean="0">
                <a:latin typeface="Calibri" panose="020F0502020204030204" pitchFamily="34" charset="0"/>
              </a:rPr>
              <a:t>SC1: </a:t>
            </a:r>
            <a:r>
              <a:rPr lang="cs-CZ" sz="2600" b="1" dirty="0">
                <a:latin typeface="Calibri" panose="020F0502020204030204" pitchFamily="34" charset="0"/>
              </a:rPr>
              <a:t>Snížit energetickou náročnost veřejných budov a zvýšit využití obnovitelných zdrojů energie</a:t>
            </a:r>
          </a:p>
          <a:p>
            <a:pPr lvl="1"/>
            <a:r>
              <a:rPr lang="cs-CZ" sz="2600" b="1" dirty="0" smtClean="0">
                <a:latin typeface="Calibri" panose="020F0502020204030204" pitchFamily="34" charset="0"/>
              </a:rPr>
              <a:t>SC2</a:t>
            </a:r>
            <a:r>
              <a:rPr lang="cs-CZ" sz="2600" b="1" dirty="0">
                <a:latin typeface="Calibri" panose="020F0502020204030204" pitchFamily="34" charset="0"/>
              </a:rPr>
              <a:t>: Dosáhnout vysokého energetického standardu nových veřejných budov </a:t>
            </a:r>
          </a:p>
          <a:p>
            <a:pPr marL="809625" lvl="1" indent="0" algn="just">
              <a:buNone/>
            </a:pPr>
            <a:endParaRPr lang="cs-CZ" sz="2600" b="1" dirty="0">
              <a:latin typeface="Calibri" panose="020F0502020204030204" pitchFamily="34" charset="0"/>
            </a:endParaRPr>
          </a:p>
          <a:p>
            <a:pPr marL="809625" lvl="1" indent="0">
              <a:buNone/>
            </a:pP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6613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CLLD v OPZ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2484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Prioritní osa 1: Podpora zaměstnanosti a adaptability pracovní síly </a:t>
            </a:r>
          </a:p>
          <a:p>
            <a:pPr lvl="1" algn="just"/>
            <a:r>
              <a:rPr lang="cs-CZ" sz="2700" b="1" dirty="0" smtClean="0">
                <a:latin typeface="Calibri" panose="020F0502020204030204" pitchFamily="34" charset="0"/>
              </a:rPr>
              <a:t>SC1</a:t>
            </a:r>
            <a:r>
              <a:rPr lang="cs-CZ" sz="2700" b="1" dirty="0">
                <a:latin typeface="Calibri" panose="020F0502020204030204" pitchFamily="34" charset="0"/>
              </a:rPr>
              <a:t>: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  <a:r>
              <a:rPr lang="cs-CZ" sz="2700" b="1" dirty="0">
                <a:latin typeface="Calibri" panose="020F0502020204030204" pitchFamily="34" charset="0"/>
              </a:rPr>
              <a:t>Zvýšit míru zaměstnanosti podpořených osob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  <a:endParaRPr lang="cs-CZ" sz="2700" b="1" dirty="0">
              <a:latin typeface="Calibri" panose="020F0502020204030204" pitchFamily="34" charset="0"/>
            </a:endParaRPr>
          </a:p>
          <a:p>
            <a:pPr lvl="1" algn="just"/>
            <a:r>
              <a:rPr lang="cs-CZ" sz="2700" b="1" dirty="0" smtClean="0">
                <a:latin typeface="Calibri" panose="020F0502020204030204" pitchFamily="34" charset="0"/>
              </a:rPr>
              <a:t>SC2</a:t>
            </a:r>
            <a:r>
              <a:rPr lang="cs-CZ" sz="2700" b="1" dirty="0">
                <a:latin typeface="Calibri" panose="020F0502020204030204" pitchFamily="34" charset="0"/>
              </a:rPr>
              <a:t>: Snížit rozdíly v postavení žen a mužů na trhu práce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2700" b="1" dirty="0" smtClean="0">
                <a:latin typeface="Calibri" panose="020F0502020204030204" pitchFamily="34" charset="0"/>
              </a:rPr>
              <a:t>SC3</a:t>
            </a:r>
            <a:r>
              <a:rPr lang="cs-CZ" sz="2700" dirty="0">
                <a:latin typeface="Calibri" panose="020F0502020204030204" pitchFamily="34" charset="0"/>
              </a:rPr>
              <a:t>: </a:t>
            </a:r>
            <a:r>
              <a:rPr lang="cs-CZ" sz="2700" b="1" dirty="0">
                <a:latin typeface="Calibri" panose="020F0502020204030204" pitchFamily="34" charset="0"/>
              </a:rPr>
              <a:t>Zvýšit odbornou úroveň znalostí, dovedností a kompetencí </a:t>
            </a:r>
            <a:r>
              <a:rPr lang="cs-CZ" sz="2700" b="1" dirty="0" smtClean="0">
                <a:latin typeface="Calibri" panose="020F0502020204030204" pitchFamily="34" charset="0"/>
              </a:rPr>
              <a:t>pracovníků </a:t>
            </a:r>
            <a:r>
              <a:rPr lang="cs-CZ" sz="2700" b="1" dirty="0">
                <a:latin typeface="Calibri" panose="020F0502020204030204" pitchFamily="34" charset="0"/>
              </a:rPr>
              <a:t>a soulad kvalifikační úrovně pracovní síly s požadavky trhu práce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2700" b="1" dirty="0" smtClean="0">
                <a:latin typeface="Calibri" panose="020F0502020204030204" pitchFamily="34" charset="0"/>
              </a:rPr>
              <a:t>SC4</a:t>
            </a:r>
            <a:r>
              <a:rPr lang="cs-CZ" sz="2700" b="1" dirty="0">
                <a:latin typeface="Calibri" panose="020F0502020204030204" pitchFamily="34" charset="0"/>
              </a:rPr>
              <a:t>: Zvýšit kapacitu, komplexnost a kvalitu služeb poskytovaných institucemi veřejných služeb zaměstnanosti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2700" b="1" dirty="0" smtClean="0">
                <a:latin typeface="Calibri" panose="020F0502020204030204" pitchFamily="34" charset="0"/>
              </a:rPr>
              <a:t>SC5: </a:t>
            </a:r>
            <a:r>
              <a:rPr lang="cs-CZ" sz="2700" b="1" dirty="0">
                <a:latin typeface="Calibri" panose="020F0502020204030204" pitchFamily="34" charset="0"/>
              </a:rPr>
              <a:t>Zvýšit kvalitu systému dalšího vzdělávání </a:t>
            </a:r>
          </a:p>
          <a:p>
            <a:pPr lvl="1"/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1842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96" y="1988840"/>
            <a:ext cx="8686800" cy="446449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cs-CZ" sz="4200" b="1" dirty="0">
                <a:solidFill>
                  <a:srgbClr val="C00000"/>
                </a:solidFill>
                <a:latin typeface="Calibri" panose="020F0502020204030204" pitchFamily="34" charset="0"/>
              </a:rPr>
              <a:t>Prioritní osa 2: Sociální začleňování a boj s chudobou </a:t>
            </a:r>
            <a:endParaRPr lang="cs-CZ" sz="42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1" algn="just"/>
            <a:r>
              <a:rPr lang="cs-CZ" sz="4100" b="1" dirty="0" smtClean="0">
                <a:latin typeface="Calibri" panose="020F0502020204030204" pitchFamily="34" charset="0"/>
              </a:rPr>
              <a:t>SC1:</a:t>
            </a:r>
            <a:r>
              <a:rPr lang="cs-CZ" sz="4100" dirty="0" smtClean="0">
                <a:latin typeface="Calibri" panose="020F0502020204030204" pitchFamily="34" charset="0"/>
              </a:rPr>
              <a:t> </a:t>
            </a:r>
            <a:r>
              <a:rPr lang="cs-CZ" sz="4100" b="1" dirty="0">
                <a:latin typeface="Calibri" panose="020F0502020204030204" pitchFamily="34" charset="0"/>
              </a:rPr>
              <a:t>Zvýšit uplatnitelnost osob ohrožených sociálním vyloučením nebo sociálně vyloučených ve společnosti a na trhu </a:t>
            </a:r>
            <a:r>
              <a:rPr lang="cs-CZ" sz="4100" b="1" dirty="0" smtClean="0">
                <a:latin typeface="Calibri" panose="020F0502020204030204" pitchFamily="34" charset="0"/>
              </a:rPr>
              <a:t>práce</a:t>
            </a:r>
            <a:endParaRPr lang="cs-CZ" sz="4100" b="1" dirty="0">
              <a:latin typeface="Calibri" panose="020F0502020204030204" pitchFamily="34" charset="0"/>
            </a:endParaRPr>
          </a:p>
          <a:p>
            <a:pPr lvl="1" algn="just"/>
            <a:r>
              <a:rPr lang="cs-CZ" sz="4100" b="1" dirty="0" smtClean="0">
                <a:latin typeface="Calibri" panose="020F0502020204030204" pitchFamily="34" charset="0"/>
              </a:rPr>
              <a:t>SC2:</a:t>
            </a:r>
            <a:r>
              <a:rPr lang="cs-CZ" sz="4100" dirty="0" smtClean="0">
                <a:latin typeface="Calibri" panose="020F0502020204030204" pitchFamily="34" charset="0"/>
              </a:rPr>
              <a:t> </a:t>
            </a:r>
            <a:r>
              <a:rPr lang="cs-CZ" sz="4100" b="1" dirty="0">
                <a:latin typeface="Calibri" panose="020F0502020204030204" pitchFamily="34" charset="0"/>
              </a:rPr>
              <a:t>Rozvoj sektoru sociální ekonomiky</a:t>
            </a:r>
            <a:r>
              <a:rPr lang="cs-CZ" sz="4100" dirty="0"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4100" b="1" dirty="0" smtClean="0">
                <a:latin typeface="Calibri" panose="020F0502020204030204" pitchFamily="34" charset="0"/>
              </a:rPr>
              <a:t>SC3: </a:t>
            </a:r>
            <a:r>
              <a:rPr lang="cs-CZ" sz="4100" b="1" dirty="0">
                <a:latin typeface="Calibri" panose="020F0502020204030204" pitchFamily="34" charset="0"/>
              </a:rPr>
              <a:t>Zvýšit kvalitu a udržitelnost systému sociálních služeb, služeb pro rodiny a děti a dalších navazujících služeb podporujících sociální začleňování </a:t>
            </a:r>
          </a:p>
          <a:p>
            <a:pPr lvl="1" algn="just"/>
            <a:r>
              <a:rPr lang="cs-CZ" sz="4100" b="1" dirty="0" smtClean="0">
                <a:latin typeface="Calibri" panose="020F0502020204030204" pitchFamily="34" charset="0"/>
              </a:rPr>
              <a:t>SC4: </a:t>
            </a:r>
            <a:r>
              <a:rPr lang="cs-CZ" sz="4100" b="1" dirty="0">
                <a:latin typeface="Calibri" panose="020F0502020204030204" pitchFamily="34" charset="0"/>
              </a:rPr>
              <a:t>Zvýšit kvalitu péče o duševní zdraví a přispět k udržitelnosti systému zdravotnictví cílenou podporou zdraví, zdravého životního stylu a prevence </a:t>
            </a:r>
            <a:r>
              <a:rPr lang="cs-CZ" sz="4100" b="1" dirty="0" smtClean="0">
                <a:latin typeface="Calibri" panose="020F0502020204030204" pitchFamily="34" charset="0"/>
              </a:rPr>
              <a:t>nemocí</a:t>
            </a:r>
            <a:endParaRPr lang="cs-CZ" sz="4100" b="1" dirty="0">
              <a:latin typeface="Calibri" panose="020F0502020204030204" pitchFamily="34" charset="0"/>
            </a:endParaRPr>
          </a:p>
          <a:p>
            <a:pPr lvl="1" algn="just"/>
            <a:r>
              <a:rPr lang="cs-CZ" sz="4100" b="1" dirty="0" smtClean="0">
                <a:latin typeface="Calibri" panose="020F0502020204030204" pitchFamily="34" charset="0"/>
              </a:rPr>
              <a:t>SC5: Zvýšit </a:t>
            </a:r>
            <a:r>
              <a:rPr lang="cs-CZ" sz="4100" b="1" dirty="0">
                <a:latin typeface="Calibri" panose="020F0502020204030204" pitchFamily="34" charset="0"/>
              </a:rPr>
              <a:t>zapojení lokálních aktérů do řešení problémů nezaměstnanosti a sociálního začleňování ve venkovských oblastech</a:t>
            </a:r>
          </a:p>
          <a:p>
            <a:pPr lvl="1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897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3: Sociální inovace a mezinárodní spolupráce</a:t>
            </a:r>
          </a:p>
          <a:p>
            <a:pPr lvl="1" algn="just"/>
            <a:r>
              <a:rPr lang="cs-CZ" sz="2800" b="1" dirty="0" smtClean="0">
                <a:latin typeface="Calibri" panose="020F0502020204030204" pitchFamily="34" charset="0"/>
              </a:rPr>
              <a:t>SC1:</a:t>
            </a:r>
            <a:r>
              <a:rPr lang="cs-CZ" sz="2800" dirty="0" smtClean="0">
                <a:latin typeface="Calibri" panose="020F0502020204030204" pitchFamily="34" charset="0"/>
              </a:rPr>
              <a:t> </a:t>
            </a:r>
            <a:r>
              <a:rPr lang="cs-CZ" sz="2800" b="1" dirty="0">
                <a:latin typeface="Calibri" panose="020F0502020204030204" pitchFamily="34" charset="0"/>
              </a:rPr>
              <a:t>Zvýšit efektivitu sociálních inovací a mezinárodní spolupráce v tematických oblastech OPZ </a:t>
            </a:r>
            <a:endParaRPr lang="cs-CZ" sz="2800" b="1" dirty="0" smtClean="0">
              <a:latin typeface="Calibri" panose="020F0502020204030204" pitchFamily="34" charset="0"/>
            </a:endParaRPr>
          </a:p>
          <a:p>
            <a:pPr algn="just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Prioritní osa 4: Efektivní veřejná správa</a:t>
            </a:r>
          </a:p>
          <a:p>
            <a:pPr lvl="1" algn="just"/>
            <a:r>
              <a:rPr lang="cs-CZ" sz="2800" b="1" dirty="0" smtClean="0">
                <a:latin typeface="Calibri" panose="020F0502020204030204" pitchFamily="34" charset="0"/>
              </a:rPr>
              <a:t>SC1</a:t>
            </a:r>
            <a:r>
              <a:rPr lang="cs-CZ" sz="2800" b="1" dirty="0">
                <a:latin typeface="Calibri" panose="020F0502020204030204" pitchFamily="34" charset="0"/>
              </a:rPr>
              <a:t>: Zvýšit efektivitu a transparentnost veřejné správy </a:t>
            </a:r>
          </a:p>
          <a:p>
            <a:pPr lvl="1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2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Základní pojmy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8964488" cy="4464496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 smtClean="0">
                <a:latin typeface="Calibri" panose="020F0502020204030204" pitchFamily="34" charset="0"/>
              </a:rPr>
              <a:t>Komunitně vedený místní </a:t>
            </a:r>
            <a:r>
              <a:rPr lang="cs-CZ" sz="2400" b="1" dirty="0">
                <a:latin typeface="Calibri" panose="020F0502020204030204" pitchFamily="34" charset="0"/>
              </a:rPr>
              <a:t>rozvoj </a:t>
            </a:r>
            <a:r>
              <a:rPr lang="cs-CZ" sz="2400" dirty="0">
                <a:latin typeface="Calibri" panose="020F0502020204030204" pitchFamily="34" charset="0"/>
              </a:rPr>
              <a:t>- </a:t>
            </a:r>
            <a:r>
              <a:rPr lang="cs-CZ" sz="2400" i="1" dirty="0" err="1">
                <a:latin typeface="Calibri" panose="020F0502020204030204" pitchFamily="34" charset="0"/>
              </a:rPr>
              <a:t>Community</a:t>
            </a:r>
            <a:r>
              <a:rPr lang="cs-CZ" sz="2400" i="1" dirty="0">
                <a:latin typeface="Calibri" panose="020F0502020204030204" pitchFamily="34" charset="0"/>
              </a:rPr>
              <a:t>-led </a:t>
            </a:r>
            <a:r>
              <a:rPr lang="cs-CZ" sz="2400" i="1" dirty="0" err="1">
                <a:latin typeface="Calibri" panose="020F0502020204030204" pitchFamily="34" charset="0"/>
              </a:rPr>
              <a:t>Local</a:t>
            </a:r>
            <a:r>
              <a:rPr lang="cs-CZ" sz="2400" i="1" dirty="0">
                <a:latin typeface="Calibri" panose="020F0502020204030204" pitchFamily="34" charset="0"/>
              </a:rPr>
              <a:t> </a:t>
            </a:r>
            <a:r>
              <a:rPr lang="cs-CZ" sz="2400" i="1" dirty="0" err="1" smtClean="0">
                <a:latin typeface="Calibri" panose="020F0502020204030204" pitchFamily="34" charset="0"/>
              </a:rPr>
              <a:t>Development</a:t>
            </a:r>
            <a:r>
              <a:rPr lang="cs-CZ" sz="2400" i="1" dirty="0" smtClean="0"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(CLLD) je nástrojem </a:t>
            </a:r>
            <a:r>
              <a:rPr lang="pl-PL" sz="2400" dirty="0">
                <a:latin typeface="Calibri" panose="020F0502020204030204" pitchFamily="34" charset="0"/>
              </a:rPr>
              <a:t>pro </a:t>
            </a:r>
            <a:r>
              <a:rPr lang="pl-PL" sz="2400" dirty="0" smtClean="0">
                <a:latin typeface="Calibri" panose="020F0502020204030204" pitchFamily="34" charset="0"/>
              </a:rPr>
              <a:t>zapojení </a:t>
            </a:r>
            <a:r>
              <a:rPr lang="pl-PL" sz="2400" dirty="0">
                <a:latin typeface="Calibri" panose="020F0502020204030204" pitchFamily="34" charset="0"/>
              </a:rPr>
              <a:t>občanů na </a:t>
            </a:r>
            <a:r>
              <a:rPr lang="pl-PL" sz="2400" dirty="0" smtClean="0">
                <a:latin typeface="Calibri" panose="020F0502020204030204" pitchFamily="34" charset="0"/>
              </a:rPr>
              <a:t>místní úrovni </a:t>
            </a:r>
            <a:r>
              <a:rPr lang="pl-PL" sz="2400" dirty="0">
                <a:latin typeface="Calibri" panose="020F0502020204030204" pitchFamily="34" charset="0"/>
              </a:rPr>
              <a:t>pro </a:t>
            </a:r>
            <a:r>
              <a:rPr lang="pl-PL" sz="2400" dirty="0" smtClean="0">
                <a:latin typeface="Calibri" panose="020F0502020204030204" pitchFamily="34" charset="0"/>
              </a:rPr>
              <a:t>nalezení odpovědí </a:t>
            </a:r>
            <a:r>
              <a:rPr lang="pl-PL" sz="2400" dirty="0">
                <a:latin typeface="Calibri" panose="020F0502020204030204" pitchFamily="34" charset="0"/>
              </a:rPr>
              <a:t>na </a:t>
            </a:r>
            <a:r>
              <a:rPr lang="pl-PL" sz="2400" dirty="0" smtClean="0">
                <a:latin typeface="Calibri" panose="020F0502020204030204" pitchFamily="34" charset="0"/>
              </a:rPr>
              <a:t>sociální, environmentální </a:t>
            </a:r>
            <a:r>
              <a:rPr lang="cs-CZ" sz="2400" dirty="0">
                <a:latin typeface="Calibri" panose="020F0502020204030204" pitchFamily="34" charset="0"/>
              </a:rPr>
              <a:t>a ekonomické výzvy. </a:t>
            </a:r>
            <a:endParaRPr lang="cs-CZ" sz="2400" dirty="0" smtClean="0">
              <a:latin typeface="Calibri" panose="020F0502020204030204" pitchFamily="34" charset="0"/>
            </a:endParaRPr>
          </a:p>
          <a:p>
            <a:pPr algn="just"/>
            <a:r>
              <a:rPr lang="cs-CZ" sz="2400" b="1" dirty="0" smtClean="0">
                <a:latin typeface="Calibri" panose="020F0502020204030204" pitchFamily="34" charset="0"/>
              </a:rPr>
              <a:t>CLLD </a:t>
            </a:r>
            <a:r>
              <a:rPr lang="cs-CZ" sz="2400" b="1" dirty="0">
                <a:latin typeface="Calibri" panose="020F0502020204030204" pitchFamily="34" charset="0"/>
              </a:rPr>
              <a:t>je </a:t>
            </a:r>
            <a:r>
              <a:rPr lang="cs-CZ" sz="2400" b="1" dirty="0" smtClean="0">
                <a:latin typeface="Calibri" panose="020F0502020204030204" pitchFamily="34" charset="0"/>
              </a:rPr>
              <a:t>přístup</a:t>
            </a:r>
            <a:r>
              <a:rPr lang="cs-CZ" sz="2400" b="1" dirty="0">
                <a:latin typeface="Calibri" panose="020F0502020204030204" pitchFamily="34" charset="0"/>
              </a:rPr>
              <a:t>, který sice vyžaduje čas, ale za relativně </a:t>
            </a:r>
            <a:r>
              <a:rPr lang="cs-CZ" sz="2400" b="1" dirty="0" smtClean="0">
                <a:latin typeface="Calibri" panose="020F0502020204030204" pitchFamily="34" charset="0"/>
              </a:rPr>
              <a:t>malé finanční </a:t>
            </a:r>
            <a:r>
              <a:rPr lang="cs-CZ" sz="2400" b="1" dirty="0">
                <a:latin typeface="Calibri" panose="020F0502020204030204" pitchFamily="34" charset="0"/>
              </a:rPr>
              <a:t>investice, může </a:t>
            </a:r>
            <a:r>
              <a:rPr lang="cs-CZ" sz="2400" b="1" dirty="0" smtClean="0">
                <a:latin typeface="Calibri" panose="020F0502020204030204" pitchFamily="34" charset="0"/>
              </a:rPr>
              <a:t>mít podstatný </a:t>
            </a:r>
            <a:r>
              <a:rPr lang="cs-CZ" sz="2400" b="1" dirty="0">
                <a:latin typeface="Calibri" panose="020F0502020204030204" pitchFamily="34" charset="0"/>
              </a:rPr>
              <a:t>vliv na </a:t>
            </a:r>
            <a:r>
              <a:rPr lang="cs-CZ" sz="2400" b="1" dirty="0" smtClean="0">
                <a:latin typeface="Calibri" panose="020F0502020204030204" pitchFamily="34" charset="0"/>
              </a:rPr>
              <a:t>vytváření nových </a:t>
            </a:r>
            <a:r>
              <a:rPr lang="cs-CZ" sz="2400" b="1" dirty="0">
                <a:latin typeface="Calibri" panose="020F0502020204030204" pitchFamily="34" charset="0"/>
              </a:rPr>
              <a:t>myšlenek a </a:t>
            </a:r>
            <a:r>
              <a:rPr lang="cs-CZ" sz="2400" b="1" dirty="0" smtClean="0">
                <a:latin typeface="Calibri" panose="020F0502020204030204" pitchFamily="34" charset="0"/>
              </a:rPr>
              <a:t>společné zavadění těchto nápadů </a:t>
            </a:r>
            <a:r>
              <a:rPr lang="cs-CZ" sz="2400" b="1" dirty="0">
                <a:latin typeface="Calibri" panose="020F0502020204030204" pitchFamily="34" charset="0"/>
              </a:rPr>
              <a:t>do </a:t>
            </a:r>
            <a:r>
              <a:rPr lang="cs-CZ" sz="2400" b="1" dirty="0" smtClean="0">
                <a:latin typeface="Calibri" panose="020F0502020204030204" pitchFamily="34" charset="0"/>
              </a:rPr>
              <a:t>praxe</a:t>
            </a:r>
          </a:p>
          <a:p>
            <a:pPr algn="just"/>
            <a:r>
              <a:rPr lang="cs-CZ" sz="2400" b="1" dirty="0">
                <a:latin typeface="Calibri" panose="020F0502020204030204" pitchFamily="34" charset="0"/>
              </a:rPr>
              <a:t>Strategie komunitně vedeného místního rozvoje </a:t>
            </a:r>
            <a:r>
              <a:rPr lang="cs-CZ" sz="2400" dirty="0">
                <a:latin typeface="Calibri" panose="020F0502020204030204" pitchFamily="34" charset="0"/>
              </a:rPr>
              <a:t>(SCLLD) - je ucelený rozvojový dokument, vztahující se na území MAS, který propojuje subjekty, záměry a zdroje</a:t>
            </a:r>
            <a:r>
              <a:rPr lang="cs-CZ" sz="2400" dirty="0" smtClean="0">
                <a:latin typeface="Calibri" panose="020F0502020204030204" pitchFamily="34" charset="0"/>
              </a:rPr>
              <a:t>.</a:t>
            </a:r>
            <a:endParaRPr lang="cs-CZ" sz="2050" b="1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32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CLLD v PRV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412381"/>
          </a:xfrm>
        </p:spPr>
        <p:txBody>
          <a:bodyPr>
            <a:normAutofit fontScale="85000" lnSpcReduction="20000"/>
          </a:bodyPr>
          <a:lstStyle/>
          <a:p>
            <a:r>
              <a:rPr lang="cs-CZ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Opatření 1: </a:t>
            </a:r>
            <a:r>
              <a:rPr lang="cs-CZ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Předávání znalostí a informační akce</a:t>
            </a:r>
          </a:p>
          <a:p>
            <a:pPr lvl="1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1: </a:t>
            </a:r>
            <a:r>
              <a:rPr lang="cs-CZ" sz="2700" b="1" dirty="0">
                <a:latin typeface="Calibri" panose="020F0502020204030204" pitchFamily="34" charset="0"/>
              </a:rPr>
              <a:t>Podpora odborného vzdělávání a získávání dovedností </a:t>
            </a:r>
            <a:endParaRPr lang="cs-CZ" sz="2700" b="1" dirty="0" smtClean="0">
              <a:latin typeface="Calibri" panose="020F0502020204030204" pitchFamily="34" charset="0"/>
            </a:endParaRPr>
          </a:p>
          <a:p>
            <a:pPr lvl="1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2: </a:t>
            </a:r>
            <a:r>
              <a:rPr lang="cs-CZ" sz="2700" b="1" dirty="0">
                <a:latin typeface="Calibri" panose="020F0502020204030204" pitchFamily="34" charset="0"/>
              </a:rPr>
              <a:t>Podpora demonstračních činností a informačních akcí    </a:t>
            </a:r>
            <a:endParaRPr lang="cs-CZ" sz="2700" b="1" dirty="0" smtClean="0">
              <a:latin typeface="Calibri" panose="020F0502020204030204" pitchFamily="34" charset="0"/>
            </a:endParaRPr>
          </a:p>
          <a:p>
            <a:r>
              <a:rPr lang="cs-CZ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Opatření 2: </a:t>
            </a:r>
            <a:r>
              <a:rPr lang="cs-CZ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Investice do hmotného majetku</a:t>
            </a:r>
          </a:p>
          <a:p>
            <a:pPr lvl="1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1: </a:t>
            </a:r>
            <a:r>
              <a:rPr lang="cs-CZ" sz="2700" b="1" dirty="0">
                <a:latin typeface="Calibri" panose="020F0502020204030204" pitchFamily="34" charset="0"/>
              </a:rPr>
              <a:t>Podpora investic v zemědělských </a:t>
            </a:r>
            <a:r>
              <a:rPr lang="cs-CZ" sz="2700" b="1" dirty="0" smtClean="0">
                <a:latin typeface="Calibri" panose="020F0502020204030204" pitchFamily="34" charset="0"/>
              </a:rPr>
              <a:t>podnicích</a:t>
            </a:r>
            <a:endParaRPr lang="cs-CZ" sz="2700" b="1" dirty="0">
              <a:latin typeface="Calibri" panose="020F0502020204030204" pitchFamily="34" charset="0"/>
            </a:endParaRPr>
          </a:p>
          <a:p>
            <a:pPr lvl="1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2: </a:t>
            </a:r>
            <a:r>
              <a:rPr lang="cs-CZ" sz="2700" b="1" dirty="0">
                <a:latin typeface="Calibri" panose="020F0502020204030204" pitchFamily="34" charset="0"/>
              </a:rPr>
              <a:t>Podpora investic, které se týkají zpracování/uvádění na trh a/nebo vývoje zemědělských produktů </a:t>
            </a:r>
            <a:endParaRPr lang="cs-CZ" sz="2700" b="1" dirty="0" smtClean="0">
              <a:latin typeface="Calibri" panose="020F0502020204030204" pitchFamily="34" charset="0"/>
            </a:endParaRPr>
          </a:p>
          <a:p>
            <a:pPr lvl="1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3:</a:t>
            </a:r>
            <a:r>
              <a:rPr lang="cs-CZ" sz="2700" dirty="0" smtClean="0">
                <a:latin typeface="Calibri" panose="020F0502020204030204" pitchFamily="34" charset="0"/>
              </a:rPr>
              <a:t> </a:t>
            </a:r>
            <a:r>
              <a:rPr lang="cs-CZ" sz="2700" b="1" dirty="0">
                <a:latin typeface="Calibri" panose="020F0502020204030204" pitchFamily="34" charset="0"/>
              </a:rPr>
              <a:t>Podpora investic do infrastruktury související s rozvojem, modernizací nebo přizpůsobením se zemědělství a </a:t>
            </a:r>
            <a:r>
              <a:rPr lang="cs-CZ" sz="2700" b="1" dirty="0" smtClean="0">
                <a:latin typeface="Calibri" panose="020F0502020204030204" pitchFamily="34" charset="0"/>
              </a:rPr>
              <a:t>lesnictví</a:t>
            </a:r>
            <a:endParaRPr lang="cs-CZ" sz="2700" b="1" dirty="0">
              <a:latin typeface="Calibri" panose="020F0502020204030204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336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PRV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7"/>
            <a:ext cx="8686800" cy="441238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Opatření 3</a:t>
            </a:r>
            <a:r>
              <a:rPr lang="cs-CZ" sz="27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: </a:t>
            </a:r>
            <a:r>
              <a:rPr lang="cs-CZ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Rozvoj zemědělských podniků a podnikatelské činnosti</a:t>
            </a:r>
            <a:r>
              <a:rPr lang="cs-CZ" sz="2700" dirty="0">
                <a:solidFill>
                  <a:srgbClr val="C00000"/>
                </a:solidFill>
                <a:latin typeface="Calibri" panose="020F0502020204030204" pitchFamily="34" charset="0"/>
              </a:rPr>
              <a:t>  </a:t>
            </a:r>
          </a:p>
          <a:p>
            <a:pPr lvl="1" algn="just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1</a:t>
            </a:r>
            <a:r>
              <a:rPr lang="cs-CZ" sz="2700" dirty="0" smtClean="0">
                <a:latin typeface="Calibri" panose="020F0502020204030204" pitchFamily="34" charset="0"/>
              </a:rPr>
              <a:t>: </a:t>
            </a:r>
            <a:r>
              <a:rPr lang="cs-CZ" sz="2700" b="1" dirty="0">
                <a:latin typeface="Calibri" panose="020F0502020204030204" pitchFamily="34" charset="0"/>
              </a:rPr>
              <a:t>Podpora investic na založení nebo rozvoj nezemědělských činností</a:t>
            </a:r>
          </a:p>
          <a:p>
            <a:pPr algn="just"/>
            <a:r>
              <a:rPr lang="cs-CZ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Opatření 4</a:t>
            </a:r>
            <a:r>
              <a:rPr lang="cs-CZ" sz="27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: </a:t>
            </a:r>
            <a:r>
              <a:rPr lang="cs-CZ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Investice do rozvoje lesních oblastí a zlepšování životaschopnosti lesů</a:t>
            </a:r>
            <a:r>
              <a:rPr lang="cs-CZ" sz="27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lvl="1" algn="just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1: </a:t>
            </a:r>
            <a:r>
              <a:rPr lang="cs-CZ" sz="2700" b="1" dirty="0">
                <a:latin typeface="Calibri" panose="020F0502020204030204" pitchFamily="34" charset="0"/>
              </a:rPr>
              <a:t>Podpora </a:t>
            </a:r>
            <a:r>
              <a:rPr lang="cs-CZ" sz="2700" b="1" u="sng" dirty="0">
                <a:latin typeface="Calibri" panose="020F0502020204030204" pitchFamily="34" charset="0"/>
              </a:rPr>
              <a:t>předcházení</a:t>
            </a:r>
            <a:r>
              <a:rPr lang="cs-CZ" sz="2700" b="1" dirty="0">
                <a:latin typeface="Calibri" panose="020F0502020204030204" pitchFamily="34" charset="0"/>
              </a:rPr>
              <a:t> poškozování lesů lesními požáry, přírodními </a:t>
            </a:r>
            <a:r>
              <a:rPr lang="cs-CZ" sz="2700" b="1" dirty="0" smtClean="0">
                <a:latin typeface="Calibri" panose="020F0502020204030204" pitchFamily="34" charset="0"/>
              </a:rPr>
              <a:t>katastrofami</a:t>
            </a:r>
          </a:p>
          <a:p>
            <a:pPr lvl="1" algn="just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2</a:t>
            </a:r>
            <a:r>
              <a:rPr lang="cs-CZ" sz="2700" dirty="0" smtClean="0">
                <a:latin typeface="Calibri" panose="020F0502020204030204" pitchFamily="34" charset="0"/>
              </a:rPr>
              <a:t>: </a:t>
            </a:r>
            <a:r>
              <a:rPr lang="cs-CZ" sz="2700" b="1" dirty="0">
                <a:latin typeface="Calibri" panose="020F0502020204030204" pitchFamily="34" charset="0"/>
              </a:rPr>
              <a:t>Podpora </a:t>
            </a:r>
            <a:r>
              <a:rPr lang="cs-CZ" sz="2700" b="1" u="sng" dirty="0">
                <a:latin typeface="Calibri" panose="020F0502020204030204" pitchFamily="34" charset="0"/>
              </a:rPr>
              <a:t>obnovy</a:t>
            </a:r>
            <a:r>
              <a:rPr lang="cs-CZ" sz="2700" b="1" dirty="0">
                <a:latin typeface="Calibri" panose="020F0502020204030204" pitchFamily="34" charset="0"/>
              </a:rPr>
              <a:t> poškozených lesů lesními požáry, přírodními katastrofami a katastrofickými událostmi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  <a:r>
              <a:rPr lang="cs-CZ" sz="2700" b="1" dirty="0" smtClean="0">
                <a:latin typeface="Calibri" panose="020F0502020204030204" pitchFamily="34" charset="0"/>
              </a:rPr>
              <a:t>a </a:t>
            </a:r>
            <a:r>
              <a:rPr lang="cs-CZ" sz="2700" b="1" dirty="0">
                <a:latin typeface="Calibri" panose="020F0502020204030204" pitchFamily="34" charset="0"/>
              </a:rPr>
              <a:t>katastrofickými událostmi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  <a:endParaRPr lang="cs-CZ" sz="2700" dirty="0" smtClean="0">
              <a:latin typeface="Calibri" panose="020F0502020204030204" pitchFamily="34" charset="0"/>
            </a:endParaRPr>
          </a:p>
          <a:p>
            <a:pPr lvl="1" algn="just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3:</a:t>
            </a:r>
            <a:r>
              <a:rPr lang="cs-CZ" sz="2700" dirty="0" smtClean="0">
                <a:latin typeface="Calibri" panose="020F0502020204030204" pitchFamily="34" charset="0"/>
              </a:rPr>
              <a:t> </a:t>
            </a:r>
            <a:r>
              <a:rPr lang="cs-CZ" sz="2700" b="1" dirty="0">
                <a:latin typeface="Calibri" panose="020F0502020204030204" pitchFamily="34" charset="0"/>
              </a:rPr>
              <a:t>Podpora investic ke zvýšení odolnosti a ekologické hodnoty lesních </a:t>
            </a:r>
            <a:r>
              <a:rPr lang="cs-CZ" sz="2700" b="1" dirty="0" smtClean="0">
                <a:latin typeface="Calibri" panose="020F0502020204030204" pitchFamily="34" charset="0"/>
              </a:rPr>
              <a:t>ekosystémů</a:t>
            </a:r>
          </a:p>
          <a:p>
            <a:pPr lvl="1" algn="just"/>
            <a:r>
              <a:rPr lang="cs-CZ" sz="27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700" b="1" dirty="0" smtClean="0">
                <a:latin typeface="Calibri" panose="020F0502020204030204" pitchFamily="34" charset="0"/>
              </a:rPr>
              <a:t> 4: </a:t>
            </a:r>
            <a:r>
              <a:rPr lang="cs-CZ" sz="2700" b="1" dirty="0">
                <a:latin typeface="Calibri" panose="020F0502020204030204" pitchFamily="34" charset="0"/>
              </a:rPr>
              <a:t>Podpora investic do lesnických technologií a zpracování lesnických produktů, jejich mobilizace a uvádění na trh</a:t>
            </a:r>
            <a:r>
              <a:rPr lang="cs-CZ" sz="2700" dirty="0">
                <a:latin typeface="Calibri" panose="020F0502020204030204" pitchFamily="34" charset="0"/>
              </a:rPr>
              <a:t> </a:t>
            </a:r>
          </a:p>
          <a:p>
            <a:pPr lvl="1" algn="just"/>
            <a:endParaRPr lang="cs-CZ" sz="2000" b="1" dirty="0">
              <a:solidFill>
                <a:schemeClr val="bg1"/>
              </a:solidFill>
            </a:endParaRPr>
          </a:p>
          <a:p>
            <a:pPr lvl="1" algn="just"/>
            <a:endParaRPr lang="cs-CZ" sz="2200" dirty="0">
              <a:latin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4368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</a:rPr>
              <a:t>CLLD v PRV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50408"/>
            <a:ext cx="8686800" cy="4392488"/>
          </a:xfrm>
        </p:spPr>
        <p:txBody>
          <a:bodyPr>
            <a:normAutofit fontScale="92500"/>
          </a:bodyPr>
          <a:lstStyle/>
          <a:p>
            <a:r>
              <a:rPr lang="cs-CZ" sz="2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Opatření 5: Spolupráce</a:t>
            </a:r>
          </a:p>
          <a:p>
            <a:pPr lvl="1"/>
            <a:r>
              <a:rPr lang="cs-CZ" sz="21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100" b="1" dirty="0" smtClean="0">
                <a:latin typeface="Calibri" panose="020F0502020204030204" pitchFamily="34" charset="0"/>
              </a:rPr>
              <a:t> 1: </a:t>
            </a:r>
            <a:r>
              <a:rPr lang="cs-CZ" sz="2100" b="1" dirty="0">
                <a:latin typeface="Calibri" panose="020F0502020204030204" pitchFamily="34" charset="0"/>
              </a:rPr>
              <a:t>Podpora vývoje nových produktů, postupů a technologií</a:t>
            </a:r>
            <a:r>
              <a:rPr lang="cs-CZ" sz="2100" dirty="0">
                <a:latin typeface="Calibri" panose="020F0502020204030204" pitchFamily="34" charset="0"/>
              </a:rPr>
              <a:t> </a:t>
            </a:r>
          </a:p>
          <a:p>
            <a:pPr lvl="1"/>
            <a:r>
              <a:rPr lang="cs-CZ" sz="21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100" b="1" dirty="0" smtClean="0">
                <a:latin typeface="Calibri" panose="020F0502020204030204" pitchFamily="34" charset="0"/>
              </a:rPr>
              <a:t> 2: </a:t>
            </a:r>
            <a:r>
              <a:rPr lang="cs-CZ" sz="2100" b="1" dirty="0">
                <a:latin typeface="Calibri" panose="020F0502020204030204" pitchFamily="34" charset="0"/>
              </a:rPr>
              <a:t>(Ostatní) spolupráce mezi malými hospodářskými subjekty při organizování společných pracovních procesů a sdílení zařízení a zdrojů a pro rozvoj služeb cestovního </a:t>
            </a:r>
            <a:r>
              <a:rPr lang="cs-CZ" sz="2100" b="1" dirty="0" smtClean="0">
                <a:latin typeface="Calibri" panose="020F0502020204030204" pitchFamily="34" charset="0"/>
              </a:rPr>
              <a:t>ruchu</a:t>
            </a:r>
            <a:endParaRPr lang="cs-CZ" sz="2100" dirty="0" smtClean="0">
              <a:latin typeface="Calibri" panose="020F0502020204030204" pitchFamily="34" charset="0"/>
            </a:endParaRPr>
          </a:p>
          <a:p>
            <a:pPr lvl="1"/>
            <a:r>
              <a:rPr lang="cs-CZ" sz="21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100" b="1" dirty="0" smtClean="0">
                <a:latin typeface="Calibri" panose="020F0502020204030204" pitchFamily="34" charset="0"/>
              </a:rPr>
              <a:t> 3: </a:t>
            </a:r>
            <a:r>
              <a:rPr lang="cs-CZ" sz="2100" b="1" dirty="0">
                <a:latin typeface="Calibri" panose="020F0502020204030204" pitchFamily="34" charset="0"/>
              </a:rPr>
              <a:t>Podpora horizontální a vertikální spolupráce mezi účastníky dodavatelského řetězce k vytvoření a rozvoji krátkých dodavatelských řetězců a místních trhů a propagačních činností v místním kontextu, které souvisí s rozvojem krátkých dodavatelských řetězců a místních trhů </a:t>
            </a:r>
            <a:endParaRPr lang="cs-CZ" sz="2100" dirty="0" smtClean="0">
              <a:latin typeface="Calibri" panose="020F0502020204030204" pitchFamily="34" charset="0"/>
            </a:endParaRPr>
          </a:p>
          <a:p>
            <a:pPr lvl="1"/>
            <a:r>
              <a:rPr lang="cs-CZ" sz="2100" b="1" dirty="0" err="1" smtClean="0">
                <a:latin typeface="Calibri" panose="020F0502020204030204" pitchFamily="34" charset="0"/>
              </a:rPr>
              <a:t>Podopatření</a:t>
            </a:r>
            <a:r>
              <a:rPr lang="cs-CZ" sz="2100" b="1" dirty="0" smtClean="0">
                <a:latin typeface="Calibri" panose="020F0502020204030204" pitchFamily="34" charset="0"/>
              </a:rPr>
              <a:t> 4: </a:t>
            </a:r>
            <a:r>
              <a:rPr lang="cs-CZ" sz="2100" b="1" dirty="0">
                <a:latin typeface="Calibri" panose="020F0502020204030204" pitchFamily="34" charset="0"/>
              </a:rPr>
              <a:t>Podpora horizontální a vertikální spolupráce mezi subjekty v dodavatelském řetězci v rámci udržitelného zajišťování biomasy pro použití v procesech výroby potravin a energie a průmyslových procesech </a:t>
            </a:r>
          </a:p>
          <a:p>
            <a:endParaRPr lang="cs-CZ" sz="2300" b="1" dirty="0">
              <a:latin typeface="Calibri" panose="020F0502020204030204" pitchFamily="34" charset="0"/>
            </a:endParaRPr>
          </a:p>
          <a:p>
            <a:pPr lvl="1"/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78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Děkuji za pozornost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5126" y="3501008"/>
            <a:ext cx="4729002" cy="28083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600" b="1" dirty="0">
                <a:latin typeface="Calibri" panose="020F0502020204030204" pitchFamily="34" charset="0"/>
              </a:rPr>
              <a:t>Ing. Jiří </a:t>
            </a:r>
            <a:r>
              <a:rPr lang="cs-CZ" sz="2600" b="1" dirty="0" smtClean="0">
                <a:latin typeface="Calibri" panose="020F0502020204030204" pitchFamily="34" charset="0"/>
              </a:rPr>
              <a:t>Krist</a:t>
            </a:r>
          </a:p>
          <a:p>
            <a:pPr marL="0" indent="0">
              <a:buNone/>
            </a:pPr>
            <a:r>
              <a:rPr lang="cs-CZ" sz="2600" b="1" dirty="0">
                <a:latin typeface="Calibri" panose="020F0502020204030204" pitchFamily="34" charset="0"/>
              </a:rPr>
              <a:t/>
            </a:r>
            <a:br>
              <a:rPr lang="cs-CZ" sz="2600" b="1" dirty="0">
                <a:latin typeface="Calibri" panose="020F0502020204030204" pitchFamily="34" charset="0"/>
              </a:rPr>
            </a:br>
            <a:r>
              <a:rPr lang="cs-CZ" sz="2600" dirty="0">
                <a:latin typeface="Calibri" panose="020F0502020204030204" pitchFamily="34" charset="0"/>
              </a:rPr>
              <a:t>místopředseda </a:t>
            </a:r>
            <a:r>
              <a:rPr lang="cs-CZ" sz="2600" dirty="0" smtClean="0">
                <a:latin typeface="Calibri" panose="020F0502020204030204" pitchFamily="34" charset="0"/>
              </a:rPr>
              <a:t>Národní sítě MAS ČR a předseda MAS Opavsko</a:t>
            </a:r>
            <a:r>
              <a:rPr lang="cs-CZ" sz="2600" dirty="0">
                <a:latin typeface="Calibri" panose="020F0502020204030204" pitchFamily="34" charset="0"/>
              </a:rPr>
              <a:t/>
            </a:r>
            <a:br>
              <a:rPr lang="cs-CZ" sz="2600" dirty="0">
                <a:latin typeface="Calibri" panose="020F0502020204030204" pitchFamily="34" charset="0"/>
              </a:rPr>
            </a:br>
            <a:r>
              <a:rPr lang="cs-CZ" sz="2600" dirty="0">
                <a:latin typeface="Calibri" panose="020F0502020204030204" pitchFamily="34" charset="0"/>
              </a:rPr>
              <a:t>tel: 724 790 088</a:t>
            </a:r>
            <a:br>
              <a:rPr lang="cs-CZ" sz="2600" dirty="0">
                <a:latin typeface="Calibri" panose="020F0502020204030204" pitchFamily="34" charset="0"/>
              </a:rPr>
            </a:br>
            <a:r>
              <a:rPr lang="cs-CZ" sz="2600" dirty="0">
                <a:latin typeface="Calibri" panose="020F0502020204030204" pitchFamily="34" charset="0"/>
              </a:rPr>
              <a:t>email: </a:t>
            </a:r>
            <a:r>
              <a:rPr lang="cs-CZ" sz="2600" dirty="0" smtClean="0">
                <a:latin typeface="Calibri" panose="020F0502020204030204" pitchFamily="34" charset="0"/>
                <a:hlinkClick r:id="rId2"/>
              </a:rPr>
              <a:t>krist.jiri@gmail.com</a:t>
            </a:r>
            <a:endParaRPr lang="cs-CZ" sz="26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2400" dirty="0">
              <a:latin typeface="Calibri" panose="020F0502020204030204" pitchFamily="34" charset="0"/>
              <a:hlinkClick r:id="rId3"/>
            </a:endParaRPr>
          </a:p>
          <a:p>
            <a:pPr marL="0" indent="0">
              <a:buNone/>
            </a:pPr>
            <a:r>
              <a:rPr lang="cs-CZ" sz="2600" dirty="0" smtClean="0">
                <a:latin typeface="Calibri" panose="020F0502020204030204" pitchFamily="34" charset="0"/>
                <a:hlinkClick r:id="rId3"/>
              </a:rPr>
              <a:t>www.nsmascr.cz</a:t>
            </a:r>
            <a:r>
              <a:rPr lang="cs-CZ" sz="2600" dirty="0" smtClean="0">
                <a:latin typeface="Calibri" panose="020F0502020204030204" pitchFamily="34" charset="0"/>
              </a:rPr>
              <a:t> </a:t>
            </a:r>
          </a:p>
          <a:p>
            <a:pPr marL="2743200" lvl="6" indent="0">
              <a:buNone/>
            </a:pPr>
            <a:endParaRPr lang="cs-CZ" dirty="0"/>
          </a:p>
          <a:p>
            <a:pPr marL="2743200" lvl="6" indent="0">
              <a:buNone/>
            </a:pPr>
            <a:endParaRPr lang="cs-CZ" dirty="0" smtClean="0"/>
          </a:p>
          <a:p>
            <a:pPr marL="2743200" lvl="6" indent="0">
              <a:buNone/>
            </a:pPr>
            <a:endParaRPr lang="cs-CZ" dirty="0"/>
          </a:p>
          <a:p>
            <a:pPr marL="2743200" lvl="6" indent="0">
              <a:buNone/>
            </a:pPr>
            <a:endParaRPr lang="cs-CZ" dirty="0" smtClean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33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235748"/>
            <a:ext cx="1647577" cy="1686192"/>
          </a:xfrm>
          <a:prstGeom prst="rect">
            <a:avLst/>
          </a:prstGeom>
        </p:spPr>
      </p:pic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3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920880" cy="864096"/>
          </a:xfrm>
        </p:spPr>
        <p:txBody>
          <a:bodyPr>
            <a:noAutofit/>
          </a:bodyPr>
          <a:lstStyle/>
          <a:p>
            <a:r>
              <a:rPr lang="en-US" altLang="cs-CZ" sz="2400" b="1" dirty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  <a:t>LEADER </a:t>
            </a:r>
            <a:r>
              <a:rPr lang="cs-CZ" altLang="cs-CZ" sz="2400" b="1" dirty="0" smtClean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cs-CZ" altLang="cs-CZ" sz="2400" b="1" dirty="0" smtClean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</a:br>
            <a:r>
              <a:rPr lang="cs-CZ" altLang="cs-CZ" sz="2400" b="1" dirty="0" smtClean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  <a:t>jako </a:t>
            </a:r>
            <a:r>
              <a:rPr lang="cs-CZ" altLang="cs-CZ" sz="2400" b="1" dirty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  <a:t>jedna z hlavních metod pro rozvoj </a:t>
            </a:r>
            <a:r>
              <a:rPr lang="cs-CZ" altLang="cs-CZ" sz="2400" b="1" dirty="0" smtClean="0">
                <a:latin typeface="Calibri" panose="020F0502020204030204" pitchFamily="34" charset="0"/>
                <a:ea typeface="Calibri" pitchFamily="34" charset="0"/>
                <a:cs typeface="Calibri" pitchFamily="34" charset="0"/>
              </a:rPr>
              <a:t>regionu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96938" lvl="3" indent="-896938">
              <a:lnSpc>
                <a:spcPct val="150000"/>
              </a:lnSpc>
              <a:buClrTx/>
              <a:buBlip>
                <a:blip r:embed="rId2"/>
              </a:buBlip>
            </a:pPr>
            <a:r>
              <a:rPr lang="cs-CZ" altLang="cs-CZ" sz="24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Myšlenka v EU již od roku 1991</a:t>
            </a:r>
          </a:p>
          <a:p>
            <a:pPr>
              <a:lnSpc>
                <a:spcPct val="150000"/>
              </a:lnSpc>
            </a:pPr>
            <a:r>
              <a:rPr lang="cs-CZ" altLang="cs-CZ" sz="35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ZÁKLADNÍ </a:t>
            </a:r>
            <a:r>
              <a:rPr lang="cs-CZ" altLang="cs-CZ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PRINCIPY METODY LEADER: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1) existující strategie místního rozvoje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2) partnerství na místní úrovni tvořící MAS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3) přístup „zdola – nahoru“ 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4) integrované a </a:t>
            </a:r>
            <a:r>
              <a:rPr lang="cs-CZ" altLang="cs-CZ" sz="2000" b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vícesektorové</a:t>
            </a: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akce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5) inovační přístup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6) spolupráce</a:t>
            </a:r>
          </a:p>
          <a:p>
            <a:pPr marL="1239837" lvl="3" indent="0">
              <a:lnSpc>
                <a:spcPct val="150000"/>
              </a:lnSpc>
              <a:buNone/>
            </a:pPr>
            <a:r>
              <a:rPr lang="cs-CZ" alt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7) vytváření sítí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7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49080"/>
            <a:ext cx="1912937" cy="19177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8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Calibri" panose="020F0502020204030204" pitchFamily="34" charset="0"/>
              </a:rPr>
              <a:t>Územní působnost MAS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5576" y="5589240"/>
            <a:ext cx="3260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Statistika zapojení do MAS: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99592" y="6550223"/>
            <a:ext cx="6076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latin typeface="Calibri" panose="020F0502020204030204" pitchFamily="34" charset="0"/>
              </a:rPr>
              <a:t>	</a:t>
            </a:r>
            <a:r>
              <a:rPr lang="cs-CZ" sz="1400" i="1" dirty="0" smtClean="0">
                <a:latin typeface="Calibri" panose="020F0502020204030204" pitchFamily="34" charset="0"/>
              </a:rPr>
              <a:t>* Venkov </a:t>
            </a:r>
            <a:r>
              <a:rPr lang="en-US" sz="1400" i="1" dirty="0" smtClean="0">
                <a:latin typeface="Calibri" panose="020F0502020204030204" pitchFamily="34" charset="0"/>
              </a:rPr>
              <a:t>= </a:t>
            </a:r>
            <a:r>
              <a:rPr lang="cs-CZ" sz="1400" i="1" dirty="0" smtClean="0">
                <a:latin typeface="Calibri" panose="020F0502020204030204" pitchFamily="34" charset="0"/>
              </a:rPr>
              <a:t>obce do 25 tis. obyvatel, bez vojenských újezdů</a:t>
            </a:r>
            <a:endParaRPr lang="cs-CZ" sz="1400" i="1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33765"/>
              </p:ext>
            </p:extLst>
          </p:nvPr>
        </p:nvGraphicFramePr>
        <p:xfrm>
          <a:off x="683568" y="2060848"/>
          <a:ext cx="8162376" cy="4032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72176"/>
                <a:gridCol w="2790200"/>
              </a:tblGrid>
              <a:tr h="432048">
                <a:tc>
                  <a:txBody>
                    <a:bodyPr/>
                    <a:lstStyle/>
                    <a:p>
                      <a:pPr marL="84138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Počet MAS k </a:t>
                      </a:r>
                      <a:r>
                        <a:rPr lang="cs-CZ" sz="1800" b="1" dirty="0" smtClean="0">
                          <a:effectLst/>
                          <a:latin typeface="Calibri" panose="020F0502020204030204" pitchFamily="34" charset="0"/>
                        </a:rPr>
                        <a:t>15. 1. 2015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indent="18034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  <a:latin typeface="Calibri" panose="020F0502020204030204" pitchFamily="34" charset="0"/>
                        </a:rPr>
                        <a:t>178  MAS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84138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Počet obcí v území působnosti MAS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5 807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84138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  <a:latin typeface="Calibri" panose="020F0502020204030204" pitchFamily="34" charset="0"/>
                        </a:rPr>
                        <a:t>Porovnání počtu obcí v ČR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93 %</a:t>
                      </a:r>
                      <a:endParaRPr lang="cs-CZ" sz="18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4935" marR="124935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84138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Počet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obyvatel</a:t>
                      </a: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 obcí v území působnosti MAS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5 994 707</a:t>
                      </a:r>
                    </a:p>
                  </a:txBody>
                  <a:tcPr marL="124935" marR="12493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84138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Porovnání počtu obyvatel vůči ČR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57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84138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effectLst/>
                          <a:latin typeface="Calibri" panose="020F0502020204030204" pitchFamily="34" charset="0"/>
                        </a:rPr>
                        <a:t>Porovnání počtu obyvatel vůči VENKOVU</a:t>
                      </a:r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cs-CZ" sz="1800" b="1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cs-CZ" sz="1800" b="1" dirty="0" smtClean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93 %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4935" marR="12493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84138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Výměra obcí v území působnosti MAS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70 626 km</a:t>
                      </a:r>
                      <a:r>
                        <a:rPr lang="cs-CZ" sz="1800" b="1" baseline="30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84138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</a:rPr>
                        <a:t>Porovnání výměry vůči ČR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marL="84138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effectLst/>
                          <a:latin typeface="Calibri" panose="020F0502020204030204" pitchFamily="34" charset="0"/>
                        </a:rPr>
                        <a:t>Porovnání výměry vůči </a:t>
                      </a:r>
                      <a:r>
                        <a:rPr lang="cs-CZ" sz="1800" b="1" baseline="0" dirty="0" smtClean="0">
                          <a:effectLst/>
                          <a:latin typeface="Calibri" panose="020F0502020204030204" pitchFamily="34" charset="0"/>
                        </a:rPr>
                        <a:t> VENKOVU</a:t>
                      </a:r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cs-CZ" sz="1800" b="1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cs-CZ" sz="1800" b="1" dirty="0" smtClean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24935" marR="12493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95</a:t>
                      </a:r>
                      <a:r>
                        <a:rPr lang="cs-CZ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%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4935" marR="124935" marT="0" marB="0" anchor="ctr"/>
                </a:tc>
              </a:tr>
            </a:tbl>
          </a:graphicData>
        </a:graphic>
      </p:graphicFrame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578119"/>
              </p:ext>
            </p:extLst>
          </p:nvPr>
        </p:nvGraphicFramePr>
        <p:xfrm>
          <a:off x="4015699" y="6237312"/>
          <a:ext cx="4732766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3369"/>
                <a:gridCol w="1433091"/>
                <a:gridCol w="176630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>
                          <a:effectLst/>
                          <a:latin typeface="Calibri" panose="020F0502020204030204" pitchFamily="34" charset="0"/>
                        </a:rPr>
                        <a:t>mimo </a:t>
                      </a:r>
                      <a:r>
                        <a:rPr lang="cs-CZ" sz="1100" b="1" u="none" strike="noStrike" dirty="0" smtClean="0">
                          <a:effectLst/>
                          <a:latin typeface="Calibri" panose="020F0502020204030204" pitchFamily="34" charset="0"/>
                        </a:rPr>
                        <a:t>MAS (</a:t>
                      </a:r>
                      <a:r>
                        <a:rPr lang="cs-CZ" sz="1100" b="1" u="none" strike="noStrike" dirty="0" err="1" smtClean="0">
                          <a:effectLst/>
                          <a:latin typeface="Calibri" panose="020F0502020204030204" pitchFamily="34" charset="0"/>
                        </a:rPr>
                        <a:t>nazapojeno</a:t>
                      </a:r>
                      <a:r>
                        <a:rPr lang="cs-CZ" sz="1100" b="1" u="none" strike="noStrike" dirty="0" smtClean="0"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 smtClean="0">
                          <a:effectLst/>
                          <a:latin typeface="Calibri" panose="020F0502020204030204" pitchFamily="34" charset="0"/>
                        </a:rPr>
                        <a:t>397 obcí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 smtClean="0">
                          <a:effectLst/>
                          <a:latin typeface="Calibri" panose="020F0502020204030204" pitchFamily="34" charset="0"/>
                        </a:rPr>
                        <a:t>423 750 obyvatel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39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olga\Documents\NS_MAS\Bila mista akutalizace\prehledy kraj 01_2015\mapa mas 12 2014_m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838"/>
            <a:ext cx="9144000" cy="646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4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12. září 2014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www.nsmascr.cz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olga\Documents\NS_MAS\Bila mista akutalizace\prehledy kraj 01_2015\mapa mas_1_2015_inverz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9918"/>
            <a:ext cx="9144000" cy="646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03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cap="all" dirty="0" smtClean="0">
                <a:latin typeface="Calibri" panose="020F0502020204030204" pitchFamily="34" charset="0"/>
              </a:rPr>
              <a:t>S</a:t>
            </a:r>
            <a:r>
              <a:rPr lang="cs-CZ" b="1" dirty="0" smtClean="0">
                <a:latin typeface="Calibri" panose="020F0502020204030204" pitchFamily="34" charset="0"/>
              </a:rPr>
              <a:t>trategie komunitně vedeného místního rozvoje (SCLLD)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335" y="1916832"/>
            <a:ext cx="8712968" cy="4680520"/>
          </a:xfrm>
        </p:spPr>
        <p:txBody>
          <a:bodyPr>
            <a:normAutofit lnSpcReduction="10000"/>
          </a:bodyPr>
          <a:lstStyle/>
          <a:p>
            <a:r>
              <a:rPr lang="cs-CZ" b="1" dirty="0" smtClean="0">
                <a:latin typeface="Calibri" pitchFamily="34" charset="0"/>
              </a:rPr>
              <a:t>Standardizace </a:t>
            </a:r>
            <a:r>
              <a:rPr lang="cs-CZ" b="1" dirty="0">
                <a:latin typeface="Calibri" pitchFamily="34" charset="0"/>
              </a:rPr>
              <a:t>MAS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nutnost </a:t>
            </a:r>
            <a:r>
              <a:rPr lang="cs-CZ" dirty="0">
                <a:latin typeface="Calibri" pitchFamily="34" charset="0"/>
              </a:rPr>
              <a:t>pro čerpání z ESI </a:t>
            </a:r>
            <a:r>
              <a:rPr lang="cs-CZ" dirty="0" smtClean="0">
                <a:latin typeface="Calibri" pitchFamily="34" charset="0"/>
              </a:rPr>
              <a:t>fondů</a:t>
            </a:r>
          </a:p>
          <a:p>
            <a:pPr lvl="1"/>
            <a:r>
              <a:rPr lang="cs-CZ" dirty="0">
                <a:latin typeface="Calibri" pitchFamily="34" charset="0"/>
              </a:rPr>
              <a:t>p</a:t>
            </a:r>
            <a:r>
              <a:rPr lang="cs-CZ" dirty="0" smtClean="0">
                <a:latin typeface="Calibri" pitchFamily="34" charset="0"/>
              </a:rPr>
              <a:t>rovádí </a:t>
            </a:r>
            <a:r>
              <a:rPr lang="cs-CZ" dirty="0">
                <a:latin typeface="Calibri" pitchFamily="34" charset="0"/>
              </a:rPr>
              <a:t>MZe</a:t>
            </a:r>
          </a:p>
          <a:p>
            <a:pPr lvl="1"/>
            <a:r>
              <a:rPr lang="cs-CZ" dirty="0" smtClean="0">
                <a:latin typeface="Calibri" pitchFamily="34" charset="0"/>
              </a:rPr>
              <a:t>příjem </a:t>
            </a:r>
            <a:r>
              <a:rPr lang="cs-CZ" dirty="0">
                <a:latin typeface="Calibri" pitchFamily="34" charset="0"/>
              </a:rPr>
              <a:t>žádostí o standardizaci MAS </a:t>
            </a:r>
            <a:endParaRPr lang="cs-CZ" dirty="0" smtClean="0">
              <a:latin typeface="Calibri" pitchFamily="34" charset="0"/>
            </a:endParaRPr>
          </a:p>
          <a:p>
            <a:pPr lvl="2"/>
            <a:r>
              <a:rPr lang="cs-CZ" dirty="0" smtClean="0">
                <a:latin typeface="Calibri" pitchFamily="34" charset="0"/>
              </a:rPr>
              <a:t>24</a:t>
            </a:r>
            <a:r>
              <a:rPr lang="cs-CZ" dirty="0">
                <a:latin typeface="Calibri" pitchFamily="34" charset="0"/>
              </a:rPr>
              <a:t>. 11. 2014 – 22. 5. 2015</a:t>
            </a:r>
          </a:p>
          <a:p>
            <a:r>
              <a:rPr lang="cs-CZ" b="1" dirty="0">
                <a:latin typeface="Calibri" pitchFamily="34" charset="0"/>
              </a:rPr>
              <a:t>schválení programů ze strany EK</a:t>
            </a:r>
          </a:p>
          <a:p>
            <a:pPr lvl="1"/>
            <a:r>
              <a:rPr lang="cs-CZ" dirty="0">
                <a:latin typeface="Calibri" pitchFamily="34" charset="0"/>
              </a:rPr>
              <a:t>předpoklad </a:t>
            </a:r>
            <a:r>
              <a:rPr lang="cs-CZ" dirty="0" smtClean="0">
                <a:latin typeface="Calibri" pitchFamily="34" charset="0"/>
              </a:rPr>
              <a:t>1. pol.2015 </a:t>
            </a:r>
            <a:endParaRPr lang="cs-CZ" dirty="0">
              <a:latin typeface="Calibri" pitchFamily="34" charset="0"/>
            </a:endParaRPr>
          </a:p>
          <a:p>
            <a:r>
              <a:rPr lang="cs-CZ" b="1" dirty="0" smtClean="0">
                <a:latin typeface="Calibri" pitchFamily="34" charset="0"/>
              </a:rPr>
              <a:t>příjem </a:t>
            </a:r>
            <a:r>
              <a:rPr lang="cs-CZ" b="1" dirty="0">
                <a:latin typeface="Calibri" pitchFamily="34" charset="0"/>
              </a:rPr>
              <a:t>SCLLD k hodnocení (MMR)</a:t>
            </a:r>
          </a:p>
          <a:p>
            <a:pPr lvl="1"/>
            <a:r>
              <a:rPr lang="cs-CZ" dirty="0">
                <a:latin typeface="Calibri" pitchFamily="34" charset="0"/>
              </a:rPr>
              <a:t>výzva bude vyhlášena 3 měsíce od příjmu standardizace</a:t>
            </a:r>
          </a:p>
          <a:p>
            <a:r>
              <a:rPr lang="cs-CZ" b="1" dirty="0">
                <a:latin typeface="Calibri" pitchFamily="34" charset="0"/>
              </a:rPr>
              <a:t>schválení strategií </a:t>
            </a:r>
          </a:p>
          <a:p>
            <a:pPr lvl="1"/>
            <a:r>
              <a:rPr lang="cs-CZ" dirty="0">
                <a:latin typeface="Calibri" pitchFamily="34" charset="0"/>
              </a:rPr>
              <a:t>cca ½ roku po příjmu SCLLD (vliv má doplňování SCLLD)</a:t>
            </a:r>
            <a:endParaRPr lang="cs-CZ" sz="2050" dirty="0">
              <a:latin typeface="Calibri" panose="020F0502020204030204" pitchFamily="34" charset="0"/>
            </a:endParaRPr>
          </a:p>
          <a:p>
            <a:pPr marL="723900" lvl="1" indent="-190500"/>
            <a:endParaRPr lang="cs-CZ" sz="2000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2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Calibri" panose="020F0502020204030204" pitchFamily="34" charset="0"/>
              </a:rPr>
              <a:t>Kolik dokumentů se bude zpracovávat?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8820472" cy="4824536"/>
          </a:xfrm>
        </p:spPr>
        <p:txBody>
          <a:bodyPr>
            <a:normAutofit/>
          </a:bodyPr>
          <a:lstStyle/>
          <a:p>
            <a:pPr algn="just"/>
            <a:r>
              <a:rPr lang="cs-CZ" sz="2500" b="1" dirty="0" smtClean="0">
                <a:latin typeface="Calibri" panose="020F0502020204030204" pitchFamily="34" charset="0"/>
              </a:rPr>
              <a:t>Charakteristika </a:t>
            </a:r>
            <a:r>
              <a:rPr lang="cs-CZ" sz="2500" b="1" dirty="0">
                <a:latin typeface="Calibri" panose="020F0502020204030204" pitchFamily="34" charset="0"/>
              </a:rPr>
              <a:t>MAS </a:t>
            </a:r>
            <a:r>
              <a:rPr lang="cs-CZ" sz="2500" dirty="0">
                <a:latin typeface="Calibri" panose="020F0502020204030204" pitchFamily="34" charset="0"/>
              </a:rPr>
              <a:t>– standardizace místních akčních skupin </a:t>
            </a:r>
            <a:endParaRPr lang="cs-CZ" sz="2500" dirty="0" smtClean="0">
              <a:latin typeface="Calibri" panose="020F0502020204030204" pitchFamily="34" charset="0"/>
            </a:endParaRPr>
          </a:p>
          <a:p>
            <a:pPr lvl="0" algn="just"/>
            <a:r>
              <a:rPr lang="cs-CZ" sz="2500" b="1" dirty="0" smtClean="0">
                <a:latin typeface="Calibri" panose="020F0502020204030204" pitchFamily="34" charset="0"/>
              </a:rPr>
              <a:t>Strategie </a:t>
            </a:r>
            <a:r>
              <a:rPr lang="cs-CZ" sz="2500" b="1" dirty="0">
                <a:latin typeface="Calibri" panose="020F0502020204030204" pitchFamily="34" charset="0"/>
              </a:rPr>
              <a:t>komunitně vedeného místního rozvoje území MAS</a:t>
            </a:r>
          </a:p>
          <a:p>
            <a:pPr lvl="1" algn="just"/>
            <a:r>
              <a:rPr lang="cs-CZ" sz="2500" dirty="0">
                <a:latin typeface="Calibri" panose="020F0502020204030204" pitchFamily="34" charset="0"/>
              </a:rPr>
              <a:t>A</a:t>
            </a:r>
            <a:r>
              <a:rPr lang="cs-CZ" sz="2500" dirty="0" smtClean="0">
                <a:latin typeface="Calibri" panose="020F0502020204030204" pitchFamily="34" charset="0"/>
              </a:rPr>
              <a:t>nalytická </a:t>
            </a:r>
            <a:r>
              <a:rPr lang="cs-CZ" sz="2500" dirty="0">
                <a:latin typeface="Calibri" panose="020F0502020204030204" pitchFamily="34" charset="0"/>
              </a:rPr>
              <a:t>a Strategická část </a:t>
            </a:r>
            <a:r>
              <a:rPr lang="cs-CZ" sz="2500" dirty="0" smtClean="0">
                <a:latin typeface="Calibri" panose="020F0502020204030204" pitchFamily="34" charset="0"/>
              </a:rPr>
              <a:t>SCLLD (.</a:t>
            </a:r>
            <a:r>
              <a:rPr lang="cs-CZ" sz="2500" dirty="0" err="1" smtClean="0">
                <a:latin typeface="Calibri" panose="020F0502020204030204" pitchFamily="34" charset="0"/>
              </a:rPr>
              <a:t>pdf</a:t>
            </a:r>
            <a:r>
              <a:rPr lang="cs-CZ" sz="2500" dirty="0" smtClean="0">
                <a:latin typeface="Calibri" panose="020F0502020204030204" pitchFamily="34" charset="0"/>
              </a:rPr>
              <a:t> dokument)</a:t>
            </a:r>
            <a:endParaRPr lang="cs-CZ" sz="2500" dirty="0">
              <a:latin typeface="Calibri" panose="020F0502020204030204" pitchFamily="34" charset="0"/>
            </a:endParaRPr>
          </a:p>
          <a:p>
            <a:pPr lvl="1" algn="just"/>
            <a:r>
              <a:rPr lang="cs-CZ" sz="2500" dirty="0">
                <a:latin typeface="Calibri" panose="020F0502020204030204" pitchFamily="34" charset="0"/>
              </a:rPr>
              <a:t>I</a:t>
            </a:r>
            <a:r>
              <a:rPr lang="cs-CZ" sz="2500" dirty="0" smtClean="0">
                <a:latin typeface="Calibri" panose="020F0502020204030204" pitchFamily="34" charset="0"/>
              </a:rPr>
              <a:t>mplementační </a:t>
            </a:r>
            <a:r>
              <a:rPr lang="cs-CZ" sz="2500" dirty="0">
                <a:latin typeface="Calibri" panose="020F0502020204030204" pitchFamily="34" charset="0"/>
              </a:rPr>
              <a:t>část SCLLD formou Programových rámců a jejich </a:t>
            </a:r>
            <a:r>
              <a:rPr lang="cs-CZ" sz="2500" dirty="0" smtClean="0">
                <a:latin typeface="Calibri" panose="020F0502020204030204" pitchFamily="34" charset="0"/>
              </a:rPr>
              <a:t>vazeb </a:t>
            </a:r>
            <a:endParaRPr lang="cs-CZ" sz="2500" dirty="0">
              <a:latin typeface="Calibri" panose="020F0502020204030204" pitchFamily="34" charset="0"/>
            </a:endParaRPr>
          </a:p>
          <a:p>
            <a:pPr lvl="1" algn="just"/>
            <a:r>
              <a:rPr lang="cs-CZ" sz="2500" dirty="0" smtClean="0">
                <a:latin typeface="Calibri" panose="020F0502020204030204" pitchFamily="34" charset="0"/>
              </a:rPr>
              <a:t>případně </a:t>
            </a:r>
            <a:r>
              <a:rPr lang="cs-CZ" sz="2500" dirty="0">
                <a:latin typeface="Calibri" panose="020F0502020204030204" pitchFamily="34" charset="0"/>
              </a:rPr>
              <a:t>Akční plán pro vlastní zdroje – pro projekty a aktivity naplňující SCLLD, které budou zajištěné z místních zdrojů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F621-41B8-4A95-AF2C-D8621EE95210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660232" y="6545237"/>
            <a:ext cx="2016224" cy="312763"/>
          </a:xfrm>
        </p:spPr>
        <p:txBody>
          <a:bodyPr/>
          <a:lstStyle/>
          <a:p>
            <a:r>
              <a:rPr lang="cs-CZ" sz="1400" b="1" dirty="0" smtClean="0">
                <a:latin typeface="Calibri" panose="020F0502020204030204" pitchFamily="34" charset="0"/>
              </a:rPr>
              <a:t>www.nsmascr.cz</a:t>
            </a:r>
            <a:endParaRPr lang="cs-CZ" sz="1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0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VMR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useo NS MAS">
      <a:majorFont>
        <a:latin typeface="Museo 900"/>
        <a:ea typeface=""/>
        <a:cs typeface=""/>
      </a:majorFont>
      <a:minorFont>
        <a:latin typeface="Museo 500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KVMR</Template>
  <TotalTime>1859</TotalTime>
  <Words>1563</Words>
  <Application>Microsoft Office PowerPoint</Application>
  <PresentationFormat>Předvádění na obrazovce (4:3)</PresentationFormat>
  <Paragraphs>337</Paragraphs>
  <Slides>33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2" baseType="lpstr">
      <vt:lpstr>Times New Roman</vt:lpstr>
      <vt:lpstr>Museo 700</vt:lpstr>
      <vt:lpstr>EUAlbertina</vt:lpstr>
      <vt:lpstr>Museo 500</vt:lpstr>
      <vt:lpstr>Arial</vt:lpstr>
      <vt:lpstr>Calibri</vt:lpstr>
      <vt:lpstr>Museo 900</vt:lpstr>
      <vt:lpstr>Courier New</vt:lpstr>
      <vt:lpstr>KVMR</vt:lpstr>
      <vt:lpstr>Integrovaný nástroj CLLD v Operačních programech  Komunitně vedený místní rozvoj</vt:lpstr>
      <vt:lpstr>Základní pojmy</vt:lpstr>
      <vt:lpstr>Základní pojmy</vt:lpstr>
      <vt:lpstr>LEADER  jako jedna z hlavních metod pro rozvoj regionu</vt:lpstr>
      <vt:lpstr>Územní působnost MAS</vt:lpstr>
      <vt:lpstr>Prezentace aplikace PowerPoint</vt:lpstr>
      <vt:lpstr>Prezentace aplikace PowerPoint</vt:lpstr>
      <vt:lpstr>Strategie komunitně vedeného místního rozvoje (SCLLD)</vt:lpstr>
      <vt:lpstr>Kolik dokumentů se bude zpracovávat?</vt:lpstr>
      <vt:lpstr>Územní působnost MAS </vt:lpstr>
      <vt:lpstr>Místní akční skupina </vt:lpstr>
      <vt:lpstr>Orgány MAS </vt:lpstr>
      <vt:lpstr>Kancelář MAS </vt:lpstr>
      <vt:lpstr>Závazné části SCLLD</vt:lpstr>
      <vt:lpstr>Kolik žádostí se bude podávat?</vt:lpstr>
      <vt:lpstr>Kolik žádostí se bude podávat?</vt:lpstr>
      <vt:lpstr>Obsahové posouzení SCLLD s OP</vt:lpstr>
      <vt:lpstr>Možnosti zapojení subjektu do MAS</vt:lpstr>
      <vt:lpstr>CLLD dle Dohody o partnerství</vt:lpstr>
      <vt:lpstr>Alokace CLLD 2014–2020 (stav k září 2014*)</vt:lpstr>
      <vt:lpstr>CLLD v IROP</vt:lpstr>
      <vt:lpstr>CLLD v IROP</vt:lpstr>
      <vt:lpstr>CLLD v OPŽP</vt:lpstr>
      <vt:lpstr>CLLD v OPŽP</vt:lpstr>
      <vt:lpstr>CLLD v OPŽP</vt:lpstr>
      <vt:lpstr>CLLD v OPŽP</vt:lpstr>
      <vt:lpstr>CLLD v OPZ</vt:lpstr>
      <vt:lpstr>CLLD v OPZ</vt:lpstr>
      <vt:lpstr>CLLD v OPZ</vt:lpstr>
      <vt:lpstr>CLLD v PRV</vt:lpstr>
      <vt:lpstr>CLLD v PRV</vt:lpstr>
      <vt:lpstr>CLLD v PRV</vt:lpstr>
      <vt:lpstr>Děkuji za pozornost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Venkov po roce 2014</dc:title>
  <dc:creator>Václav Pošmurný</dc:creator>
  <cp:lastModifiedBy>Gabriela Geherová</cp:lastModifiedBy>
  <cp:revision>279</cp:revision>
  <cp:lastPrinted>2014-10-13T12:08:22Z</cp:lastPrinted>
  <dcterms:created xsi:type="dcterms:W3CDTF">2012-10-28T10:06:04Z</dcterms:created>
  <dcterms:modified xsi:type="dcterms:W3CDTF">2015-02-10T09:34:18Z</dcterms:modified>
</cp:coreProperties>
</file>