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7" r:id="rId2"/>
    <p:sldId id="290" r:id="rId3"/>
    <p:sldId id="315" r:id="rId4"/>
    <p:sldId id="306" r:id="rId5"/>
    <p:sldId id="305" r:id="rId6"/>
    <p:sldId id="291" r:id="rId7"/>
    <p:sldId id="329" r:id="rId8"/>
    <p:sldId id="333" r:id="rId9"/>
    <p:sldId id="334" r:id="rId10"/>
    <p:sldId id="335" r:id="rId11"/>
    <p:sldId id="317" r:id="rId12"/>
    <p:sldId id="336" r:id="rId13"/>
    <p:sldId id="337" r:id="rId14"/>
    <p:sldId id="338" r:id="rId15"/>
    <p:sldId id="318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277" r:id="rId24"/>
    <p:sldId id="328" r:id="rId25"/>
    <p:sldId id="339" r:id="rId26"/>
    <p:sldId id="266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>
        <p:scale>
          <a:sx n="68" d="100"/>
          <a:sy n="68" d="100"/>
        </p:scale>
        <p:origin x="50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5DD40-5F1E-4A39-ACDF-67066B11F661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A4550-4B9E-4C2E-88BA-2A974F79D1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4279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5ec2c403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5ec2c403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54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5ec2c403f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5ec2c403f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439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008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02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938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126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31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44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97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125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400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09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49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8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47A5D-6741-448A-8623-734F79799722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4EAA5-89FA-4900-9B01-966039481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6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uni.maps.arcgis.com/apps/webappviewer/index.html?id=be49dbf5abc7439192277a7b0bf6e5d7" TargetMode="External"/><Relationship Id="rId2" Type="http://schemas.openxmlformats.org/officeDocument/2006/relationships/hyperlink" Target="http://esf.test-unifer.cz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arcg.is/19GLz4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23" y="0"/>
            <a:ext cx="8702577" cy="686394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2608" y="1749973"/>
            <a:ext cx="11430000" cy="2222938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Interaktivní mapa neziskového sektoru</a:t>
            </a:r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200" b="1" dirty="0" err="1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</a:t>
            </a:r>
            <a:r>
              <a:rPr lang="cs-CZ" sz="2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č. CZ.03.3.X/0.0/0.0/15_124/0006215</a:t>
            </a:r>
            <a:br>
              <a:rPr lang="cs-CZ" sz="2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cs-CZ" sz="2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7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Marie Hladká</a:t>
            </a:r>
            <a:b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7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Vladimír Hyánek</a:t>
            </a:r>
            <a:br>
              <a:rPr lang="cs-CZ" sz="27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cs-CZ" sz="2700" b="1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826" y="3803955"/>
            <a:ext cx="2759563" cy="58352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9260" t="28718" r="22962" b="16495"/>
          <a:stretch/>
        </p:blipFill>
        <p:spPr>
          <a:xfrm>
            <a:off x="199696" y="5868390"/>
            <a:ext cx="1864121" cy="8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35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3" y="1119351"/>
            <a:ext cx="11414235" cy="488730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Výčet proměnných ve vrstvě: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Veřejné sbírky (označení veřejné sbírky, územní rozsah, doba konání, způsob, účel)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Dotace (příjemce, poskytovatel, položka rozpočtové skladby, paragraf rozpočtové skladby, částka uvolněná, částka čerpaná, rok)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Operační programy (příjemce, datum realizace, místo realizace, spolufinancování) 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Veřejné zakázky (zadavatel, dodavatel, limit, celková konečná hodnota)</a:t>
            </a:r>
          </a:p>
          <a:p>
            <a:pPr marL="685800" indent="0" algn="just" fontAlgn="base">
              <a:buNone/>
            </a:pPr>
            <a:br>
              <a:rPr lang="cs-CZ" dirty="0"/>
            </a:br>
            <a:endParaRPr lang="cs-CZ" sz="22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Mapa finančních toků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99696" y="5868390"/>
            <a:ext cx="1864121" cy="8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47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444" y="1375014"/>
            <a:ext cx="8657134" cy="487957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28009" y="866043"/>
            <a:ext cx="3995842" cy="5265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Účel NNO </a:t>
            </a:r>
            <a:r>
              <a:rPr lang="cs-CZ" i="1" dirty="0">
                <a:latin typeface="Courier New" panose="02070309020205020404" pitchFamily="49" charset="0"/>
                <a:cs typeface="Courier New" panose="02070309020205020404" pitchFamily="49" charset="0"/>
              </a:rPr>
              <a:t>(mapa NNO)</a:t>
            </a:r>
          </a:p>
          <a:p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2"/>
            <a:ext cx="11414235" cy="814074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První výstupy z mapy…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" y="7920"/>
            <a:ext cx="1512916" cy="66241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l="2461" t="19341" r="88333" b="44176"/>
          <a:stretch/>
        </p:blipFill>
        <p:spPr>
          <a:xfrm>
            <a:off x="409903" y="1642494"/>
            <a:ext cx="2304268" cy="494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08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pro obsah 10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7813" t="18793" r="18333" b="15345"/>
          <a:stretch/>
        </p:blipFill>
        <p:spPr>
          <a:xfrm>
            <a:off x="110535" y="889462"/>
            <a:ext cx="9732734" cy="606510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5964" y="215496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První výstupy z mapy…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7348450" y="1413165"/>
            <a:ext cx="4123114" cy="5070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Počet obyvatel na 1 NNO</a:t>
            </a:r>
          </a:p>
          <a:p>
            <a:pPr marL="0" indent="0">
              <a:buNone/>
            </a:pPr>
            <a:r>
              <a:rPr lang="cs-CZ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(mapa NNO + mapa regionů)</a:t>
            </a:r>
          </a:p>
        </p:txBody>
      </p:sp>
    </p:spTree>
    <p:extLst>
      <p:ext uri="{BB962C8B-B14F-4D97-AF65-F5344CB8AC3E}">
        <p14:creationId xmlns:p14="http://schemas.microsoft.com/office/powerpoint/2010/main" val="785166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8020" t="19138" r="18646" b="15172"/>
          <a:stretch/>
        </p:blipFill>
        <p:spPr>
          <a:xfrm>
            <a:off x="289559" y="905809"/>
            <a:ext cx="9326107" cy="584412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5964" y="215496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První výstupy z mapy…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6991004" y="1413166"/>
            <a:ext cx="4480560" cy="67333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Počet obyvatel nad 60 let na 1 NNO v sociálních službách</a:t>
            </a:r>
          </a:p>
          <a:p>
            <a:pPr marL="0" indent="0">
              <a:buNone/>
            </a:pPr>
            <a:r>
              <a:rPr lang="cs-CZ" sz="2500" i="1" dirty="0">
                <a:latin typeface="Courier New" panose="02070309020205020404" pitchFamily="49" charset="0"/>
                <a:cs typeface="Courier New" panose="02070309020205020404" pitchFamily="49" charset="0"/>
              </a:rPr>
              <a:t>(mapa NNO + mapa regionů + demografický údaj)</a:t>
            </a:r>
          </a:p>
          <a:p>
            <a:pPr marL="0" indent="0">
              <a:buNone/>
            </a:pPr>
            <a:endParaRPr lang="cs-CZ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4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2AC6CA80-93D3-4F57-BCA1-511D5798D8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4" t="18449" r="18229" b="15000"/>
          <a:stretch/>
        </p:blipFill>
        <p:spPr>
          <a:xfrm>
            <a:off x="639325" y="935422"/>
            <a:ext cx="9408565" cy="531838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5964" y="215496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První výstupy z mapy…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6991004" y="1413166"/>
            <a:ext cx="4480560" cy="67333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Podíl NNO na zaměstnanosti obyvatelstva ve věku 15 až 64 let </a:t>
            </a:r>
          </a:p>
          <a:p>
            <a:pPr marL="0" indent="0">
              <a:buNone/>
            </a:pPr>
            <a:endParaRPr lang="cs-CZ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B45A168-373D-4FD7-8FF0-67496B8678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077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19" y="552274"/>
            <a:ext cx="8918498" cy="630572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6400" y="143269"/>
            <a:ext cx="10515600" cy="1696189"/>
          </a:xfrm>
        </p:spPr>
        <p:txBody>
          <a:bodyPr>
            <a:normAutofit fontScale="90000"/>
          </a:bodyPr>
          <a:lstStyle/>
          <a:p>
            <a:pPr algn="r"/>
            <a:r>
              <a:rPr lang="cs-CZ" sz="3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Identifikace náboženských a církevních organizací</a:t>
            </a:r>
            <a:br>
              <a:rPr lang="cs-CZ" sz="3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3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cs-CZ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(filtrovaná mapa NNO)</a:t>
            </a:r>
            <a:br>
              <a:rPr lang="cs-CZ" sz="3200" i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cs-CZ" sz="3200" b="1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838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3833" y="967333"/>
            <a:ext cx="11230305" cy="79694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cs-CZ" sz="18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Sociální služby s ubytováním poskytované NNO</a:t>
            </a:r>
          </a:p>
          <a:p>
            <a:pPr marL="0" indent="0" algn="r">
              <a:buNone/>
            </a:pPr>
            <a:r>
              <a:rPr lang="cs-CZ" sz="18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Dostupnost těchto služeb pro obyvatelstvo ČR </a:t>
            </a: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3833" y="141892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Sociální služby poskytované NNO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985" y="1905080"/>
            <a:ext cx="3852153" cy="295720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30061" t="10256" r="2847" b="27821"/>
          <a:stretch/>
        </p:blipFill>
        <p:spPr>
          <a:xfrm>
            <a:off x="177800" y="1905080"/>
            <a:ext cx="7610255" cy="380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02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666" y="1119354"/>
            <a:ext cx="5989264" cy="87526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Dle MF ČR,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Monitor státní pokladny, 2017</a:t>
            </a: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Výdaje obcí a krajů do NNO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20" y="950200"/>
            <a:ext cx="5882782" cy="415935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6" y="2623357"/>
            <a:ext cx="5989264" cy="423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40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48726" y="5329381"/>
            <a:ext cx="2975412" cy="1182832"/>
          </a:xfrm>
          <a:ln w="31750"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Maximum</a:t>
            </a:r>
          </a:p>
          <a:p>
            <a:pPr lvl="1"/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554 mil. Kč/rok</a:t>
            </a:r>
          </a:p>
          <a:p>
            <a:pPr lvl="1"/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Fotbalová asociace ČR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85925" y="141891"/>
            <a:ext cx="10138213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Čerpané dotace v roce 2017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729" t="17885" r="89063" b="68457"/>
          <a:stretch/>
        </p:blipFill>
        <p:spPr>
          <a:xfrm>
            <a:off x="8561964" y="951680"/>
            <a:ext cx="3081664" cy="22334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18439" t="9894" r="5416" b="3847"/>
          <a:stretch/>
        </p:blipFill>
        <p:spPr>
          <a:xfrm>
            <a:off x="173047" y="1277392"/>
            <a:ext cx="8675678" cy="532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56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7778"/>
            <a:ext cx="8657363" cy="612022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37601" y="3740727"/>
            <a:ext cx="3263900" cy="3046268"/>
          </a:xfrm>
        </p:spPr>
        <p:txBody>
          <a:bodyPr/>
          <a:lstStyle/>
          <a:p>
            <a:pPr lvl="1"/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CEDR</a:t>
            </a:r>
          </a:p>
          <a:p>
            <a:pPr lvl="1"/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2017</a:t>
            </a:r>
          </a:p>
          <a:p>
            <a:pPr lvl="1"/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Úřady práce</a:t>
            </a:r>
          </a:p>
          <a:p>
            <a:pPr lvl="1"/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Dotace pro NNO</a:t>
            </a:r>
          </a:p>
          <a:p>
            <a:pPr lvl="1"/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Aktivní podpora zaměstnanosti</a:t>
            </a: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1150" y="141891"/>
            <a:ext cx="10515599" cy="977461"/>
          </a:xfrm>
        </p:spPr>
        <p:txBody>
          <a:bodyPr>
            <a:normAutofit fontScale="90000"/>
          </a:bodyPr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Dotace NNO na podporu zaměstnanosti</a:t>
            </a:r>
          </a:p>
        </p:txBody>
      </p:sp>
    </p:spTree>
    <p:extLst>
      <p:ext uri="{BB962C8B-B14F-4D97-AF65-F5344CB8AC3E}">
        <p14:creationId xmlns:p14="http://schemas.microsoft.com/office/powerpoint/2010/main" val="225520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cs-CZ" sz="32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Centrum pro výzkum neziskového sektoru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38102"/>
            <a:ext cx="4706389" cy="4738861"/>
          </a:xfrm>
        </p:spPr>
        <p:txBody>
          <a:bodyPr>
            <a:normAutofit fontScale="25000" lnSpcReduction="20000"/>
          </a:bodyPr>
          <a:lstStyle/>
          <a:p>
            <a:r>
              <a:rPr lang="cs-CZ" sz="4300" dirty="0">
                <a:latin typeface="Courier New" panose="02070309020205020404" pitchFamily="49" charset="0"/>
                <a:cs typeface="Courier New" panose="02070309020205020404" pitchFamily="49" charset="0"/>
              </a:rPr>
              <a:t>Soutěž o pravdu: Veřejný diskurz o migraci ve střední Evropě v post-faktuální době (GAČR 1/2019 – 12/2021)</a:t>
            </a:r>
          </a:p>
          <a:p>
            <a:r>
              <a:rPr lang="cs-CZ" sz="4300" dirty="0">
                <a:latin typeface="Courier New" panose="02070309020205020404" pitchFamily="49" charset="0"/>
                <a:cs typeface="Courier New" panose="02070309020205020404" pitchFamily="49" charset="0"/>
              </a:rPr>
              <a:t>Model finančního zdraví neziskových organizací a predikce jejich finanční zranitelnosti (TAČR 1/2019 – 12/2020)</a:t>
            </a:r>
          </a:p>
          <a:p>
            <a:r>
              <a:rPr lang="cs-CZ" sz="4300" dirty="0">
                <a:latin typeface="Courier New" panose="02070309020205020404" pitchFamily="49" charset="0"/>
                <a:cs typeface="Courier New" panose="02070309020205020404" pitchFamily="49" charset="0"/>
              </a:rPr>
              <a:t>Efektivní marketing jako nástroj konkurenceschopnosti a udržitelného rozvoje neziskových organizací poskytujících sociální služby (TAČR 1/2019 – 12/2020)</a:t>
            </a:r>
          </a:p>
          <a:p>
            <a:r>
              <a:rPr lang="cs-CZ" sz="4300" dirty="0">
                <a:latin typeface="Courier New" panose="02070309020205020404" pitchFamily="49" charset="0"/>
                <a:cs typeface="Courier New" panose="02070309020205020404" pitchFamily="49" charset="0"/>
              </a:rPr>
              <a:t>Interaktivní mapa neziskového sektoru﻿ (MPSV – OPZ 4/2017 – 3/2020)</a:t>
            </a:r>
          </a:p>
          <a:p>
            <a:pPr lvl="0"/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5544589" y="1438102"/>
            <a:ext cx="5809211" cy="4738861"/>
          </a:xfrm>
        </p:spPr>
        <p:txBody>
          <a:bodyPr>
            <a:normAutofit fontScale="25000" lnSpcReduction="20000"/>
          </a:bodyPr>
          <a:lstStyle/>
          <a:p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Giving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Europe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(ERNOP 12/2017)</a:t>
            </a:r>
          </a:p>
          <a:p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Europe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divided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? Public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debates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civil society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responses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during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refugee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crisis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Austria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Czech Republic (MŠMT/ AKTION Česká republika – Rakousko 2/2017 — 12/2017)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ITTSOIN –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Social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Innovation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Civic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Engagement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– FP7 , 7. rámcový program EU 3/2014 – 2/2017)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Vliv veřejných financí na strukturu zdrojů a produkci NI (GAČR 1/2014 – 12/2016)</a:t>
            </a:r>
          </a:p>
          <a:p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Assessment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impact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percentage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tax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designation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concept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recommendations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future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policies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(ERSTE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Foundation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3/2015 – 3/2016)</a:t>
            </a:r>
          </a:p>
          <a:p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European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Foundations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Research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Innovation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, EU – Ostatní komunitární programy 2/2013 – 7/2014)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Rozvoj neziskového sektoru na úrovni malých obcí,(Projekty z oblasti výzkumu a vývoje 6/2013 — 8/2013)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CVNS: výzkum a lidské zdroje (ESF, OPVK 2009 – 2012)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Revize teorií neziskového sektoru jako východisko formulace veřejné politiky vůči neziskovému sektoru (GAČR 1/2009 — 12/2011)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Has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Our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Dream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?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Comparative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Research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Central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Eastern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European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Civil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Societies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(Trust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Civil Society in CEE 2009–2011)</a:t>
            </a:r>
          </a:p>
          <a:p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third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sector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between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voice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service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Federal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Ministry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Science and </a:t>
            </a:r>
            <a:r>
              <a:rPr lang="cs-CZ" sz="4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Culture</a:t>
            </a:r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 – 6/2006-5/2009)</a:t>
            </a:r>
          </a:p>
          <a:p>
            <a:r>
              <a:rPr lang="cs-CZ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Podíl neziskových organizací na zabezpečování veřejných služeb (GAČR 1/2005 – 1/2007)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820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20099" y="1119353"/>
            <a:ext cx="3533775" cy="4920646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Výdaje v Kč na obyvatele</a:t>
            </a:r>
          </a:p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Kompenzují dotace od státu výdaje obcí v periferních oblastech???</a:t>
            </a:r>
          </a:p>
          <a:p>
            <a:pPr lvl="1"/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Koncentrace je patrná u center (Praha, Brno, Ostrava, Plzeň, Olomouc apod.)</a:t>
            </a:r>
          </a:p>
          <a:p>
            <a:pPr lvl="1"/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Zajímavá je nulová absorpční schopnost v kraji Vysočina, JMK a ZLK s výjimkou aglomerace Brna</a:t>
            </a:r>
          </a:p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Krkonoše jako maximální extrém?</a:t>
            </a:r>
          </a:p>
          <a:p>
            <a:pPr lvl="1"/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Sídlo horské služby</a:t>
            </a:r>
          </a:p>
          <a:p>
            <a:pPr lvl="1"/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14500" y="141891"/>
            <a:ext cx="10109638" cy="753459"/>
          </a:xfrm>
        </p:spPr>
        <p:txBody>
          <a:bodyPr>
            <a:normAutofit/>
          </a:bodyPr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Podpora NNO od obcí a státu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8" y="976961"/>
            <a:ext cx="8170818" cy="57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18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01051" y="1119353"/>
            <a:ext cx="3619500" cy="4700422"/>
          </a:xfrm>
        </p:spPr>
        <p:txBody>
          <a:bodyPr/>
          <a:lstStyle/>
          <a:p>
            <a:r>
              <a:rPr lang="cs-CZ" sz="20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Výdaje v Kč na 1 NNO</a:t>
            </a:r>
          </a:p>
          <a:p>
            <a:r>
              <a:rPr lang="cs-CZ" sz="20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Opět je zřejmá koncentrace u větších měst</a:t>
            </a: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Podpora NNO od obcí a státu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" y="875990"/>
            <a:ext cx="8327119" cy="588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31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63025" y="1504950"/>
            <a:ext cx="2861113" cy="3971926"/>
          </a:xfrm>
        </p:spPr>
        <p:txBody>
          <a:bodyPr>
            <a:normAutofit/>
          </a:bodyPr>
          <a:lstStyle/>
          <a:p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Počty NNO v ochraně ŽP</a:t>
            </a:r>
          </a:p>
          <a:p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Dotace NNO v ochraně ŽP</a:t>
            </a:r>
          </a:p>
          <a:p>
            <a:pPr lvl="1"/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Velká města</a:t>
            </a:r>
          </a:p>
          <a:p>
            <a:pPr lvl="1"/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Vybrané zemědělské oblasti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>
            <a:normAutofit fontScale="90000"/>
          </a:bodyPr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Role NNO v ochraně životního prostředí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1" y="849854"/>
            <a:ext cx="8088994" cy="57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50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3" y="1119353"/>
            <a:ext cx="11414235" cy="5376040"/>
          </a:xfrm>
        </p:spPr>
        <p:txBody>
          <a:bodyPr>
            <a:normAutofit/>
          </a:bodyPr>
          <a:lstStyle/>
          <a:p>
            <a:pPr marL="514350" indent="-514350">
              <a:buAutoNum type="alphaUcParenR"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Portál: www. mapaneziskovek.cz (od 4/2019)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http://esf.test-unifer.cz/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B) Mapa všech NNO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https://muni.maps.arcgis.com/apps/webappviewer/index.html?id=be49dbf5abc7439192277a7b0bf6e5d7</a:t>
            </a: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Odkazy</a:t>
            </a:r>
          </a:p>
        </p:txBody>
      </p:sp>
    </p:spTree>
    <p:extLst>
      <p:ext uri="{BB962C8B-B14F-4D97-AF65-F5344CB8AC3E}">
        <p14:creationId xmlns:p14="http://schemas.microsoft.com/office/powerpoint/2010/main" val="3712933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Story mapy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Tematická mapa dostupnosti NNO v sociálních službách:</a:t>
            </a:r>
          </a:p>
          <a:p>
            <a:pPr lvl="1"/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https://arcg.is/19GLz4</a:t>
            </a: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Další story mapy:</a:t>
            </a:r>
          </a:p>
          <a:p>
            <a:pPr lvl="1">
              <a:buFontTx/>
              <a:buChar char="-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Proměny českého neziskového sektoru od roku 1990 </a:t>
            </a:r>
          </a:p>
          <a:p>
            <a:pPr lvl="1">
              <a:buFontTx/>
              <a:buChar char="-"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Dotace z fondů EU, EHP a Norských fondů </a:t>
            </a:r>
          </a:p>
          <a:p>
            <a:pPr lvl="1">
              <a:buFontTx/>
              <a:buChar char="-"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Mapa konkrétní organizace: Junák – český skaut, z.s.</a:t>
            </a:r>
          </a:p>
          <a:p>
            <a:pPr lvl="1">
              <a:buFontTx/>
              <a:buChar char="-"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Církve </a:t>
            </a:r>
          </a:p>
          <a:p>
            <a:pPr lvl="1">
              <a:buFontTx/>
              <a:buChar char="-"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Sítě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3205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Jak nám to prozatím jde…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 čím nemáme problém: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CEDR, Registr poskytovatelů sociálních služeb, Národní registr poskytovatelů zdravotních služeb, živnostenský rejstřík, data z Věstníku veřejných zakázek, data o Strukturálních fondech, data z monitoru = získáváme ve formě open data.</a:t>
            </a:r>
          </a:p>
          <a:p>
            <a:pPr marL="0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 čím máme problém: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Veřejné sbírky (MV), Rejstřík církví a náboženských společností (MK), Veřejné rejstříky (MS – justice.cz).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Rejstříky nenabízí open data, je zapotřebí stahovat přes skripty (blokace na den na 1 IP adresu, změna formulářů v budoucnosti…).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Klasifikace NACE dle RES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160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895384" y="1576553"/>
            <a:ext cx="6327444" cy="13952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4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Děkujeme za pozornost</a:t>
            </a:r>
          </a:p>
          <a:p>
            <a:pPr marL="0" indent="0" algn="ctr">
              <a:buNone/>
            </a:pPr>
            <a:endParaRPr lang="cs-CZ" sz="4400" b="1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83070" y="5776950"/>
            <a:ext cx="2013390" cy="88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8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3" y="900444"/>
            <a:ext cx="11414235" cy="5376040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Interaktivní mapa neziskového sektoru</a:t>
            </a:r>
          </a:p>
          <a:p>
            <a:pPr marL="0" indent="0">
              <a:buNone/>
            </a:pPr>
            <a:endParaRPr lang="cs-CZ" sz="24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Hlavním záměrem projektu je vybudování </a:t>
            </a: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plně funkčního a uživatelsky přívětivého informačního portálu 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 neziskových organizacích v České republice. </a:t>
            </a:r>
            <a:b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Portál bude představovat účinný nástroj vycházející z aktuálních, přesných a ověřitelných dat, která poskytnou: </a:t>
            </a:r>
          </a:p>
          <a:p>
            <a:pPr marL="0" indent="0">
              <a:buNone/>
            </a:pPr>
            <a:b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komplexní informace → vizualizaci těchto informací</a:t>
            </a:r>
            <a:br>
              <a:rPr lang="cs-CZ" sz="2000" i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cs-CZ" sz="2000" i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 koho: 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NNO, veřejná správa, dárci, veřejnost, média</a:t>
            </a:r>
          </a:p>
          <a:p>
            <a:pPr marL="0" indent="0">
              <a:buNone/>
            </a:pP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Přínosy: 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Komunikace a spolupráce, efektivnost, podpora inovací, kvalifikované rozhodování, popularizace, transparentnost, informovanost, odpovědnost, zlepšení situace kapacitně menších NNO</a:t>
            </a:r>
          </a:p>
          <a:p>
            <a:endParaRPr lang="cs-CZ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758553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Vyústění aktivit CVNS</a:t>
            </a:r>
          </a:p>
        </p:txBody>
      </p:sp>
    </p:spTree>
    <p:extLst>
      <p:ext uri="{BB962C8B-B14F-4D97-AF65-F5344CB8AC3E}">
        <p14:creationId xmlns:p14="http://schemas.microsoft.com/office/powerpoint/2010/main" val="7850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/>
            <a:r>
              <a:rPr lang="en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Popis projektu</a:t>
            </a:r>
            <a:endParaRPr b="1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76215" indent="-228600"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nternetový portál zpřístupňující </a:t>
            </a:r>
            <a:r>
              <a:rPr lang="en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souhrnná data  </a:t>
            </a:r>
            <a:r>
              <a:rPr lang="en" sz="24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 aktuálním stavu základních </a:t>
            </a:r>
            <a:r>
              <a:rPr lang="en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ekonomických i neekonomických </a:t>
            </a:r>
            <a:r>
              <a:rPr lang="en" sz="24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charakteristik všech re</a:t>
            </a:r>
            <a:r>
              <a:rPr lang="cs-CZ" sz="24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" sz="24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istrovaných nestátních neziskových organizací</a:t>
            </a:r>
            <a:endParaRPr sz="2400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76215" indent="-228600"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Zobrazí NNO formou interaktivní mapy</a:t>
            </a:r>
            <a:endParaRPr sz="24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5800" lvl="1" indent="-228600"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 zvláštním zřetelem k ekonomickým charakteristikám (dotace, veřejné sbírky, veřejné zakázky) </a:t>
            </a:r>
            <a:endParaRPr sz="2000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5800" lvl="1" indent="-228600"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 možností výběru na základě desítek dalších charakteristik (charakter organizace, charakter obce, právní forma, datum registrace, předmět činnosti atp.)</a:t>
            </a:r>
            <a:endParaRPr sz="2000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5800" lvl="1" indent="-228600"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 průběžnou vizualizací aktuálního třídění, možností jejího analytického zpracování a následného exportu.</a:t>
            </a:r>
            <a:endParaRPr sz="2000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46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just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 co projekt reaguje?</a:t>
            </a:r>
            <a:endParaRPr b="1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76215" indent="-228600">
              <a:spcBef>
                <a:spcPts val="5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Neexistence rozsáhlejších a ucelených datových portálů o českých NNO</a:t>
            </a:r>
            <a:endParaRPr lang="cs-CZ" sz="24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76215" indent="-228600">
              <a:spcBef>
                <a:spcPts val="5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Nepropojenost stávajících veřejných rejstříků obsahujících údaje o NNO </a:t>
            </a:r>
            <a:endParaRPr sz="24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76215" indent="-228600">
              <a:spcBef>
                <a:spcPts val="5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" sz="24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Neexistující nástroje pro vyhledávání, třídění a zobrazování informací v jediném rozhraní</a:t>
            </a:r>
            <a:endParaRPr sz="24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15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3" y="630621"/>
            <a:ext cx="11414235" cy="53760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Registr ekonomických subjektů (RES),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Monitor státní pokladny MF(MONITOR),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Centrální evidence dotací z rozpočtu (CEDR),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Registr veřejných sbírek,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Informační portál o veřejných zakázkách (ISVZ),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Vybrané údaje z daňových přiznání PO a FO, poskytované Finanční správou ČR.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Registr církví a náboženských společností,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Registr zdravotnických zařízení,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Registr poskytovatelů sociálních služeb,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Portál Justice,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Živnostenský rejstřík,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Registr smluv,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Seznam politických stran a hnutí (PSH),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Rejstřík škol a školských zařízení,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……….</a:t>
            </a: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Zdroje dat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99696" y="5868390"/>
            <a:ext cx="1864121" cy="8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2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2" y="1588687"/>
            <a:ext cx="11414235" cy="5008178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Interaktivní mapy lze zobrazovat a filtrovat v rámci </a:t>
            </a:r>
            <a:r>
              <a:rPr lang="cs-CZ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vrstev dat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</a:p>
          <a:p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Vrstvy bude možné vzájemně propojovat na základě zvolených charakteristik v každé z vrstev.  </a:t>
            </a:r>
          </a:p>
          <a:p>
            <a:pPr lvl="1"/>
            <a:r>
              <a:rPr lang="cs-CZ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Mapa NNO: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základní popisné charakteristiky</a:t>
            </a:r>
          </a:p>
          <a:p>
            <a:pPr lvl="1"/>
            <a:r>
              <a:rPr lang="cs-CZ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Mapa regionů: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věnuje se specifikům oblastí, kde neziskové organizace působí a kromě geografických údajů obsahuje také údaje demografické. </a:t>
            </a:r>
          </a:p>
          <a:p>
            <a:pPr lvl="1"/>
            <a:r>
              <a:rPr lang="cs-CZ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Mapa finančních toků: 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které směřují k neziskovým organizacím.</a:t>
            </a:r>
            <a:endParaRPr lang="cs-CZ" sz="2000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Možnosti zobrazování dat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99696" y="5868390"/>
            <a:ext cx="1864121" cy="8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69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3" y="1119351"/>
            <a:ext cx="11414235" cy="488730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Výčet proměnných ve vrstvě: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Právní forma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Sídlo, území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Datum vzniku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Účel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Doplňková činnost, Živnostenské oprávnění</a:t>
            </a:r>
          </a:p>
          <a:p>
            <a:pPr marL="914400" algn="just" fontAlgn="base"/>
            <a:r>
              <a:rPr lang="cs-CZ" sz="22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Odkazy na zakládací listiny, účetní závěrky, výroční zprávy</a:t>
            </a:r>
          </a:p>
          <a:p>
            <a:pPr marL="0" indent="0">
              <a:lnSpc>
                <a:spcPct val="110000"/>
              </a:lnSpc>
              <a:buNone/>
            </a:pPr>
            <a:endParaRPr lang="cs-CZ" sz="2200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Mapa neziskových organizací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99696" y="5868390"/>
            <a:ext cx="1864121" cy="8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64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903" y="1119351"/>
            <a:ext cx="11414235" cy="488730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 b="1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Výčet proměnných ve vrstvě:</a:t>
            </a:r>
          </a:p>
          <a:p>
            <a:pPr marL="0" indent="0">
              <a:lnSpc>
                <a:spcPct val="110000"/>
              </a:lnSpc>
              <a:buNone/>
            </a:pPr>
            <a:endParaRPr lang="cs-CZ" sz="2200" b="1" dirty="0">
              <a:solidFill>
                <a:schemeClr val="bg2">
                  <a:lumMod val="2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pohlaví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věku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nezaměstnanosti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podnikatelských subjektů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nadmořské výšky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velikosti katastru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rozpočtu</a:t>
            </a:r>
          </a:p>
          <a:p>
            <a:pPr fontAlgn="base"/>
            <a:r>
              <a:rPr lang="cs-CZ" sz="2100" dirty="0">
                <a:solidFill>
                  <a:schemeClr val="bg2">
                    <a:lumMod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Obce podle výdajů na neziskový sektor</a:t>
            </a:r>
          </a:p>
          <a:p>
            <a:endParaRPr lang="cs-CZ" dirty="0">
              <a:solidFill>
                <a:schemeClr val="bg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903" y="141891"/>
            <a:ext cx="11414235" cy="977461"/>
          </a:xfrm>
        </p:spPr>
        <p:txBody>
          <a:bodyPr/>
          <a:lstStyle/>
          <a:p>
            <a:pPr algn="r"/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Mapa regionů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5868390"/>
            <a:ext cx="4354286" cy="9896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60" t="28718" r="22962" b="16495"/>
          <a:stretch/>
        </p:blipFill>
        <p:spPr>
          <a:xfrm>
            <a:off x="199696" y="5868390"/>
            <a:ext cx="1864121" cy="8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057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1157</Words>
  <Application>Microsoft Office PowerPoint</Application>
  <PresentationFormat>Širokoúhlá obrazovka</PresentationFormat>
  <Paragraphs>151</Paragraphs>
  <Slides>26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Wingdings</vt:lpstr>
      <vt:lpstr>Motiv Office</vt:lpstr>
      <vt:lpstr>   Interaktivní mapa neziskového sektoru reg. č. CZ.03.3.X/0.0/0.0/15_124/0006215    Marie Hladká Vladimír Hyánek </vt:lpstr>
      <vt:lpstr>Centrum pro výzkum neziskového sektoru</vt:lpstr>
      <vt:lpstr>Vyústění aktivit CVNS</vt:lpstr>
      <vt:lpstr>Popis projektu</vt:lpstr>
      <vt:lpstr>           Na co projekt reaguje?</vt:lpstr>
      <vt:lpstr>Zdroje dat</vt:lpstr>
      <vt:lpstr>Možnosti zobrazování dat</vt:lpstr>
      <vt:lpstr>Mapa neziskových organizací</vt:lpstr>
      <vt:lpstr>Mapa regionů</vt:lpstr>
      <vt:lpstr>Mapa finančních toků</vt:lpstr>
      <vt:lpstr>První výstupy z mapy…</vt:lpstr>
      <vt:lpstr>První výstupy z mapy…</vt:lpstr>
      <vt:lpstr>První výstupy z mapy…</vt:lpstr>
      <vt:lpstr>První výstupy z mapy…</vt:lpstr>
      <vt:lpstr>Identifikace náboženských a církevních organizací       (filtrovaná mapa NNO) </vt:lpstr>
      <vt:lpstr>Sociální služby poskytované NNO</vt:lpstr>
      <vt:lpstr>Výdaje obcí a krajů do NNO</vt:lpstr>
      <vt:lpstr>Čerpané dotace v roce 2017</vt:lpstr>
      <vt:lpstr>Dotace NNO na podporu zaměstnanosti</vt:lpstr>
      <vt:lpstr>Podpora NNO od obcí a státu</vt:lpstr>
      <vt:lpstr>Podpora NNO od obcí a státu</vt:lpstr>
      <vt:lpstr>Role NNO v ochraně životního prostředí</vt:lpstr>
      <vt:lpstr>Odkazy</vt:lpstr>
      <vt:lpstr>Story mapy</vt:lpstr>
      <vt:lpstr>Jak nám to prozatím jde…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Pařil Vilém (50030)</dc:creator>
  <cp:lastModifiedBy>Vladimír Hyánek</cp:lastModifiedBy>
  <cp:revision>214</cp:revision>
  <dcterms:created xsi:type="dcterms:W3CDTF">2016-12-18T07:31:47Z</dcterms:created>
  <dcterms:modified xsi:type="dcterms:W3CDTF">2019-02-21T06:59:35Z</dcterms:modified>
</cp:coreProperties>
</file>