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33" r:id="rId2"/>
    <p:sldId id="256" r:id="rId3"/>
    <p:sldId id="321" r:id="rId4"/>
    <p:sldId id="275" r:id="rId5"/>
    <p:sldId id="258" r:id="rId6"/>
    <p:sldId id="269" r:id="rId7"/>
    <p:sldId id="270" r:id="rId8"/>
    <p:sldId id="288" r:id="rId9"/>
    <p:sldId id="276" r:id="rId10"/>
    <p:sldId id="277" r:id="rId11"/>
    <p:sldId id="326" r:id="rId12"/>
    <p:sldId id="330" r:id="rId13"/>
    <p:sldId id="273" r:id="rId14"/>
    <p:sldId id="278" r:id="rId15"/>
    <p:sldId id="283" r:id="rId16"/>
    <p:sldId id="274" r:id="rId17"/>
    <p:sldId id="284" r:id="rId18"/>
    <p:sldId id="279" r:id="rId19"/>
    <p:sldId id="285" r:id="rId20"/>
    <p:sldId id="306" r:id="rId21"/>
    <p:sldId id="308" r:id="rId22"/>
    <p:sldId id="307" r:id="rId23"/>
    <p:sldId id="281" r:id="rId24"/>
    <p:sldId id="282" r:id="rId25"/>
    <p:sldId id="287" r:id="rId26"/>
    <p:sldId id="272" r:id="rId27"/>
    <p:sldId id="328" r:id="rId28"/>
    <p:sldId id="312" r:id="rId29"/>
    <p:sldId id="327" r:id="rId30"/>
    <p:sldId id="317" r:id="rId31"/>
    <p:sldId id="302" r:id="rId32"/>
    <p:sldId id="304" r:id="rId33"/>
    <p:sldId id="303" r:id="rId34"/>
    <p:sldId id="289" r:id="rId35"/>
    <p:sldId id="290" r:id="rId36"/>
    <p:sldId id="331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19" r:id="rId49"/>
    <p:sldId id="311" r:id="rId50"/>
    <p:sldId id="267" r:id="rId51"/>
  </p:sldIdLst>
  <p:sldSz cx="9144000" cy="6858000" type="screen4x3"/>
  <p:notesSz cx="6888163" cy="100187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ůnová Klára" initials="J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4" autoAdjust="0"/>
    <p:restoredTop sz="94629" autoAdjust="0"/>
  </p:normalViewPr>
  <p:slideViewPr>
    <p:cSldViewPr>
      <p:cViewPr>
        <p:scale>
          <a:sx n="75" d="100"/>
          <a:sy n="75" d="100"/>
        </p:scale>
        <p:origin x="-12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799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7-11T14:31:05.496" idx="1">
    <p:pos x="4408" y="960"/>
    <p:text>změny?
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497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0934" y="0"/>
            <a:ext cx="2985621" cy="501497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05EA6A0E-1DE8-438A-888D-41BC56490BF7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5615"/>
            <a:ext cx="2985621" cy="50149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0934" y="9515615"/>
            <a:ext cx="2985621" cy="50149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F216CD95-D3A7-422F-BDBB-9D9D85220B4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73162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812CC390-2183-46F4-BA15-BC120E95D338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516038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1699" y="9516038"/>
            <a:ext cx="2984870" cy="50093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2055F084-01DA-4CAA-90BB-EE71E7591E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635118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Křížová kontrola v aplikaci – nepustí vás</a:t>
            </a:r>
            <a:r>
              <a:rPr lang="cs-CZ" baseline="0" dirty="0" smtClean="0"/>
              <a:t> to nevyplnit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133423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Šedé a</a:t>
            </a:r>
            <a:r>
              <a:rPr lang="cs-CZ" baseline="0" dirty="0" smtClean="0"/>
              <a:t> žluté sloupce součtové, do nich se nepíše, odvody na sociální a zdravotní již součástí 1.6 </a:t>
            </a:r>
            <a:r>
              <a:rPr lang="cs-CZ" baseline="0" dirty="0" err="1" smtClean="0"/>
              <a:t>osobí</a:t>
            </a:r>
            <a:r>
              <a:rPr lang="cs-CZ" baseline="0" dirty="0" smtClean="0"/>
              <a:t> náklady, nikoliv samostatná skupina, vliv na 20 % přesun – již ne skupiny položek ale jednotlivé položky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77265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608851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72916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96616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1227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76513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8790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520409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51291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197135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4719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08133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CC1BE-4BA7-47D0-BB3D-8361E5B23CCC}" type="datetimeFigureOut">
              <a:rPr lang="cs-CZ" smtClean="0"/>
              <a:pPr/>
              <a:t>3.8.2016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25887-97EC-4A2A-93B8-3393418D85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3316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otace-lidskaprava.vlada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vitovska.hana@vlada.cz" TargetMode="External"/><Relationship Id="rId7" Type="http://schemas.openxmlformats.org/officeDocument/2006/relationships/image" Target="../media/image1.png"/><Relationship Id="rId2" Type="http://schemas.openxmlformats.org/officeDocument/2006/relationships/hyperlink" Target="mailto:romove.dotace@vlada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vysin.martin@vlada.cz" TargetMode="External"/><Relationship Id="rId5" Type="http://schemas.openxmlformats.org/officeDocument/2006/relationships/hyperlink" Target="mailto:strouhal.tomas@vlada.cz" TargetMode="External"/><Relationship Id="rId4" Type="http://schemas.openxmlformats.org/officeDocument/2006/relationships/hyperlink" Target="mailto:junova.klara@vlada.cz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>
            <a:no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Seminář pro žadatele v dotačních programech Sekce pro lidská práva Úřadu vlády ČR pro rok 2017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340696"/>
            <a:ext cx="6400800" cy="1752600"/>
          </a:xfrm>
        </p:spPr>
        <p:txBody>
          <a:bodyPr/>
          <a:lstStyle/>
          <a:p>
            <a:endParaRPr lang="cs-CZ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Lichtenštejnský palác</a:t>
            </a:r>
          </a:p>
          <a:p>
            <a:r>
              <a:rPr lang="cs-CZ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srpna 2016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200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124744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Průběh dotačního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řízení 2017 II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Dodatky k žádostem 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Elektronicky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(prosinec/leden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Lhůta 8 pracovních dnů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Krycí list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 příjemce za rok 2016: vyúčtování dotace za předcházející rok 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NNO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kraje - 15. února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Obce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25. února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Špatné </a:t>
            </a:r>
            <a:r>
              <a:rPr lang="cs-CZ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vyúčtování = neposkytnutí dotace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Vydání Rozhodnutí – nutné nastudovat!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Vyplacení dotací zpravidla do 31. března 2017, nejdříve však po provedení předběžné řídící kontroly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547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124744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Průběh dotačního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řízení 2017 III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Předložení průběžné zprávy (31. srpna 2017) </a:t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příprava žádostí na rok 2018 </a:t>
            </a:r>
            <a:endParaRPr lang="cs-CZ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Elektronicky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Krycí list</a:t>
            </a:r>
            <a:endParaRPr lang="cs-CZ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Závěrečná zpráva a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vyúčtování (čl. 15)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NNO do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15. února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Části závěrečné zprávy</a:t>
            </a:r>
          </a:p>
          <a:p>
            <a:pPr lvl="2" algn="just"/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Finanční vypořádání dle vyhlášky 367/2015 Sb.</a:t>
            </a:r>
          </a:p>
          <a:p>
            <a:pPr lvl="2" algn="just"/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Samotná závěrečná zpráva</a:t>
            </a:r>
          </a:p>
          <a:p>
            <a:pPr lvl="2" algn="just"/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Kopii účetní sestavy</a:t>
            </a:r>
          </a:p>
          <a:p>
            <a:pPr lvl="2" algn="just"/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 případě zahrnutí dobrovolníků jejich přehled do nepovinných příloh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Krycí list</a:t>
            </a:r>
          </a:p>
          <a:p>
            <a:pPr lvl="1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352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349896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Vratka dotace v průběhu kalendářního roku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719461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Při předčasném ukončení realizace projektu či při nezapočetí realizace (čl. 16)</a:t>
            </a: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Oznámení Úřadu do 15 pracovních dnů s odůvodněním v listinné podobě</a:t>
            </a: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Do 30 dnů navrácení poměrné části, dle délky realizace projektu, nebo v případě </a:t>
            </a:r>
            <a:r>
              <a:rPr lang="cs-CZ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nerealizace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celé dotace na účet Úřadu, z něhož mu byla poskytnuta dotace</a:t>
            </a:r>
          </a:p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211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Struktura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rozpočtu 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9776" y="242088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V dotační aplikaci bude vložena metodika/návod k rozpočtu projektu</a:t>
            </a:r>
          </a:p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Rozpočet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projektu uvádí náklady celého projektu a zvlášť náklady hrazené z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dotace</a:t>
            </a: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je součástí Rozhodnutí o poskytnutí dotace -&gt; je </a:t>
            </a:r>
            <a:r>
              <a:rPr lang="cs-CZ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závazný</a:t>
            </a:r>
            <a:endParaRPr lang="cs-CZ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595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989856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Struktura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rozpočtu II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Uznatelné náklady dle Směrnice č.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2/2016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ve znění pozdějších předpisů a Zvláštních ustanovení</a:t>
            </a:r>
          </a:p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Specifikace rozpočtu</a:t>
            </a:r>
          </a:p>
          <a:p>
            <a:pPr lvl="1" algn="just"/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každé položce rozpočtu hrazené z dotace </a:t>
            </a: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slouží k posouzení účelnosti, hospodárnosti a efektivnosti vynaložených prostředků</a:t>
            </a:r>
          </a:p>
          <a:p>
            <a:pPr lvl="1" algn="just"/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vádět ve formátu druh náklady a výše prostředků v Kč,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např.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tiskárna 6.000 Kč</a:t>
            </a:r>
          </a:p>
          <a:p>
            <a:pPr lvl="1" algn="just"/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otázka úrovně specifikace nákladů</a:t>
            </a:r>
          </a:p>
          <a:p>
            <a:pPr lvl="1"/>
            <a:endParaRPr lang="cs-CZ" sz="2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047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/>
          <p:nvPr/>
        </p:nvPicPr>
        <p:blipFill rotWithShape="1">
          <a:blip r:embed="rId3" cstate="print"/>
          <a:srcRect l="53144" t="23686" r="9281" b="15037"/>
          <a:stretch/>
        </p:blipFill>
        <p:spPr bwMode="auto">
          <a:xfrm>
            <a:off x="1315988" y="116632"/>
            <a:ext cx="6552727" cy="63367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Ovál 1"/>
          <p:cNvSpPr/>
          <p:nvPr/>
        </p:nvSpPr>
        <p:spPr>
          <a:xfrm>
            <a:off x="6228184" y="1233984"/>
            <a:ext cx="1512167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3557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Struktura rozpočtu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Zjednodušení a sloučení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položek a skupin,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nejvýraznější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změny:</a:t>
            </a:r>
          </a:p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Osobní náklady:</a:t>
            </a: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Zákonné odvody</a:t>
            </a: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Ostatní sociální náklady</a:t>
            </a:r>
          </a:p>
          <a:p>
            <a:pPr lvl="1"/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000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304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 rotWithShape="1">
          <a:blip r:embed="rId2" cstate="print"/>
          <a:srcRect l="53144" t="23686" r="9281" b="15037"/>
          <a:stretch/>
        </p:blipFill>
        <p:spPr bwMode="auto">
          <a:xfrm>
            <a:off x="1403646" y="260647"/>
            <a:ext cx="5976663" cy="59492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3" name="Ovál 2"/>
          <p:cNvSpPr/>
          <p:nvPr/>
        </p:nvSpPr>
        <p:spPr>
          <a:xfrm>
            <a:off x="1619672" y="4387304"/>
            <a:ext cx="2098848" cy="1440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9620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Struktura rozpočtu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Služby celkem</a:t>
            </a: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Odstranění položky právní a ekonomické služby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zahrnout do ostatních služeb a specifikovat)</a:t>
            </a: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Ostatní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služby (náklady organizace na služby spojené s realizací projektu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Nerozlišování přímých a nepřímých nákladů</a:t>
            </a:r>
          </a:p>
          <a:p>
            <a:pPr marL="457200" lvl="1" indent="0">
              <a:buNone/>
            </a:pP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410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/>
          <p:nvPr/>
        </p:nvPicPr>
        <p:blipFill rotWithShape="1">
          <a:blip r:embed="rId2" cstate="print"/>
          <a:srcRect l="53144" t="23686" r="9281" b="15037"/>
          <a:stretch/>
        </p:blipFill>
        <p:spPr bwMode="auto">
          <a:xfrm>
            <a:off x="1547663" y="260647"/>
            <a:ext cx="5832647" cy="59766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Ovál 1"/>
          <p:cNvSpPr/>
          <p:nvPr/>
        </p:nvSpPr>
        <p:spPr>
          <a:xfrm>
            <a:off x="1763688" y="3552181"/>
            <a:ext cx="2088232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9620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Základní informace a změny </a:t>
            </a:r>
            <a:b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 poskytování dotací pro rok 2017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Lichtenštejnský palác</a:t>
            </a:r>
          </a:p>
          <a:p>
            <a:r>
              <a:rPr lang="cs-CZ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srpna 2016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749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Struktura rozpočtu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Materiálové náklady</a:t>
            </a: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Odstranění položky kancelářské potřeby – specifikovat v ostatních materiálových nákladech</a:t>
            </a: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Nerozlišování přímých a nepřímých nákladů</a:t>
            </a:r>
          </a:p>
          <a:p>
            <a:pPr marL="457200" lvl="1" indent="0">
              <a:buNone/>
            </a:pP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109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 rotWithShape="1">
          <a:blip r:embed="rId2" cstate="print"/>
          <a:srcRect l="53144" t="23686" r="9281" b="15037"/>
          <a:stretch/>
        </p:blipFill>
        <p:spPr bwMode="auto">
          <a:xfrm>
            <a:off x="1475656" y="332656"/>
            <a:ext cx="5976663" cy="61206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Ovál 4"/>
          <p:cNvSpPr/>
          <p:nvPr/>
        </p:nvSpPr>
        <p:spPr>
          <a:xfrm>
            <a:off x="1187624" y="1772816"/>
            <a:ext cx="3168352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72706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Struktura rozpočtu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1.6 Jiné provozní náklady</a:t>
            </a:r>
          </a:p>
          <a:p>
            <a:pPr lvl="1"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Odstranění této skupiny položek a položky místní a správní poplatky</a:t>
            </a:r>
          </a:p>
          <a:p>
            <a:pPr lvl="1"/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109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Rozpočet 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Méně specifických položek, méně skupin položek</a:t>
            </a: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Při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realizaci projektu mohou být </a:t>
            </a:r>
            <a:r>
              <a:rPr lang="cs-CZ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jednotlivé položky rozpočtu </a:t>
            </a:r>
            <a:r>
              <a:rPr lang="cs-CZ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překročeny v rozpětí do 20 %,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a to při nezměněné výši poskytnuté dotace a za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předpokladu, že je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jiná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položka,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popřípadě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jiné položky, uspořeny.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ikoliv skupiny položek!!!</a:t>
            </a:r>
          </a:p>
          <a:p>
            <a:pPr marL="0" indent="0">
              <a:buNone/>
            </a:pPr>
            <a:endParaRPr lang="cs-CZ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910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124744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Rozpočet II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Jednotlivými položkami se rozumí: vybavení DDHM do 40 tis. Kč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ostatní materiál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energie; opravy a udržování; cestovné tuzemské; cestovné zahraniční; apod.</a:t>
            </a: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Do schváleného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rozpočtu dotace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nelze doplnit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další položku nebo použít dotaci na položku s nulovou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hodnotou</a:t>
            </a: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V ojedinělých případech možno požádat o individuální změnu nákladu v rámci nenulové položky rozpočtu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361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/>
          <p:nvPr/>
        </p:nvPicPr>
        <p:blipFill rotWithShape="1">
          <a:blip r:embed="rId2" cstate="print"/>
          <a:srcRect l="53144" t="23686" r="9281" b="15037"/>
          <a:stretch/>
        </p:blipFill>
        <p:spPr bwMode="auto">
          <a:xfrm>
            <a:off x="1475656" y="332656"/>
            <a:ext cx="5976663" cy="61206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691680" y="2564904"/>
            <a:ext cx="2232248" cy="216024"/>
          </a:xfrm>
          <a:prstGeom prst="rect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691680" y="2954412"/>
            <a:ext cx="2232248" cy="216024"/>
          </a:xfrm>
          <a:prstGeom prst="rect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1691680" y="3356988"/>
            <a:ext cx="2232248" cy="324037"/>
          </a:xfrm>
          <a:prstGeom prst="rect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691680" y="3863764"/>
            <a:ext cx="2232248" cy="936104"/>
          </a:xfrm>
          <a:prstGeom prst="rect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1691680" y="4984576"/>
            <a:ext cx="2232248" cy="720080"/>
          </a:xfrm>
          <a:prstGeom prst="rect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691680" y="1988840"/>
            <a:ext cx="2232248" cy="216024"/>
          </a:xfrm>
          <a:prstGeom prst="rect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1694756" y="2198080"/>
            <a:ext cx="2232248" cy="216024"/>
          </a:xfrm>
          <a:prstGeom prst="rect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9620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Elektronizace dotačního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řízení </a:t>
            </a:r>
            <a:b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(vyjma celostátních mezioborových sítí)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503437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Od roku 2017 celý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průběh dotačního řízení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pouze elektronicky</a:t>
            </a:r>
          </a:p>
          <a:p>
            <a:pPr lvl="1"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Tzn. Žádost o dotaci, dodatek, průběžná zpráva i závěrečná zpráva skrze webovou aplikaci 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Každý žadatel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musí být registrován – získat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přihlašovací údaje</a:t>
            </a:r>
          </a:p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Nově se po finálním odeslání dokumentu generuje tzv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„krycí list“, který se zasílá Úřadu</a:t>
            </a: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605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2" y="1205880"/>
            <a:ext cx="8686893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Arial" pitchFamily="34" charset="0"/>
                <a:cs typeface="Arial" pitchFamily="34" charset="0"/>
              </a:rPr>
              <a:t>Elektronizace dotačního řízení II</a:t>
            </a:r>
            <a:endParaRPr lang="cs-CZ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503437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Krycí list obsahuj základní informace (název organizace a projektu, vygenerované číslo, aj.) o projektu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Krycí list musí být podepsán statutárním zástupcem nebo jím pověřenou osobou</a:t>
            </a:r>
          </a:p>
          <a:p>
            <a:pPr lvl="1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Pokud pověřená osoba, nutno přiložit originál nebo úředně ověřená kopie plné moci</a:t>
            </a:r>
          </a:p>
          <a:p>
            <a:pPr lvl="1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Podpis zmocněnce i zmocnitele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Celostátní mezioborové sítě – bez krycího listu, žádost doporučeně poštou s CD/DVD (viz odpolední část a Dodatek ke Směrnici)</a:t>
            </a:r>
          </a:p>
          <a:p>
            <a:pPr marL="457200" lvl="1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623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Elektronizace dotačního řízení III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87413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Odeslání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krycího listu (čl. 19)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Prostřednictvím provozovatele </a:t>
            </a:r>
            <a:r>
              <a:rPr lang="cs-C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poštovních služeb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Prostřednictvím </a:t>
            </a:r>
            <a:r>
              <a:rPr lang="cs-C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veřejné datové sítě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 datové schránky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Osobně </a:t>
            </a:r>
            <a:r>
              <a:rPr lang="cs-C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podatelně </a:t>
            </a:r>
            <a:r>
              <a:rPr lang="cs-CZ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Úřadu</a:t>
            </a:r>
          </a:p>
          <a:p>
            <a:r>
              <a:rPr lang="cs-CZ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 doručení = datum otisku razítka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pošty na obálce, datum otisku razítka podatelny Úřadu, dodání do datové schránky Úřadu</a:t>
            </a:r>
          </a:p>
          <a:p>
            <a:pPr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Komunikace probíhá elektronicky – prostřednictvím  emailových adres nebo skrze webovou aplikaci</a:t>
            </a:r>
          </a:p>
          <a:p>
            <a:pPr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Nutné dbát na aktualizaci svých emailových adres a pravidelně sledovat webovou aplikaci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209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989856"/>
            <a:ext cx="8794398" cy="1143000"/>
          </a:xfrm>
        </p:spPr>
        <p:txBody>
          <a:bodyPr>
            <a:normAutofit/>
          </a:bodyPr>
          <a:lstStyle/>
          <a:p>
            <a:r>
              <a:rPr lang="cs-CZ" sz="3800" dirty="0" smtClean="0">
                <a:latin typeface="Arial" pitchFamily="34" charset="0"/>
                <a:cs typeface="Arial" pitchFamily="34" charset="0"/>
              </a:rPr>
              <a:t>Hlavní důvody pro vyřazení žádostí</a:t>
            </a:r>
            <a:endParaRPr lang="cs-CZ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916832"/>
            <a:ext cx="8517632" cy="4525963"/>
          </a:xfrm>
        </p:spPr>
        <p:txBody>
          <a:bodyPr>
            <a:noAutofit/>
          </a:bodyPr>
          <a:lstStyle/>
          <a:p>
            <a:pPr marL="914400" lvl="1" indent="-457200" algn="just">
              <a:buFont typeface="Arial" pitchFamily="34" charset="0"/>
              <a:buChar char="•"/>
            </a:pP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Krycí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doručen po 30. září </a:t>
            </a: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(celostátní mezioborové sítě – doručení žádosti po termínu), za den doručení se považuje datum odeslání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Žádost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 dotaci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odeslaná pouze elektronicky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prostřednictvím webové aplikace bez odeslaného podepsaného krycího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Nekompletní žádost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tj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. bude chybět některá z povinných příloh, aniž by absence byla řádně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odůvodněna</a:t>
            </a:r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Nevypořádání dotace z předchozího roku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 termínu (15. únor 2018)</a:t>
            </a:r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Nepředložení závěrečné zprávy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v termínu (15. únor 2018)</a:t>
            </a:r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Neodstranění nedostatků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 předloženém vyúčtování a závěrečné zprávě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0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052736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4. srpna 2016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132856"/>
            <a:ext cx="8686800" cy="504056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dirty="0"/>
              <a:t> </a:t>
            </a:r>
            <a:endParaRPr lang="cs-CZ" sz="2000" dirty="0"/>
          </a:p>
          <a:p>
            <a:pPr marL="0" indent="0">
              <a:buNone/>
            </a:pP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09.30 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– 09.45	Úvodní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slovo</a:t>
            </a:r>
          </a:p>
          <a:p>
            <a:pPr marL="0" indent="0">
              <a:buNone/>
            </a:pP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09.45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– 10.45	Novelizace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Směrnice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	Nová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podoba rozpočtu projektu</a:t>
            </a:r>
          </a:p>
          <a:p>
            <a:pPr marL="0" indent="0">
              <a:buNone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Elektronizace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dotačního řízení</a:t>
            </a:r>
          </a:p>
          <a:p>
            <a:pPr marL="0" indent="0">
              <a:buNone/>
            </a:pP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10.45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– 11.15	Přestávka</a:t>
            </a:r>
          </a:p>
          <a:p>
            <a:pPr marL="0" indent="0">
              <a:buNone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11.15 – 12.00	Nejčastější chyby při čerpání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dotací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12.00 – 12.15 	Diskuze </a:t>
            </a:r>
            <a:endParaRPr lang="cs-CZ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12.15 –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13.00	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Oběd</a:t>
            </a:r>
          </a:p>
          <a:p>
            <a:pPr marL="0" indent="0">
              <a:buNone/>
            </a:pP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13.00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– 16.00 	Workshopy k jednotlivým dotačním programům </a:t>
            </a:r>
          </a:p>
          <a:p>
            <a:pPr marL="0" indent="0">
              <a:buNone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lvl="0" indent="0">
              <a:buNone/>
            </a:pP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Prevence sociálního vyloučení a komunitní práce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(Zlatý sál)</a:t>
            </a:r>
          </a:p>
          <a:p>
            <a:pPr marL="0" lvl="0" indent="0">
              <a:buNone/>
            </a:pP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Podpora implementace Evropské charty regionálních či menšinových jazyků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(Masarykův sál)</a:t>
            </a:r>
          </a:p>
          <a:p>
            <a:pPr marL="0" lvl="0" indent="0">
              <a:buNone/>
            </a:pP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Podpora veřejně účelných aktivit nestátních neziskových organizací v oblasti rovnosti žen a mužů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(Hnědý sál)</a:t>
            </a:r>
          </a:p>
          <a:p>
            <a:pPr marL="0" lvl="0" indent="0">
              <a:buNone/>
            </a:pP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nově Podpora kapacit celostátních mezioborových sítí nestátních neziskových organizací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(Zahradní salonek)</a:t>
            </a:r>
          </a:p>
          <a:p>
            <a:pPr marL="0" lvl="0" indent="0">
              <a:buNone/>
            </a:pPr>
            <a:endParaRPr lang="cs-CZ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16.00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Závěr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cs-CZ" sz="2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35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 elektronizaci blíže…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https://dotace-lidskaprava.vlada.cz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068960"/>
            <a:ext cx="5980095" cy="32890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9429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77888"/>
            <a:ext cx="8208912" cy="710952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Několik užitečných informací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Různá barva polí – různá důležitost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68" y="2492896"/>
            <a:ext cx="7920880" cy="4104456"/>
          </a:xfrm>
          <a:prstGeom prst="rect">
            <a:avLst/>
          </a:prstGeom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1574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353347"/>
          </a:xfrm>
        </p:spPr>
        <p:txBody>
          <a:bodyPr/>
          <a:lstStyle/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Nápověda najeďte kurzorem na vyplňované pole a tím se Vám zobrazí popis daného pole.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20888"/>
            <a:ext cx="4857463" cy="40908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632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5688632"/>
          </a:xfrm>
        </p:spPr>
        <p:txBody>
          <a:bodyPr>
            <a:normAutofit fontScale="92500" lnSpcReduction="20000"/>
          </a:bodyPr>
          <a:lstStyle/>
          <a:p>
            <a:pPr algn="just"/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600" dirty="0" smtClean="0">
                <a:latin typeface="Arial" pitchFamily="34" charset="0"/>
                <a:cs typeface="Arial" pitchFamily="34" charset="0"/>
              </a:rPr>
              <a:t>Pokud </a:t>
            </a:r>
            <a:r>
              <a:rPr lang="cs-CZ" sz="2600" dirty="0">
                <a:latin typeface="Arial" pitchFamily="34" charset="0"/>
                <a:cs typeface="Arial" pitchFamily="34" charset="0"/>
              </a:rPr>
              <a:t>se chcete vrátit o krok zpět, v aplikaci nefunguje tlačítko „Zpět“ (viz obrázek). Je nutné vrátit se o krok zpět/nahoru v rámci stromové 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struktury.</a:t>
            </a:r>
          </a:p>
          <a:p>
            <a:endParaRPr lang="cs-CZ" sz="2800" dirty="0">
              <a:latin typeface="Arial" pitchFamily="34" charset="0"/>
              <a:cs typeface="Arial" pitchFamily="34" charset="0"/>
            </a:endParaRPr>
          </a:p>
          <a:p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endParaRPr lang="cs-CZ" sz="2800" dirty="0">
              <a:latin typeface="Arial" pitchFamily="34" charset="0"/>
              <a:cs typeface="Arial" pitchFamily="34" charset="0"/>
            </a:endParaRPr>
          </a:p>
          <a:p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endParaRPr lang="cs-CZ" sz="2800" dirty="0">
              <a:latin typeface="Arial" pitchFamily="34" charset="0"/>
              <a:cs typeface="Arial" pitchFamily="34" charset="0"/>
            </a:endParaRPr>
          </a:p>
          <a:p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endParaRPr lang="cs-CZ" sz="2800" dirty="0">
              <a:latin typeface="Arial" pitchFamily="34" charset="0"/>
              <a:cs typeface="Arial" pitchFamily="34" charset="0"/>
            </a:endParaRPr>
          </a:p>
          <a:p>
            <a:endParaRPr lang="cs-CZ" sz="2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cs-CZ" sz="2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600" dirty="0" smtClean="0">
                <a:latin typeface="Arial" pitchFamily="34" charset="0"/>
                <a:cs typeface="Arial" pitchFamily="34" charset="0"/>
              </a:rPr>
              <a:t>Pokud byste tlačítko </a:t>
            </a:r>
            <a:r>
              <a:rPr lang="cs-CZ" sz="2600" dirty="0">
                <a:latin typeface="Arial" pitchFamily="34" charset="0"/>
                <a:cs typeface="Arial" pitchFamily="34" charset="0"/>
              </a:rPr>
              <a:t>„Zpět“ 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použili, neuložený text se Vám vymaže! Vše si průběžně ukládejte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r="1105" b="3499"/>
          <a:stretch/>
        </p:blipFill>
        <p:spPr bwMode="auto">
          <a:xfrm>
            <a:off x="1763688" y="2420888"/>
            <a:ext cx="5832648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810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08076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Registrace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ve webové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435280" cy="4641379"/>
          </a:xfrm>
        </p:spPr>
        <p:txBody>
          <a:bodyPr/>
          <a:lstStyle/>
          <a:p>
            <a:pPr marL="457200" indent="-457200" algn="just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arenR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internetovém prohlížeči otevřít stránku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cs-C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cs-C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dotace-lidskaprava.vlada.cz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 rotWithShape="1">
          <a:blip r:embed="rId2" cstate="print"/>
          <a:srcRect b="11600"/>
          <a:stretch/>
        </p:blipFill>
        <p:spPr>
          <a:xfrm>
            <a:off x="1115616" y="3049364"/>
            <a:ext cx="6408117" cy="369200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742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467545" y="476250"/>
            <a:ext cx="8219256" cy="62651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kliknutí na tlačítko „Registrace“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(v pravé části obrazovky) se zobrazí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následující stránka s registračním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formulářem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7804" y="2636912"/>
            <a:ext cx="6912768" cy="3600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2120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yplňte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údaje o fyzické osobě, která za žadatele bude pracovat s webovou aplikací a bude sloužit jako kontaktní osoba pro komunikaci mezi Úřadem vlády a žadatelem/příjemcem. Nejedná se o údaje žadatele jakožto právnické osoby, ale údaje o osobě spravující žádost o dotaci.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 důkladné kontrole údajů klikněte na tlačítko „Odeslat“, které se nachází dole na obrazovce.</a:t>
            </a:r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7675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odeslání registračního formuláře se objeví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informace,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že Vaše žádost o registraci byla přijata a že obdržíte email s aktivačním odkazem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 rotWithShape="1">
          <a:blip r:embed="rId2" cstate="print"/>
          <a:srcRect t="-656" b="26119"/>
          <a:stretch/>
        </p:blipFill>
        <p:spPr>
          <a:xfrm>
            <a:off x="1115616" y="2781300"/>
            <a:ext cx="6624776" cy="33106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037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340228" cy="5832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emailovou adresu uvedenou v registračním formuláři Vám dojde email, který bude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vypadat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takto: 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Potvrďte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registraci kliknutím na odkaz uvedený v 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emailu.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5696" y="2132856"/>
            <a:ext cx="4608512" cy="37444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2531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01419"/>
          </a:xfrm>
        </p:spPr>
        <p:txBody>
          <a:bodyPr/>
          <a:lstStyle/>
          <a:p>
            <a:pPr marL="0" indent="0" algn="just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kliknutí na odkaz se Vám objeví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stránka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 informací, že žádost o registraci byla úspěšně aktivována: 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 rotWithShape="1">
          <a:blip r:embed="rId2" cstate="print"/>
          <a:srcRect b="22023"/>
          <a:stretch/>
        </p:blipFill>
        <p:spPr>
          <a:xfrm>
            <a:off x="899592" y="2492896"/>
            <a:ext cx="6912768" cy="39636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786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052736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Společná témata </a:t>
            </a:r>
            <a:r>
              <a:rPr lang="cs-CZ" sz="2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dopoledne</a:t>
            </a: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Zvláštní ustanovení dotačních programů a podávání žádostí </a:t>
            </a:r>
            <a:r>
              <a:rPr lang="cs-CZ" sz="2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odpoledne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Prevence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sociálního vyloučení a komunitní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práce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Podpora implementace Evropské charty regionálních či menšinových jazyků 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Podpora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veřejně účelných aktivit nestátních neziskových organizací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 oblasti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rovnosti žen 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mužů </a:t>
            </a:r>
          </a:p>
          <a:p>
            <a:pPr lvl="1" algn="just"/>
            <a:r>
              <a:rPr lang="cs-CZ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nově Podpora kapacit celostátních mezioborových sítí nestátních neziskových organizací</a:t>
            </a:r>
            <a:endParaRPr lang="cs-CZ" sz="2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154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emailovou adresu uvedenou v registraci Vám přijde email s informací, že Vaše registrace byla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aktivována:</a:t>
            </a:r>
          </a:p>
          <a:p>
            <a:pPr marL="0" indent="0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>
              <a:buNone/>
            </a:pPr>
            <a:r>
              <a:rPr lang="cs-CZ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Vaše registrace do webové aplikace je tak dokončena.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40" y="2060849"/>
            <a:ext cx="5616664" cy="38884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6339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Nastavení sdílení projektu v dotační aplikaci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780928"/>
            <a:ext cx="8229600" cy="4425355"/>
          </a:xfrm>
        </p:spPr>
        <p:txBody>
          <a:bodyPr>
            <a:normAutofit/>
          </a:bodyPr>
          <a:lstStyle/>
          <a:p>
            <a:pPr lvl="1" algn="just">
              <a:buFont typeface="Arial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zakládá pouze jeden uživatel. Tento uživatel v první fázi vlastní k projektu všechna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práva.</a:t>
            </a:r>
          </a:p>
          <a:p>
            <a:pPr lvl="1" algn="just">
              <a:buFont typeface="Arial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Projekt můžete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nasdílet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dalším uživatelům. Je však nutné, aby uživatel, kterému chcete projekt sdílet, měl vytvořený účet v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systému, tzn. registroval se způsobem, který byl již popsán.</a:t>
            </a:r>
          </a:p>
          <a:p>
            <a:pPr lvl="1" algn="just">
              <a:buFont typeface="Arial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 sdílení práv je nutné mít projekt založený!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031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468313" y="1417638"/>
            <a:ext cx="8218487" cy="4708525"/>
          </a:xfrm>
        </p:spPr>
        <p:txBody>
          <a:bodyPr/>
          <a:lstStyle/>
          <a:p>
            <a:pPr marL="457200" indent="-457200" algn="just">
              <a:buAutoNum type="arabicParenR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nasdílení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projektu klikněte po přihlášení do aplikace na tlačítko „Mé projekty“ vpravo v menu, viz obrázek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117"/>
          <a:stretch/>
        </p:blipFill>
        <p:spPr bwMode="auto">
          <a:xfrm>
            <a:off x="1026715" y="2348880"/>
            <a:ext cx="6912767" cy="4104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1742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5073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2) Vyberte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projekt, který chcete s daným uživatelem sdílet. Poté klikněte na tlačítko „Sdílet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“: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00" b="4412"/>
          <a:stretch/>
        </p:blipFill>
        <p:spPr bwMode="auto">
          <a:xfrm>
            <a:off x="1710010" y="2060848"/>
            <a:ext cx="5705475" cy="44644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8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1800" y="1386682"/>
            <a:ext cx="8219256" cy="5793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3) Do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bodu č. 1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zadejte email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uživatele, pro kterého chcete práva nastavit.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Uživatel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již musí mít v aplikaci svůj účet. Po zadání emailu klinete na tlačítko „Hledat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“: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00" b="3824"/>
          <a:stretch/>
        </p:blipFill>
        <p:spPr bwMode="auto">
          <a:xfrm>
            <a:off x="1719262" y="2591742"/>
            <a:ext cx="5705475" cy="40056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4599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19256" cy="4785395"/>
          </a:xfrm>
        </p:spPr>
        <p:txBody>
          <a:bodyPr/>
          <a:lstStyle/>
          <a:p>
            <a:pPr marL="0" indent="0" algn="just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Poté Vás aplikace navede, abyste v dalším kroku zkontrolovali údaje o uživateli, kterého jste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vybrali.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Klikněte na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OK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“.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35" b="3235"/>
          <a:stretch/>
        </p:blipFill>
        <p:spPr bwMode="auto">
          <a:xfrm>
            <a:off x="1540446" y="2582217"/>
            <a:ext cx="5881836" cy="38711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294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7638"/>
            <a:ext cx="8219256" cy="4708525"/>
          </a:xfrm>
        </p:spPr>
        <p:txBody>
          <a:bodyPr/>
          <a:lstStyle/>
          <a:p>
            <a:pPr marL="0" indent="0" algn="just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V bodu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nastavte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úroveň práv pro daného uživatele, tzn., zda udělíte danému uživateli právo pouze na čtení projektu nebo na čtení a úpravy projektu. Poté změny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uložte: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r="-919" b="3529"/>
          <a:stretch/>
        </p:blipFill>
        <p:spPr bwMode="auto">
          <a:xfrm>
            <a:off x="1397224" y="2987576"/>
            <a:ext cx="6073477" cy="36817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1475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7638"/>
            <a:ext cx="8219256" cy="532373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Uživateli, se kterým projekt sdílíte, budou na jeho e-mail odeslány informace o této události a v jeho nabídce "Mé projekty" se objeví i váš sdílený projekt. </a:t>
            </a:r>
          </a:p>
          <a:p>
            <a:pPr marL="0" indent="0" algn="just"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Práva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pro daného uživatele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odebrat – v sekci „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Mé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projekty“ vyberete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daný projekt, kliknete na ikonu osoby „Sdílet“ a v části „Data projektu sdílím s těmito uživateli“ kliknete na červený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křížek: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Pouze </a:t>
            </a:r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upozorňuje na větší riziko výskytu chyb při sdílení projektu vícero uživateli!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 descr="krok sdílení.png"/>
          <p:cNvPicPr/>
          <p:nvPr/>
        </p:nvPicPr>
        <p:blipFill>
          <a:blip r:embed="rId2" cstate="print"/>
          <a:srcRect t="10294" r="774"/>
          <a:stretch>
            <a:fillRect/>
          </a:stretch>
        </p:blipFill>
        <p:spPr>
          <a:xfrm>
            <a:off x="1678330" y="3140968"/>
            <a:ext cx="5717540" cy="2905125"/>
          </a:xfrm>
          <a:prstGeom prst="rect">
            <a:avLst/>
          </a:prstGeom>
        </p:spPr>
      </p:pic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616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33872"/>
            <a:ext cx="8229600" cy="1143000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Zprovoznění aplikace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1056" y="2332037"/>
            <a:ext cx="8229600" cy="4525963"/>
          </a:xfrm>
        </p:spPr>
        <p:txBody>
          <a:bodyPr/>
          <a:lstStyle/>
          <a:p>
            <a:pPr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Úprava aplikace, testování úprav</a:t>
            </a:r>
          </a:p>
          <a:p>
            <a:pPr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Předpokládaný začátek podávání žádostí cca 15. srpna 2016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Informace o zprovoznění budou zveřejněny na webových stránkách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5122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04826"/>
            <a:ext cx="8229600" cy="1028030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Informace o dobrovolnících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Pouze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organizace, které byla udělena akreditace dle § 6 zákona o dobrovolnické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službě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azba132 Kč/hod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ezi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organizací a dobrovolníkem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smlouva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podle zákona o dobrovolnické službě 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každý měsíc, ve kterém byla odpracována práce dobrovolníka,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musí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být vytvořen výkaz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práce</a:t>
            </a:r>
          </a:p>
          <a:p>
            <a:pPr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výkazu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práce</a:t>
            </a:r>
          </a:p>
          <a:p>
            <a:pPr lvl="1"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Počet hodin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 každý den,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popsána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vykonaná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práce</a:t>
            </a:r>
          </a:p>
          <a:p>
            <a:pPr lvl="1"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Výkaz podepsán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příslušným dobrovolníkem 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přímým nadřízeným</a:t>
            </a:r>
          </a:p>
          <a:p>
            <a:pPr lvl="1"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Náležitosti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budou předmětem veřejnosprávní kontroly na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místě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858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Obsah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0184" y="2215405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Směrnice VÚV č. 2/2016 o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poskytování neinvestičních dotací k financování programů v oblasti lidských práv</a:t>
            </a:r>
            <a:endParaRPr lang="cs-CZ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Úprava rozpočtu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</a:p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Elektronizace dotačního řízení (vyjma celostátních mezioborových sítí)</a:t>
            </a: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Základní informace o webové aplikaci</a:t>
            </a: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Registrace a sdílení projektů</a:t>
            </a:r>
          </a:p>
          <a:p>
            <a:pPr lvl="1"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Spuštění aplikace</a:t>
            </a:r>
          </a:p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Informace o zahrnutí práce dobrovolníků do spolufinancování projektu</a:t>
            </a:r>
          </a:p>
          <a:p>
            <a:endParaRPr lang="cs-CZ" dirty="0"/>
          </a:p>
        </p:txBody>
      </p:sp>
      <p:pic>
        <p:nvPicPr>
          <p:cNvPr id="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607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DĚKUJEME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POZORNOST 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811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Kontakty</a:t>
            </a:r>
          </a:p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Prevence sociálního vyloučení a komunitní práce, Podpora implementace Evropské charty jazyků</a:t>
            </a:r>
          </a:p>
          <a:p>
            <a:pPr lvl="1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Bc. Hana Vitovská,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romove.dotace@vlada.cz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vitovska.hana@vlada.cz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457200" lvl="1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 + 420 602 541 320</a:t>
            </a:r>
          </a:p>
          <a:p>
            <a:pPr lvl="1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Bc. Klára Jůnová,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junova.klara@vlada.cz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, + 420 296 153 576</a:t>
            </a:r>
          </a:p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Podpora v oblasti rovnosti žen a mužů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Ing. Tomáš Strouhal,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strouhal.tomas@vlada.cz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, tel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+ 420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606 080 427, </a:t>
            </a:r>
          </a:p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Podpora kapacit celostátních mezioborových sítí NNO</a:t>
            </a:r>
          </a:p>
          <a:p>
            <a:pPr lvl="1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Ing. Martin Vyšín,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vysin.martin@vlada.cz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, tel. + 420 296 153 274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9685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Nová Směrnice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4525963"/>
          </a:xfrm>
        </p:spPr>
        <p:txBody>
          <a:bodyPr/>
          <a:lstStyle/>
          <a:p>
            <a:pPr algn="just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Směrnice vedoucího Úřadu vlády České republiky č. 2/2016 o poskytování neinvestičních dotací k financování programů </a:t>
            </a:r>
            <a:b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v oblasti lidských práv </a:t>
            </a:r>
          </a:p>
          <a:p>
            <a:pPr lvl="1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Směrnice (ustanovení platná pro všechny dotační programy), Zvláštní ustanovení, Rozhodnutí a Dodatek ke Směrnici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37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08520" y="1198464"/>
            <a:ext cx="9361040" cy="934392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Hlavní změny 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16424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Přijetí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strategických dokumentů v oblasti lidských práv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 změny právních norem</a:t>
            </a:r>
          </a:p>
          <a:p>
            <a:pPr lvl="1" algn="just">
              <a:buFont typeface="Arial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Státní politika vůči nestátním neziskovým organizacím na léta 2015 – 2020</a:t>
            </a:r>
          </a:p>
          <a:p>
            <a:pPr lvl="1" algn="just">
              <a:buFont typeface="Arial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Statut Rady vlády pro nestátní neziskové organizace</a:t>
            </a:r>
          </a:p>
          <a:p>
            <a:pPr lvl="1" algn="just">
              <a:buFont typeface="Arial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Vyhláška č. 367/2015 Sb. o zásadách a lhůtách finančního vypořádání vztahů se státním rozpočtem 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Elektronizace dotačního řízení</a:t>
            </a:r>
          </a:p>
          <a:p>
            <a:pPr lvl="1" indent="-342900" algn="just">
              <a:buFont typeface="Arial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dotaci,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Dodatek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žádosti, Průběžná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zpráva</a:t>
            </a:r>
          </a:p>
          <a:p>
            <a:pPr lvl="1" indent="-342900" algn="just">
              <a:buFont typeface="Arial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rycí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list vygenerovaný webovou aplikací po finálním elektronickém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vyplnění dokumentů </a:t>
            </a:r>
            <a:r>
              <a:rPr lang="cs-CZ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(vyjma celostátních mezioborových sítí)</a:t>
            </a:r>
            <a:endParaRPr lang="cs-CZ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+mj-lt"/>
              <a:buAutoNum type="arabicPeriod"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600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67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507288" cy="868958"/>
          </a:xfrm>
        </p:spPr>
        <p:txBody>
          <a:bodyPr>
            <a:normAutofit fontScale="90000"/>
          </a:bodyPr>
          <a:lstStyle/>
          <a:p>
            <a:pPr algn="l"/>
            <a:r>
              <a:rPr lang="cs-CZ" sz="27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/>
            </a:r>
            <a:br>
              <a:rPr lang="cs-CZ" sz="2700" b="1" dirty="0" smtClean="0">
                <a:solidFill>
                  <a:schemeClr val="tx2"/>
                </a:solidFill>
                <a:latin typeface="Cambria" panose="02040503050406030204" pitchFamily="18" charset="0"/>
              </a:rPr>
            </a:br>
            <a:r>
              <a:rPr lang="cs-CZ" sz="27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Úřad </a:t>
            </a:r>
            <a:r>
              <a:rPr lang="cs-CZ" sz="2700" b="1" dirty="0">
                <a:solidFill>
                  <a:schemeClr val="tx2"/>
                </a:solidFill>
                <a:latin typeface="Cambria" panose="02040503050406030204" pitchFamily="18" charset="0"/>
              </a:rPr>
              <a:t>vlády České republiky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16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600" dirty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r>
              <a:rPr lang="cs-CZ" dirty="0">
                <a:solidFill>
                  <a:schemeClr val="tx2"/>
                </a:solidFill>
                <a:latin typeface="Cambria" panose="02040503050406030204" pitchFamily="18" charset="0"/>
              </a:rPr>
              <a:t/>
            </a:r>
            <a:br>
              <a:rPr lang="cs-CZ" dirty="0">
                <a:solidFill>
                  <a:schemeClr val="tx2"/>
                </a:solidFill>
                <a:latin typeface="Cambria" panose="02040503050406030204" pitchFamily="18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Změny v oblasti uznatelných a neuznatelných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nákladů, výše podpory, procenta spoluúčasti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Zejména dotační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program Podpora terénní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práce, Podpora koordinátorů pro romské záležitosti a Evropská charta jazyků - obce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 startAt="3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Formální úpravy</a:t>
            </a:r>
          </a:p>
          <a:p>
            <a:pPr lvl="1" algn="just">
              <a:buFont typeface="Arial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Čestné prohlášení o seznámení se se Směrnicí</a:t>
            </a:r>
          </a:p>
          <a:p>
            <a:pPr marL="400050" lvl="1" indent="0" algn="just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 algn="just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4926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23528" y="1442602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Hlavní </a:t>
            </a: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změny II</a:t>
            </a:r>
            <a:endParaRPr lang="cs-CZ" sz="4400" dirty="0"/>
          </a:p>
        </p:txBody>
      </p:sp>
    </p:spTree>
    <p:extLst>
      <p:ext uri="{BB962C8B-B14F-4D97-AF65-F5344CB8AC3E}">
        <p14:creationId xmlns="" xmlns:p14="http://schemas.microsoft.com/office/powerpoint/2010/main" val="38808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052736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Průběh dotačního řízení 2017 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Zaslání žádostí a krycích listů – </a:t>
            </a:r>
            <a:r>
              <a:rPr lang="cs-CZ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 září 2016</a:t>
            </a: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Formální vyhodnocení žádostí ÚV ČR</a:t>
            </a: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Výzva k odstranění nedostatků v žádosti</a:t>
            </a:r>
          </a:p>
          <a:p>
            <a:pPr lvl="1"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Elektronicky</a:t>
            </a:r>
          </a:p>
          <a:p>
            <a:pPr lvl="1" algn="just"/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Nereagování na výzvu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neposkytnutí </a:t>
            </a: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</a:t>
            </a:r>
          </a:p>
          <a:p>
            <a:pPr lvl="1"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hůta 5 pracovních dnů</a:t>
            </a: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Hodnotící komise (listopad/prosinec 2016)</a:t>
            </a:r>
          </a:p>
          <a:p>
            <a:pPr lvl="1"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xterní hodnocení</a:t>
            </a:r>
          </a:p>
          <a:p>
            <a:pPr lvl="1"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veřejnění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výsledků do 10 pracovních dnů po zasedání komise na internetových stránkách Úřadu vlády</a:t>
            </a:r>
          </a:p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996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1711</Words>
  <Application>Microsoft Office PowerPoint</Application>
  <PresentationFormat>Předvádění na obrazovce (4:3)</PresentationFormat>
  <Paragraphs>335</Paragraphs>
  <Slides>50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1" baseType="lpstr">
      <vt:lpstr>Motiv systému Office</vt:lpstr>
      <vt:lpstr>Seminář pro žadatele v dotačních programech Sekce pro lidská práva Úřadu vlády ČR pro rok 2017</vt:lpstr>
      <vt:lpstr>Základní informace a změny  v poskytování dotací pro rok 2017</vt:lpstr>
      <vt:lpstr>Program 4. srpna 2016</vt:lpstr>
      <vt:lpstr>Program</vt:lpstr>
      <vt:lpstr>Obsah</vt:lpstr>
      <vt:lpstr>Nová Směrnice</vt:lpstr>
      <vt:lpstr>Hlavní změny I</vt:lpstr>
      <vt:lpstr> Úřad vlády České republiky Odbor lidských práv a ochrany menšin </vt:lpstr>
      <vt:lpstr>Průběh dotačního řízení 2017 I</vt:lpstr>
      <vt:lpstr>Průběh dotačního řízení 2017 II</vt:lpstr>
      <vt:lpstr>Průběh dotačního řízení 2017 III</vt:lpstr>
      <vt:lpstr>Vratka dotace v průběhu kalendářního roku</vt:lpstr>
      <vt:lpstr>Struktura rozpočtu I</vt:lpstr>
      <vt:lpstr>Struktura rozpočtu II</vt:lpstr>
      <vt:lpstr>Snímek 15</vt:lpstr>
      <vt:lpstr>Struktura rozpočtu III</vt:lpstr>
      <vt:lpstr>Snímek 17</vt:lpstr>
      <vt:lpstr>Struktura rozpočtu IV</vt:lpstr>
      <vt:lpstr>Snímek 19</vt:lpstr>
      <vt:lpstr>Struktura rozpočtu V</vt:lpstr>
      <vt:lpstr>Snímek 21</vt:lpstr>
      <vt:lpstr>Struktura rozpočtu VI</vt:lpstr>
      <vt:lpstr>Rozpočet I</vt:lpstr>
      <vt:lpstr>Rozpočet II</vt:lpstr>
      <vt:lpstr>Snímek 25</vt:lpstr>
      <vt:lpstr>Elektronizace dotačního řízení  (vyjma celostátních mezioborových sítí)</vt:lpstr>
      <vt:lpstr>Elektronizace dotačního řízení II</vt:lpstr>
      <vt:lpstr>Elektronizace dotačního řízení III</vt:lpstr>
      <vt:lpstr>Hlavní důvody pro vyřazení žádostí</vt:lpstr>
      <vt:lpstr>K elektronizaci blíže…</vt:lpstr>
      <vt:lpstr>Několik užitečných informací</vt:lpstr>
      <vt:lpstr>Snímek 32</vt:lpstr>
      <vt:lpstr>Snímek 33</vt:lpstr>
      <vt:lpstr> Registrace ve webové aplikaci </vt:lpstr>
      <vt:lpstr>Snímek 35</vt:lpstr>
      <vt:lpstr>Snímek 36</vt:lpstr>
      <vt:lpstr>Snímek 37</vt:lpstr>
      <vt:lpstr>Snímek 38</vt:lpstr>
      <vt:lpstr>Snímek 39</vt:lpstr>
      <vt:lpstr>Snímek 40</vt:lpstr>
      <vt:lpstr>   Nastavení sdílení projektu v dotační aplikaci </vt:lpstr>
      <vt:lpstr>Snímek 42</vt:lpstr>
      <vt:lpstr>Snímek 43</vt:lpstr>
      <vt:lpstr>Snímek 44</vt:lpstr>
      <vt:lpstr>Snímek 45</vt:lpstr>
      <vt:lpstr>Snímek 46</vt:lpstr>
      <vt:lpstr>Snímek 47</vt:lpstr>
      <vt:lpstr>Zprovoznění aplikace</vt:lpstr>
      <vt:lpstr>Informace o dobrovolnících</vt:lpstr>
      <vt:lpstr> DĚKUJEME ZA POZORNOST  </vt:lpstr>
    </vt:vector>
  </TitlesOfParts>
  <Company>Úřad vlády ČR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informace a změny v poskytování dotací pro rok 2016</dc:title>
  <dc:creator>Vitovská Hana</dc:creator>
  <cp:lastModifiedBy>Hanka</cp:lastModifiedBy>
  <cp:revision>109</cp:revision>
  <cp:lastPrinted>2015-08-19T14:29:04Z</cp:lastPrinted>
  <dcterms:created xsi:type="dcterms:W3CDTF">2015-07-30T10:40:41Z</dcterms:created>
  <dcterms:modified xsi:type="dcterms:W3CDTF">2016-08-03T19:04:30Z</dcterms:modified>
</cp:coreProperties>
</file>