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6" r:id="rId2"/>
    <p:sldId id="345" r:id="rId3"/>
    <p:sldId id="397" r:id="rId4"/>
    <p:sldId id="346" r:id="rId5"/>
    <p:sldId id="398" r:id="rId6"/>
    <p:sldId id="415" r:id="rId7"/>
    <p:sldId id="416" r:id="rId8"/>
    <p:sldId id="418" r:id="rId9"/>
    <p:sldId id="417" r:id="rId10"/>
    <p:sldId id="419" r:id="rId11"/>
    <p:sldId id="420" r:id="rId12"/>
    <p:sldId id="421" r:id="rId13"/>
    <p:sldId id="422" r:id="rId14"/>
    <p:sldId id="424" r:id="rId15"/>
    <p:sldId id="423" r:id="rId16"/>
    <p:sldId id="425" r:id="rId17"/>
    <p:sldId id="426" r:id="rId18"/>
    <p:sldId id="427" r:id="rId19"/>
    <p:sldId id="428" r:id="rId20"/>
    <p:sldId id="429" r:id="rId21"/>
    <p:sldId id="399" r:id="rId22"/>
    <p:sldId id="287" r:id="rId23"/>
    <p:sldId id="351" r:id="rId24"/>
    <p:sldId id="302" r:id="rId25"/>
    <p:sldId id="261" r:id="rId26"/>
    <p:sldId id="430" r:id="rId27"/>
    <p:sldId id="401" r:id="rId28"/>
    <p:sldId id="431" r:id="rId29"/>
    <p:sldId id="403" r:id="rId30"/>
    <p:sldId id="404" r:id="rId31"/>
    <p:sldId id="405" r:id="rId32"/>
    <p:sldId id="406" r:id="rId33"/>
    <p:sldId id="407" r:id="rId34"/>
    <p:sldId id="409" r:id="rId35"/>
    <p:sldId id="432" r:id="rId36"/>
    <p:sldId id="434" r:id="rId37"/>
    <p:sldId id="435" r:id="rId38"/>
    <p:sldId id="390" r:id="rId39"/>
    <p:sldId id="393" r:id="rId40"/>
    <p:sldId id="276" r:id="rId41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lavová Kateřina" initials="HK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583" autoAdjust="0"/>
    <p:restoredTop sz="89829" autoAdjust="0"/>
  </p:normalViewPr>
  <p:slideViewPr>
    <p:cSldViewPr>
      <p:cViewPr varScale="1">
        <p:scale>
          <a:sx n="81" d="100"/>
          <a:sy n="81" d="100"/>
        </p:scale>
        <p:origin x="210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15474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3948" y="-78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8"/>
          </a:xfrm>
          <a:prstGeom prst="rect">
            <a:avLst/>
          </a:prstGeom>
        </p:spPr>
        <p:txBody>
          <a:bodyPr vert="horz" lIns="91439" tIns="45719" rIns="91439" bIns="4571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8"/>
          </a:xfrm>
          <a:prstGeom prst="rect">
            <a:avLst/>
          </a:prstGeom>
        </p:spPr>
        <p:txBody>
          <a:bodyPr vert="horz" lIns="91439" tIns="45719" rIns="91439" bIns="45719" rtlCol="0"/>
          <a:lstStyle>
            <a:lvl1pPr algn="r">
              <a:defRPr sz="1200"/>
            </a:lvl1pPr>
          </a:lstStyle>
          <a:p>
            <a:fld id="{40DD9E9D-5E47-4041-8C55-771F3CAD18F0}" type="datetimeFigureOut">
              <a:rPr lang="cs-CZ" smtClean="0"/>
              <a:pPr/>
              <a:t>01.09.2022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39" tIns="45719" rIns="91439" bIns="4571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39" tIns="45719" rIns="91439" bIns="45719" rtlCol="0" anchor="b"/>
          <a:lstStyle>
            <a:lvl1pPr algn="r">
              <a:defRPr sz="1200"/>
            </a:lvl1pPr>
          </a:lstStyle>
          <a:p>
            <a:fld id="{BEE60C21-58EA-41CC-A20E-A9A83023F5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09510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r">
              <a:defRPr sz="1200"/>
            </a:lvl1pPr>
          </a:lstStyle>
          <a:p>
            <a:fld id="{2A1F764A-CE61-4AB5-BD4D-A4A88600D7E8}" type="datetimeFigureOut">
              <a:rPr lang="cs-CZ" smtClean="0"/>
              <a:t>01.09.2022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52" tIns="45226" rIns="90452" bIns="45226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924" y="4715585"/>
            <a:ext cx="5437827" cy="4467066"/>
          </a:xfrm>
          <a:prstGeom prst="rect">
            <a:avLst/>
          </a:prstGeom>
        </p:spPr>
        <p:txBody>
          <a:bodyPr vert="horz" lIns="90452" tIns="45226" rIns="90452" bIns="45226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025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815" y="9428025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r">
              <a:defRPr sz="1200"/>
            </a:lvl1pPr>
          </a:lstStyle>
          <a:p>
            <a:fld id="{60558DB5-E354-40EC-8E34-E40153DF92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5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5200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14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15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16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17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18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19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20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cs-CZ" b="1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82597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cs-CZ" b="1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82597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7743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6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37034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26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0010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50010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28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0010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50010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50010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50010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50010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pPr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21053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pPr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5429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7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F3E14-A616-42D0-A989-E2B535864A6F}" type="slidenum">
              <a:rPr lang="cs-CZ" smtClean="0">
                <a:solidFill>
                  <a:prstClr val="black"/>
                </a:solidFill>
              </a:rPr>
              <a:pPr/>
              <a:t>35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1464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>
                <a:solidFill>
                  <a:prstClr val="black"/>
                </a:solidFill>
              </a:rPr>
              <a:pPr/>
              <a:t>36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0621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>
                <a:solidFill>
                  <a:prstClr val="black"/>
                </a:solidFill>
              </a:rPr>
              <a:pPr/>
              <a:t>37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0621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pPr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95260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298097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586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8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9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10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11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12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13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01.09.2022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3642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01.09.2022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8067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01.09.2022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367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01.09.2022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723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01.09.2022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8025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01.09.2022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5886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01.09.2022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0547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01.09.2022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2104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01.09.2022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332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01.09.2022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5224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01.09.2022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1518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093DB-278E-48CD-A637-BD3314D57C49}" type="datetimeFigureOut">
              <a:rPr lang="cs-CZ" smtClean="0"/>
              <a:pPr/>
              <a:t>01.09.2022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1249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akonyprolidi.cz/cs/2013-304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esm.justice.cz/ias/issm/rejstrik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mailto:nguyen.thuy@vlada.cz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3111103"/>
            <a:ext cx="9144000" cy="1470025"/>
          </a:xfrm>
        </p:spPr>
        <p:txBody>
          <a:bodyPr>
            <a:noAutofit/>
          </a:bodyPr>
          <a:lstStyle/>
          <a:p>
            <a:r>
              <a:rPr lang="cs-CZ" cap="small" dirty="0" smtClean="0">
                <a:latin typeface="Arial" panose="020B0604020202020204" pitchFamily="34" charset="0"/>
                <a:cs typeface="Arial" panose="020B0604020202020204" pitchFamily="34" charset="0"/>
              </a:rPr>
              <a:t>Dotační program 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Podpora 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celostátních </a:t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mezioborových </a:t>
            </a: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sítí NNO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600" dirty="0" smtClean="0">
                <a:solidFill>
                  <a:schemeClr val="accent5"/>
                </a:solidFill>
                <a:cs typeface="Arial" panose="020B0604020202020204" pitchFamily="34" charset="0"/>
              </a:rPr>
              <a:t>Mgr. </a:t>
            </a:r>
            <a:r>
              <a:rPr lang="cs-CZ" sz="2600" dirty="0" err="1" smtClean="0">
                <a:solidFill>
                  <a:schemeClr val="accent5"/>
                </a:solidFill>
                <a:cs typeface="Arial" panose="020B0604020202020204" pitchFamily="34" charset="0"/>
              </a:rPr>
              <a:t>Thuy</a:t>
            </a:r>
            <a:r>
              <a:rPr lang="cs-CZ" sz="2600" dirty="0" smtClean="0">
                <a:solidFill>
                  <a:schemeClr val="accent5"/>
                </a:solidFill>
                <a:cs typeface="Arial" panose="020B0604020202020204" pitchFamily="34" charset="0"/>
              </a:rPr>
              <a:t> Dieu Nguyen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79612" y="5229200"/>
            <a:ext cx="6584776" cy="1752600"/>
          </a:xfrm>
        </p:spPr>
        <p:txBody>
          <a:bodyPr>
            <a:normAutofit/>
          </a:bodyPr>
          <a:lstStyle/>
          <a:p>
            <a:r>
              <a:rPr lang="cs-CZ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31. srpna 2022 </a:t>
            </a:r>
            <a:endParaRPr lang="cs-CZ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48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Čl</a:t>
            </a:r>
            <a:r>
              <a:rPr lang="cs-CZ" sz="3600" dirty="0"/>
              <a:t>. 4 Okruh oprávněných Žadatelů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180641"/>
            <a:ext cx="8723312" cy="4344703"/>
          </a:xfrm>
        </p:spPr>
        <p:txBody>
          <a:bodyPr>
            <a:normAutofit fontScale="77500" lnSpcReduction="20000"/>
          </a:bodyPr>
          <a:lstStyle/>
          <a:p>
            <a:pPr lvl="1" algn="just"/>
            <a:r>
              <a:rPr lang="cs-CZ" altLang="cs-CZ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Žadatel musí splňovat: </a:t>
            </a:r>
          </a:p>
          <a:p>
            <a:pPr lvl="2"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právní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forma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spolek</a:t>
            </a:r>
          </a:p>
          <a:p>
            <a:pPr lvl="2"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organizace byla zřízena alespoň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jeden rok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před podáním Žádosti a má alespoň jeden rok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zkušeností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se stejným nebo obdobným typem aktivit, na které žádá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dotaci,</a:t>
            </a:r>
          </a:p>
          <a:p>
            <a:pPr lvl="2" algn="just"/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účelem/posláním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uvedeným ve stanovách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je hájení a prosazování zájmů svých členů a realizace vzdělávacích, informačních a poradenských aktivit, a tímto způsobem vytváření podmínek pro rozvoj neziskového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sektoru,</a:t>
            </a:r>
          </a:p>
          <a:p>
            <a:pPr lvl="2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stanovy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zakotvují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demokratické mechanizmy instalovaní orgánů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spolku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2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členská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základna je tvořena alespoň z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51 %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NNO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2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členové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platí členské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příspěvky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2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členové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 řad NNO mají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sídlo alespoň ve třech krajích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České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republiky,</a:t>
            </a:r>
          </a:p>
          <a:p>
            <a:pPr lvl="2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má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zřízen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kontrolní orgán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podle zákona č. 89/2012 Sb., občanský zákoník, ve znění pozdějších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předpisů,</a:t>
            </a:r>
          </a:p>
          <a:p>
            <a:pPr lvl="2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má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alespoň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1 zaměstnance v pracovněprávním vztahu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který činnost SNNO organizuje a řídí; tato pracovní pozice je zřízena a obsazena alespoň 6 měsíců před dnem podání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Žádosti,</a:t>
            </a:r>
          </a:p>
          <a:p>
            <a:pPr lvl="2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má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minimálně od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01.08.2021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do dne předložení Žádosti zřízené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webové stránky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cs-CZ" altLang="cs-CZ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cs-CZ" altLang="cs-CZ" sz="2200" dirty="0" smtClean="0">
              <a:solidFill>
                <a:srgbClr val="00B0F0"/>
              </a:solidFill>
            </a:endParaRPr>
          </a:p>
          <a:p>
            <a:pPr algn="just">
              <a:spcBef>
                <a:spcPts val="0"/>
              </a:spcBef>
            </a:pPr>
            <a:endParaRPr lang="cs-CZ" altLang="cs-CZ" sz="2200" dirty="0" smtClean="0">
              <a:solidFill>
                <a:srgbClr val="00B0F0"/>
              </a:solidFill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887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Čl</a:t>
            </a:r>
            <a:r>
              <a:rPr lang="cs-CZ" sz="3600" dirty="0"/>
              <a:t>. 5 Další požadavky, které musí Žadatel naplnit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180641"/>
            <a:ext cx="8723312" cy="4344703"/>
          </a:xfrm>
        </p:spPr>
        <p:txBody>
          <a:bodyPr>
            <a:normAutofit/>
          </a:bodyPr>
          <a:lstStyle/>
          <a:p>
            <a:pPr lvl="1" algn="just"/>
            <a:r>
              <a:rPr lang="cs-CZ" altLang="cs-CZ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Žadatel </a:t>
            </a:r>
          </a:p>
          <a:p>
            <a:pPr lvl="2" algn="just"/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může podat do programu jen jednu 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žádost,</a:t>
            </a:r>
            <a:endParaRPr lang="cs-CZ" alt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musí být přímo zodpovědný za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projekt,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musí mít řádně splněné povinnosti stanovené zákonem č. 304/2013 Sb., o veřejných rejstřících právnických a fyzických osob o evidenci </a:t>
            </a:r>
            <a:r>
              <a:rPr lang="cs-CZ" sz="1800" dirty="0" err="1">
                <a:latin typeface="Arial" panose="020B0604020202020204" pitchFamily="34" charset="0"/>
                <a:cs typeface="Arial" panose="020B0604020202020204" pitchFamily="34" charset="0"/>
              </a:rPr>
              <a:t>svěřenských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fondů, ve znění pozdějších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předpisů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https://www.zakonyprolidi.cz/</a:t>
            </a:r>
            <a:r>
              <a:rPr lang="cs-CZ" sz="180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cs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/2013-304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endParaRPr lang="cs-CZ" alt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nesmí mít žádné splatné závazky ve vztahu ke státnímu rozpočtu, ke státním fondům, zdravotní pojišťovně, orgánům sociálního zabezpečení nebo rozpočtu územního samosprávného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celku,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/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esmí 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vůči majetku probíhat 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insolvence.</a:t>
            </a:r>
            <a:endParaRPr lang="cs-CZ" alt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/>
            <a:endParaRPr lang="cs-CZ" altLang="cs-CZ" sz="1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altLang="cs-CZ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Požadovaná částka max. 900 000,-Kč</a:t>
            </a:r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625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Čl</a:t>
            </a:r>
            <a:r>
              <a:rPr lang="cs-CZ" sz="3600" dirty="0"/>
              <a:t>. 6 Způsob použití dotace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180641"/>
            <a:ext cx="8723312" cy="4344703"/>
          </a:xfrm>
        </p:spPr>
        <p:txBody>
          <a:bodyPr>
            <a:normAutofit/>
          </a:bodyPr>
          <a:lstStyle/>
          <a:p>
            <a:pPr lvl="1"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účelová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dotací ke krytí nejvýše 70 % celkových nákladů/výdajů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projektu,</a:t>
            </a:r>
          </a:p>
          <a:p>
            <a:pPr lvl="1"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finanční prostředky uvedené v rozpočtu projektu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musí být použity výhradně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k realizaci projektu a naplnění výstupů uvedených v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Přehledu výstupů </a:t>
            </a: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projektu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839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Čl</a:t>
            </a:r>
            <a:r>
              <a:rPr lang="cs-CZ" sz="3600" dirty="0"/>
              <a:t>. 7 Povinné náležitosti </a:t>
            </a:r>
            <a:r>
              <a:rPr lang="cs-CZ" sz="3600" dirty="0" smtClean="0"/>
              <a:t>Žádosti (I.)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180641"/>
            <a:ext cx="8723312" cy="4344703"/>
          </a:xfrm>
        </p:spPr>
        <p:txBody>
          <a:bodyPr>
            <a:normAutofit fontScale="92500" lnSpcReduction="20000"/>
          </a:bodyPr>
          <a:lstStyle/>
          <a:p>
            <a:pPr lvl="1" algn="just"/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Formulář žádosti</a:t>
            </a:r>
          </a:p>
          <a:p>
            <a:pPr lvl="2" algn="just"/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Vyplněný formulář žádosti s povinnými údaji (název spolku, sídlo, kontaktní osoba atd.) včetně popisu projektu a jeho cílů, výstupů a aktivit, harmonogram projektu, popis projektového týmu a čestných prohlášení.</a:t>
            </a:r>
          </a:p>
          <a:p>
            <a:pPr lvl="1" algn="just"/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Další podklady</a:t>
            </a:r>
          </a:p>
          <a:p>
            <a:pPr lvl="2" algn="just"/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přílohy formuláře ( tabulky 1-4: rozpočet obecný, rozpočet dle zdrojů, přehled zaměstnanců, ostatní osobní náklady),</a:t>
            </a:r>
          </a:p>
          <a:p>
            <a:pPr lvl="2" algn="just"/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ormulář přehledu výstupů projektu,</a:t>
            </a:r>
          </a:p>
          <a:p>
            <a:pPr lvl="2" algn="just"/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ankovní identifikace účtu, na který má být dotace převedena, </a:t>
            </a:r>
            <a:endParaRPr lang="cs-CZ" alt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originál plné moci nebo její ověřená kopie nebo jiný obdobný doklad, pokud bude dokumenty podepisovat osoba zmocněná statutárním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orgánem.</a:t>
            </a:r>
          </a:p>
          <a:p>
            <a:pPr lvl="2" algn="just"/>
            <a:r>
              <a:rPr lang="cs-CZ" altLang="cs-CZ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Výpis platných údajů z evidence skutečných majitelů (lze doložit i částečný výpis)</a:t>
            </a:r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Žadatel je až do ukončení řízení o poskytnutí dotace povinen oznámit Úřadu vlády změny údajů uvedených v Žádosti. </a:t>
            </a:r>
            <a:endParaRPr lang="cs-CZ" altLang="cs-CZ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/>
            <a:endParaRPr lang="cs-CZ" altLang="cs-CZ" sz="1800" dirty="0" smtClean="0"/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275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Čl</a:t>
            </a:r>
            <a:r>
              <a:rPr lang="cs-CZ" sz="3600" dirty="0"/>
              <a:t>. 7 Povinné náležitosti </a:t>
            </a:r>
            <a:r>
              <a:rPr lang="cs-CZ" sz="3600" dirty="0" smtClean="0"/>
              <a:t>Žádosti (II.)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180641"/>
            <a:ext cx="8723312" cy="4344703"/>
          </a:xfrm>
        </p:spPr>
        <p:txBody>
          <a:bodyPr>
            <a:normAutofit/>
          </a:bodyPr>
          <a:lstStyle/>
          <a:p>
            <a:pPr lvl="1" algn="just"/>
            <a:r>
              <a:rPr lang="cs-CZ" sz="2400" b="1" dirty="0" smtClean="0"/>
              <a:t>Povinné výstupy </a:t>
            </a:r>
          </a:p>
          <a:p>
            <a:pPr lvl="2" algn="just"/>
            <a:r>
              <a:rPr lang="cs-CZ" sz="2000" dirty="0" smtClean="0"/>
              <a:t>počet </a:t>
            </a:r>
            <a:r>
              <a:rPr lang="cs-CZ" sz="2000" dirty="0"/>
              <a:t>akcí pro členy </a:t>
            </a:r>
            <a:r>
              <a:rPr lang="cs-CZ" sz="2000" dirty="0" smtClean="0"/>
              <a:t>SNNO,</a:t>
            </a:r>
          </a:p>
          <a:p>
            <a:pPr lvl="2" algn="just"/>
            <a:r>
              <a:rPr lang="cs-CZ" sz="2000" dirty="0" smtClean="0"/>
              <a:t>počet </a:t>
            </a:r>
            <a:r>
              <a:rPr lang="cs-CZ" sz="2000" dirty="0"/>
              <a:t>osvětových akcí věnujících se zvýšení povědomí široké veřejnosti o činnosti a významu </a:t>
            </a:r>
            <a:r>
              <a:rPr lang="cs-CZ" sz="2000" dirty="0" smtClean="0"/>
              <a:t>NNO,</a:t>
            </a:r>
          </a:p>
          <a:p>
            <a:pPr lvl="2" algn="just"/>
            <a:r>
              <a:rPr lang="cs-CZ" sz="2000" dirty="0" smtClean="0"/>
              <a:t>funkční </a:t>
            </a:r>
            <a:r>
              <a:rPr lang="cs-CZ" sz="2000" dirty="0"/>
              <a:t>nástroje sloužící pro oboustrannou komunikaci s členy SNNO a jejich </a:t>
            </a:r>
            <a:r>
              <a:rPr lang="cs-CZ" sz="2000" dirty="0" smtClean="0"/>
              <a:t>počet,</a:t>
            </a:r>
          </a:p>
          <a:p>
            <a:pPr lvl="2" algn="just"/>
            <a:r>
              <a:rPr lang="cs-CZ" sz="2000" dirty="0" smtClean="0"/>
              <a:t>mediální </a:t>
            </a:r>
            <a:r>
              <a:rPr lang="cs-CZ" sz="2000" dirty="0"/>
              <a:t>výstupy prezentující činnost SNNO směrem k </a:t>
            </a:r>
            <a:r>
              <a:rPr lang="cs-CZ" sz="2000" dirty="0" smtClean="0"/>
              <a:t>veřejnosti,</a:t>
            </a:r>
          </a:p>
          <a:p>
            <a:pPr lvl="2" algn="just"/>
            <a:r>
              <a:rPr lang="cs-CZ" sz="2000" dirty="0" smtClean="0"/>
              <a:t>zpracování </a:t>
            </a:r>
            <a:r>
              <a:rPr lang="cs-CZ" sz="2000" dirty="0"/>
              <a:t>ankety spokojenosti členů SNNO jako součást závěrečné evaluace projektu.</a:t>
            </a:r>
            <a:r>
              <a:rPr lang="cs-CZ" sz="2000" b="1" dirty="0" smtClean="0"/>
              <a:t> </a:t>
            </a:r>
            <a:endParaRPr lang="cs-CZ" altLang="cs-CZ" sz="1800" b="1" dirty="0" smtClean="0"/>
          </a:p>
          <a:p>
            <a:pPr lvl="2" algn="just"/>
            <a:endParaRPr lang="cs-CZ" altLang="cs-CZ" sz="1800" dirty="0" smtClean="0"/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972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Čl</a:t>
            </a:r>
            <a:r>
              <a:rPr lang="cs-CZ" sz="3600" dirty="0"/>
              <a:t>. 8 Způsob podávání Žádosti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180641"/>
            <a:ext cx="8723312" cy="4344703"/>
          </a:xfrm>
        </p:spPr>
        <p:txBody>
          <a:bodyPr>
            <a:normAutofit fontScale="92500" lnSpcReduction="10000"/>
          </a:bodyPr>
          <a:lstStyle/>
          <a:p>
            <a:pPr lvl="1" algn="just"/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Podání žádosti </a:t>
            </a:r>
          </a:p>
          <a:p>
            <a:pPr lvl="2" algn="just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prostřednictvím datové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schránky (den doručení = den dodání do DS) ,</a:t>
            </a:r>
          </a:p>
          <a:p>
            <a:pPr lvl="3"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zprávu označte „ŽÁDOST – Podpora celostátních mezioborových sítí nestátních neziskových organizací pro rok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2023“.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ID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datové schránky Úřadu vlády je: </a:t>
            </a:r>
            <a:r>
              <a:rPr lang="cs-C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trfaa33.</a:t>
            </a:r>
          </a:p>
          <a:p>
            <a:pPr lvl="2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listinné podobě prostřednictvím poskytovatele poštovních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služeb (den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doručení =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datum otisku razítka podací pošty na obálce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 lvl="3"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zprávu označte „ŽÁDOST – Podpora celostátních mezioborových sítí nestátních neziskových organizací pro rok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2023“,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zašlete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na adresu: Úřad vlády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ČR,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Odbor lidských práv a ochrany menšin –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OLP, </a:t>
            </a:r>
            <a:b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nábř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. E. Beneše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4,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118 01 Praha 1 – Malá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Strana.</a:t>
            </a:r>
          </a:p>
          <a:p>
            <a:pPr lvl="2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podáním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na podatelně Úřadu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vlády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(den doručení =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datum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otisku razítka podatelny Úřadu vlády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lvl="1"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K Žádosti podané před zveřejněním Výzvy se nepřihlíží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Žadatelům se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velmi doporučuje zřízení datové schránky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pro urychlení komunikace s Úřadem vlády. </a:t>
            </a:r>
            <a:endParaRPr lang="cs-CZ" alt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286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Čl</a:t>
            </a:r>
            <a:r>
              <a:rPr lang="cs-CZ" sz="3600" dirty="0"/>
              <a:t>. 9 Lhůta pro podání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180641"/>
            <a:ext cx="8723312" cy="4344703"/>
          </a:xfrm>
        </p:spPr>
        <p:txBody>
          <a:bodyPr>
            <a:normAutofit/>
          </a:bodyPr>
          <a:lstStyle/>
          <a:p>
            <a:pPr lvl="1" algn="just"/>
            <a:r>
              <a:rPr lang="cs-CZ" sz="2400" dirty="0"/>
              <a:t>Lhůta pro podání Žádosti </a:t>
            </a:r>
            <a:r>
              <a:rPr lang="cs-CZ" sz="2400" dirty="0" smtClean="0"/>
              <a:t>– bude stanovena s ohledem na termín zveřejnění Výzvy</a:t>
            </a:r>
            <a:endParaRPr lang="cs-CZ" altLang="cs-CZ" sz="2200" b="1" dirty="0" smtClean="0"/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95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1216" y="1417638"/>
            <a:ext cx="7699176" cy="5179714"/>
          </a:xfrm>
        </p:spPr>
        <p:txBody>
          <a:bodyPr>
            <a:normAutofit fontScale="90000"/>
          </a:bodyPr>
          <a:lstStyle/>
          <a:p>
            <a:pPr algn="l"/>
            <a:r>
              <a:rPr lang="cs-CZ" sz="2900" dirty="0"/>
              <a:t>Čl. 10 Řízení o poskytnutí </a:t>
            </a:r>
            <a:r>
              <a:rPr lang="cs-CZ" sz="2900" dirty="0" smtClean="0"/>
              <a:t>dotace</a:t>
            </a:r>
            <a:r>
              <a:rPr lang="cs-CZ" sz="2900" dirty="0"/>
              <a:t/>
            </a:r>
            <a:br>
              <a:rPr lang="cs-CZ" sz="2900" dirty="0"/>
            </a:br>
            <a:r>
              <a:rPr lang="cs-CZ" sz="2900" dirty="0" smtClean="0"/>
              <a:t>- </a:t>
            </a:r>
            <a:r>
              <a:rPr lang="cs-CZ" sz="2400" dirty="0" smtClean="0"/>
              <a:t>Do </a:t>
            </a:r>
            <a:r>
              <a:rPr lang="cs-CZ" sz="2400" b="1" dirty="0"/>
              <a:t>spolufinancování projektu </a:t>
            </a:r>
            <a:r>
              <a:rPr lang="cs-CZ" sz="2400" dirty="0"/>
              <a:t>je umožněno zahrnout </a:t>
            </a:r>
            <a:r>
              <a:rPr lang="cs-CZ" sz="2400" b="1" dirty="0"/>
              <a:t>práci dobrovolníků</a:t>
            </a:r>
            <a:r>
              <a:rPr lang="cs-CZ" sz="2400" dirty="0"/>
              <a:t> </a:t>
            </a:r>
            <a:r>
              <a:rPr lang="cs-CZ" sz="2400" dirty="0" smtClean="0"/>
              <a:t>- do </a:t>
            </a:r>
            <a:r>
              <a:rPr lang="cs-CZ" sz="2400" dirty="0"/>
              <a:t>výše 10 % celkových rozpočtovaných nákladů/výdajů </a:t>
            </a:r>
            <a:r>
              <a:rPr lang="cs-CZ" sz="2400" dirty="0" smtClean="0"/>
              <a:t>projektu.</a:t>
            </a:r>
            <a:r>
              <a:rPr lang="cs-CZ" sz="2400" dirty="0"/>
              <a:t/>
            </a:r>
            <a:br>
              <a:rPr lang="cs-CZ" sz="2400" dirty="0"/>
            </a:br>
            <a:r>
              <a:rPr lang="cs-CZ" sz="2400" dirty="0" smtClean="0"/>
              <a:t>- Pro </a:t>
            </a:r>
            <a:r>
              <a:rPr lang="cs-CZ" sz="2400" dirty="0"/>
              <a:t>výkon dobrovolnické činnosti je povinen příjemce dotace vést průkaznou </a:t>
            </a:r>
            <a:r>
              <a:rPr lang="cs-CZ" sz="2400" b="1" dirty="0"/>
              <a:t>evidenci odvedené dobrovolnické činnosti jednotlivých </a:t>
            </a:r>
            <a:r>
              <a:rPr lang="cs-CZ" sz="2400" b="1" dirty="0" smtClean="0"/>
              <a:t>dobrovolníků</a:t>
            </a:r>
            <a:r>
              <a:rPr lang="cs-CZ" sz="2400" dirty="0" smtClean="0"/>
              <a:t> (v </a:t>
            </a:r>
            <a:r>
              <a:rPr lang="cs-CZ" sz="2400" dirty="0"/>
              <a:t>rozsahu datum zaevidování, jméno, příjmení a datum narození dobrovolníka, předmět činnosti, místo a časový rozsah vykonávaného dobrovolnictví v jednotlivých </a:t>
            </a:r>
            <a:r>
              <a:rPr lang="cs-CZ" sz="2400" dirty="0" smtClean="0"/>
              <a:t>dnech).</a:t>
            </a:r>
            <a:br>
              <a:rPr lang="cs-CZ" sz="2400" dirty="0" smtClean="0"/>
            </a:br>
            <a:r>
              <a:rPr lang="cs-CZ" sz="2400" dirty="0" smtClean="0"/>
              <a:t>- Výše </a:t>
            </a:r>
            <a:r>
              <a:rPr lang="cs-CZ" sz="2400" dirty="0"/>
              <a:t>hodinové sazby </a:t>
            </a:r>
            <a:r>
              <a:rPr lang="cs-CZ" sz="2400" dirty="0" smtClean="0"/>
              <a:t>dobrovolníků na </a:t>
            </a:r>
            <a:r>
              <a:rPr lang="cs-CZ" sz="2400" dirty="0"/>
              <a:t>rok </a:t>
            </a:r>
            <a:r>
              <a:rPr lang="cs-CZ" sz="2400" dirty="0" smtClean="0"/>
              <a:t>2023 </a:t>
            </a:r>
            <a:r>
              <a:rPr lang="cs-CZ" sz="2400" dirty="0"/>
              <a:t>činí </a:t>
            </a:r>
            <a:r>
              <a:rPr lang="cs-CZ" sz="2400" b="1" dirty="0" smtClean="0"/>
              <a:t>193 </a:t>
            </a:r>
            <a:r>
              <a:rPr lang="cs-CZ" sz="2400" b="1" dirty="0"/>
              <a:t>Kč/hod</a:t>
            </a:r>
            <a:r>
              <a:rPr lang="cs-CZ" sz="2400" dirty="0"/>
              <a:t>. 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900" dirty="0"/>
              <a:t/>
            </a:r>
            <a:br>
              <a:rPr lang="cs-CZ" sz="2900" dirty="0"/>
            </a:br>
            <a:r>
              <a:rPr lang="cs-CZ" sz="2900" dirty="0" smtClean="0"/>
              <a:t>Čl</a:t>
            </a:r>
            <a:r>
              <a:rPr lang="cs-CZ" sz="2900" dirty="0"/>
              <a:t>. 11 Způsob a kritéria hodnocení Žádosti </a:t>
            </a:r>
            <a:r>
              <a:rPr lang="cs-CZ" sz="2900" dirty="0" smtClean="0"/>
              <a:t/>
            </a:r>
            <a:br>
              <a:rPr lang="cs-CZ" sz="2900" dirty="0" smtClean="0"/>
            </a:br>
            <a:r>
              <a:rPr lang="cs-CZ" sz="2900" dirty="0" smtClean="0"/>
              <a:t>- </a:t>
            </a:r>
            <a:r>
              <a:rPr lang="cs-CZ" sz="2700" dirty="0" smtClean="0"/>
              <a:t>více </a:t>
            </a:r>
            <a:r>
              <a:rPr lang="cs-CZ" sz="2700" dirty="0"/>
              <a:t>informací v části </a:t>
            </a:r>
            <a:r>
              <a:rPr lang="cs-CZ" sz="2700" b="1" dirty="0"/>
              <a:t>Průběh dotačního řízení </a:t>
            </a: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2900" dirty="0" smtClean="0"/>
              <a:t> </a:t>
            </a:r>
            <a:endParaRPr lang="cs-CZ" sz="29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6237312"/>
            <a:ext cx="8723312" cy="288032"/>
          </a:xfrm>
        </p:spPr>
        <p:txBody>
          <a:bodyPr>
            <a:normAutofit fontScale="62500" lnSpcReduction="20000"/>
          </a:bodyPr>
          <a:lstStyle/>
          <a:p>
            <a:pPr marL="457200" lvl="1" indent="0" algn="just">
              <a:buNone/>
            </a:pPr>
            <a:r>
              <a:rPr lang="cs-CZ" sz="2400" dirty="0" smtClean="0"/>
              <a:t> </a:t>
            </a:r>
            <a:endParaRPr lang="cs-CZ" altLang="cs-CZ" sz="2200" b="1" dirty="0" smtClean="0"/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970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Čl</a:t>
            </a:r>
            <a:r>
              <a:rPr lang="cs-CZ" sz="3600" dirty="0"/>
              <a:t>. 12 Řízení o odnětí dotace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420888"/>
            <a:ext cx="8723312" cy="4104456"/>
          </a:xfrm>
        </p:spPr>
        <p:txBody>
          <a:bodyPr>
            <a:normAutofit/>
          </a:bodyPr>
          <a:lstStyle/>
          <a:p>
            <a:pPr lvl="1" algn="just"/>
            <a:r>
              <a:rPr lang="cs-CZ" sz="2400" dirty="0" smtClean="0"/>
              <a:t>Dle § 15 rozpočtových pravidel a obecných předpisů o správním řízení</a:t>
            </a:r>
            <a:endParaRPr lang="cs-CZ" sz="2400" dirty="0"/>
          </a:p>
          <a:p>
            <a:pPr marL="457200" lvl="1" indent="0" algn="just">
              <a:buNone/>
            </a:pPr>
            <a:r>
              <a:rPr lang="cs-CZ" sz="2400" dirty="0" smtClean="0"/>
              <a:t> </a:t>
            </a:r>
            <a:endParaRPr lang="cs-CZ" altLang="cs-CZ" sz="2200" b="1" dirty="0" smtClean="0"/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0386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Čl</a:t>
            </a:r>
            <a:r>
              <a:rPr lang="cs-CZ" sz="3600" dirty="0"/>
              <a:t>. 13 Finanční vypořádání a vyúčtování dotace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420888"/>
            <a:ext cx="8723312" cy="4104456"/>
          </a:xfrm>
        </p:spPr>
        <p:txBody>
          <a:bodyPr>
            <a:normAutofit fontScale="85000" lnSpcReduction="20000"/>
          </a:bodyPr>
          <a:lstStyle/>
          <a:p>
            <a:pPr lvl="1" algn="just"/>
            <a:r>
              <a:rPr lang="cs-C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Rozhodnutí o změně rozhodnutí, na základě které vznikne vratka </a:t>
            </a:r>
          </a:p>
          <a:p>
            <a:pPr lvl="2" algn="just"/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Vrácení této části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dotace do 30 dní ode dne nabytí právní moci rozhodnutí o změně rozhodnutí na účet Úřadu vlády, z něhož mu byla dotace 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poskytnuta.  </a:t>
            </a:r>
            <a:endParaRPr lang="cs-CZ" altLang="cs-CZ" sz="21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Předčasné ukončení realizace v průběhu roku/nezapočetí realizace</a:t>
            </a:r>
          </a:p>
          <a:p>
            <a:pPr lvl="2" algn="just"/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Oznámení ÚV ČR do 14 dní  + do 30 dní vrátí poměrnou/celou částku.</a:t>
            </a:r>
          </a:p>
          <a:p>
            <a:pPr lvl="1" algn="just"/>
            <a: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Zánik/transformace příjemce na jinou právní formu než spolek</a:t>
            </a:r>
          </a:p>
          <a:p>
            <a:pPr lvl="2" algn="just"/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Vrácení poměrné části dotace na účet ÚV.</a:t>
            </a:r>
          </a:p>
          <a:p>
            <a:pPr lvl="1" algn="just"/>
            <a: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Závěrečná zpráva do 15. února </a:t>
            </a:r>
          </a:p>
          <a:p>
            <a:pPr lvl="2"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finanční vypořádání dotace podle vyhlášky o finančním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vypořádání, </a:t>
            </a:r>
          </a:p>
          <a:p>
            <a:pPr lvl="2" algn="just"/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závěrečnou zprávu o realizaci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projektu + údaje pro vyúčtování dotace + info o změnách v průběhu realizace,</a:t>
            </a:r>
          </a:p>
          <a:p>
            <a:pPr lvl="2" algn="just"/>
            <a:r>
              <a:rPr lang="pl-PL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pl-PL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opie účetních sestav,</a:t>
            </a:r>
          </a:p>
          <a:p>
            <a:pPr lvl="2" algn="just"/>
            <a:r>
              <a:rPr lang="pl-PL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příp. přehled dobrovolníků zapojených do projektu,</a:t>
            </a:r>
          </a:p>
          <a:p>
            <a:pPr lvl="2" algn="just"/>
            <a:r>
              <a:rPr lang="pl-PL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příp. další podklady, ke kterým bude příjemce vyzván. </a:t>
            </a:r>
            <a:endParaRPr lang="cs-CZ" alt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/>
            <a:endParaRPr lang="cs-CZ" altLang="cs-CZ" sz="1800" b="1" dirty="0" smtClean="0"/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459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124744"/>
            <a:ext cx="8229600" cy="930300"/>
          </a:xfrm>
        </p:spPr>
        <p:txBody>
          <a:bodyPr/>
          <a:lstStyle/>
          <a:p>
            <a:pPr algn="l"/>
            <a:r>
              <a:rPr lang="cs-CZ" dirty="0" smtClean="0"/>
              <a:t>Program: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>
            <a:normAutofit/>
          </a:bodyPr>
          <a:lstStyle/>
          <a:p>
            <a:r>
              <a:rPr lang="cs-CZ" dirty="0" smtClean="0"/>
              <a:t>Úvod </a:t>
            </a:r>
          </a:p>
          <a:p>
            <a:r>
              <a:rPr lang="cs-CZ" dirty="0"/>
              <a:t>Změny pro rok </a:t>
            </a:r>
            <a:r>
              <a:rPr lang="cs-CZ" dirty="0" smtClean="0"/>
              <a:t>2023</a:t>
            </a:r>
            <a:endParaRPr lang="cs-CZ" dirty="0"/>
          </a:p>
          <a:p>
            <a:r>
              <a:rPr lang="cs-CZ" dirty="0" smtClean="0"/>
              <a:t>Seznámení s výzvou pro rok 2023</a:t>
            </a:r>
          </a:p>
          <a:p>
            <a:r>
              <a:rPr lang="cs-CZ" dirty="0"/>
              <a:t>Průběh dotačního řízení </a:t>
            </a:r>
            <a:endParaRPr lang="cs-CZ" dirty="0" smtClean="0"/>
          </a:p>
          <a:p>
            <a:r>
              <a:rPr lang="cs-CZ" dirty="0"/>
              <a:t>Závěrečná </a:t>
            </a:r>
            <a:r>
              <a:rPr lang="cs-CZ" dirty="0" smtClean="0"/>
              <a:t>zpráva</a:t>
            </a:r>
            <a:endParaRPr lang="cs-CZ" dirty="0"/>
          </a:p>
          <a:p>
            <a:r>
              <a:rPr lang="cs-CZ" dirty="0" smtClean="0"/>
              <a:t>Kontakty </a:t>
            </a:r>
          </a:p>
        </p:txBody>
      </p:sp>
      <p:grpSp>
        <p:nvGrpSpPr>
          <p:cNvPr id="4" name="Skupina 3"/>
          <p:cNvGrpSpPr/>
          <p:nvPr/>
        </p:nvGrpSpPr>
        <p:grpSpPr>
          <a:xfrm>
            <a:off x="384498" y="110207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schemeClr val="bg1">
                      <a:lumMod val="50000"/>
                    </a:scheme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schemeClr val="bg1">
                      <a:lumMod val="50000"/>
                    </a:scheme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chemeClr val="tx2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chemeClr val="tx2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610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Čl</a:t>
            </a:r>
            <a:r>
              <a:rPr lang="cs-CZ" sz="3600" dirty="0"/>
              <a:t>. 14 Kontrola použití dotace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420888"/>
            <a:ext cx="8723312" cy="4104456"/>
          </a:xfrm>
        </p:spPr>
        <p:txBody>
          <a:bodyPr>
            <a:normAutofit/>
          </a:bodyPr>
          <a:lstStyle/>
          <a:p>
            <a:pPr lvl="1" algn="just"/>
            <a: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Úřad vlády kontroluje poskytnutí prostředků ze státního rozpočtu,</a:t>
            </a:r>
          </a:p>
          <a:p>
            <a:pPr lvl="1"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příjemce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dotace umožní Úřadu vlády provedení kontroly hospodaření s veřejnými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prostředky,</a:t>
            </a:r>
          </a:p>
          <a:p>
            <a:pPr lvl="1" algn="just"/>
            <a: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porušení podmínek pro použití dotace =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porušení rozpočtové kázně podle § 44 a § 44a rozpočtových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pravidel.</a:t>
            </a:r>
            <a:endParaRPr lang="cs-CZ" alt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540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Průběh dotačního řízení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85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1008112"/>
          </a:xfrm>
        </p:spPr>
        <p:txBody>
          <a:bodyPr>
            <a:no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Průběh dotačního řízení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-16970" y="1988840"/>
            <a:ext cx="8964488" cy="4752528"/>
          </a:xfrm>
        </p:spPr>
        <p:txBody>
          <a:bodyPr>
            <a:normAutofit/>
          </a:bodyPr>
          <a:lstStyle/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Výzva zveřejněna na stránkách Úřadu vlády ČR	září 2022</a:t>
            </a:r>
          </a:p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Formální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 věcné hodnocení žádostí			říjen 2022</a:t>
            </a:r>
          </a:p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Výzva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k odstranění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formálních nedostatků 		říjen 2022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Jednání Komise pro hodnocení projektů 		listopad 2022</a:t>
            </a:r>
          </a:p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Úprava žádosti na doporučení Komise 		leden 2023</a:t>
            </a:r>
          </a:p>
          <a:p>
            <a:pPr marL="800100" lvl="2" indent="0" algn="just">
              <a:buNone/>
            </a:pPr>
            <a:r>
              <a:rPr lang="cs-CZ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(+ Závěrečná zpráva a vyúčtování dotace 2022)</a:t>
            </a:r>
          </a:p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Posouzení upravené žádosti Komisí 			leden 2023</a:t>
            </a:r>
          </a:p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Rozhodnutí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 poskytnutí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dotace/zamítnutí		březen 2023</a:t>
            </a:r>
          </a:p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Vyplacení prostředků pravděpodobně do           	31. března 2023</a:t>
            </a:r>
          </a:p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Závěrečná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zpráva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 vyúčtování 			únor 2024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56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1008112"/>
          </a:xfrm>
        </p:spPr>
        <p:txBody>
          <a:bodyPr>
            <a:noAutofit/>
          </a:bodyPr>
          <a:lstStyle/>
          <a:p>
            <a:r>
              <a:rPr lang="cs-CZ" dirty="0"/>
              <a:t>Výzva k podání žádosti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0" y="1988840"/>
            <a:ext cx="8964488" cy="4752528"/>
          </a:xfrm>
        </p:spPr>
        <p:txBody>
          <a:bodyPr>
            <a:normAutofit/>
          </a:bodyPr>
          <a:lstStyle/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Vyhlášení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dotačního řízení na rok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2023 – termín bude upřesněn</a:t>
            </a:r>
            <a:endParaRPr lang="cs-CZ" sz="2000" dirty="0" smtClean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Formulář Žádosti,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Formulář Přehledu výstupů 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projektu,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Návod 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k vyplnění rozpočtu 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projektu,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Informace o cenách obvyklých týkajících se zařízení a vybavení pořizovaných z poskytnuté dotace pro rok 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2023,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Informace o možnosti zahrnutí práce dobrovolníků do spolufinancování 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projektu,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Kritéria formálního a věcného hodnocení 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Žádosti,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Odvody za porušení podmínek a povinností při čerpání 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dotace,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Jednací řád 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Komise,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Směrnice vedoucího Úřadu vlády 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poskytování neinvestičních dotací k financování programů v oblasti lidských 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práv,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Výjimka k zajištění dotačního řízení k programu Podpora celostátních mezioborových sítí nestátních neziskových organizaci pro rok 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2023.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/>
            <a:r>
              <a:rPr lang="cs-C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Doporučujeme podrobně prostudovat text výzvy, zejm. část věnující výstupům projektu a oprávněným žadatelům!</a:t>
            </a:r>
            <a:endParaRPr lang="cs-CZ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70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1008112"/>
          </a:xfrm>
        </p:spPr>
        <p:txBody>
          <a:bodyPr/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Podání žádosti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916833"/>
            <a:ext cx="8640960" cy="511256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Termín podání žádosti bude upřesněn ve Výzvě</a:t>
            </a:r>
            <a:endParaRPr lang="cs-CZ" sz="2200" b="1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Možnosti podání</a:t>
            </a:r>
          </a:p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prostřednictvím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datové schránky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(den doručení = den dodání do DS) ,</a:t>
            </a:r>
          </a:p>
          <a:p>
            <a:pPr lvl="2"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zprávu označte „ŽÁDOST – Podpora celostátních mezioborových sítí nestátních neziskových organizací pro rok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2023“,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ID datové schránky Úřadu vlády je: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trfaa33. 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 listinné podobě prostřednictvím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poskytovatele poštovních služeb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(den doručení = datum otisku razítka podací pošty na obálce),</a:t>
            </a:r>
          </a:p>
          <a:p>
            <a:pPr lvl="2"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zprávu označte „ŽÁDOST – Podpora celostátních mezioborových sítí nestátních neziskových organizací pro rok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2023“,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zašlete na adresu: Úřad vlády ČR, Odbor lidských práv a ochrany menšin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– OLP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nábř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. E. Beneše 4, 118 01 Praha 1 – Malá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Strana.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podáním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na podatelně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Úřadu vlády (den doručení =  datum otisku razítka podatelny Úřadu vlády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457200" lvl="1" indent="0" algn="just"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K Žádosti podané před zveřejněním Výzvy se nepřihlíží</a:t>
            </a:r>
            <a:r>
              <a:rPr lang="cs-CZ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Žadatelům se velmi doporučuje </a:t>
            </a:r>
            <a:r>
              <a:rPr lang="cs-CZ" sz="1900" b="1" dirty="0">
                <a:latin typeface="Arial" panose="020B0604020202020204" pitchFamily="34" charset="0"/>
                <a:cs typeface="Arial" panose="020B0604020202020204" pitchFamily="34" charset="0"/>
              </a:rPr>
              <a:t>zřízení datové schránky </a:t>
            </a: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pro urychlení komunikace s Úřadem vlády. </a:t>
            </a:r>
            <a:r>
              <a:rPr lang="cs-CZ" sz="1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cs-CZ" altLang="cs-CZ" sz="1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adatel, jež vlastní datovou schránku by ji měl při komunikaci s orgány státní správy </a:t>
            </a:r>
            <a:r>
              <a:rPr lang="cs-CZ" altLang="cs-CZ" sz="19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používat!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64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1008112"/>
          </a:xfrm>
        </p:spPr>
        <p:txBody>
          <a:bodyPr/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Obsah žádosti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060848"/>
            <a:ext cx="8373616" cy="4608512"/>
          </a:xfrm>
        </p:spPr>
        <p:txBody>
          <a:bodyPr>
            <a:normAutofit fontScale="77500" lnSpcReduction="20000"/>
          </a:bodyPr>
          <a:lstStyle/>
          <a:p>
            <a:pPr algn="just">
              <a:spcBef>
                <a:spcPts val="0"/>
              </a:spcBef>
            </a:pP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 žadatel = 1 žádost = 1 projekt</a:t>
            </a:r>
          </a:p>
          <a:p>
            <a:pPr algn="just">
              <a:spcBef>
                <a:spcPts val="0"/>
              </a:spcBef>
            </a:pPr>
            <a:endParaRPr lang="cs-CZ" alt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Žádost musí obsahovat: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 algn="just">
              <a:spcBef>
                <a:spcPts val="0"/>
              </a:spcBef>
            </a:pPr>
            <a:r>
              <a:rPr lang="cs-CZ" alt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yplněný formulář žádosti (včetně čestných prohlášení, podrobného popisu a harmonogramu projektu), </a:t>
            </a:r>
          </a:p>
          <a:p>
            <a:pPr lvl="1" algn="just">
              <a:spcBef>
                <a:spcPts val="0"/>
              </a:spcBef>
            </a:pPr>
            <a:endParaRPr lang="cs-CZ" alt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ts val="0"/>
              </a:spcBef>
            </a:pP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vyplněné přílohy formuláře žádosti (tabulky 1-4: rozpočet obecný, rozpočet de zdrojů, přehled zaměstnanců, ostatní osobní náklady),</a:t>
            </a:r>
          </a:p>
          <a:p>
            <a:pPr lvl="1" algn="just">
              <a:spcBef>
                <a:spcPts val="0"/>
              </a:spcBef>
            </a:pPr>
            <a:endParaRPr lang="cs-CZ" alt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ts val="0"/>
              </a:spcBef>
            </a:pP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vyplněný formulář přehledu výstupů projektu </a:t>
            </a:r>
            <a:r>
              <a:rPr lang="cs-CZ" altLang="cs-CZ" sz="2000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000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jasně </a:t>
            </a:r>
            <a:r>
              <a:rPr lang="cs-CZ" sz="2000" i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definované </a:t>
            </a:r>
            <a:r>
              <a:rPr lang="cs-CZ" sz="2000" i="1" u="sng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kvantitativní hodnoty </a:t>
            </a:r>
            <a:r>
              <a:rPr lang="cs-CZ" sz="2000" i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výstupů</a:t>
            </a:r>
            <a:r>
              <a:rPr lang="cs-CZ" sz="2000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endParaRPr lang="cs-CZ" altLang="cs-CZ" sz="2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ts val="0"/>
              </a:spcBef>
            </a:pPr>
            <a:endParaRPr lang="cs-CZ" alt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ts val="0"/>
              </a:spcBef>
            </a:pP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bankovní identifikaci účtu, na který má být případná dotace převedena (kopie smlouvy s bankou nebo potvrzení o vedení účtu žadatele), </a:t>
            </a:r>
            <a:r>
              <a:rPr lang="cs-CZ" altLang="cs-CZ" sz="2000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dodatek ke smlouvě není akceptován, </a:t>
            </a:r>
          </a:p>
          <a:p>
            <a:pPr lvl="1" algn="just">
              <a:spcBef>
                <a:spcPts val="0"/>
              </a:spcBef>
            </a:pPr>
            <a:endParaRPr lang="cs-CZ" altLang="cs-CZ" sz="2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ts val="0"/>
              </a:spcBef>
            </a:pP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originál nebo ověřenou kopii plné moci.</a:t>
            </a:r>
          </a:p>
          <a:p>
            <a:pPr marL="457200" lvl="1" indent="0" algn="just">
              <a:spcBef>
                <a:spcPts val="0"/>
              </a:spcBef>
              <a:buNone/>
            </a:pPr>
            <a:endParaRPr lang="cs-CZ" alt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ts val="0"/>
              </a:spcBef>
            </a:pP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Výpis platných údajů z evidence skutečných majitelů </a:t>
            </a:r>
            <a:r>
              <a:rPr lang="cs-CZ" altLang="cs-CZ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</a:t>
            </a:r>
            <a:r>
              <a:rPr lang="cs-CZ" altLang="cs-CZ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</a:t>
            </a:r>
            <a:r>
              <a:rPr lang="cs-CZ" altLang="cs-CZ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esm.justice.cz/ias/issm/rejstrik</a:t>
            </a:r>
            <a:r>
              <a:rPr lang="cs-CZ" altLang="cs-CZ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altLang="cs-CZ" sz="2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09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1008112"/>
          </a:xfrm>
        </p:spPr>
        <p:txBody>
          <a:bodyPr>
            <a:noAutofit/>
          </a:bodyPr>
          <a:lstStyle/>
          <a:p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Nejčastější chyby v žádosti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rgbClr val="1F497D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  <p:sp>
        <p:nvSpPr>
          <p:cNvPr id="13" name="Zástupný symbol pro obsah 2"/>
          <p:cNvSpPr txBox="1">
            <a:spLocks/>
          </p:cNvSpPr>
          <p:nvPr/>
        </p:nvSpPr>
        <p:spPr>
          <a:xfrm>
            <a:off x="251520" y="1916833"/>
            <a:ext cx="8640960" cy="51125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Název a adresa sídla žadatele není v souladu s veřejným rejstříkem </a:t>
            </a:r>
          </a:p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Při vyplňování žádosti </a:t>
            </a:r>
            <a:r>
              <a:rPr lang="cs-CZ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vycházejte (kopírujte) údaje z veřejného rejstříku!</a:t>
            </a:r>
          </a:p>
          <a:p>
            <a:pPr algn="just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Údaje vyplňujte stručně, ale přesně a pravdivě.</a:t>
            </a:r>
          </a:p>
          <a:p>
            <a:pPr algn="just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Výše požadované dotace musí představovat max. 70% celkových nákladů projektu. </a:t>
            </a:r>
          </a:p>
          <a:p>
            <a:pPr algn="just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Výstupy projektu </a:t>
            </a:r>
          </a:p>
          <a:p>
            <a:pPr lvl="1" algn="just"/>
            <a:r>
              <a:rPr lang="cs-CZ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Jasně formulované, kvantifikovatelné a doložitelné!</a:t>
            </a:r>
          </a:p>
          <a:p>
            <a:pPr lvl="1" algn="just"/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Musí být v souladu s cíli a aktivitami projektu (viz popis  a harmonogram projektu)</a:t>
            </a:r>
          </a:p>
          <a:p>
            <a:pPr lvl="1" algn="just"/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jsou závazné, za jejich nesplnění Vám hrozí odvod – viz Příloha č. 8</a:t>
            </a:r>
            <a:endParaRPr lang="cs-CZ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cs-CZ" sz="1400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cs-CZ" sz="1400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1800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1800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2200" b="1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55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1008112"/>
          </a:xfrm>
        </p:spPr>
        <p:txBody>
          <a:bodyPr>
            <a:norm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Formální hodnocení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060848"/>
            <a:ext cx="8373616" cy="5040560"/>
          </a:xfrm>
        </p:spPr>
        <p:txBody>
          <a:bodyPr>
            <a:normAutofit/>
          </a:bodyPr>
          <a:lstStyle/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Formální hodnocení žádostí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provádí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příslušný útvar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říjen 2022</a:t>
            </a:r>
          </a:p>
          <a:p>
            <a:pPr lvl="1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Postupuje přitom dle Kritérií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formálního a věcného hodnocení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Žádost – příloha č. 7 </a:t>
            </a:r>
          </a:p>
          <a:p>
            <a:pPr lvl="1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Doporučujeme před podáním žádost zkontrolovat, zda je v souladu s těmito kritérii!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80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1008112"/>
          </a:xfrm>
        </p:spPr>
        <p:txBody>
          <a:bodyPr>
            <a:norm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Formální hodnocení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060848"/>
            <a:ext cx="8373616" cy="4797152"/>
          </a:xfrm>
        </p:spPr>
        <p:txBody>
          <a:bodyPr>
            <a:noAutofit/>
          </a:bodyPr>
          <a:lstStyle/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Výsledkem formálního hodnocení může být: </a:t>
            </a:r>
          </a:p>
          <a:p>
            <a:pPr lvl="2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Výzva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k odstranění nedostatků žádosti</a:t>
            </a:r>
          </a:p>
          <a:p>
            <a:pPr lvl="3"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ve formě </a:t>
            </a: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USNESENÍ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doručené datovou schránkou,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poštou,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Stanovená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lhůta se počítá od doručení usnesení – </a:t>
            </a: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lze prodloužit, ale pouze na žádost doručenou před uplynutím dané </a:t>
            </a:r>
            <a:r>
              <a:rPr lang="cs-C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lhůty.</a:t>
            </a:r>
          </a:p>
          <a:p>
            <a:pPr lvl="2" algn="just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Zastavení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řízení ve formě Usnesení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 zastavení řízení:</a:t>
            </a:r>
          </a:p>
          <a:p>
            <a:pPr lvl="3"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žádost nebyla podána ve lhůtě stanovené výzvou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žadatel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neodpovídá okruhu oprávněných žadatelů o dotaci uvedenému ve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výzvě,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neodstraní-li žadatel o dotaci vady ve stanovené lhůtě (včetně zmeškání lhůty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zanikl-li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žadatel o dotaci přede dnem vydání rozhodnutí o poskytnutí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dotace,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nastane některý z důvodů uvedených v § 66 odst. 1 správního řádu – např. pokud je žádost právně nepřípustná, tzn. např. je umožněno podat v daném programu pouze jednu žádost, ale budou doručeny žádosti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dvě.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Splnění formálních náležitostí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žadatel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nebude kontaktován, 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žádost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postupuje do věcného hodnocení.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rgbClr val="1F497D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50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1008112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Věcné hodnocení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060848"/>
            <a:ext cx="8373616" cy="4248472"/>
          </a:xfrm>
        </p:spPr>
        <p:txBody>
          <a:bodyPr>
            <a:normAutofit fontScale="70000" lnSpcReduction="20000"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Na základě Kritérií formálního a věcného hodnocení Žádosti – příloha č. 7</a:t>
            </a: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Externí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hodnocení </a:t>
            </a:r>
            <a:endParaRPr lang="cs-CZ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2" indent="-342900" algn="just"/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in. 2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posudky na projekt, max. 100 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b/posudek,</a:t>
            </a:r>
          </a:p>
          <a:p>
            <a:pPr marL="742950" lvl="2" indent="-342900" algn="just"/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pokud bude rozdíl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v bodech více než 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25, bude zadán 3 posudek.</a:t>
            </a:r>
          </a:p>
          <a:p>
            <a:pPr marL="742950" lvl="2" indent="-342900" algn="just"/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výsledného hodnocení se započítávají hodnocení, mezi kterými je bodový rozdíl 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nižší.</a:t>
            </a:r>
          </a:p>
          <a:p>
            <a:pPr marL="742950" lvl="2" indent="-342900" algn="just"/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pokud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rozdíl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mezi nejnižším a prostředním hodnocením shodný jako 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rozdíl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mezi nejvyšším a prostředním hodnocením, vstupují do výsledného hodnocení všechna 3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hodnocení </a:t>
            </a:r>
            <a:endParaRPr lang="cs-CZ" sz="21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2" indent="-342900" algn="just"/>
            <a:endParaRPr lang="cs-CZ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Na základě výsledného bodového součtu: </a:t>
            </a:r>
          </a:p>
          <a:p>
            <a:pPr marL="742950" lvl="2" indent="-342900" algn="just"/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pořadí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žádostí 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pro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jednání 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Komise</a:t>
            </a:r>
          </a:p>
          <a:p>
            <a:pPr marL="742950" lvl="2" indent="-342900" algn="just"/>
            <a:endParaRPr lang="cs-CZ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Vyjádření dotačního pracovníka k 3E žádosti</a:t>
            </a: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Vyjádření Oddělení kontroly k uznatelnosti/</a:t>
            </a:r>
            <a:r>
              <a:rPr lang="cs-CZ" sz="2600" dirty="0" err="1">
                <a:latin typeface="Arial" panose="020B0604020202020204" pitchFamily="34" charset="0"/>
                <a:cs typeface="Arial" panose="020B0604020202020204" pitchFamily="34" charset="0"/>
              </a:rPr>
              <a:t>neuznatelnosti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nákladů/výdajů</a:t>
            </a: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endParaRPr lang="cs-CZ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endParaRPr lang="cs-CZ" altLang="cs-CZ" sz="26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91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Úvod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308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1073150"/>
            <a:ext cx="8686800" cy="771674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Jednání Komise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1830413"/>
            <a:ext cx="8373616" cy="4982963"/>
          </a:xfrm>
        </p:spPr>
        <p:txBody>
          <a:bodyPr>
            <a:normAutofit fontScale="85000" lnSpcReduction="20000"/>
          </a:bodyPr>
          <a:lstStyle/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Jednání komise vychází z jednacího řádu – příloha č. 9</a:t>
            </a: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Komise jedná zpravidla 2 krát: </a:t>
            </a:r>
          </a:p>
          <a:p>
            <a:pPr marL="742950" lvl="2" indent="-342900" algn="just"/>
            <a:r>
              <a:rPr lang="cs-CZ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sz="2700" b="1" dirty="0">
                <a:latin typeface="Arial" panose="020B0604020202020204" pitchFamily="34" charset="0"/>
                <a:cs typeface="Arial" panose="020B0604020202020204" pitchFamily="34" charset="0"/>
              </a:rPr>
              <a:t>. jednání</a:t>
            </a:r>
          </a:p>
          <a:p>
            <a:pPr lvl="2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Komise postupuje sestupně od nejlépe hodnocené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žádosti,</a:t>
            </a:r>
          </a:p>
          <a:p>
            <a:pPr lvl="2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Diskuze o obsahu žádosti, nastavení výstupů, rozpočtu atd., 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Hlasování,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Výsledek: </a:t>
            </a:r>
          </a:p>
          <a:p>
            <a:pPr lvl="3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Návrh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ředitelku Odboru lidských práv a ochrany menšin poskytnout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dotaci v plné výši nebo návrh žádost zcela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zamítnout,</a:t>
            </a:r>
          </a:p>
          <a:p>
            <a:pPr lvl="3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oporučení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úpravy žádosti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+ konkrétní návrh.</a:t>
            </a:r>
          </a:p>
          <a:p>
            <a:pPr marL="914400" lvl="2" indent="0">
              <a:buNone/>
            </a:pP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2" indent="-342900" algn="just"/>
            <a:r>
              <a:rPr lang="cs-CZ" sz="2700" b="1" dirty="0">
                <a:latin typeface="Arial" panose="020B0604020202020204" pitchFamily="34" charset="0"/>
                <a:cs typeface="Arial" panose="020B0604020202020204" pitchFamily="34" charset="0"/>
              </a:rPr>
              <a:t>2. jednání </a:t>
            </a: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(v případě úpravy žádosti)</a:t>
            </a:r>
          </a:p>
          <a:p>
            <a:pPr lvl="2"/>
            <a:r>
              <a:rPr lang="cs-C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Hlasování,</a:t>
            </a:r>
            <a:endParaRPr lang="cs-CZ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Návrh na výši poskytnuté dotace pro ředitelku Odboru lidských práv a ochrany </a:t>
            </a:r>
            <a:r>
              <a:rPr lang="cs-C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menšin.</a:t>
            </a:r>
            <a:endParaRPr lang="cs-CZ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endParaRPr lang="cs-CZ" altLang="cs-CZ" sz="26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79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1008112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Úprava žádosti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060848"/>
            <a:ext cx="8373616" cy="5040560"/>
          </a:xfrm>
        </p:spPr>
        <p:txBody>
          <a:bodyPr>
            <a:normAutofit/>
          </a:bodyPr>
          <a:lstStyle/>
          <a:p>
            <a:pPr algn="just"/>
            <a:r>
              <a:rPr lang="cs-CZ" sz="2000" u="sng" dirty="0">
                <a:latin typeface="Arial" panose="020B0604020202020204" pitchFamily="34" charset="0"/>
                <a:cs typeface="Arial" panose="020B0604020202020204" pitchFamily="34" charset="0"/>
              </a:rPr>
              <a:t>Komise může doporučit úpravu žádosti:</a:t>
            </a:r>
          </a:p>
          <a:p>
            <a:pPr lvl="1"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Navrhne nižší částku dotace než byla původně požadována (např. některé z aktivit nejsou dotačním programem podporovány nebo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náklady/výdaje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nesplňují kritéria 3E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 rozpočtu dotace neuznatelné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náklady/výdaje,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Chybně zařazené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náklady/výdaje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 položkách rozpočtu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dotace,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Chybně vyplněný Přehled výstupů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projektu.</a:t>
            </a:r>
          </a:p>
          <a:p>
            <a:pPr marL="457200" lvl="1" indent="0" algn="just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Výzva k úpravě žádosti ve formě USNESENÍ 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datovou schránkou, poštou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spcBef>
                <a:spcPts val="0"/>
              </a:spcBef>
              <a:buFontTx/>
              <a:buNone/>
            </a:pPr>
            <a:endParaRPr lang="cs-CZ" altLang="cs-CZ" sz="26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87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1008112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Úprava žádosti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060848"/>
            <a:ext cx="8373616" cy="5040560"/>
          </a:xfrm>
        </p:spPr>
        <p:txBody>
          <a:bodyPr>
            <a:normAutofit/>
          </a:bodyPr>
          <a:lstStyle/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Lhůta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min. 10 dní od doručení USNESENÍ – lze prodloužit, ale pouze na žádost doručenou před uplynutím dané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lhůty,</a:t>
            </a: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Upravenou Žádost lze zaslat zpět datovou schránkou, poštou či podat na podatelně Úřadu vlády.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Není možné navýšit žádnou položku rozpočtu či </a:t>
            </a: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vytvořit novou položku.</a:t>
            </a:r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Pokud není žádost upravena v termínu – Komise opět posoudí žádost původní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dotaci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z části poskytne a žádost ve zbytku zamítne nebo žádost zcela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zamítne.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endParaRPr lang="cs-CZ" altLang="cs-CZ" sz="26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70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417638"/>
            <a:ext cx="8614885" cy="922114"/>
          </a:xfrm>
        </p:spPr>
        <p:txBody>
          <a:bodyPr>
            <a:noAutofit/>
          </a:bodyPr>
          <a:lstStyle/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Vydání rozhodnutí a vyplacení dotace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381947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Před vydáním rozhodnutí kontrola údajů – soulad s rejstříkem </a:t>
            </a:r>
            <a:r>
              <a:rPr lang="cs-CZ" sz="31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(změny nahlašovat průběžně!).</a:t>
            </a:r>
          </a:p>
          <a:p>
            <a:pPr algn="just"/>
            <a:endParaRPr lang="cs-CZ" sz="31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Rozhodnutí:</a:t>
            </a:r>
          </a:p>
          <a:p>
            <a:pPr lvl="1" algn="just"/>
            <a:r>
              <a:rPr lang="cs-CZ" sz="3100" dirty="0">
                <a:latin typeface="Arial" panose="020B0604020202020204" pitchFamily="34" charset="0"/>
                <a:cs typeface="Arial" panose="020B0604020202020204" pitchFamily="34" charset="0"/>
              </a:rPr>
              <a:t>zcela poskytne </a:t>
            </a:r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dotaci,</a:t>
            </a:r>
          </a:p>
          <a:p>
            <a:pPr lvl="1" algn="just"/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zcela </a:t>
            </a:r>
            <a:r>
              <a:rPr lang="cs-CZ" sz="3100" dirty="0">
                <a:latin typeface="Arial" panose="020B0604020202020204" pitchFamily="34" charset="0"/>
                <a:cs typeface="Arial" panose="020B0604020202020204" pitchFamily="34" charset="0"/>
              </a:rPr>
              <a:t>zamítne žádost o poskytnutí </a:t>
            </a:r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dotace,</a:t>
            </a:r>
          </a:p>
          <a:p>
            <a:pPr lvl="1" algn="just"/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dotaci </a:t>
            </a:r>
            <a:r>
              <a:rPr lang="cs-CZ" sz="3100" dirty="0">
                <a:latin typeface="Arial" panose="020B0604020202020204" pitchFamily="34" charset="0"/>
                <a:cs typeface="Arial" panose="020B0604020202020204" pitchFamily="34" charset="0"/>
              </a:rPr>
              <a:t>zčásti poskytne a zároveň </a:t>
            </a:r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žádost </a:t>
            </a:r>
            <a:r>
              <a:rPr lang="cs-CZ" sz="3100" dirty="0">
                <a:latin typeface="Arial" panose="020B0604020202020204" pitchFamily="34" charset="0"/>
                <a:cs typeface="Arial" panose="020B0604020202020204" pitchFamily="34" charset="0"/>
              </a:rPr>
              <a:t>ve zbytku </a:t>
            </a:r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zamítne.</a:t>
            </a:r>
          </a:p>
          <a:p>
            <a:pPr marL="457200" lvl="1" indent="0" algn="just">
              <a:buNone/>
            </a:pPr>
            <a:endParaRPr lang="cs-CZ" sz="3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Podmínky a povinnosti příjemce dotace; odvody za porušení podmínek a povinností (porušení rozpočtové kázně).</a:t>
            </a:r>
          </a:p>
          <a:p>
            <a:pPr algn="just"/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Předat rozhodnutí dalším osobám, zejména ekonomům/účetním.</a:t>
            </a:r>
          </a:p>
          <a:p>
            <a:pPr algn="just"/>
            <a:endParaRPr lang="cs-CZ" sz="3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Vyplacení dotací zpravidla </a:t>
            </a:r>
            <a:r>
              <a:rPr lang="cs-CZ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 31. března.</a:t>
            </a:r>
            <a:endParaRPr lang="cs-CZ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</a:p>
          <a:p>
            <a:pPr algn="l">
              <a:defRPr/>
            </a:pP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60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055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Změny během realizace projektu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9613" y="2204864"/>
            <a:ext cx="8229600" cy="4425355"/>
          </a:xfrm>
        </p:spPr>
        <p:txBody>
          <a:bodyPr>
            <a:noAutofit/>
          </a:bodyPr>
          <a:lstStyle/>
          <a:p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Změny </a:t>
            </a:r>
          </a:p>
          <a:p>
            <a:pPr lvl="1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identifikační údaje – emailem (pokud se dají ověřit v rejstříku), jiné údaje datovou schránkou, poštou,</a:t>
            </a:r>
          </a:p>
          <a:p>
            <a:pPr lvl="1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personální – emailem,</a:t>
            </a:r>
          </a:p>
          <a:p>
            <a:pPr lvl="1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 projektu (věcné i finanční) – oficiální žádost datovou schránkou, poštou -&gt; posouzení útvarem (doložení dalších dokumentů) -&gt; vydání nového rozhodnutí o poskytnutí dotace nebo rozhodnutí o zamítnutí změny.</a:t>
            </a:r>
          </a:p>
          <a:p>
            <a:pPr marL="457200" lvl="1" indent="0">
              <a:buNone/>
            </a:pPr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Přesuny v rozpočtu v rámci 20 % není nutné hlásit v průběhu roku, </a:t>
            </a:r>
            <a:r>
              <a:rPr lang="cs-CZ" sz="2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ale v závěrečné zprávě ANO </a:t>
            </a:r>
            <a:r>
              <a:rPr lang="cs-CZ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(podléhá sankci).</a:t>
            </a:r>
          </a:p>
        </p:txBody>
      </p:sp>
      <p:pic>
        <p:nvPicPr>
          <p:cNvPr id="4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</a:p>
          <a:p>
            <a:pPr algn="l">
              <a:defRPr/>
            </a:pP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Odbor rovnosti žen a mužů</a:t>
            </a:r>
          </a:p>
          <a:p>
            <a:pPr algn="l">
              <a:defRPr/>
            </a:pP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13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3512" y="2215405"/>
            <a:ext cx="8373616" cy="4093915"/>
          </a:xfrm>
        </p:spPr>
        <p:txBody>
          <a:bodyPr>
            <a:normAutofit/>
          </a:bodyPr>
          <a:lstStyle/>
          <a:p>
            <a:pPr algn="just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Prostřednictvím datové schránky, poskytovatele poštovních služeb či na podatelně ÚV ČR podat </a:t>
            </a: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15. </a:t>
            </a: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února 2024.</a:t>
            </a:r>
          </a:p>
          <a:p>
            <a:pPr algn="just"/>
            <a:endParaRPr lang="cs-CZ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Obsah: </a:t>
            </a:r>
          </a:p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Závěrečná zpráva</a:t>
            </a:r>
          </a:p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Finanční vypořádání, příp. vratka (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stejný termín!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-&gt; </a:t>
            </a:r>
            <a:r>
              <a:rPr lang="cs-CZ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jinak jde o porušení rozpočtové kázně </a:t>
            </a:r>
          </a:p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Účetní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sestavy zvlášť k dotaci a zvlášť k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projektu</a:t>
            </a:r>
          </a:p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Podrobné informace o práci dobrovolníků na projektu </a:t>
            </a:r>
          </a:p>
          <a:p>
            <a:pPr marL="0" indent="0">
              <a:spcBef>
                <a:spcPts val="0"/>
              </a:spcBef>
              <a:buFontTx/>
              <a:buNone/>
            </a:pPr>
            <a:endParaRPr lang="cs-CZ" altLang="cs-CZ" sz="2800" dirty="0" smtClean="0">
              <a:solidFill>
                <a:srgbClr val="00B0F0"/>
              </a:solidFill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rgbClr val="1F497D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Odbor lidských práv a ochrany menšin</a:t>
            </a:r>
          </a:p>
          <a:p>
            <a:pPr algn="l">
              <a:defRPr/>
            </a:pPr>
            <a:r>
              <a:rPr lang="cs-CZ" sz="1400" dirty="0">
                <a:solidFill>
                  <a:srgbClr val="1F497D"/>
                </a:solidFill>
                <a:latin typeface="Cambria" panose="02040503050406030204" pitchFamily="18" charset="0"/>
              </a:rPr>
              <a:t>Odbor rovnosti žen a mužů</a:t>
            </a:r>
          </a:p>
          <a:p>
            <a:pPr algn="l">
              <a:defRPr/>
            </a:pPr>
            <a:endParaRPr lang="cs-CZ" sz="14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0" y="1196752"/>
            <a:ext cx="9144000" cy="1008112"/>
          </a:xfrm>
        </p:spPr>
        <p:txBody>
          <a:bodyPr>
            <a:normAutofit/>
          </a:bodyPr>
          <a:lstStyle/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Závěrečná 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zpráva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21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6377" y="757548"/>
            <a:ext cx="8229600" cy="926976"/>
          </a:xfrm>
        </p:spPr>
        <p:txBody>
          <a:bodyPr>
            <a:noAutofit/>
          </a:bodyPr>
          <a:lstStyle/>
          <a:p>
            <a:r>
              <a:rPr lang="cs-C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Závěrečná zpráva</a:t>
            </a:r>
            <a:endParaRPr lang="cs-C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19" y="1484784"/>
            <a:ext cx="8722145" cy="244827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Účetní sestava dotace ve shodě se schváleným rozpočtem dotace,</a:t>
            </a: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Nepřidávat </a:t>
            </a:r>
            <a:r>
              <a:rPr lang="cs-CZ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žádné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nové, tzn.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eschválené, náklady/výdaje,</a:t>
            </a: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Nepoužít položku </a:t>
            </a:r>
            <a:r>
              <a:rPr lang="cs-CZ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 původně nulovou hodnotou </a:t>
            </a:r>
            <a:r>
              <a:rPr lang="cs-CZ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(výjimkou je skupina položek Osobní náklady),</a:t>
            </a: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Přesuny o 20 % </a:t>
            </a:r>
            <a:r>
              <a:rPr lang="cs-CZ" sz="2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mezi položkami (řádky)</a:t>
            </a:r>
            <a:r>
              <a:rPr lang="cs-CZ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cs-CZ" sz="2400" u="sng" dirty="0">
                <a:latin typeface="Arial" panose="020B0604020202020204" pitchFamily="34" charset="0"/>
                <a:cs typeface="Arial" panose="020B0604020202020204" pitchFamily="34" charset="0"/>
              </a:rPr>
              <a:t>(výjimkou je skupina položek Osobní náklady</a:t>
            </a:r>
            <a:r>
              <a:rPr lang="cs-CZ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 algn="just">
              <a:buNone/>
            </a:pPr>
            <a:endParaRPr lang="cs-CZ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840" y="234206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188640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rgbClr val="1F497D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Odbor lidských práv a ochrany menšin</a:t>
            </a:r>
          </a:p>
          <a:p>
            <a:pPr algn="l">
              <a:defRPr/>
            </a:pPr>
            <a:r>
              <a:rPr lang="cs-CZ" sz="1400" dirty="0">
                <a:solidFill>
                  <a:srgbClr val="1F497D"/>
                </a:solidFill>
                <a:latin typeface="Cambria" panose="02040503050406030204" pitchFamily="18" charset="0"/>
              </a:rPr>
              <a:t>Odbor rovnosti žen a mužů</a:t>
            </a:r>
          </a:p>
          <a:p>
            <a:pPr algn="l">
              <a:defRPr/>
            </a:pPr>
            <a:endParaRPr lang="cs-CZ" sz="14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90" y="5181289"/>
            <a:ext cx="8784975" cy="584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90" y="6348903"/>
            <a:ext cx="794385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158974" y="4870128"/>
            <a:ext cx="45993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rgbClr val="4BAC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Rozpočet projektu - Závěrečná zpráva</a:t>
            </a:r>
            <a:endParaRPr lang="cs-CZ" sz="1600" b="1" dirty="0">
              <a:solidFill>
                <a:srgbClr val="4BACC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ál 8"/>
          <p:cNvSpPr/>
          <p:nvPr/>
        </p:nvSpPr>
        <p:spPr>
          <a:xfrm>
            <a:off x="4427984" y="5393382"/>
            <a:ext cx="2232248" cy="440953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188690" y="5908630"/>
            <a:ext cx="3879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rgbClr val="4BAC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Účetní sestava k dotaci</a:t>
            </a:r>
            <a:endParaRPr lang="cs-CZ" sz="1600" b="1" dirty="0">
              <a:solidFill>
                <a:srgbClr val="4BACC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ál 12"/>
          <p:cNvSpPr/>
          <p:nvPr/>
        </p:nvSpPr>
        <p:spPr>
          <a:xfrm>
            <a:off x="6300192" y="6316056"/>
            <a:ext cx="891716" cy="346472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sp>
        <p:nvSpPr>
          <p:cNvPr id="14" name="Ovál 13"/>
          <p:cNvSpPr/>
          <p:nvPr/>
        </p:nvSpPr>
        <p:spPr>
          <a:xfrm>
            <a:off x="971600" y="6280723"/>
            <a:ext cx="891716" cy="346472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90" y="4297989"/>
            <a:ext cx="8631782" cy="572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ovéPole 16"/>
          <p:cNvSpPr txBox="1"/>
          <p:nvPr/>
        </p:nvSpPr>
        <p:spPr>
          <a:xfrm>
            <a:off x="188690" y="3861048"/>
            <a:ext cx="45993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rgbClr val="4BAC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Rozpočet projektu – </a:t>
            </a:r>
            <a:r>
              <a:rPr lang="cs-CZ" sz="1600" b="1" dirty="0">
                <a:solidFill>
                  <a:srgbClr val="4BAC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1600" b="1" dirty="0" smtClean="0">
                <a:solidFill>
                  <a:srgbClr val="4BAC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chválené rozhodnutí</a:t>
            </a:r>
            <a:endParaRPr lang="cs-CZ" sz="1600" b="1" dirty="0">
              <a:solidFill>
                <a:srgbClr val="4BACC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ál 17"/>
          <p:cNvSpPr/>
          <p:nvPr/>
        </p:nvSpPr>
        <p:spPr>
          <a:xfrm>
            <a:off x="4067944" y="4450457"/>
            <a:ext cx="2232248" cy="440953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17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6377" y="757548"/>
            <a:ext cx="8229600" cy="926976"/>
          </a:xfrm>
        </p:spPr>
        <p:txBody>
          <a:bodyPr>
            <a:noAutofit/>
          </a:bodyPr>
          <a:lstStyle/>
          <a:p>
            <a:r>
              <a:rPr lang="cs-C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Závěrečná zpráva</a:t>
            </a:r>
            <a:endParaRPr lang="cs-C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840" y="234206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188640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rgbClr val="1F497D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Odbor lidských práv a ochrany menšin</a:t>
            </a:r>
          </a:p>
          <a:p>
            <a:pPr algn="l">
              <a:defRPr/>
            </a:pPr>
            <a:r>
              <a:rPr lang="cs-CZ" sz="1400" dirty="0">
                <a:solidFill>
                  <a:srgbClr val="1F497D"/>
                </a:solidFill>
                <a:latin typeface="Cambria" panose="02040503050406030204" pitchFamily="18" charset="0"/>
              </a:rPr>
              <a:t>Odbor rovnosti žen a mužů</a:t>
            </a:r>
          </a:p>
          <a:p>
            <a:pPr algn="l">
              <a:defRPr/>
            </a:pPr>
            <a:endParaRPr lang="cs-CZ" sz="14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245346" y="3198428"/>
            <a:ext cx="45993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rgbClr val="4BAC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Rozpočet projektu - Závěrečná zpráva</a:t>
            </a:r>
            <a:endParaRPr lang="cs-CZ" sz="1600" b="1" dirty="0">
              <a:solidFill>
                <a:srgbClr val="4BACC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323528" y="4611795"/>
            <a:ext cx="3879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rgbClr val="4BAC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Účetní sestava k dotaci</a:t>
            </a:r>
            <a:endParaRPr lang="cs-CZ" sz="1600" b="1" dirty="0">
              <a:solidFill>
                <a:srgbClr val="4BACC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251520" y="1628800"/>
            <a:ext cx="45993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rgbClr val="4BAC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Rozpočet projektu – </a:t>
            </a:r>
            <a:r>
              <a:rPr lang="cs-CZ" sz="1600" b="1" dirty="0">
                <a:solidFill>
                  <a:srgbClr val="4BAC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1600" b="1" dirty="0" smtClean="0">
                <a:solidFill>
                  <a:srgbClr val="4BAC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chválené rozhodnutí</a:t>
            </a:r>
            <a:endParaRPr lang="cs-CZ" sz="1600" b="1" dirty="0">
              <a:solidFill>
                <a:srgbClr val="4BACC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06045"/>
            <a:ext cx="8003232" cy="98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Ovál 17"/>
          <p:cNvSpPr/>
          <p:nvPr/>
        </p:nvSpPr>
        <p:spPr>
          <a:xfrm>
            <a:off x="3707904" y="2204864"/>
            <a:ext cx="4352628" cy="1005867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42" y="3717032"/>
            <a:ext cx="8001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918646"/>
            <a:ext cx="861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276264" y="6093296"/>
            <a:ext cx="5960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závěrečné zprávě upravte v rozpočtu projektu částky ve Specifikaci rozpočtu dle účetní sestavy k dotaci</a:t>
            </a:r>
            <a:endParaRPr lang="cs-CZ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ál 22"/>
          <p:cNvSpPr/>
          <p:nvPr/>
        </p:nvSpPr>
        <p:spPr>
          <a:xfrm>
            <a:off x="6948263" y="5766475"/>
            <a:ext cx="873899" cy="251467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sp>
        <p:nvSpPr>
          <p:cNvPr id="24" name="Ovál 23"/>
          <p:cNvSpPr/>
          <p:nvPr/>
        </p:nvSpPr>
        <p:spPr>
          <a:xfrm>
            <a:off x="4256727" y="4077072"/>
            <a:ext cx="873899" cy="340267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96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949586"/>
            <a:ext cx="8229600" cy="936104"/>
          </a:xfrm>
        </p:spPr>
        <p:txBody>
          <a:bodyPr>
            <a:normAutofit/>
          </a:bodyPr>
          <a:lstStyle/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Informace o dobrovolnících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3068" y="1772816"/>
            <a:ext cx="8399412" cy="4958011"/>
          </a:xfrm>
        </p:spPr>
        <p:txBody>
          <a:bodyPr>
            <a:normAutofit fontScale="25000" lnSpcReduction="20000"/>
          </a:bodyPr>
          <a:lstStyle/>
          <a:p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lang="cs-CZ" sz="8000" dirty="0">
                <a:latin typeface="Arial" panose="020B0604020202020204" pitchFamily="34" charset="0"/>
                <a:cs typeface="Arial" panose="020B0604020202020204" pitchFamily="34" charset="0"/>
              </a:rPr>
              <a:t>dobrovolnickou činnost se </a:t>
            </a: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považuje </a:t>
            </a:r>
            <a:r>
              <a:rPr lang="cs-CZ" sz="8000" dirty="0">
                <a:latin typeface="Arial" panose="020B0604020202020204" pitchFamily="34" charset="0"/>
                <a:cs typeface="Arial" panose="020B0604020202020204" pitchFamily="34" charset="0"/>
              </a:rPr>
              <a:t>veřejně prospěšná činnost, která </a:t>
            </a: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je vykonávána </a:t>
            </a:r>
            <a:r>
              <a:rPr lang="cs-CZ" sz="8000" dirty="0">
                <a:latin typeface="Arial" panose="020B0604020202020204" pitchFamily="34" charset="0"/>
                <a:cs typeface="Arial" panose="020B0604020202020204" pitchFamily="34" charset="0"/>
              </a:rPr>
              <a:t>dobrovolníkem, který dosáhl alespoň 15 let věku, ze svobodné vůle, ve </a:t>
            </a: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svém volném </a:t>
            </a:r>
            <a:r>
              <a:rPr lang="cs-CZ" sz="8000" dirty="0">
                <a:latin typeface="Arial" panose="020B0604020202020204" pitchFamily="34" charset="0"/>
                <a:cs typeface="Arial" panose="020B0604020202020204" pitchFamily="34" charset="0"/>
              </a:rPr>
              <a:t>čase </a:t>
            </a: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8000" dirty="0">
                <a:latin typeface="Arial" panose="020B0604020202020204" pitchFamily="34" charset="0"/>
                <a:cs typeface="Arial" panose="020B0604020202020204" pitchFamily="34" charset="0"/>
              </a:rPr>
              <a:t>bez nároku na odměnu, protislužbu nebo jiné </a:t>
            </a: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zvýhodnění</a:t>
            </a:r>
          </a:p>
          <a:p>
            <a:pPr marL="0" indent="0" algn="just">
              <a:buNone/>
            </a:pPr>
            <a:endParaRPr lang="cs-CZ" sz="5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8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8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azba pro rok 2023 – 193 </a:t>
            </a:r>
            <a:r>
              <a:rPr lang="cs-CZ" sz="8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Kč/hod - započítat do spoluúčasti v položce OON (DPČ/DPP), a </a:t>
            </a:r>
            <a:r>
              <a:rPr lang="cs-CZ" sz="8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až do výše </a:t>
            </a:r>
            <a:r>
              <a:rPr lang="cs-CZ" sz="8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10 % </a:t>
            </a:r>
            <a:r>
              <a:rPr lang="cs-CZ" sz="8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celkových nákladů/výdajů </a:t>
            </a:r>
            <a:r>
              <a:rPr lang="cs-CZ" sz="8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projektu, na který je dotace </a:t>
            </a:r>
            <a:r>
              <a:rPr lang="cs-CZ" sz="8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požadována</a:t>
            </a:r>
          </a:p>
          <a:p>
            <a:pPr algn="just"/>
            <a:endParaRPr lang="cs-CZ" sz="6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8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říjemce dotace je povinen vést </a:t>
            </a:r>
            <a:r>
              <a:rPr lang="cs-CZ" sz="8000" dirty="0">
                <a:latin typeface="Arial" panose="020B0604020202020204" pitchFamily="34" charset="0"/>
                <a:cs typeface="Arial" panose="020B0604020202020204" pitchFamily="34" charset="0"/>
              </a:rPr>
              <a:t>průkaznou </a:t>
            </a: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evidenci odvedené dobrovolnické činnosti jednotlivých </a:t>
            </a:r>
            <a:r>
              <a:rPr lang="cs-CZ" sz="8000" dirty="0">
                <a:latin typeface="Arial" panose="020B0604020202020204" pitchFamily="34" charset="0"/>
                <a:cs typeface="Arial" panose="020B0604020202020204" pitchFamily="34" charset="0"/>
              </a:rPr>
              <a:t>dobrovolníků, a to </a:t>
            </a: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v rozsahu: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datum zaevidování,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0" dirty="0">
                <a:latin typeface="Arial" panose="020B0604020202020204" pitchFamily="34" charset="0"/>
                <a:cs typeface="Arial" panose="020B0604020202020204" pitchFamily="34" charset="0"/>
              </a:rPr>
              <a:t>jméno, příjmení a datum narození </a:t>
            </a: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dobrovolníka,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0" dirty="0">
                <a:latin typeface="Arial" panose="020B0604020202020204" pitchFamily="34" charset="0"/>
                <a:cs typeface="Arial" panose="020B0604020202020204" pitchFamily="34" charset="0"/>
              </a:rPr>
              <a:t>předmět </a:t>
            </a: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činnosti,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místo a </a:t>
            </a:r>
            <a:r>
              <a:rPr lang="cs-CZ" sz="8000" dirty="0">
                <a:latin typeface="Arial" panose="020B0604020202020204" pitchFamily="34" charset="0"/>
                <a:cs typeface="Arial" panose="020B0604020202020204" pitchFamily="34" charset="0"/>
              </a:rPr>
              <a:t>časový rozsah </a:t>
            </a: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vykonávaného </a:t>
            </a:r>
            <a:r>
              <a:rPr lang="cs-CZ" sz="8000" dirty="0">
                <a:latin typeface="Arial" panose="020B0604020202020204" pitchFamily="34" charset="0"/>
                <a:cs typeface="Arial" panose="020B0604020202020204" pitchFamily="34" charset="0"/>
              </a:rPr>
              <a:t>dobrovolnictví v jednotlivých </a:t>
            </a: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dnech.</a:t>
            </a:r>
          </a:p>
          <a:p>
            <a:pPr marL="457200" lvl="1" indent="0">
              <a:buNone/>
            </a:pPr>
            <a:endParaRPr lang="cs-CZ" sz="8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Vložit do závěrečné zprávy!!!!</a:t>
            </a:r>
            <a:endParaRPr lang="cs-CZ" sz="8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</a:p>
          <a:p>
            <a:pPr algn="l">
              <a:defRPr/>
            </a:pP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Odbor rovnosti žen a mužů</a:t>
            </a:r>
          </a:p>
          <a:p>
            <a:pPr algn="l">
              <a:defRPr/>
            </a:pP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58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73150"/>
            <a:ext cx="9144000" cy="848544"/>
          </a:xfrm>
        </p:spPr>
        <p:txBody>
          <a:bodyPr>
            <a:normAutofit/>
          </a:bodyPr>
          <a:lstStyle/>
          <a:p>
            <a:r>
              <a:rPr lang="cs-CZ" altLang="cs-C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Závěrečná </a:t>
            </a:r>
            <a:r>
              <a:rPr lang="cs-CZ" altLang="cs-CZ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doporučení</a:t>
            </a:r>
            <a:endParaRPr lang="cs-CZ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781944"/>
            <a:ext cx="8784976" cy="4959423"/>
          </a:xfrm>
        </p:spPr>
        <p:txBody>
          <a:bodyPr>
            <a:noAutofit/>
          </a:bodyPr>
          <a:lstStyle/>
          <a:p>
            <a:r>
              <a:rPr lang="cs-CZ" altLang="cs-CZ" sz="2000" b="1" dirty="0" smtClean="0">
                <a:latin typeface="Arial" charset="0"/>
              </a:rPr>
              <a:t>všechny požadované náklady/výdaje </a:t>
            </a:r>
            <a:r>
              <a:rPr lang="cs-CZ" altLang="cs-CZ" sz="2000" b="1" u="sng" dirty="0" smtClean="0">
                <a:latin typeface="Arial" charset="0"/>
              </a:rPr>
              <a:t>v žádosti dostatečně odůvodněte </a:t>
            </a:r>
            <a:r>
              <a:rPr lang="cs-CZ" altLang="cs-CZ" sz="2000" b="1" dirty="0" smtClean="0">
                <a:latin typeface="Arial" charset="0"/>
              </a:rPr>
              <a:t>a to i náklady/výdaje na mzdy a odměny</a:t>
            </a:r>
            <a:r>
              <a:rPr lang="cs-CZ" altLang="cs-CZ" sz="2000" dirty="0" smtClean="0">
                <a:latin typeface="Arial" charset="0"/>
              </a:rPr>
              <a:t>,</a:t>
            </a:r>
          </a:p>
          <a:p>
            <a:r>
              <a:rPr lang="cs-CZ" altLang="cs-CZ" sz="2000" dirty="0">
                <a:latin typeface="Arial" charset="0"/>
              </a:rPr>
              <a:t>Do specifikace rozpočtu dotace neuvádějte výrazy jako „cca“, apod.“, „atd.“, „aj.“. Neodkazujte na jiné části projektové žádosti („dle projektového týmu“, „více v popisu aktivit projektu“, viz projektová žádost“). Rozpočet dotace musí být jasný, výstižný a konečný.</a:t>
            </a:r>
            <a:endParaRPr lang="cs-CZ" altLang="cs-CZ" sz="2000" dirty="0" smtClean="0">
              <a:latin typeface="Arial" charset="0"/>
            </a:endParaRPr>
          </a:p>
          <a:p>
            <a:r>
              <a:rPr lang="cs-CZ" altLang="cs-CZ" sz="2000" b="1" dirty="0">
                <a:latin typeface="Arial" charset="0"/>
              </a:rPr>
              <a:t>v</a:t>
            </a:r>
            <a:r>
              <a:rPr lang="cs-CZ" altLang="cs-CZ" sz="2000" b="1" dirty="0" smtClean="0">
                <a:latin typeface="Arial" charset="0"/>
              </a:rPr>
              <a:t>ýstupy a aktivity projektu jasně a zřetelně popište a co nejvíce specifikujte!,</a:t>
            </a:r>
            <a:endParaRPr lang="cs-CZ" altLang="cs-CZ" sz="2000" dirty="0">
              <a:latin typeface="Arial" charset="0"/>
            </a:endParaRPr>
          </a:p>
          <a:p>
            <a:r>
              <a:rPr lang="cs-CZ" altLang="cs-CZ" sz="2000" dirty="0" smtClean="0">
                <a:latin typeface="Arial" charset="0"/>
              </a:rPr>
              <a:t>dodržujte termíny,</a:t>
            </a:r>
            <a:endParaRPr lang="cs-CZ" altLang="cs-CZ" sz="2000" dirty="0">
              <a:latin typeface="Arial" charset="0"/>
            </a:endParaRPr>
          </a:p>
          <a:p>
            <a:r>
              <a:rPr lang="cs-CZ" altLang="cs-CZ" sz="2000" b="1" dirty="0">
                <a:solidFill>
                  <a:srgbClr val="FF0000"/>
                </a:solidFill>
                <a:latin typeface="Arial" charset="0"/>
              </a:rPr>
              <a:t>s</a:t>
            </a:r>
            <a:r>
              <a:rPr lang="cs-CZ" altLang="cs-CZ" sz="2000" b="1" dirty="0" smtClean="0">
                <a:solidFill>
                  <a:srgbClr val="FF0000"/>
                </a:solidFill>
                <a:latin typeface="Arial" charset="0"/>
              </a:rPr>
              <a:t>eznamte </a:t>
            </a:r>
            <a:r>
              <a:rPr lang="cs-CZ" altLang="cs-CZ" sz="2000" b="1" dirty="0">
                <a:solidFill>
                  <a:srgbClr val="FF0000"/>
                </a:solidFill>
                <a:latin typeface="Arial" charset="0"/>
              </a:rPr>
              <a:t>se důkladně se všemi dokumenty (především </a:t>
            </a:r>
            <a:r>
              <a:rPr lang="cs-CZ" altLang="cs-CZ" sz="2000" b="1" dirty="0" smtClean="0">
                <a:solidFill>
                  <a:srgbClr val="FF0000"/>
                </a:solidFill>
                <a:latin typeface="Arial" charset="0"/>
              </a:rPr>
              <a:t>Výzva </a:t>
            </a:r>
            <a:br>
              <a:rPr lang="cs-CZ" altLang="cs-CZ" sz="2000" b="1" dirty="0" smtClean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2000" b="1" dirty="0" smtClean="0">
                <a:solidFill>
                  <a:srgbClr val="FF0000"/>
                </a:solidFill>
                <a:latin typeface="Arial" charset="0"/>
              </a:rPr>
              <a:t>k podání žádosti a Rozhodnutí), seznamte s těmito dokumenty </a:t>
            </a:r>
            <a:br>
              <a:rPr lang="cs-CZ" altLang="cs-CZ" sz="2000" b="1" dirty="0" smtClean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2000" b="1" dirty="0" smtClean="0">
                <a:solidFill>
                  <a:srgbClr val="FF0000"/>
                </a:solidFill>
                <a:latin typeface="Arial" charset="0"/>
              </a:rPr>
              <a:t>i další osoby, </a:t>
            </a:r>
            <a:r>
              <a:rPr lang="cs-CZ" altLang="cs-CZ" sz="2000" b="1" u="sng" dirty="0" smtClean="0">
                <a:solidFill>
                  <a:srgbClr val="FF0000"/>
                </a:solidFill>
                <a:latin typeface="Arial" charset="0"/>
              </a:rPr>
              <a:t>především účetní,</a:t>
            </a:r>
            <a:endParaRPr lang="cs-CZ" altLang="cs-CZ" sz="2000" b="1" u="sng" dirty="0">
              <a:solidFill>
                <a:srgbClr val="FF0000"/>
              </a:solidFill>
              <a:latin typeface="Arial" charset="0"/>
            </a:endParaRPr>
          </a:p>
          <a:p>
            <a:r>
              <a:rPr lang="cs-CZ" altLang="cs-CZ" sz="2000" dirty="0">
                <a:latin typeface="Arial" charset="0"/>
              </a:rPr>
              <a:t>p</a:t>
            </a:r>
            <a:r>
              <a:rPr lang="cs-CZ" altLang="cs-CZ" sz="2000" dirty="0" smtClean="0">
                <a:latin typeface="Arial" charset="0"/>
              </a:rPr>
              <a:t>ři komunikaci s Úřadem vlády využívejte především datovou schránku,</a:t>
            </a:r>
          </a:p>
          <a:p>
            <a:r>
              <a:rPr lang="cs-CZ" altLang="cs-CZ" sz="2000" dirty="0">
                <a:latin typeface="Arial" charset="0"/>
              </a:rPr>
              <a:t>v</a:t>
            </a:r>
            <a:r>
              <a:rPr lang="cs-CZ" altLang="cs-CZ" sz="2000" dirty="0" smtClean="0">
                <a:latin typeface="Arial" charset="0"/>
              </a:rPr>
              <a:t>yzvedávejte si námi zaslané dokumenty na poště, případně v datových schránkách </a:t>
            </a:r>
            <a:r>
              <a:rPr lang="cs-CZ" altLang="cs-CZ" sz="2000" b="1" u="sng" dirty="0" smtClean="0">
                <a:latin typeface="Arial" charset="0"/>
              </a:rPr>
              <a:t>včas</a:t>
            </a:r>
            <a:r>
              <a:rPr lang="cs-CZ" altLang="cs-CZ" sz="2000" dirty="0" smtClean="0">
                <a:latin typeface="Arial" charset="0"/>
              </a:rPr>
              <a:t>, urychlí to celé dotační řízení.</a:t>
            </a: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cs-CZ" altLang="cs-CZ" sz="22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73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1143000"/>
          </a:xfrm>
        </p:spPr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Změny/novinky pro rok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>
            <a:normAutofit fontScale="92500" lnSpcReduction="10000"/>
          </a:bodyPr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Vydání nové Směrnice VÚV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poskytování neinvestičních dotací k financování projektů v oblasti lidských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práv (bude zveřejněna společně s Výzvou)</a:t>
            </a:r>
          </a:p>
          <a:p>
            <a:pPr lvl="0"/>
            <a:r>
              <a:rPr lang="cs-CZ" sz="2400" dirty="0"/>
              <a:t>Zvýšená maximální výše odměny na DPČ/DPP hrazené z dotace</a:t>
            </a:r>
          </a:p>
          <a:p>
            <a:pPr lvl="0"/>
            <a:r>
              <a:rPr lang="cs-CZ" sz="2400" dirty="0"/>
              <a:t>Zvýšený cenový limit pro stravování/občerstvení (240 Kč/den/osobu, původně 200 Kč), v případě necelodenní akce – 30 Kč za každou celou hodinu/osoba (původně 25 Kč)</a:t>
            </a:r>
          </a:p>
          <a:p>
            <a:pPr lvl="0"/>
            <a:r>
              <a:rPr lang="cs-CZ" sz="2400" dirty="0"/>
              <a:t>Informace o cenách obvyklých zařízení a vybavení hrazených z dotace 2023 – po celý rok! </a:t>
            </a:r>
          </a:p>
          <a:p>
            <a:r>
              <a:rPr lang="cs-CZ" sz="2400" dirty="0"/>
              <a:t>Zahrnutí práce dobrovolníků – hodinová sazba 193 Kč/hod</a:t>
            </a:r>
            <a:endParaRPr lang="cs-CZ" alt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schemeClr val="bg1">
                      <a:lumMod val="50000"/>
                    </a:scheme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schemeClr val="bg1">
                      <a:lumMod val="50000"/>
                    </a:scheme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chemeClr val="tx2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chemeClr val="tx2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163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556792"/>
            <a:ext cx="9144000" cy="1728192"/>
          </a:xfrm>
        </p:spPr>
        <p:txBody>
          <a:bodyPr/>
          <a:lstStyle/>
          <a:p>
            <a:r>
              <a:rPr lang="cs-CZ" dirty="0" smtClean="0"/>
              <a:t>DĚKUJEME ZA POZORNOST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756" y="3933056"/>
            <a:ext cx="9054244" cy="200568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FontTx/>
              <a:buNone/>
            </a:pPr>
            <a:r>
              <a:rPr lang="cs-CZ" altLang="cs-CZ" sz="2800" b="1" dirty="0" smtClean="0"/>
              <a:t>Kontakt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2000" dirty="0"/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cs-CZ" altLang="cs-CZ" sz="2000" dirty="0" smtClean="0"/>
              <a:t>Mgr. </a:t>
            </a:r>
            <a:r>
              <a:rPr lang="cs-CZ" altLang="cs-CZ" sz="2000" dirty="0" err="1" smtClean="0"/>
              <a:t>Thuy</a:t>
            </a:r>
            <a:r>
              <a:rPr lang="cs-CZ" altLang="cs-CZ" sz="2000" dirty="0" smtClean="0"/>
              <a:t> Dieu Nguyen, email: </a:t>
            </a:r>
            <a:r>
              <a:rPr lang="cs-CZ" altLang="cs-CZ" sz="2000" dirty="0" smtClean="0">
                <a:hlinkClick r:id="rId3"/>
              </a:rPr>
              <a:t>nguyen.thuy@vlada.cz</a:t>
            </a:r>
            <a:r>
              <a:rPr lang="cs-CZ" altLang="cs-CZ" sz="2000" dirty="0" smtClean="0"/>
              <a:t>, </a:t>
            </a:r>
            <a:br>
              <a:rPr lang="cs-CZ" altLang="cs-CZ" sz="2000" dirty="0" smtClean="0"/>
            </a:br>
            <a:r>
              <a:rPr lang="cs-CZ" altLang="cs-CZ" sz="2000" dirty="0" smtClean="0"/>
              <a:t>tel. </a:t>
            </a:r>
            <a:r>
              <a:rPr lang="cs-CZ" sz="2000" dirty="0" smtClean="0"/>
              <a:t>296 153 274</a:t>
            </a:r>
            <a:endParaRPr lang="cs-CZ" altLang="cs-CZ" sz="2000" dirty="0" smtClean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09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Výzva k podání žádostí o poskytnutí dotace 2023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753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Čl. 1 Úvodní ustanovení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180641"/>
            <a:ext cx="8723312" cy="4344703"/>
          </a:xfrm>
        </p:spPr>
        <p:txBody>
          <a:bodyPr>
            <a:normAutofit/>
          </a:bodyPr>
          <a:lstStyle/>
          <a:p>
            <a:pPr lvl="1" algn="just"/>
            <a:r>
              <a:rPr lang="cs-CZ" altLang="cs-CZ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výčet právních předpisů, na základě kterých jsou dotace poskytovány</a:t>
            </a:r>
          </a:p>
          <a:p>
            <a:pPr marL="457200" lvl="1" indent="0" algn="just">
              <a:buNone/>
            </a:pPr>
            <a:endParaRPr lang="cs-CZ" altLang="cs-CZ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altLang="cs-CZ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Dotace je určena na období </a:t>
            </a:r>
            <a:r>
              <a:rPr lang="cs-CZ" sz="2400" dirty="0"/>
              <a:t>od </a:t>
            </a:r>
            <a:r>
              <a:rPr lang="cs-CZ" sz="2400" b="1" dirty="0" smtClean="0"/>
              <a:t>01.01.2023 </a:t>
            </a:r>
            <a:r>
              <a:rPr lang="cs-CZ" sz="2400" b="1" dirty="0"/>
              <a:t>do </a:t>
            </a:r>
            <a:r>
              <a:rPr lang="cs-CZ" sz="2400" b="1" dirty="0" smtClean="0"/>
              <a:t>31.12.2023.</a:t>
            </a:r>
            <a:endParaRPr lang="cs-CZ" altLang="cs-CZ" sz="22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cs-CZ" altLang="cs-CZ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cs-CZ" altLang="cs-CZ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cs-CZ" altLang="cs-CZ" sz="2200" dirty="0" smtClean="0">
              <a:solidFill>
                <a:srgbClr val="00B0F0"/>
              </a:solidFill>
            </a:endParaRPr>
          </a:p>
          <a:p>
            <a:pPr algn="just">
              <a:spcBef>
                <a:spcPts val="0"/>
              </a:spcBef>
            </a:pPr>
            <a:endParaRPr lang="cs-CZ" altLang="cs-CZ" sz="2200" dirty="0" smtClean="0">
              <a:solidFill>
                <a:srgbClr val="00B0F0"/>
              </a:solidFill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498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Čl</a:t>
            </a:r>
            <a:r>
              <a:rPr lang="cs-CZ" sz="3600" dirty="0"/>
              <a:t>. 2 Věcné zaměření Výzvy a účel </a:t>
            </a:r>
            <a:r>
              <a:rPr lang="cs-CZ" sz="3600" dirty="0" smtClean="0"/>
              <a:t>dotace (I.) 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180641"/>
            <a:ext cx="8723312" cy="4344703"/>
          </a:xfrm>
        </p:spPr>
        <p:txBody>
          <a:bodyPr>
            <a:normAutofit fontScale="92500" lnSpcReduction="20000"/>
          </a:bodyPr>
          <a:lstStyle/>
          <a:p>
            <a:pPr lvl="1" algn="just"/>
            <a:r>
              <a:rPr lang="cs-CZ" altLang="cs-CZ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Podpora celostátních mezioborových sítí NNO </a:t>
            </a:r>
          </a:p>
          <a:p>
            <a:pPr lvl="2" algn="just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elostátní 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působí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na celém území České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republiky,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členství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 ní je otevřené pro NNO z celé České republiky (pokud splňují podmínky dané stanovami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době podání Žádosti mají její členové z řad NNO sídlo alespoň v </a:t>
            </a:r>
            <a:r>
              <a:rPr lang="cs-CZ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cs-CZ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krajích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2" algn="just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ezioborová</a:t>
            </a:r>
          </a:p>
          <a:p>
            <a:pPr lvl="3"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zabývá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 neziskovým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sektorem a NNO jako celkem, tzn. zabývá se jeho zákonností, transparentností, profesionalizací,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financováním, dobrovolnictvím, vzděláním a </a:t>
            </a:r>
            <a:r>
              <a:rPr lang="cs-CZ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osvětou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3" algn="just"/>
            <a:r>
              <a:rPr lang="cs-CZ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členství </a:t>
            </a:r>
            <a:r>
              <a:rPr lang="cs-CZ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nesmí být omezeno podle oborového zaměření </a:t>
            </a:r>
            <a:r>
              <a:rPr lang="cs-CZ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účelu </a:t>
            </a:r>
            <a:r>
              <a:rPr lang="cs-CZ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aktivit jednotlivých </a:t>
            </a:r>
            <a:r>
              <a:rPr lang="cs-CZ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členů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výsledky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své činnosti by měla organizace propagovat mezi širokou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veřejností.</a:t>
            </a:r>
          </a:p>
          <a:p>
            <a:pPr lvl="2" algn="just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naky sítě NNO </a:t>
            </a:r>
          </a:p>
          <a:p>
            <a:pPr lvl="3"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vede seznam svých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členů,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její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členové mají povinnost platit členské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příspěvky,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vyznačuje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se demokratickým způsobem instalování svých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členů,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má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zřízenu kontrolní komisi (kontrolní orgán dle zákona č. 89/2012 Sb., občanský zákoník, ve znění pozdějších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předpisů),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má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alespoň jednoho zaměstnance v pracovněprávním vztahu, který její činnost organizuje a koordinuje, a tato pracovní pozice je zřízena a obsazena alespoň 6 měsíců před dnem podání Žádosti.</a:t>
            </a:r>
            <a:endParaRPr lang="cs-CZ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cs-CZ" altLang="cs-CZ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cs-CZ" altLang="cs-CZ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cs-CZ" altLang="cs-CZ" sz="2200" dirty="0" smtClean="0">
              <a:solidFill>
                <a:srgbClr val="00B0F0"/>
              </a:solidFill>
            </a:endParaRPr>
          </a:p>
          <a:p>
            <a:pPr algn="just">
              <a:spcBef>
                <a:spcPts val="0"/>
              </a:spcBef>
            </a:pPr>
            <a:endParaRPr lang="cs-CZ" altLang="cs-CZ" sz="2200" dirty="0" smtClean="0">
              <a:solidFill>
                <a:srgbClr val="00B0F0"/>
              </a:solidFill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437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Čl</a:t>
            </a:r>
            <a:r>
              <a:rPr lang="cs-CZ" sz="3600" dirty="0"/>
              <a:t>. 2 Věcné zaměření Výzvy a účel dotace </a:t>
            </a:r>
            <a:r>
              <a:rPr lang="cs-CZ" sz="3600" dirty="0" smtClean="0"/>
              <a:t>(II.)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180641"/>
            <a:ext cx="8723312" cy="4344703"/>
          </a:xfrm>
        </p:spPr>
        <p:txBody>
          <a:bodyPr>
            <a:normAutofit fontScale="92500" lnSpcReduction="10000"/>
          </a:bodyPr>
          <a:lstStyle/>
          <a:p>
            <a:pPr lvl="1" algn="just"/>
            <a:r>
              <a:rPr lang="cs-CZ" altLang="cs-CZ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Účel dotace: </a:t>
            </a:r>
          </a:p>
          <a:p>
            <a:pPr lvl="2" algn="just"/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podpoření celostátních mezioborových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sítí NNO (dále jen „SNNO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“) a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posílení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jejich kompetentnosti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, kvalifikovanosti a legitimity, aby efektivně zastupovaly zájmy svých členů navenek a přispívaly ke zvýšení povědomí široké veřejnosti o činnosti a významu NNO. </a:t>
            </a:r>
            <a:endParaRPr lang="cs-CZ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altLang="cs-CZ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Lze podpořit aktivity, které posilují a rozvíjí </a:t>
            </a:r>
          </a:p>
          <a:p>
            <a:pPr lvl="2" algn="just"/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celostátní a mezioborový princip fungování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SNNO, </a:t>
            </a:r>
          </a:p>
          <a:p>
            <a:pPr lvl="2" algn="just"/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činnost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určenou členským a dalším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NNO,</a:t>
            </a:r>
          </a:p>
          <a:p>
            <a:pPr lvl="2" algn="just"/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zastupování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zájmů členských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NNO,</a:t>
            </a:r>
          </a:p>
          <a:p>
            <a:pPr lvl="2" algn="just"/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spolupráci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se státní správou ve prospěch členských i dalších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NNO,</a:t>
            </a:r>
          </a:p>
          <a:p>
            <a:pPr lvl="2" algn="just"/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osvětovou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činnost, která je zaměřena na zvýšení povědomí široké veřejnosti o činnosti a významu NNO. </a:t>
            </a:r>
            <a:endParaRPr lang="cs-CZ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Znaky SNNO, které nebudou podpořeny</a:t>
            </a:r>
          </a:p>
          <a:p>
            <a:pPr lvl="2" algn="just"/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ajímají se specifickou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výsečí neziskového sektoru, např.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střešní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organizace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NNO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zaměřené na specifické skupiny obyvatel nebo na vymezené oblasti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činnosti,</a:t>
            </a:r>
          </a:p>
          <a:p>
            <a:pPr lvl="2" algn="just"/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hlavní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aktivitou je poskytování služeb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veřejnosti.</a:t>
            </a:r>
            <a:endParaRPr lang="cs-CZ" altLang="cs-CZ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cs-CZ" altLang="cs-CZ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cs-CZ" altLang="cs-CZ" sz="2200" dirty="0" smtClean="0">
              <a:solidFill>
                <a:srgbClr val="00B0F0"/>
              </a:solidFill>
            </a:endParaRPr>
          </a:p>
          <a:p>
            <a:pPr algn="just">
              <a:spcBef>
                <a:spcPts val="0"/>
              </a:spcBef>
            </a:pPr>
            <a:endParaRPr lang="cs-CZ" altLang="cs-CZ" sz="2200" dirty="0" smtClean="0">
              <a:solidFill>
                <a:srgbClr val="00B0F0"/>
              </a:solidFill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237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 Čl</a:t>
            </a:r>
            <a:r>
              <a:rPr lang="cs-CZ" sz="3600" dirty="0"/>
              <a:t>. </a:t>
            </a:r>
            <a:r>
              <a:rPr lang="cs-CZ" sz="3600" dirty="0" smtClean="0"/>
              <a:t>3 Alokace Výzvy 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180641"/>
            <a:ext cx="8723312" cy="4344703"/>
          </a:xfrm>
        </p:spPr>
        <p:txBody>
          <a:bodyPr>
            <a:normAutofit/>
          </a:bodyPr>
          <a:lstStyle/>
          <a:p>
            <a:pPr lvl="1" algn="just"/>
            <a:r>
              <a:rPr lang="cs-CZ" altLang="cs-CZ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cs-CZ" altLang="cs-CZ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elková alokace dotačního programu pro rok 2023</a:t>
            </a:r>
          </a:p>
          <a:p>
            <a:pPr lvl="2" algn="just"/>
            <a:r>
              <a:rPr lang="cs-CZ" altLang="cs-CZ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3 000 000,-Kč</a:t>
            </a:r>
            <a:endParaRPr lang="cs-CZ" alt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cs-CZ" altLang="cs-CZ" sz="2200" dirty="0" smtClean="0">
              <a:solidFill>
                <a:srgbClr val="00B0F0"/>
              </a:solidFill>
            </a:endParaRPr>
          </a:p>
          <a:p>
            <a:pPr algn="just">
              <a:spcBef>
                <a:spcPts val="0"/>
              </a:spcBef>
            </a:pPr>
            <a:endParaRPr lang="cs-CZ" altLang="cs-CZ" sz="2200" dirty="0" smtClean="0">
              <a:solidFill>
                <a:srgbClr val="00B0F0"/>
              </a:solidFill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330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7181</TotalTime>
  <Words>3732</Words>
  <Application>Microsoft Office PowerPoint</Application>
  <PresentationFormat>Předvádění na obrazovce (4:3)</PresentationFormat>
  <Paragraphs>405</Paragraphs>
  <Slides>40</Slides>
  <Notes>35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5" baseType="lpstr">
      <vt:lpstr>Arial</vt:lpstr>
      <vt:lpstr>Calibri</vt:lpstr>
      <vt:lpstr>Cambria</vt:lpstr>
      <vt:lpstr>Wingdings</vt:lpstr>
      <vt:lpstr>Motiv systému Office</vt:lpstr>
      <vt:lpstr>Dotační program      Podpora celostátních  mezioborových sítí NNO  Mgr. Thuy Dieu Nguyen  </vt:lpstr>
      <vt:lpstr>Program:</vt:lpstr>
      <vt:lpstr>Úvod </vt:lpstr>
      <vt:lpstr>Změny/novinky pro rok 2023</vt:lpstr>
      <vt:lpstr>Výzva k podání žádostí o poskytnutí dotace 2023</vt:lpstr>
      <vt:lpstr> Čl. 1 Úvodní ustanovení</vt:lpstr>
      <vt:lpstr> Čl. 2 Věcné zaměření Výzvy a účel dotace (I.) </vt:lpstr>
      <vt:lpstr> Čl. 2 Věcné zaměření Výzvy a účel dotace (II.)</vt:lpstr>
      <vt:lpstr>  Čl. 3 Alokace Výzvy </vt:lpstr>
      <vt:lpstr> Čl. 4 Okruh oprávněných Žadatelů </vt:lpstr>
      <vt:lpstr> Čl. 5 Další požadavky, které musí Žadatel naplnit</vt:lpstr>
      <vt:lpstr> Čl. 6 Způsob použití dotace </vt:lpstr>
      <vt:lpstr> Čl. 7 Povinné náležitosti Žádosti (I.)</vt:lpstr>
      <vt:lpstr> Čl. 7 Povinné náležitosti Žádosti (II.)</vt:lpstr>
      <vt:lpstr> Čl. 8 Způsob podávání Žádosti </vt:lpstr>
      <vt:lpstr> Čl. 9 Lhůta pro podání Žádosti</vt:lpstr>
      <vt:lpstr>Čl. 10 Řízení o poskytnutí dotace - Do spolufinancování projektu je umožněno zahrnout práci dobrovolníků - do výše 10 % celkových rozpočtovaných nákladů/výdajů projektu. - Pro výkon dobrovolnické činnosti je povinen příjemce dotace vést průkaznou evidenci odvedené dobrovolnické činnosti jednotlivých dobrovolníků (v rozsahu datum zaevidování, jméno, příjmení a datum narození dobrovolníka, předmět činnosti, místo a časový rozsah vykonávaného dobrovolnictví v jednotlivých dnech). - Výše hodinové sazby dobrovolníků na rok 2023 činí 193 Kč/hod.   Čl. 11 Způsob a kritéria hodnocení Žádosti  - více informací v části Průběh dotačního řízení   </vt:lpstr>
      <vt:lpstr> Čl. 12 Řízení o odnětí dotace </vt:lpstr>
      <vt:lpstr> Čl. 13 Finanční vypořádání a vyúčtování dotace</vt:lpstr>
      <vt:lpstr> Čl. 14 Kontrola použití dotace</vt:lpstr>
      <vt:lpstr>Průběh dotačního řízení</vt:lpstr>
      <vt:lpstr>Průběh dotačního řízení</vt:lpstr>
      <vt:lpstr>Výzva k podání žádosti</vt:lpstr>
      <vt:lpstr>Podání žádosti</vt:lpstr>
      <vt:lpstr>Obsah žádosti</vt:lpstr>
      <vt:lpstr>Nejčastější chyby v žádosti</vt:lpstr>
      <vt:lpstr>Formální hodnocení žádosti</vt:lpstr>
      <vt:lpstr>Formální hodnocení žádosti</vt:lpstr>
      <vt:lpstr>Věcné hodnocení</vt:lpstr>
      <vt:lpstr>Jednání Komise</vt:lpstr>
      <vt:lpstr>Úprava žádosti</vt:lpstr>
      <vt:lpstr>Úprava žádosti</vt:lpstr>
      <vt:lpstr>Vydání rozhodnutí a vyplacení dotace</vt:lpstr>
      <vt:lpstr> Změny během realizace projektu </vt:lpstr>
      <vt:lpstr>Závěrečná zpráva</vt:lpstr>
      <vt:lpstr>Závěrečná zpráva</vt:lpstr>
      <vt:lpstr>Závěrečná zpráva</vt:lpstr>
      <vt:lpstr>Informace o dobrovolnících</vt:lpstr>
      <vt:lpstr>Závěrečná doporučení</vt:lpstr>
      <vt:lpstr>DĚKUJEME ZA POZORNOST </vt:lpstr>
    </vt:vector>
  </TitlesOfParts>
  <Company>Úřad vlády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Dotační program Prevence sociálního vyloučení a komunitní práce</dc:title>
  <dc:creator>Vitovská Hana</dc:creator>
  <cp:lastModifiedBy>Nguyen Dieu</cp:lastModifiedBy>
  <cp:revision>441</cp:revision>
  <cp:lastPrinted>2015-08-20T04:59:13Z</cp:lastPrinted>
  <dcterms:created xsi:type="dcterms:W3CDTF">2015-08-10T09:23:05Z</dcterms:created>
  <dcterms:modified xsi:type="dcterms:W3CDTF">2022-09-01T07:54:55Z</dcterms:modified>
</cp:coreProperties>
</file>