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63" r:id="rId4"/>
    <p:sldId id="258" r:id="rId5"/>
    <p:sldId id="259" r:id="rId6"/>
    <p:sldId id="264" r:id="rId7"/>
    <p:sldId id="271" r:id="rId8"/>
    <p:sldId id="265" r:id="rId9"/>
    <p:sldId id="266" r:id="rId10"/>
    <p:sldId id="267" r:id="rId11"/>
    <p:sldId id="262" r:id="rId12"/>
    <p:sldId id="268" r:id="rId13"/>
    <p:sldId id="269" r:id="rId14"/>
    <p:sldId id="270" r:id="rId1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26FC866-B650-2FF0-14E9-133BBD12D939}" name="Richard Beran" initials="RB" userId="S::72291143@cuni.cz::59d5c8f8-f9d1-4d2e-af9f-ac78672a28e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EEA"/>
    <a:srgbClr val="FC02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řední sty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62"/>
    <p:restoredTop sz="94607"/>
  </p:normalViewPr>
  <p:slideViewPr>
    <p:cSldViewPr snapToGrid="0">
      <p:cViewPr varScale="1">
        <p:scale>
          <a:sx n="73" d="100"/>
          <a:sy n="73" d="100"/>
        </p:scale>
        <p:origin x="6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8/10/relationships/authors" Target="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6A2B14-E618-DF48-88B0-F7933AC0AFF7}" type="datetimeFigureOut">
              <a:rPr lang="cs-CZ" smtClean="0"/>
              <a:t>18.07.2023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257E4A-D0BB-B046-BD49-84D81DEA656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16410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257E4A-D0BB-B046-BD49-84D81DEA6563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28593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023FDB2-FBC0-4785-0BB3-9BED79E2C1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D93603C-09B4-DABF-C10C-0A0234E475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402D70D-AE59-9332-2D8E-A48D52DBFF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772D-040D-A046-BF5C-69BEA929B815}" type="datetimeFigureOut">
              <a:rPr lang="cs-CZ" smtClean="0"/>
              <a:t>18.07.2023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B3CBAF2-5648-3E3B-DAF7-673E412368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2B05F2A-710F-D394-A01B-B843048FD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9BAEB-BCC0-2248-86E2-8AF4AB22116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66534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8023018-3BDE-E9EA-C3E0-1320D76D4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A6577174-D37A-5B54-D173-4A01F1AD54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00BEAFE-6464-D6E7-EA5C-C82B37AD4D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772D-040D-A046-BF5C-69BEA929B815}" type="datetimeFigureOut">
              <a:rPr lang="cs-CZ" smtClean="0"/>
              <a:t>18.07.2023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A01A8DE-6831-DDE0-0B6A-4944788CF2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862F145-E1F2-D48C-D146-F0D0F2B04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9BAEB-BCC0-2248-86E2-8AF4AB22116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1287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0C91DDF2-5226-F7AD-49F2-E854ED21235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BA59250A-D74A-C81E-2A86-F9908A6732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F4CBE23-87E6-D127-2EF7-86FB607F37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772D-040D-A046-BF5C-69BEA929B815}" type="datetimeFigureOut">
              <a:rPr lang="cs-CZ" smtClean="0"/>
              <a:t>18.07.2023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DC68ABE-DE76-8313-910D-FDC17F328B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57D84BF-5FDA-9660-5568-7D345911C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9BAEB-BCC0-2248-86E2-8AF4AB22116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73808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9B97792-81EE-9639-C55F-BBD02DF661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1921776-6C1D-84E0-5061-D9AC295761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2E4A654-6A94-BE52-47F8-2CD55D4EB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772D-040D-A046-BF5C-69BEA929B815}" type="datetimeFigureOut">
              <a:rPr lang="cs-CZ" smtClean="0"/>
              <a:t>18.07.2023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A6EC505-6202-BF86-9A67-969C820CB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04BE47E-F0B8-2D89-BD11-B0450FAFF4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9BAEB-BCC0-2248-86E2-8AF4AB22116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05825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5FE382B-9E37-6BF1-D454-72F338689D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AC3400E-4A56-C45D-79FE-9B7A9C3DFC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9536772-593A-138A-D35F-9EC1BC2B36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772D-040D-A046-BF5C-69BEA929B815}" type="datetimeFigureOut">
              <a:rPr lang="cs-CZ" smtClean="0"/>
              <a:t>18.07.2023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285B39A-4EAD-4E39-1A60-F56656C3A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DF0E296-CF36-1A09-D399-6738CBBDA8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9BAEB-BCC0-2248-86E2-8AF4AB22116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12427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B298587-7C80-644A-105F-961C23AAEF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62C62EC-953E-2CC7-BC40-462109B20F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443DA5F-C56B-3D23-E174-0D32662EFC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E55067A-2AEB-4C19-0E3A-10792CD66A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772D-040D-A046-BF5C-69BEA929B815}" type="datetimeFigureOut">
              <a:rPr lang="cs-CZ" smtClean="0"/>
              <a:t>18.07.2023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A872CC2-6738-BEC0-C5D4-1BF1273AD4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7A95B53-1EA0-4078-A9AC-6FCB90AC63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9BAEB-BCC0-2248-86E2-8AF4AB22116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63174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6127F1D-7CD9-57EF-2306-9B801A74F5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2CB6E27-4A6D-FF41-0EA9-1B6FB1CD80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4261720-601B-CBF3-5243-FB9CAAAF98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9505DDEC-60E4-0FF4-FFEA-2E37F213E1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03EB8323-F487-00A5-BD74-134571F0B9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151A2CB3-071B-5894-315A-5830036787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772D-040D-A046-BF5C-69BEA929B815}" type="datetimeFigureOut">
              <a:rPr lang="cs-CZ" smtClean="0"/>
              <a:t>18.07.2023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90E66314-91FF-3E37-8FF2-4637648779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3EC1E74D-7B58-306E-9F47-CD5D929669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9BAEB-BCC0-2248-86E2-8AF4AB22116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747870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3FD9BD5-95F3-D30A-6F0F-B02464037A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0A527E1E-6165-B502-567B-6DE9D20259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772D-040D-A046-BF5C-69BEA929B815}" type="datetimeFigureOut">
              <a:rPr lang="cs-CZ" smtClean="0"/>
              <a:t>18.07.2023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635EEE97-D933-7692-EAC3-59CD22F68E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3FBF283-F377-62FF-BEAD-837082D7D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9BAEB-BCC0-2248-86E2-8AF4AB22116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0725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F2806926-3FCB-5928-F0CD-6237BA4F6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772D-040D-A046-BF5C-69BEA929B815}" type="datetimeFigureOut">
              <a:rPr lang="cs-CZ" smtClean="0"/>
              <a:t>18.07.2023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4C0E335-DADD-6FC3-3EB9-B476ACEF11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21A1922-950C-328F-32F5-51FD266A4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9BAEB-BCC0-2248-86E2-8AF4AB22116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70058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691F7B2-E768-B382-7D6A-5EA2F6F0AD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2AF7B80-8A3C-CA1A-302C-E3087B83F8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DEF3E612-8D7C-6D5C-12F0-5967FCF5FA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BCE9174-9C1F-820C-E18B-BC1425A06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772D-040D-A046-BF5C-69BEA929B815}" type="datetimeFigureOut">
              <a:rPr lang="cs-CZ" smtClean="0"/>
              <a:t>18.07.2023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961FBF9-F277-8C82-F23A-E6BA2BB44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7067C42-4216-93C5-2818-347AE2FC39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9BAEB-BCC0-2248-86E2-8AF4AB22116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598728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3634148-F4B3-549A-8B9A-15B6DB98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860EC56B-5417-27AD-97C6-774542C149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5E1F085-E75D-5759-EFB0-33011B5A76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C76F6B2-F891-8EE2-64C5-8B9530D34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772D-040D-A046-BF5C-69BEA929B815}" type="datetimeFigureOut">
              <a:rPr lang="cs-CZ" smtClean="0"/>
              <a:t>18.07.2023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E70A15A-92C6-2087-9EEA-C20FB3996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AB4E3C2-CF43-D7E7-C818-EAEDB40FD0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9BAEB-BCC0-2248-86E2-8AF4AB22116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8713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E69B0BFE-4D39-D195-1910-ED35C4814F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E4D00B0-CBBC-CED5-B3FD-6EF0AA8C7D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2ED6ACE-CF2B-7D66-86FA-90D947B70F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61772D-040D-A046-BF5C-69BEA929B815}" type="datetimeFigureOut">
              <a:rPr lang="cs-CZ" smtClean="0"/>
              <a:t>18.07.2023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56D1928-A954-9B46-2582-1DAEF8A3F0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27C683A-83F3-30D3-4CC5-AD03B97780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89BAEB-BCC0-2248-86E2-8AF4AB22116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5766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4.png"/><Relationship Id="rId4" Type="http://schemas.openxmlformats.org/officeDocument/2006/relationships/image" Target="../media/image2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315C00A-77EE-45CC-D77F-ED3F901B78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2022" y="628093"/>
            <a:ext cx="9144000" cy="2387600"/>
          </a:xfrm>
        </p:spPr>
        <p:txBody>
          <a:bodyPr>
            <a:normAutofit fontScale="90000"/>
          </a:bodyPr>
          <a:lstStyle/>
          <a:p>
            <a:pPr algn="l"/>
            <a:r>
              <a:rPr lang="cs-CZ" b="1" dirty="0">
                <a:solidFill>
                  <a:srgbClr val="00FEE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Dopravní infrastruktura </a:t>
            </a:r>
            <a:r>
              <a:rPr lang="cs-CZ" b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b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b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 úspěšné Česko</a:t>
            </a:r>
            <a:r>
              <a:rPr lang="cs-CZ" dirty="0">
                <a:solidFill>
                  <a:schemeClr val="bg1"/>
                </a:solidFill>
                <a:effectLst/>
                <a:latin typeface="Kanit Light" pitchFamily="2" charset="-34"/>
                <a:cs typeface="Kanit Light" pitchFamily="2" charset="-34"/>
              </a:rPr>
              <a:t/>
            </a:r>
            <a:br>
              <a:rPr lang="cs-CZ" dirty="0">
                <a:solidFill>
                  <a:schemeClr val="bg1"/>
                </a:solidFill>
                <a:effectLst/>
                <a:latin typeface="Kanit Light" pitchFamily="2" charset="-34"/>
                <a:cs typeface="Kanit Light" pitchFamily="2" charset="-34"/>
              </a:rPr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953286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31E995-6148-A252-8A40-A95B70E43A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2483" y="365125"/>
            <a:ext cx="9427779" cy="990709"/>
          </a:xfrm>
        </p:spPr>
        <p:txBody>
          <a:bodyPr>
            <a:noAutofit/>
          </a:bodyPr>
          <a:lstStyle/>
          <a:p>
            <a:r>
              <a:rPr lang="cs-CZ" sz="2800" b="1" dirty="0">
                <a:solidFill>
                  <a:srgbClr val="00FEE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Peníze až na prvním místě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F5A5EB1-73D7-D713-40E8-15EA867DA4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22483" y="1576873"/>
            <a:ext cx="8944303" cy="4916002"/>
          </a:xfrm>
        </p:spPr>
        <p:txBody>
          <a:bodyPr>
            <a:normAutofit/>
          </a:bodyPr>
          <a:lstStyle/>
          <a:p>
            <a:r>
              <a:rPr lang="cs-CZ" sz="1800" b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Nutný nárůst investiční prostředků výrazně nad rozsah dosavadních ročních rozpočtů a střednědobých výhledů</a:t>
            </a:r>
          </a:p>
          <a:p>
            <a:r>
              <a:rPr lang="cs-CZ" sz="1800" b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Jasná trajektorie – realistický plán na 10 let - od roku 2026 nad dvojnásobek nynějšího rozpočtu SFDI – tedy nad 300 miliard Kč ročně</a:t>
            </a:r>
          </a:p>
          <a:p>
            <a:r>
              <a:rPr lang="cs-CZ" sz="1800" b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Nutné využití více různých finančních nástrojů a zapojení soukromého kapitálu PPP – mix financování</a:t>
            </a:r>
          </a:p>
          <a:p>
            <a:r>
              <a:rPr lang="cs-CZ" sz="1800" b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Nutné posílení evropských prostředků pro stěžejní projekty</a:t>
            </a:r>
          </a:p>
          <a:p>
            <a:pPr marL="0" indent="0" rtl="0">
              <a:buNone/>
            </a:pPr>
            <a:endParaRPr lang="cs-CZ" sz="18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rtl="0">
              <a:buNone/>
            </a:pPr>
            <a:r>
              <a:rPr lang="cs-CZ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Zásadní </a:t>
            </a:r>
            <a:r>
              <a:rPr lang="cs-CZ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doporučení</a:t>
            </a:r>
            <a:r>
              <a:rPr lang="cs-CZ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Dopravního </a:t>
            </a:r>
            <a:r>
              <a:rPr lang="cs-CZ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NERVu</a:t>
            </a:r>
            <a:r>
              <a:rPr lang="cs-CZ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Je nutné jasně označit a vymezit investiční část rozpočtu státu včetně „investiční“ části deficitu. (Vzorem může být 29 států USA, které jasně vymezují část rozpočtu i případného deficitu jako kapitálové řešení pro budoucnost.)</a:t>
            </a:r>
          </a:p>
        </p:txBody>
      </p:sp>
    </p:spTree>
    <p:extLst>
      <p:ext uri="{BB962C8B-B14F-4D97-AF65-F5344CB8AC3E}">
        <p14:creationId xmlns:p14="http://schemas.microsoft.com/office/powerpoint/2010/main" val="32154862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31E995-6148-A252-8A40-A95B70E43A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2483" y="365125"/>
            <a:ext cx="9427779" cy="990709"/>
          </a:xfrm>
        </p:spPr>
        <p:txBody>
          <a:bodyPr>
            <a:noAutofit/>
          </a:bodyPr>
          <a:lstStyle/>
          <a:p>
            <a:r>
              <a:rPr lang="cs-CZ" sz="4000" b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Graf financování </a:t>
            </a:r>
            <a:endParaRPr lang="cs-CZ" sz="4000" b="1" dirty="0">
              <a:solidFill>
                <a:srgbClr val="00FEEA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Obrázek 9" descr="Obsah obrázku snímek obrazovky, text, design&#10;&#10;Popis byl vytvořen automaticky">
            <a:extLst>
              <a:ext uri="{FF2B5EF4-FFF2-40B4-BE49-F238E27FC236}">
                <a16:creationId xmlns:a16="http://schemas.microsoft.com/office/drawing/2014/main" id="{CD098619-59E4-0809-C522-1C323FA812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9603" y="450576"/>
            <a:ext cx="11570658" cy="6511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3775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31E995-6148-A252-8A40-A95B70E43A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5535" y="365125"/>
            <a:ext cx="10354727" cy="990709"/>
          </a:xfrm>
        </p:spPr>
        <p:txBody>
          <a:bodyPr>
            <a:noAutofit/>
          </a:bodyPr>
          <a:lstStyle/>
          <a:p>
            <a:r>
              <a:rPr lang="cs-CZ" sz="2800" b="1" dirty="0">
                <a:solidFill>
                  <a:srgbClr val="00FEE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Mix financování – bez toho nemůže ČR obstát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F5A5EB1-73D7-D713-40E8-15EA867DA4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22483" y="1576873"/>
            <a:ext cx="8944303" cy="4916002"/>
          </a:xfrm>
        </p:spPr>
        <p:txBody>
          <a:bodyPr>
            <a:normAutofit/>
          </a:bodyPr>
          <a:lstStyle/>
          <a:p>
            <a:pPr marL="457200" indent="-457200" rtl="0">
              <a:buFont typeface="+mj-lt"/>
              <a:buAutoNum type="alphaUcPeriod"/>
            </a:pPr>
            <a:r>
              <a:rPr lang="cs-CZ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Národní zdroje</a:t>
            </a:r>
          </a:p>
          <a:p>
            <a:pPr marL="457200" indent="-457200" rtl="0">
              <a:buFont typeface="+mj-lt"/>
              <a:buAutoNum type="alphaUcPeriod"/>
            </a:pPr>
            <a:r>
              <a:rPr lang="cs-CZ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Modernizační fond</a:t>
            </a:r>
          </a:p>
          <a:p>
            <a:pPr marL="457200" indent="-457200" rtl="0">
              <a:buFont typeface="+mj-lt"/>
              <a:buAutoNum type="alphaUcPeriod"/>
            </a:pPr>
            <a:r>
              <a:rPr lang="cs-CZ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Evropské fondy (OP Doprava, CEF, další evropské zdroje)</a:t>
            </a:r>
          </a:p>
          <a:p>
            <a:pPr marL="457200" indent="-457200" rtl="0">
              <a:buFont typeface="+mj-lt"/>
              <a:buAutoNum type="alphaUcPeriod"/>
            </a:pPr>
            <a:r>
              <a:rPr lang="cs-CZ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Úvěry</a:t>
            </a:r>
          </a:p>
          <a:p>
            <a:pPr marL="914400" lvl="1" indent="-457200" rtl="0">
              <a:buFont typeface="+mj-lt"/>
              <a:buAutoNum type="alphaLcPeriod"/>
            </a:pPr>
            <a:r>
              <a:rPr lang="cs-CZ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EIB</a:t>
            </a:r>
          </a:p>
          <a:p>
            <a:pPr marL="914400" lvl="1" indent="-457200" rtl="0">
              <a:buFont typeface="+mj-lt"/>
              <a:buAutoNum type="alphaLcPeriod"/>
            </a:pPr>
            <a:r>
              <a:rPr lang="cs-CZ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Komerční úvěrové nástroje</a:t>
            </a:r>
          </a:p>
          <a:p>
            <a:pPr marL="457200" indent="-457200" rtl="0">
              <a:buFont typeface="+mj-lt"/>
              <a:buAutoNum type="alphaUcPeriod"/>
            </a:pPr>
            <a:r>
              <a:rPr lang="cs-CZ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Dluhopisy</a:t>
            </a:r>
          </a:p>
          <a:p>
            <a:pPr marL="914400" lvl="1" indent="-457200" rtl="0">
              <a:buFont typeface="+mj-lt"/>
              <a:buAutoNum type="alphaLcPeriod"/>
            </a:pPr>
            <a:r>
              <a:rPr lang="cs-CZ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Státní dluhopisy</a:t>
            </a:r>
          </a:p>
          <a:p>
            <a:pPr marL="914400" lvl="1" indent="-457200" rtl="0">
              <a:buFont typeface="+mj-lt"/>
              <a:buAutoNum type="alphaLcPeriod"/>
            </a:pPr>
            <a:r>
              <a:rPr lang="cs-CZ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Zelené dluhopisy</a:t>
            </a:r>
          </a:p>
          <a:p>
            <a:pPr marL="457200" indent="-457200" rtl="0">
              <a:buFont typeface="+mj-lt"/>
              <a:buAutoNum type="alphaUcPeriod"/>
            </a:pPr>
            <a:r>
              <a:rPr lang="cs-CZ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PPP</a:t>
            </a:r>
          </a:p>
          <a:p>
            <a:pPr marL="457200" indent="-457200" rtl="0">
              <a:buFont typeface="+mj-lt"/>
              <a:buAutoNum type="alphaUcPeriod"/>
            </a:pPr>
            <a:r>
              <a:rPr lang="cs-CZ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Případné koncesní modely</a:t>
            </a:r>
          </a:p>
        </p:txBody>
      </p:sp>
    </p:spTree>
    <p:extLst>
      <p:ext uri="{BB962C8B-B14F-4D97-AF65-F5344CB8AC3E}">
        <p14:creationId xmlns:p14="http://schemas.microsoft.com/office/powerpoint/2010/main" val="34502519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31E995-6148-A252-8A40-A95B70E43A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2483" y="365125"/>
            <a:ext cx="9427779" cy="990709"/>
          </a:xfrm>
        </p:spPr>
        <p:txBody>
          <a:bodyPr>
            <a:noAutofit/>
          </a:bodyPr>
          <a:lstStyle/>
          <a:p>
            <a:r>
              <a:rPr lang="cs-CZ" sz="4000" b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Návrh nových PPP projektů</a:t>
            </a:r>
            <a:endParaRPr lang="cs-CZ" sz="4000" b="1" dirty="0">
              <a:solidFill>
                <a:srgbClr val="00FEEA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ázek 3" descr="Obsah obrázku snímek obrazovky, text, design&#10;&#10;Popis byl vytvořen automaticky">
            <a:extLst>
              <a:ext uri="{FF2B5EF4-FFF2-40B4-BE49-F238E27FC236}">
                <a16:creationId xmlns:a16="http://schemas.microsoft.com/office/drawing/2014/main" id="{5AB2177A-53FF-7DCE-13D8-6E696714F3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968798" y="-873900"/>
            <a:ext cx="15552684" cy="8752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3738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31E995-6148-A252-8A40-A95B70E43A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2483" y="365125"/>
            <a:ext cx="9427779" cy="1411123"/>
          </a:xfrm>
        </p:spPr>
        <p:txBody>
          <a:bodyPr>
            <a:noAutofit/>
          </a:bodyPr>
          <a:lstStyle/>
          <a:p>
            <a:r>
              <a:rPr lang="cs-CZ" sz="3300" b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10 let strategických investic </a:t>
            </a:r>
            <a:br>
              <a:rPr lang="cs-CZ" sz="3300" b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3300" b="1" dirty="0">
                <a:solidFill>
                  <a:srgbClr val="00FEE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– šance pro moderní Česko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F5A5EB1-73D7-D713-40E8-15EA867DA4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22483" y="2498243"/>
            <a:ext cx="8944303" cy="4916002"/>
          </a:xfrm>
        </p:spPr>
        <p:txBody>
          <a:bodyPr>
            <a:normAutofit/>
          </a:bodyPr>
          <a:lstStyle/>
          <a:p>
            <a:pPr rtl="0">
              <a:lnSpc>
                <a:spcPct val="100000"/>
              </a:lnSpc>
              <a:spcBef>
                <a:spcPts val="1600"/>
              </a:spcBef>
              <a:buFont typeface="Arial" panose="020B0604020202020204" pitchFamily="34" charset="0"/>
              <a:buChar char="•"/>
            </a:pPr>
            <a:r>
              <a:rPr lang="cs-CZ" sz="2200" b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propojené, dostupné a energeticky</a:t>
            </a:r>
            <a:br>
              <a:rPr lang="cs-CZ" sz="2200" b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200" b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soběstačné Česko</a:t>
            </a:r>
          </a:p>
          <a:p>
            <a:pPr rtl="0">
              <a:lnSpc>
                <a:spcPct val="100000"/>
              </a:lnSpc>
              <a:spcBef>
                <a:spcPts val="1600"/>
              </a:spcBef>
              <a:buFont typeface="Arial" panose="020B0604020202020204" pitchFamily="34" charset="0"/>
              <a:buChar char="•"/>
            </a:pPr>
            <a:r>
              <a:rPr lang="cs-CZ" sz="2200" b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jasný, měřitelný a hmatatelný cíl</a:t>
            </a:r>
          </a:p>
          <a:p>
            <a:pPr rtl="0">
              <a:lnSpc>
                <a:spcPct val="100000"/>
              </a:lnSpc>
              <a:spcBef>
                <a:spcPts val="1600"/>
              </a:spcBef>
              <a:buFont typeface="Arial" panose="020B0604020202020204" pitchFamily="34" charset="0"/>
              <a:buChar char="•"/>
            </a:pPr>
            <a:r>
              <a:rPr lang="cs-CZ" sz="2200" b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pozitivní vize - povzbuzení veřejnosti uprostřed kritické doby</a:t>
            </a:r>
          </a:p>
        </p:txBody>
      </p:sp>
    </p:spTree>
    <p:extLst>
      <p:ext uri="{BB962C8B-B14F-4D97-AF65-F5344CB8AC3E}">
        <p14:creationId xmlns:p14="http://schemas.microsoft.com/office/powerpoint/2010/main" val="24159280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31E995-6148-A252-8A40-A95B70E43A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2483" y="365125"/>
            <a:ext cx="9427779" cy="1846734"/>
          </a:xfrm>
        </p:spPr>
        <p:txBody>
          <a:bodyPr>
            <a:noAutofit/>
          </a:bodyPr>
          <a:lstStyle/>
          <a:p>
            <a:r>
              <a:rPr lang="cs-CZ" sz="2800" b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Dobře dostupné a průjezdné Česko </a:t>
            </a:r>
            <a:br>
              <a:rPr lang="cs-CZ" sz="2800" b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800" b="1" dirty="0">
                <a:solidFill>
                  <a:srgbClr val="00FEE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– základní podmínka dalšího růstu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F5A5EB1-73D7-D713-40E8-15EA867DA4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22483" y="2288080"/>
            <a:ext cx="8944303" cy="435133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cs-CZ" sz="1800" b="1" dirty="0">
                <a:solidFill>
                  <a:srgbClr val="00FEE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Podmínka pro udržení konkurenceschopnosti</a:t>
            </a:r>
          </a:p>
          <a:p>
            <a:pPr lvl="1">
              <a:lnSpc>
                <a:spcPct val="100000"/>
              </a:lnSpc>
              <a:buFont typeface="Wingdings" pitchFamily="2" charset="2"/>
              <a:buChar char="§"/>
            </a:pPr>
            <a:r>
              <a:rPr lang="cs-CZ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„Ostatní státy jsou napřed a jestli nám nemají ujet, musíme šlápnout na plyn!“</a:t>
            </a:r>
          </a:p>
          <a:p>
            <a:pPr>
              <a:lnSpc>
                <a:spcPct val="100000"/>
              </a:lnSpc>
            </a:pPr>
            <a:r>
              <a:rPr lang="cs-CZ" sz="1800" b="1" dirty="0">
                <a:solidFill>
                  <a:srgbClr val="00FEE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Povzbuzení ekonomických aktivit</a:t>
            </a:r>
          </a:p>
          <a:p>
            <a:pPr lvl="1">
              <a:lnSpc>
                <a:spcPct val="100000"/>
              </a:lnSpc>
              <a:buFont typeface="Wingdings" pitchFamily="2" charset="2"/>
              <a:buChar char="§"/>
            </a:pPr>
            <a:r>
              <a:rPr lang="cs-CZ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„Kde se ekonomice a podnikání daří? Podél dopravních tepen. V historii i teď!“</a:t>
            </a:r>
          </a:p>
          <a:p>
            <a:pPr>
              <a:lnSpc>
                <a:spcPct val="100000"/>
              </a:lnSpc>
            </a:pPr>
            <a:r>
              <a:rPr lang="cs-CZ" sz="1800" b="1" dirty="0">
                <a:solidFill>
                  <a:srgbClr val="00FEE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Nezbytné propojení infrastruktury s okolními státy</a:t>
            </a:r>
          </a:p>
          <a:p>
            <a:pPr lvl="1">
              <a:lnSpc>
                <a:spcPct val="100000"/>
              </a:lnSpc>
              <a:buFont typeface="Wingdings" pitchFamily="2" charset="2"/>
              <a:buChar char="§"/>
            </a:pPr>
            <a:r>
              <a:rPr lang="cs-CZ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„Musíme dobudovat, co jinde už mají! </a:t>
            </a:r>
            <a:r>
              <a:rPr lang="cs-CZ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cs-CZ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by nás ostatní nemuseli objíždět!“</a:t>
            </a:r>
          </a:p>
          <a:p>
            <a:pPr>
              <a:lnSpc>
                <a:spcPct val="100000"/>
              </a:lnSpc>
            </a:pPr>
            <a:r>
              <a:rPr lang="cs-CZ" sz="1800" b="1" dirty="0">
                <a:solidFill>
                  <a:srgbClr val="00FEE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Socioekonomický rozvoj státu</a:t>
            </a:r>
          </a:p>
          <a:p>
            <a:pPr lvl="1">
              <a:lnSpc>
                <a:spcPct val="100000"/>
              </a:lnSpc>
              <a:buFont typeface="Wingdings" pitchFamily="2" charset="2"/>
              <a:buChar char="§"/>
            </a:pPr>
            <a:r>
              <a:rPr lang="cs-CZ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„Země s lepší dopravou – země, kde se lépe žije!“</a:t>
            </a:r>
          </a:p>
        </p:txBody>
      </p:sp>
    </p:spTree>
    <p:extLst>
      <p:ext uri="{BB962C8B-B14F-4D97-AF65-F5344CB8AC3E}">
        <p14:creationId xmlns:p14="http://schemas.microsoft.com/office/powerpoint/2010/main" val="38979193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31E995-6148-A252-8A40-A95B70E43A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7787" y="365125"/>
            <a:ext cx="9960428" cy="1006475"/>
          </a:xfrm>
        </p:spPr>
        <p:txBody>
          <a:bodyPr>
            <a:noAutofit/>
          </a:bodyPr>
          <a:lstStyle/>
          <a:p>
            <a:r>
              <a:rPr lang="cs-CZ" sz="2800" b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Dobře dostupné a průjezdné Česko </a:t>
            </a:r>
            <a:r>
              <a:rPr lang="cs-CZ" sz="2800" b="1" dirty="0">
                <a:solidFill>
                  <a:srgbClr val="00FEE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– základní podmínka dalšího růstu – Jak to je a jak to bude?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F5A5EB1-73D7-D713-40E8-15EA867DA4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77787" y="1823880"/>
            <a:ext cx="9850793" cy="5118095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cs-CZ" sz="1400" b="1" dirty="0">
                <a:solidFill>
                  <a:srgbClr val="00FEE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Podmínka pro udržení konkurenceschopnosti – s kým se budeme měřit za 10 let</a:t>
            </a:r>
            <a:endParaRPr lang="cs-CZ" sz="140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  <a:buFont typeface="Wingdings" pitchFamily="2" charset="2"/>
              <a:buChar char="§"/>
            </a:pPr>
            <a:r>
              <a:rPr lang="cs-CZ" sz="14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Polsko – dokončená dálniční síť, nové letiště na křižovatce vysokorychlostních tratí, nové kapacitní spojení z Berlína do Pobaltí a také nové spojení Baltského a Středozemního moře</a:t>
            </a:r>
          </a:p>
          <a:p>
            <a:pPr lvl="1">
              <a:lnSpc>
                <a:spcPct val="100000"/>
              </a:lnSpc>
              <a:buFont typeface="Wingdings" pitchFamily="2" charset="2"/>
              <a:buChar char="§"/>
            </a:pPr>
            <a:r>
              <a:rPr lang="cs-CZ" sz="14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Německo – dálniční síť kompletně dokončená, posílené a zrychlené železniční koridory, modernizovaná železnice do Nizozemska, Belgie, Francie a Rakouska</a:t>
            </a:r>
          </a:p>
          <a:p>
            <a:pPr lvl="1">
              <a:lnSpc>
                <a:spcPct val="100000"/>
              </a:lnSpc>
              <a:buFont typeface="Wingdings" pitchFamily="2" charset="2"/>
              <a:buChar char="§"/>
            </a:pPr>
            <a:r>
              <a:rPr lang="cs-CZ" sz="14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Rakousko – hlavní důraz na železnici, její rychlost, kapacitu a spolehlivost</a:t>
            </a:r>
          </a:p>
          <a:p>
            <a:pPr>
              <a:lnSpc>
                <a:spcPct val="100000"/>
              </a:lnSpc>
            </a:pPr>
            <a:r>
              <a:rPr lang="cs-CZ" sz="1400" b="1" dirty="0">
                <a:solidFill>
                  <a:srgbClr val="00FEE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Povzbuzení ekonomických aktivit</a:t>
            </a:r>
            <a:endParaRPr lang="cs-CZ" sz="140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  <a:buFont typeface="Wingdings" pitchFamily="2" charset="2"/>
              <a:buChar char="§"/>
            </a:pPr>
            <a:r>
              <a:rPr lang="cs-CZ" sz="14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kvalitní dopravní spojení dává prostor pro nové podnikatelské aktivity, usnadňuje podnikání a vytváří nová průmyslová, obchodní a logistická o centra</a:t>
            </a:r>
          </a:p>
          <a:p>
            <a:pPr>
              <a:lnSpc>
                <a:spcPct val="100000"/>
              </a:lnSpc>
            </a:pPr>
            <a:r>
              <a:rPr lang="cs-CZ" sz="1400" b="1" dirty="0">
                <a:solidFill>
                  <a:srgbClr val="00FEE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Nezbytné propojení infrastruktury s okolními státy</a:t>
            </a:r>
            <a:endParaRPr lang="cs-CZ" sz="140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  <a:buFont typeface="Wingdings" pitchFamily="2" charset="2"/>
              <a:buChar char="§"/>
            </a:pPr>
            <a:r>
              <a:rPr lang="cs-CZ" sz="14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čelíme konkurenci tranzitních tras, pokud se nezapojíme a nezlepšíme stav dopravních tepen, posílíme pověst a pozici objížděné země</a:t>
            </a:r>
          </a:p>
          <a:p>
            <a:pPr lvl="1">
              <a:lnSpc>
                <a:spcPct val="100000"/>
              </a:lnSpc>
              <a:buFont typeface="Wingdings" pitchFamily="2" charset="2"/>
              <a:buChar char="§"/>
            </a:pPr>
            <a:r>
              <a:rPr lang="cs-CZ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musíme také naplnit mezinárodní závazky vyplývající z dohody TEN-T o dopravní síti</a:t>
            </a:r>
            <a:endParaRPr lang="cs-CZ" sz="140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cs-CZ" sz="1400" b="1" dirty="0">
                <a:solidFill>
                  <a:srgbClr val="00FEE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Socioekonomický rozvoj státu</a:t>
            </a:r>
            <a:endParaRPr lang="cs-CZ" sz="140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  <a:buFont typeface="Wingdings" pitchFamily="2" charset="2"/>
              <a:buChar char="§"/>
            </a:pPr>
            <a:r>
              <a:rPr lang="cs-CZ" sz="14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lepší dopravní spojení</a:t>
            </a:r>
          </a:p>
          <a:p>
            <a:pPr lvl="2">
              <a:lnSpc>
                <a:spcPct val="100000"/>
              </a:lnSpc>
              <a:buFont typeface="Wingdings" pitchFamily="2" charset="2"/>
              <a:buChar char="§"/>
            </a:pPr>
            <a:r>
              <a:rPr lang="cs-CZ" sz="14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vyšší kvalita života občanů</a:t>
            </a:r>
          </a:p>
          <a:p>
            <a:pPr lvl="2">
              <a:lnSpc>
                <a:spcPct val="100000"/>
              </a:lnSpc>
              <a:buFont typeface="Wingdings" pitchFamily="2" charset="2"/>
              <a:buChar char="§"/>
            </a:pPr>
            <a:r>
              <a:rPr lang="cs-CZ" sz="14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lepší mobilita, dostupnější vzdělání a rozšíření možností profesního uplatnění</a:t>
            </a:r>
          </a:p>
          <a:p>
            <a:pPr lvl="2">
              <a:lnSpc>
                <a:spcPct val="100000"/>
              </a:lnSpc>
              <a:buFont typeface="Wingdings" pitchFamily="2" charset="2"/>
              <a:buChar char="§"/>
            </a:pPr>
            <a:r>
              <a:rPr lang="cs-CZ" sz="14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základní předpoklad udržení života na venkově</a:t>
            </a:r>
          </a:p>
        </p:txBody>
      </p:sp>
    </p:spTree>
    <p:extLst>
      <p:ext uri="{BB962C8B-B14F-4D97-AF65-F5344CB8AC3E}">
        <p14:creationId xmlns:p14="http://schemas.microsoft.com/office/powerpoint/2010/main" val="474400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31E995-6148-A252-8A40-A95B70E43A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2483" y="365125"/>
            <a:ext cx="9427779" cy="990709"/>
          </a:xfrm>
        </p:spPr>
        <p:txBody>
          <a:bodyPr>
            <a:noAutofit/>
          </a:bodyPr>
          <a:lstStyle/>
          <a:p>
            <a:r>
              <a:rPr lang="cs-CZ" sz="2800" b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Jaké je srovnání se zahraničím?</a:t>
            </a:r>
            <a:endParaRPr lang="cs-CZ" sz="2800" b="1" dirty="0">
              <a:solidFill>
                <a:srgbClr val="00FEEA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F5A5EB1-73D7-D713-40E8-15EA867DA4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22483" y="1678480"/>
            <a:ext cx="8408276" cy="4638344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cs-CZ" sz="3000" b="1" dirty="0">
                <a:solidFill>
                  <a:srgbClr val="00FEE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Polsko – o dva kroky napřed, </a:t>
            </a:r>
            <a:br>
              <a:rPr lang="cs-CZ" sz="3000" b="1" dirty="0">
                <a:solidFill>
                  <a:srgbClr val="00FEE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3000" b="1" dirty="0">
                <a:solidFill>
                  <a:srgbClr val="00FEE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nejdrsnější příklad pro srovnání</a:t>
            </a:r>
          </a:p>
          <a:p>
            <a:pPr marL="0" indent="0">
              <a:lnSpc>
                <a:spcPct val="120000"/>
              </a:lnSpc>
              <a:buNone/>
            </a:pPr>
            <a:endParaRPr lang="cs-CZ" sz="1400" dirty="0">
              <a:solidFill>
                <a:schemeClr val="bg1"/>
              </a:solidFill>
              <a:latin typeface="Kanit" pitchFamily="2" charset="-34"/>
              <a:cs typeface="Kanit" pitchFamily="2" charset="-34"/>
            </a:endParaRPr>
          </a:p>
          <a:p>
            <a:pPr marL="0" indent="0" algn="l">
              <a:lnSpc>
                <a:spcPct val="120000"/>
              </a:lnSpc>
              <a:buNone/>
            </a:pPr>
            <a:r>
              <a:rPr lang="cs-CZ" sz="1500" b="1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Poslední deset let</a:t>
            </a:r>
          </a:p>
          <a:p>
            <a:pPr marL="0" indent="0">
              <a:lnSpc>
                <a:spcPct val="120000"/>
              </a:lnSpc>
              <a:buNone/>
            </a:pPr>
            <a:endParaRPr lang="cs-CZ" sz="2400" u="none" strike="noStrike" dirty="0">
              <a:solidFill>
                <a:schemeClr val="bg1"/>
              </a:solidFill>
              <a:effectLst/>
              <a:latin typeface="Kanit" pitchFamily="2" charset="-34"/>
              <a:cs typeface="Kanit" pitchFamily="2" charset="-34"/>
            </a:endParaRPr>
          </a:p>
          <a:p>
            <a:pPr marL="0" indent="0">
              <a:lnSpc>
                <a:spcPct val="120000"/>
              </a:lnSpc>
              <a:buNone/>
            </a:pPr>
            <a:endParaRPr lang="cs-CZ" sz="2400" dirty="0">
              <a:solidFill>
                <a:schemeClr val="bg1"/>
              </a:solidFill>
              <a:latin typeface="Kanit" pitchFamily="2" charset="-34"/>
              <a:cs typeface="Kanit" pitchFamily="2" charset="-34"/>
            </a:endParaRPr>
          </a:p>
          <a:p>
            <a:pPr marL="0" indent="0">
              <a:lnSpc>
                <a:spcPct val="120000"/>
              </a:lnSpc>
              <a:buNone/>
            </a:pPr>
            <a:endParaRPr lang="cs-CZ" sz="3400" b="1" u="none" strike="noStrike" dirty="0">
              <a:solidFill>
                <a:schemeClr val="bg1"/>
              </a:solidFill>
              <a:effectLst/>
              <a:latin typeface="Kanit" pitchFamily="2" charset="-34"/>
              <a:cs typeface="Kanit" pitchFamily="2" charset="-34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cs-CZ" b="1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Rozvoj infrastruktury – zásadní faktor pro růst HDP a posílení potenciálu země – snazší úhrada státního dluhu</a:t>
            </a:r>
          </a:p>
          <a:p>
            <a:pPr marL="0" indent="0">
              <a:lnSpc>
                <a:spcPct val="120000"/>
              </a:lnSpc>
              <a:buNone/>
            </a:pPr>
            <a:endParaRPr lang="cs-CZ" sz="3000" dirty="0">
              <a:solidFill>
                <a:schemeClr val="bg1"/>
              </a:solidFill>
              <a:effectLst/>
              <a:latin typeface="Kanit Light" pitchFamily="2" charset="-34"/>
              <a:cs typeface="Kanit Light" pitchFamily="2" charset="-34"/>
            </a:endParaRPr>
          </a:p>
        </p:txBody>
      </p:sp>
      <p:graphicFrame>
        <p:nvGraphicFramePr>
          <p:cNvPr id="6" name="Tabulka 6">
            <a:extLst>
              <a:ext uri="{FF2B5EF4-FFF2-40B4-BE49-F238E27FC236}">
                <a16:creationId xmlns:a16="http://schemas.microsoft.com/office/drawing/2014/main" id="{ABFFEBD4-92D8-7797-23A8-1206B9690D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270390"/>
              </p:ext>
            </p:extLst>
          </p:nvPr>
        </p:nvGraphicFramePr>
        <p:xfrm>
          <a:off x="2604670" y="3551900"/>
          <a:ext cx="8127999" cy="11125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1745434862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1561232203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69907045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cs-CZ" b="0" i="0" dirty="0">
                        <a:latin typeface="Kanit Medium" pitchFamily="2" charset="-34"/>
                        <a:cs typeface="Kanit Medium" pitchFamily="2" charset="-34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0" i="0" u="none" strike="noStrike" dirty="0">
                          <a:solidFill>
                            <a:srgbClr val="00FEEA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Počet km</a:t>
                      </a:r>
                      <a:endParaRPr lang="cs-CZ" sz="1400" b="0" i="0" dirty="0">
                        <a:solidFill>
                          <a:srgbClr val="00FEEA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0" i="0" u="none" strike="noStrike" dirty="0">
                          <a:solidFill>
                            <a:srgbClr val="00FEEA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Růst HDP/osoba</a:t>
                      </a:r>
                      <a:endParaRPr lang="cs-CZ" sz="1400" b="0" i="0" dirty="0">
                        <a:solidFill>
                          <a:srgbClr val="00FEEA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08391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Polsko</a:t>
                      </a:r>
                      <a:endParaRPr lang="cs-CZ" sz="14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8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2800 km</a:t>
                      </a:r>
                      <a:endParaRPr lang="cs-CZ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24%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925033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ČR</a:t>
                      </a:r>
                      <a:endParaRPr lang="cs-CZ" sz="14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cs-CZ" sz="18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142 km</a:t>
                      </a:r>
                      <a:endParaRPr lang="cs-CZ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14%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1502408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35302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31E995-6148-A252-8A40-A95B70E43A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2483" y="365125"/>
            <a:ext cx="9427779" cy="990709"/>
          </a:xfrm>
        </p:spPr>
        <p:txBody>
          <a:bodyPr>
            <a:noAutofit/>
          </a:bodyPr>
          <a:lstStyle/>
          <a:p>
            <a:r>
              <a:rPr lang="cs-CZ" sz="2800" b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Plán pro moderní dopravu v Česku</a:t>
            </a:r>
            <a:endParaRPr lang="cs-CZ" sz="2800" b="1" dirty="0">
              <a:solidFill>
                <a:srgbClr val="00FEEA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F5A5EB1-73D7-D713-40E8-15EA867DA4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22483" y="2141537"/>
            <a:ext cx="8944303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cs-CZ" sz="3600" b="1" dirty="0">
                <a:solidFill>
                  <a:srgbClr val="00FEE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10 let investic</a:t>
            </a:r>
            <a:endParaRPr lang="cs-CZ" sz="3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360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dokončení základní dálniční sítě</a:t>
            </a:r>
          </a:p>
          <a:p>
            <a:pPr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360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první úseky vysokorychlostních tratí</a:t>
            </a:r>
            <a:endParaRPr lang="cs-CZ" sz="360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99724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31E995-6148-A252-8A40-A95B70E43A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2483" y="365125"/>
            <a:ext cx="9427779" cy="990709"/>
          </a:xfrm>
        </p:spPr>
        <p:txBody>
          <a:bodyPr>
            <a:noAutofit/>
          </a:bodyPr>
          <a:lstStyle/>
          <a:p>
            <a:r>
              <a:rPr lang="cs-CZ" sz="2800" b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Plán pro moderní dopravu v Česku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F5A5EB1-73D7-D713-40E8-15EA867DA4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22483" y="1269774"/>
            <a:ext cx="8944303" cy="1312062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cs-CZ" sz="1600" b="1" dirty="0">
                <a:solidFill>
                  <a:srgbClr val="00FEE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Dokončení základní dálniční sítě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cs-CZ" sz="16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Pražský okruh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cs-CZ" sz="16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Alternativní spojení západu a východu země – dokončená D35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cs-CZ" sz="16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Všechna kapacitní spojení do sousedních zemí – D11, D3, D52, D6</a:t>
            </a:r>
          </a:p>
        </p:txBody>
      </p:sp>
      <p:pic>
        <p:nvPicPr>
          <p:cNvPr id="4" name="ŘSD_2023-2033_v4">
            <a:hlinkClick r:id="" action="ppaction://media"/>
            <a:extLst>
              <a:ext uri="{FF2B5EF4-FFF2-40B4-BE49-F238E27FC236}">
                <a16:creationId xmlns:a16="http://schemas.microsoft.com/office/drawing/2014/main" id="{7D0CBBAD-090B-EDEF-1E7C-3C04106E7AB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619301" y="2703902"/>
            <a:ext cx="7417583" cy="4172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963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02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31E995-6148-A252-8A40-A95B70E43A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2483" y="365125"/>
            <a:ext cx="9427779" cy="990709"/>
          </a:xfrm>
        </p:spPr>
        <p:txBody>
          <a:bodyPr>
            <a:noAutofit/>
          </a:bodyPr>
          <a:lstStyle/>
          <a:p>
            <a:r>
              <a:rPr lang="cs-CZ" sz="2800" b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Plán pro moderní dopravu v Česku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F5A5EB1-73D7-D713-40E8-15EA867DA4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22483" y="1355834"/>
            <a:ext cx="8944303" cy="1650421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cs-CZ" sz="1600" b="1" dirty="0">
                <a:solidFill>
                  <a:srgbClr val="00FEE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První úseky vysokorychlostních tratí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cs-CZ" sz="16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Praha – Poříčany – zrychlení cesty na východ s napojením na hlavní koridor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cs-CZ" sz="16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Moravská Brána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cs-CZ" sz="16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VRT Jižní Morava (Brno – Břeclav)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cs-CZ" sz="16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Rychlé spojení Brno – Přerov</a:t>
            </a:r>
          </a:p>
        </p:txBody>
      </p:sp>
      <p:pic>
        <p:nvPicPr>
          <p:cNvPr id="4" name="VRT_real_v2">
            <a:hlinkClick r:id="" action="ppaction://media"/>
            <a:extLst>
              <a:ext uri="{FF2B5EF4-FFF2-40B4-BE49-F238E27FC236}">
                <a16:creationId xmlns:a16="http://schemas.microsoft.com/office/drawing/2014/main" id="{EAF79681-6471-65A6-9EEE-C4C86F66B5C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660853" y="3130474"/>
            <a:ext cx="6644512" cy="3737539"/>
          </a:xfrm>
          <a:prstGeom prst="rect">
            <a:avLst/>
          </a:prstGeom>
        </p:spPr>
      </p:pic>
      <p:sp>
        <p:nvSpPr>
          <p:cNvPr id="5" name="Zástupný obsah 2">
            <a:extLst>
              <a:ext uri="{FF2B5EF4-FFF2-40B4-BE49-F238E27FC236}">
                <a16:creationId xmlns:a16="http://schemas.microsoft.com/office/drawing/2014/main" id="{B071D3CF-C60F-4BEA-CA3D-3A0DCCED441B}"/>
              </a:ext>
            </a:extLst>
          </p:cNvPr>
          <p:cNvSpPr txBox="1">
            <a:spLocks/>
          </p:cNvSpPr>
          <p:nvPr/>
        </p:nvSpPr>
        <p:spPr>
          <a:xfrm>
            <a:off x="9531147" y="3031900"/>
            <a:ext cx="2057473" cy="29117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cs-CZ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„Do hodiny do dvou největších měst – do Prahy ze všech míst v Čechách a do Brna ze všech míst Moravy </a:t>
            </a:r>
            <a:br>
              <a:rPr lang="cs-CZ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Slezska.“</a:t>
            </a: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endParaRPr lang="cs-CZ" sz="1400" b="1" dirty="0">
              <a:solidFill>
                <a:srgbClr val="00FEE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cs-CZ" sz="1400" b="1" dirty="0">
                <a:solidFill>
                  <a:srgbClr val="00FEE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„Do hodiny na velká mezinárodní letiště!“</a:t>
            </a:r>
            <a:endParaRPr lang="cs-CZ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5562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31E995-6148-A252-8A40-A95B70E43A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2483" y="365125"/>
            <a:ext cx="9427779" cy="990709"/>
          </a:xfrm>
        </p:spPr>
        <p:txBody>
          <a:bodyPr>
            <a:noAutofit/>
          </a:bodyPr>
          <a:lstStyle/>
          <a:p>
            <a:r>
              <a:rPr lang="cs-CZ" sz="2800" b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Jak na to?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F5A5EB1-73D7-D713-40E8-15EA867DA4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22483" y="1576873"/>
            <a:ext cx="8944303" cy="4916002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cs-CZ" sz="2200" b="1" dirty="0">
                <a:solidFill>
                  <a:srgbClr val="00FEE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4 body stačí</a:t>
            </a:r>
            <a:endParaRPr lang="cs-CZ" sz="2200" b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342900" rtl="0">
              <a:spcBef>
                <a:spcPts val="1600"/>
              </a:spcBef>
            </a:pPr>
            <a:r>
              <a:rPr lang="cs-CZ" sz="2200" b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Rozhodnutí – základní odrazový </a:t>
            </a:r>
            <a:br>
              <a:rPr lang="cs-CZ" sz="2200" b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200" b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můstek – Výbor pro strategické investice a Vláda</a:t>
            </a:r>
          </a:p>
          <a:p>
            <a:pPr marL="571500" indent="-342900" rtl="0">
              <a:spcBef>
                <a:spcPts val="1600"/>
              </a:spcBef>
            </a:pPr>
            <a:r>
              <a:rPr lang="cs-CZ" sz="2200" b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Podpora veřejnosti</a:t>
            </a:r>
          </a:p>
          <a:p>
            <a:pPr marL="571500" indent="-342900" rtl="0">
              <a:spcBef>
                <a:spcPts val="1600"/>
              </a:spcBef>
            </a:pPr>
            <a:r>
              <a:rPr lang="cs-CZ" sz="2200" b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Legislativní podmínky – novela zákona 416</a:t>
            </a:r>
          </a:p>
          <a:p>
            <a:pPr marL="571500" indent="-342900" rtl="0">
              <a:spcBef>
                <a:spcPts val="1600"/>
              </a:spcBef>
            </a:pPr>
            <a:r>
              <a:rPr lang="cs-CZ" sz="2200" b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Finance – největší problém</a:t>
            </a:r>
          </a:p>
        </p:txBody>
      </p:sp>
    </p:spTree>
    <p:extLst>
      <p:ext uri="{BB962C8B-B14F-4D97-AF65-F5344CB8AC3E}">
        <p14:creationId xmlns:p14="http://schemas.microsoft.com/office/powerpoint/2010/main" val="41518811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31E995-6148-A252-8A40-A95B70E43A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2483" y="365125"/>
            <a:ext cx="9427779" cy="990709"/>
          </a:xfrm>
        </p:spPr>
        <p:txBody>
          <a:bodyPr>
            <a:noAutofit/>
          </a:bodyPr>
          <a:lstStyle/>
          <a:p>
            <a:r>
              <a:rPr lang="cs-CZ" sz="2800" b="1" dirty="0">
                <a:solidFill>
                  <a:srgbClr val="00FEE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Legislativní podmínky pro moderní infrastrukturu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F5A5EB1-73D7-D713-40E8-15EA867DA4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22483" y="1576873"/>
            <a:ext cx="8944303" cy="491600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cs-CZ" sz="1800" b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Rozběhnutí DESU – klíčové spojení územního řízení a povolování staveb do jednoho stupně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cs-CZ" sz="1800" b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Zvládnutí JES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cs-CZ" sz="1800" b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Funkční řešení pro majetkoprávní vypořádaní staveb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cs-CZ" sz="1800" b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Novela zákona 416 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cs-CZ" sz="1800" b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ukotvení tras v území z úrovně státu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cs-CZ" sz="1800" b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určení zahájení majetkoprávních kroků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cs-CZ" sz="1800" b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funkční vyvlastňovací proces – návaznost stavebního zákona a zákona o vyvlastnění</a:t>
            </a:r>
          </a:p>
        </p:txBody>
      </p:sp>
    </p:spTree>
    <p:extLst>
      <p:ext uri="{BB962C8B-B14F-4D97-AF65-F5344CB8AC3E}">
        <p14:creationId xmlns:p14="http://schemas.microsoft.com/office/powerpoint/2010/main" val="785296432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1572</TotalTime>
  <Words>404</Words>
  <Application>Microsoft Office PowerPoint</Application>
  <PresentationFormat>Širokoúhlá obrazovka</PresentationFormat>
  <Paragraphs>99</Paragraphs>
  <Slides>14</Slides>
  <Notes>1</Notes>
  <HiddenSlides>0</HiddenSlides>
  <MMClips>2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22" baseType="lpstr">
      <vt:lpstr>Arial</vt:lpstr>
      <vt:lpstr>Calibri</vt:lpstr>
      <vt:lpstr>Calibri Light</vt:lpstr>
      <vt:lpstr>Kanit</vt:lpstr>
      <vt:lpstr>Kanit Light</vt:lpstr>
      <vt:lpstr>Kanit Medium</vt:lpstr>
      <vt:lpstr>Wingdings</vt:lpstr>
      <vt:lpstr>Motiv Office</vt:lpstr>
      <vt:lpstr>Dopravní infrastruktura  pro úspěšné Česko </vt:lpstr>
      <vt:lpstr>Dobře dostupné a průjezdné Česko  – základní podmínka dalšího růstu</vt:lpstr>
      <vt:lpstr>Dobře dostupné a průjezdné Česko – základní podmínka dalšího růstu – Jak to je a jak to bude?</vt:lpstr>
      <vt:lpstr>Jaké je srovnání se zahraničím?</vt:lpstr>
      <vt:lpstr>Plán pro moderní dopravu v Česku</vt:lpstr>
      <vt:lpstr>Plán pro moderní dopravu v Česku</vt:lpstr>
      <vt:lpstr>Plán pro moderní dopravu v Česku</vt:lpstr>
      <vt:lpstr>Jak na to?</vt:lpstr>
      <vt:lpstr>Legislativní podmínky pro moderní infrastrukturu</vt:lpstr>
      <vt:lpstr>Peníze až na prvním místě</vt:lpstr>
      <vt:lpstr>Graf financování </vt:lpstr>
      <vt:lpstr>Mix financování – bez toho nemůže ČR obstát</vt:lpstr>
      <vt:lpstr>Návrh nových PPP projektů</vt:lpstr>
      <vt:lpstr>10 let strategických investic  – šance pro moderní Česko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Vládní výbor  pro strategické  investice</dc:title>
  <dc:creator>Michal Kopecky</dc:creator>
  <cp:lastModifiedBy>Tomek Jakub</cp:lastModifiedBy>
  <cp:revision>17</cp:revision>
  <dcterms:created xsi:type="dcterms:W3CDTF">2023-07-14T09:16:03Z</dcterms:created>
  <dcterms:modified xsi:type="dcterms:W3CDTF">2023-07-18T16:07:02Z</dcterms:modified>
</cp:coreProperties>
</file>