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7" r:id="rId2"/>
    <p:sldId id="453" r:id="rId3"/>
    <p:sldId id="454" r:id="rId4"/>
    <p:sldId id="288" r:id="rId5"/>
    <p:sldId id="388" r:id="rId6"/>
    <p:sldId id="376" r:id="rId7"/>
    <p:sldId id="415" r:id="rId8"/>
    <p:sldId id="370" r:id="rId9"/>
    <p:sldId id="372" r:id="rId10"/>
    <p:sldId id="390" r:id="rId11"/>
    <p:sldId id="373" r:id="rId12"/>
    <p:sldId id="418" r:id="rId13"/>
    <p:sldId id="374" r:id="rId14"/>
    <p:sldId id="393" r:id="rId15"/>
    <p:sldId id="439" r:id="rId16"/>
    <p:sldId id="450" r:id="rId17"/>
    <p:sldId id="440" r:id="rId18"/>
    <p:sldId id="452" r:id="rId19"/>
    <p:sldId id="451" r:id="rId20"/>
    <p:sldId id="449" r:id="rId21"/>
    <p:sldId id="445" r:id="rId22"/>
    <p:sldId id="446" r:id="rId23"/>
    <p:sldId id="447" r:id="rId24"/>
    <p:sldId id="448" r:id="rId25"/>
    <p:sldId id="377" r:id="rId26"/>
    <p:sldId id="361" r:id="rId27"/>
    <p:sldId id="315" r:id="rId28"/>
    <p:sldId id="397" r:id="rId29"/>
    <p:sldId id="330" r:id="rId30"/>
    <p:sldId id="441" r:id="rId31"/>
    <p:sldId id="442" r:id="rId32"/>
    <p:sldId id="443" r:id="rId33"/>
    <p:sldId id="444" r:id="rId34"/>
    <p:sldId id="399" r:id="rId35"/>
    <p:sldId id="398" r:id="rId36"/>
    <p:sldId id="362" r:id="rId37"/>
    <p:sldId id="420" r:id="rId38"/>
    <p:sldId id="419" r:id="rId39"/>
    <p:sldId id="402" r:id="rId40"/>
    <p:sldId id="344" r:id="rId41"/>
    <p:sldId id="421" r:id="rId42"/>
    <p:sldId id="403" r:id="rId43"/>
    <p:sldId id="405" r:id="rId44"/>
    <p:sldId id="382" r:id="rId45"/>
    <p:sldId id="331" r:id="rId46"/>
    <p:sldId id="332" r:id="rId47"/>
    <p:sldId id="341" r:id="rId48"/>
    <p:sldId id="383" r:id="rId49"/>
    <p:sldId id="430" r:id="rId50"/>
    <p:sldId id="386" r:id="rId51"/>
    <p:sldId id="435" r:id="rId52"/>
    <p:sldId id="345" r:id="rId53"/>
    <p:sldId id="266" r:id="rId5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41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7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A405D-E15C-4CCF-B6F5-13CAD745A756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1726B-BD32-4C31-A49B-F8A8C4A062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212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76C84-DA7F-474E-A266-EB013322FA0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B30AF-EF72-43CA-8EFE-0428DB0325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81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60400" y="803275"/>
            <a:ext cx="5356225" cy="40163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8A237F38-8182-466A-A98B-977158135E46}" type="slidenum">
              <a:rPr lang="cs-CZ" altLang="cs-CZ" sz="1200" smtClean="0"/>
              <a:pPr/>
              <a:t>2</a:t>
            </a:fld>
            <a:endParaRPr lang="cs-CZ" altLang="cs-CZ" sz="1200" smtClean="0"/>
          </a:p>
        </p:txBody>
      </p:sp>
    </p:spTree>
    <p:extLst>
      <p:ext uri="{BB962C8B-B14F-4D97-AF65-F5344CB8AC3E}">
        <p14:creationId xmlns:p14="http://schemas.microsoft.com/office/powerpoint/2010/main" val="146834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457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2458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820154E-9396-40C5-9C26-F226B1DFBE05}" type="slidenum">
              <a:rPr lang="cs-CZ" altLang="cs-CZ"/>
              <a:pPr/>
              <a:t>50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03489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7473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381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391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23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85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3585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4064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02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929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55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48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BE643-4868-43BB-91A2-C4436EC014CB}" type="datetimeFigureOut">
              <a:rPr lang="cs-CZ" smtClean="0"/>
              <a:t>7.12.2018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44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s.cz/" TargetMode="External"/><Relationship Id="rId3" Type="http://schemas.openxmlformats.org/officeDocument/2006/relationships/hyperlink" Target="http://www.mfcr.cz/cs/legislativa/metodiky/2016/metodicky-pokyn-chj-c-2--metodika-rizeni-24501" TargetMode="External"/><Relationship Id="rId7" Type="http://schemas.openxmlformats.org/officeDocument/2006/relationships/hyperlink" Target="http://www.korupce.cz/" TargetMode="External"/><Relationship Id="rId2" Type="http://schemas.openxmlformats.org/officeDocument/2006/relationships/hyperlink" Target="https://www.mfcr.cz/cs/legislativa/metodik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ransparency.org/" TargetMode="External"/><Relationship Id="rId5" Type="http://schemas.openxmlformats.org/officeDocument/2006/relationships/hyperlink" Target="https://www.oziveni.cz/wp-content/uploads/2011/09/metodika_FINAL.pdf" TargetMode="External"/><Relationship Id="rId10" Type="http://schemas.openxmlformats.org/officeDocument/2006/relationships/hyperlink" Target="http://cslav.justice.cz/InfoData/uvod.html" TargetMode="External"/><Relationship Id="rId4" Type="http://schemas.openxmlformats.org/officeDocument/2006/relationships/hyperlink" Target="http://www.mfcr.cz/assets/cs/media/Metodika_2016_Metodicky-pokyn-CHJ-c-3.pdf" TargetMode="External"/><Relationship Id="rId9" Type="http://schemas.openxmlformats.org/officeDocument/2006/relationships/hyperlink" Target="http://www.policie.cz/statistiky-kriminalita.aspx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0061" y="1700808"/>
            <a:ext cx="7128792" cy="3672408"/>
          </a:xfrm>
        </p:spPr>
        <p:txBody>
          <a:bodyPr>
            <a:noAutofit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Školení </a:t>
            </a:r>
          </a:p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protikorupční problematiky</a:t>
            </a:r>
          </a:p>
          <a:p>
            <a:endParaRPr lang="cs-CZ" sz="2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skupina k protikorupčnímu vzdělávání</a:t>
            </a: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listopad 2018</a:t>
            </a:r>
            <a:endParaRPr lang="cs-C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265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131840" y="980727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>
                <a:latin typeface="Cambria" panose="02040503050406030204" pitchFamily="18" charset="0"/>
              </a:rPr>
              <a:t>Úřad vlády České republiky</a:t>
            </a:r>
            <a:endParaRPr lang="cs-CZ" sz="1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37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Malá korupce: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orupce v regionálním fotbale,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odplácení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dopravních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policistů.</a:t>
            </a:r>
          </a:p>
          <a:p>
            <a:pPr marL="0" indent="0">
              <a:buNone/>
            </a:pPr>
            <a:endParaRPr lang="cs-CZ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Využít příklady z praxe daného úřadu.</a:t>
            </a:r>
          </a:p>
          <a:p>
            <a:pPr marL="0" indent="0">
              <a:buNone/>
            </a:pPr>
            <a:endParaRPr lang="cs-CZ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Velká korupce: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rganizovaná skupina lidí,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ofistikovaná činnost (často dlouhodobá),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ronikání organizovaných skupin do veřejné sféry.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629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platek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alt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Definice </a:t>
            </a:r>
            <a:r>
              <a:rPr lang="cs-CZ" altLang="cs-CZ" sz="4400" dirty="0">
                <a:latin typeface="Arial" panose="020B0604020202020204" pitchFamily="34" charset="0"/>
                <a:cs typeface="Arial" panose="020B0604020202020204" pitchFamily="34" charset="0"/>
              </a:rPr>
              <a:t>úplatku dle § 334 TZ (z. č. 40/2009 Sb., trestní zákoník</a:t>
            </a:r>
            <a:r>
              <a:rPr lang="cs-CZ" alt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0" indent="0">
              <a:lnSpc>
                <a:spcPct val="90000"/>
              </a:lnSpc>
              <a:buNone/>
            </a:pPr>
            <a:endParaRPr lang="cs-CZ" altLang="cs-CZ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cs-CZ" altLang="cs-CZ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„Úplatkem se rozumí neoprávněná výhoda spočívající v přímém majetkovém obohacení nebo jiném zvýhodnění, které se dostává nebo má dostat uplácené osobě nebo s jejím souhlasem jiné osobě,  a na kterou není nárok.“</a:t>
            </a:r>
          </a:p>
          <a:p>
            <a:pPr marL="0" indent="0">
              <a:buNone/>
            </a:pPr>
            <a:endParaRPr lang="cs-CZ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Různé formy úplatku:</a:t>
            </a:r>
          </a:p>
          <a:p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eníze,</a:t>
            </a:r>
          </a:p>
          <a:p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nformace,</a:t>
            </a:r>
          </a:p>
          <a:p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motné dary,</a:t>
            </a:r>
          </a:p>
          <a:p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výhodnění známých,</a:t>
            </a:r>
          </a:p>
          <a:p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„sponzorský dar“,</a:t>
            </a:r>
            <a:endParaRPr lang="cs-CZ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alší </a:t>
            </a:r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výhody a </a:t>
            </a:r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služby.</a:t>
            </a:r>
            <a:endParaRPr lang="cs-CZ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97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328592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Interakce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, ptát se posluchačů, co si představují pod jednotlivými 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body. </a:t>
            </a:r>
            <a:endParaRPr 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endParaRPr lang="cs-CZ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Úplatky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patří mezi nejčastější formy korupce, protože oběma stranám může přinést značný, i když neoprávněný prospěch.</a:t>
            </a:r>
          </a:p>
          <a:p>
            <a:pPr marL="0" indent="0">
              <a:spcBef>
                <a:spcPts val="1200"/>
              </a:spcBef>
              <a:buNone/>
            </a:pP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Formy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úplatku - peníze, věcné plnění,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protislužby,   společenské výhody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nepotismus,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klientelismus.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Výše úplatku - od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minimálních částek Kč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až po stovky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miliónů. 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Rozsah zapojených osob –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min.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dvě, ale mohou to být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desítky. 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Složitost - od primitivního předání úplatku po složité toky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peněz.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Délka procesů - od jednorázové korupce po dlouhodobou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organizovanou aktivitu.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15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Prevence/represe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7373848"/>
              </p:ext>
            </p:extLst>
          </p:nvPr>
        </p:nvGraphicFramePr>
        <p:xfrm>
          <a:off x="457200" y="1600200"/>
          <a:ext cx="8229600" cy="449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4868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Prevence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Represe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20523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odsouzení a odmítání korupce,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morální integrita občanů,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nastavení pravidel a trestnost,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protikorupční strategie,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osvěta občanů,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transparentnost.</a:t>
                      </a:r>
                    </a:p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nezávislé vyšetřování,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efektivní postih a došetření kauz,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oznamování</a:t>
                      </a: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korupce,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spolupráce občanů s příslušnými orgány,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vyvození zodpovědnosti.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19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184576"/>
          </a:xfrm>
        </p:spPr>
        <p:txBody>
          <a:bodyPr/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 nás 25% prevence, 75% represe.</a:t>
            </a: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 světě 75% prevence, 25% represe.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 začátku školení bylo zmíněno, že cílem tohoto školení je prevence.</a:t>
            </a:r>
          </a:p>
        </p:txBody>
      </p:sp>
    </p:spTree>
    <p:extLst>
      <p:ext uri="{BB962C8B-B14F-4D97-AF65-F5344CB8AC3E}">
        <p14:creationId xmlns:p14="http://schemas.microsoft.com/office/powerpoint/2010/main" val="26176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Oznamování podezření na korupci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Podání oznámení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sobní jednání u nadřízeného, případně jeho nadřízeného,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ontaktovat pověřenou osobu pro příjem oznámení (</a:t>
            </a:r>
            <a:r>
              <a:rPr lang="cs-CZ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prošetřovatele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ahlásit na protikorupční linku (e-mail),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ožádat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o pomoc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ombudsmana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, orgány činné v trestním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řízení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ako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krajní možnost zapojit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média.</a:t>
            </a:r>
          </a:p>
          <a:p>
            <a:pPr marL="0" indent="0">
              <a:buNone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Ochrana oznamovatelů</a:t>
            </a:r>
          </a:p>
          <a:p>
            <a:pPr algn="just"/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64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cs-CZ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Předchozí slajd doplnit podle specifik úřadu, vyplnit platné údaje (mail, tel. číslo, jméno…).</a:t>
            </a:r>
          </a:p>
          <a:p>
            <a:pPr algn="just"/>
            <a:endParaRPr lang="cs-CZ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3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Ukázka údajů (Úřad vlády)</a:t>
            </a:r>
          </a:p>
          <a:p>
            <a:pPr marL="0" indent="0" algn="just">
              <a:buNone/>
            </a:pPr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K podání oznámení může pracovník využít:</a:t>
            </a:r>
          </a:p>
          <a:p>
            <a:pPr lvl="0" algn="just"/>
            <a:r>
              <a:rPr lang="cs-C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formulář </a:t>
            </a:r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na intranetu zaručující anonymní poslání, dostupný pod záložkou „Personální“ – „Etický kodex“ – „Anonymní oznámení“ nebo také pod záložkou „Úřad“ – „Směrnice a rozhodnutí“ – „Anonymní oznámení“ – „Vyplnit formulář“,</a:t>
            </a:r>
          </a:p>
          <a:p>
            <a:pPr lvl="0" algn="just"/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schránku pro příjem listinných oznámení, která je umístěna v budově Úřadu vlády ČR, nábřeží E. Beneše 4, 118 01 Praha 1, v prostorách vestibulu před vrátnicí, mimo dosah kamerového systému, </a:t>
            </a:r>
          </a:p>
          <a:p>
            <a:pPr lvl="0" algn="just"/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e-mailovou adresu whistleblowing@vlada.cz, </a:t>
            </a:r>
          </a:p>
          <a:p>
            <a:pPr lvl="0" algn="just"/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telefonní linku + 420 224 002 391, </a:t>
            </a:r>
          </a:p>
          <a:p>
            <a:pPr lvl="0" algn="just"/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osobní jednání v Sekci státního tajemníka pro řízení služebních vztahů (pověřenou osobou je </a:t>
            </a:r>
            <a:r>
              <a:rPr lang="cs-CZ" sz="3400" dirty="0" err="1">
                <a:latin typeface="Arial" panose="020B0604020202020204" pitchFamily="34" charset="0"/>
                <a:cs typeface="Arial" panose="020B0604020202020204" pitchFamily="34" charset="0"/>
              </a:rPr>
              <a:t>prošetřovatel</a:t>
            </a:r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Oznámení by mělo obsahovat následující informace:</a:t>
            </a:r>
          </a:p>
          <a:p>
            <a:pPr lvl="0" algn="just"/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identifikace osob podezřelých ze spáchání protiprávního nebo nepřípustného jednání a všech zúčastněných osob, případně osob profitujících z protiprávního nebo nepřípustného jednání,</a:t>
            </a:r>
          </a:p>
          <a:p>
            <a:pPr lvl="0" algn="just"/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podrobný a souvislý popis protiprávního nebo nepřípustného jednání včetně časového sledu,</a:t>
            </a:r>
          </a:p>
          <a:p>
            <a:pPr lvl="0" algn="just"/>
            <a:r>
              <a:rPr lang="cs-CZ" sz="3400" dirty="0">
                <a:latin typeface="Arial" panose="020B0604020202020204" pitchFamily="34" charset="0"/>
                <a:cs typeface="Arial" panose="020B0604020202020204" pitchFamily="34" charset="0"/>
              </a:rPr>
              <a:t>konkrétní důkazy o protiprávním nebo nepřípustném jednání nebo jiné konkrétní poznatky podporující podezření ze spáchání protiprávního nebo nepřípustného jednání.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00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Ochrana oznamovatelů</a:t>
            </a: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484784"/>
            <a:ext cx="807524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Nařízení vlády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č. 145/2015: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Státní zaměstnanec, který oznámí podezření ze spáchání protiprávního jednání 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představeným, státním zaměstnancem, jiným zaměstnancem nebo osobou ve služebním poměru podle jiného právního předpisu při výkonu státní služby, práce nebo veřejné funkce nebo v souvislosti s ním podle NV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č.145/2015 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nebo postupem podle jiného právního předpisu, a to i anonymně, </a:t>
            </a:r>
            <a:r>
              <a:rPr lang="cs-CZ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nesmí být v souvislosti s tímto jednáním postižen, znevýhodněn nebo vystaven nátlaku. </a:t>
            </a:r>
          </a:p>
          <a:p>
            <a:pPr marL="0" indent="0"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90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 při setkání s korupcí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Minimalizovat možnost korupce (přítomnost další osoby).</a:t>
            </a: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Ujistit se, zda jde opravdu o úplatek.</a:t>
            </a: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Úplatek nepřijmout.</a:t>
            </a: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Věc ohlásit (nadřízený, policie).</a:t>
            </a: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Sepsat záznam.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6030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Obecný postup při setkání s korupcí.</a:t>
            </a: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Obecný postup při podezření na korupci.</a:t>
            </a:r>
          </a:p>
          <a:p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Viz </a:t>
            </a:r>
            <a:r>
              <a:rPr lang="cs-CZ" sz="2400" i="1" dirty="0">
                <a:latin typeface="Arial"/>
                <a:ea typeface="Calibri"/>
              </a:rPr>
              <a:t>Materiál pro školitele protikorupčního </a:t>
            </a:r>
            <a:r>
              <a:rPr lang="cs-CZ" sz="2400" i="1" dirty="0" smtClean="0">
                <a:latin typeface="Arial"/>
                <a:ea typeface="Calibri"/>
              </a:rPr>
              <a:t>vzdělávání.</a:t>
            </a: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81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8" y="799071"/>
            <a:ext cx="6451871" cy="69197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altLang="cs-CZ" sz="2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Úvodní poznámka</a:t>
            </a:r>
            <a:endParaRPr lang="cs-CZ" altLang="cs-CZ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765" y="1484784"/>
            <a:ext cx="7308995" cy="489654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08842" indent="-108842" algn="just">
              <a:defRPr/>
            </a:pPr>
            <a:endParaRPr lang="cs-C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 algn="just">
              <a:defRPr/>
            </a:pP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 algn="just">
              <a:defRPr/>
            </a:pPr>
            <a:endParaRPr lang="cs-C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 algn="just">
              <a:defRPr/>
            </a:pPr>
            <a: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Prezentaci je nutné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přizpůsobit specifikám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 </a:t>
            </a:r>
            <a: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komu je určena. Je potřeba doplnit konkrétní údaje a seznámit se s vnitřními předpisy (etický kodex, jak podávat oznámení na podezření na korupci, interní protikorupční program…)</a:t>
            </a:r>
          </a:p>
          <a:p>
            <a:pPr marL="108842" indent="-108842" algn="just">
              <a:defRPr/>
            </a:pP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 algn="just">
              <a:defRPr/>
            </a:pPr>
            <a:endParaRPr lang="cs-C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 algn="just">
              <a:defRPr/>
            </a:pP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 algn="just">
              <a:defRPr/>
            </a:pPr>
            <a:endParaRPr lang="cs-C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 algn="just">
              <a:defRPr/>
            </a:pPr>
            <a:endParaRPr lang="cs-C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 algn="just">
              <a:defRPr/>
            </a:pP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 algn="just">
              <a:defRPr/>
            </a:pPr>
            <a:endParaRPr lang="cs-C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 algn="just">
              <a:defRPr/>
            </a:pPr>
            <a:endParaRPr lang="cs-C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842" indent="-108842">
              <a:defRPr/>
            </a:pP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86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Mezinárodní spolupráce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pPr marL="342900" lvl="2" indent="-342900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OSN</a:t>
            </a:r>
          </a:p>
          <a:p>
            <a:pPr marL="342900" lvl="2" indent="-342900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Evropská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unie – Evropská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komise</a:t>
            </a: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GRECO</a:t>
            </a: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OECD</a:t>
            </a:r>
          </a:p>
          <a:p>
            <a:pPr marL="342900" lvl="2" indent="-342900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OLAF</a:t>
            </a:r>
          </a:p>
          <a:p>
            <a:pPr marL="342900" lvl="2" indent="-342900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Globální korupční barometr</a:t>
            </a:r>
          </a:p>
          <a:p>
            <a:pPr marL="342900" lvl="2" indent="-342900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CPI Index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01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CPI Index - svět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symbol pro obsah 3" descr="C:\Users\U028966\Documents\2018\02_8750_IČ automaty Delikomat\zajištění součinnosti\CPI-2017-World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820472" cy="5589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25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494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ndex vnímání korupce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Corruption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Perceptions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Index), zkratka 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CPI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, je index, který se zaměřuje na vnímání existence korupce mezi úředníky veřejné správy a politiky a definuje korupci jako zneužívání veřejné pravomoci k osobnímu prospěchu. Od roku 1995 jej sestavuje mezinárodní nevládní organizace 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Transparency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International.</a:t>
            </a:r>
          </a:p>
        </p:txBody>
      </p:sp>
    </p:spTree>
    <p:extLst>
      <p:ext uri="{BB962C8B-B14F-4D97-AF65-F5344CB8AC3E}">
        <p14:creationId xmlns:p14="http://schemas.microsoft.com/office/powerpoint/2010/main" val="333727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C:\Users\U028966\Documents\2018\02_8750_IČ automaty Delikomat\zajištění součinnosti\CPI-2017-EU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340768"/>
            <a:ext cx="8712968" cy="49685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CPI Index - Evropa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26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ubauer\Desktop\CPI-2017-Česká-republik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776864" cy="544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CPI Index – Česká republika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0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323528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Prevence</a:t>
            </a:r>
            <a:endParaRPr lang="cs-CZ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56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Etický kodex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412776"/>
            <a:ext cx="8075240" cy="4752528"/>
          </a:xfrm>
        </p:spPr>
        <p:txBody>
          <a:bodyPr>
            <a:noAutofit/>
          </a:bodyPr>
          <a:lstStyle/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Etický kodex zaměstnanců spadajících pod Zákoník práce.</a:t>
            </a:r>
          </a:p>
          <a:p>
            <a:pPr algn="just"/>
            <a:endParaRPr lang="cs-CZ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Etický kodex státních zaměstnanců  - vychází ze Služebního předpisu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náměstka ministra vnitra pro státní službu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č.13/2015. </a:t>
            </a:r>
          </a:p>
          <a:p>
            <a:pPr algn="just"/>
            <a:endParaRPr lang="cs-CZ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Etický kodex příslušníků bezpečnostních sborů.</a:t>
            </a:r>
          </a:p>
          <a:p>
            <a:pPr algn="just"/>
            <a:endParaRPr lang="cs-CZ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Profesní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tické kodexy (kodex auditora, kodex zaměstnance vězeňské služby, kodex státního zástupce, …).</a:t>
            </a:r>
          </a:p>
          <a:p>
            <a:pPr marL="0" indent="0" algn="just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Záleží na jednotlivých rezortech, jaký etický kodex pojmou – jako dva předpisy, či předpis společný (např. pro zaměstnance a státní zaměstnance). 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1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Etický kodex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412776"/>
            <a:ext cx="8075240" cy="4525963"/>
          </a:xfrm>
        </p:spPr>
        <p:txBody>
          <a:bodyPr>
            <a:normAutofit/>
          </a:bodyPr>
          <a:lstStyle/>
          <a:p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Cílem není prezentace etického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kodexu.</a:t>
            </a:r>
          </a:p>
          <a:p>
            <a:pPr marL="0" indent="0">
              <a:buNone/>
            </a:pPr>
            <a:endParaRPr lang="cs-CZ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Stručně zmínit specifika kodexu daného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úřadu.</a:t>
            </a:r>
          </a:p>
          <a:p>
            <a:pPr marL="0" indent="0">
              <a:buNone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1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Závaznost a vymahatelnost etického kodexu</a:t>
            </a:r>
            <a:endParaRPr lang="cs-CZ" sz="3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Seznámení s etickým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kodexem – povinnost.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Závaznost etického kodexu.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Důsledky porušení etického kodexu -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orušení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jednotlivých ustanovení je posuzováno jako porušení služebních/pracovních povinností.</a:t>
            </a:r>
          </a:p>
          <a:p>
            <a:pPr marL="0" indent="0">
              <a:buNone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51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Závaznost a vymahatelnost etického kodexu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Etický kodex je závazný pro všechny zaměstnance, tj. i pro zaměstnance kteří jsou dočasně přiděleni k výkonu práce na příslušné instituci a pro zaměstnance činné pro příslušnou instituci na základě dohod o pracích konaných mimo pracovní poměr.</a:t>
            </a:r>
          </a:p>
          <a:p>
            <a:pPr algn="just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Všichni zaměstnanci musí být prokazatelně seznámeni s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etickým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kodexem, s jeho změnami a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doplňky.</a:t>
            </a:r>
          </a:p>
          <a:p>
            <a:pPr marL="0" indent="0" algn="just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Porušení ustanovení etického kodexu je posuzováno jako porušení služební kázně nebo pracovních povinností dle platných pracovněprávních předpisů.</a:t>
            </a:r>
          </a:p>
          <a:p>
            <a:pPr marL="0" indent="0" algn="just">
              <a:buNone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69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Veřejná správa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dirty="0"/>
              <a:t>Veřejná správa = Státní správa + Územní samospráva</a:t>
            </a:r>
          </a:p>
          <a:p>
            <a:pPr marL="0" indent="0">
              <a:buNone/>
            </a:pPr>
            <a:r>
              <a:rPr lang="cs-CZ" dirty="0"/>
              <a:t>Státní správa je veřejnou správou uskutečňovanou státem.</a:t>
            </a:r>
          </a:p>
          <a:p>
            <a:pPr marL="0" indent="0">
              <a:buNone/>
            </a:pPr>
            <a:r>
              <a:rPr lang="cs-CZ" dirty="0"/>
              <a:t>Státní správa:</a:t>
            </a:r>
          </a:p>
          <a:p>
            <a:pPr lvl="0"/>
            <a:r>
              <a:rPr lang="cs-CZ" dirty="0"/>
              <a:t>činnost podzákonná – dle zákonů, ostatních právních předpisů a mezinárodních smluv,</a:t>
            </a:r>
          </a:p>
          <a:p>
            <a:pPr lvl="0"/>
            <a:r>
              <a:rPr lang="cs-CZ" dirty="0"/>
              <a:t>činnost výkonná –  na základě zákona a v mezích zákona,</a:t>
            </a:r>
          </a:p>
          <a:p>
            <a:pPr lvl="0"/>
            <a:r>
              <a:rPr lang="cs-CZ" dirty="0"/>
              <a:t>činnost nařizovací - … rozhoduje o právech a povinnostech dotčených osob. 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V rámci veřejné správy v ČR působí celkem cca 450 000 státních zaměstnanců, příslušníků bezpečnostních sborů, zaměstnanců a úředníků územního samosprávného celku.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Státní správa: </a:t>
            </a:r>
          </a:p>
          <a:p>
            <a:pPr lvl="0"/>
            <a:r>
              <a:rPr lang="cs-CZ" dirty="0"/>
              <a:t>dle zákona č. 234/2014 Sb., o státní službě, ve znění pozdějších předpisů</a:t>
            </a:r>
          </a:p>
          <a:p>
            <a:pPr lvl="0"/>
            <a:r>
              <a:rPr lang="cs-CZ" dirty="0"/>
              <a:t>dle zákona č. 361/2003 S., o služebním poměru příslušníků bezpečnostních sborů, ve znění pozdějších předpisů</a:t>
            </a:r>
          </a:p>
          <a:p>
            <a:pPr lvl="0"/>
            <a:r>
              <a:rPr lang="cs-CZ" dirty="0"/>
              <a:t>dle zákona č. zákona 262/2006 Sb., zákoník práce, ve zněmí pozdějších přepisů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Územní </a:t>
            </a:r>
            <a:r>
              <a:rPr lang="cs-CZ" dirty="0"/>
              <a:t>samospráva:</a:t>
            </a:r>
          </a:p>
          <a:p>
            <a:pPr lvl="0"/>
            <a:r>
              <a:rPr lang="cs-CZ" dirty="0"/>
              <a:t>dle zákona č. 312/2002 Sb., o úřednících územních samosprávných celků a o změně některých zákonů, ve znění pozdějších předpisů, subsidiárně pak dle zákona č. 262/2006 Sb., zákoník práce, ve znění pozdějších předpisů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6203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Pravidla pro přijímání darů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Zaměstnanci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podle zákoníku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práce – jen společenská úsluha.</a:t>
            </a:r>
          </a:p>
          <a:p>
            <a:pPr marL="0" indent="0" algn="just"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Státní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zaměstnanci podle zákona o státní službě – do 300 Kč, pokud neovlivní výkon služby.</a:t>
            </a:r>
          </a:p>
          <a:p>
            <a:pPr marL="0" indent="0" algn="just"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Zaměstnanci ve služebním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poměru příslušníků bezpečnostních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sborů – nulová tolerance (žádné dary).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898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 podle zákoníku práce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484784"/>
            <a:ext cx="807524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Platí odlišná pravidla pro státní zaměstnance, zaměstnance podle zákoníku práce a příslušníky bezpečnostních sborů.</a:t>
            </a:r>
          </a:p>
          <a:p>
            <a:pPr algn="just"/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1800" u="sng" dirty="0">
                <a:latin typeface="Arial" panose="020B0604020202020204" pitchFamily="34" charset="0"/>
                <a:cs typeface="Arial" panose="020B0604020202020204" pitchFamily="34" charset="0"/>
              </a:rPr>
              <a:t>Zaměstnanci podle zákoníku práce:</a:t>
            </a:r>
          </a:p>
          <a:p>
            <a:pPr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Zaměstnanec nesmí v souvislosti s výkonem své práce přijímat ani vyžadovat dary či jiné neoprávněné výhody pro sebe nebo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jiného. Je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povinnost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nabídku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odmítnout a neprodleně informovat přímého nadřízeného. </a:t>
            </a:r>
          </a:p>
          <a:p>
            <a:pPr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Za dar se nepovažuje plnění z pouhé společenské úsluhy či plnění poskytovaná při společenských či protokolárních příležitostech, </a:t>
            </a:r>
            <a:r>
              <a:rPr 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jsou-li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úměrná svým účelem i hodnotou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. Za dary se rovněž nepovažují drobné reklamní a propagační předměty. </a:t>
            </a: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Zaměstnanci územních samosprávných celků se řídí v otázce darů zákoníkem práce.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1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 podle zákona o státní službě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cs-CZ" sz="2400" u="sng" dirty="0">
                <a:latin typeface="Arial" panose="020B0604020202020204" pitchFamily="34" charset="0"/>
                <a:cs typeface="Arial" panose="020B0604020202020204" pitchFamily="34" charset="0"/>
              </a:rPr>
              <a:t>Státní zaměstnanci: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Státní zaměstnanec nesmí přijmout jakýkoliv dar, který je způsobilý ovlivnit řádný výkon služby.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Nicméně může přijmout dar, který není způsobilý ovlivnit řádný výkon jeho služby, pokud jeho hodnota nepřesáhne částku 300,- Kč.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Dar nad 300,- Kč nesmí státní zaměstnanec přijmout nikdy. 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Vždy musí být vyhotoven záznam o nepřijetí/přijetí daru, který se předá bezprostředně nadřízenému vedoucímu zaměstnanci.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Za dar se nepovažuje plnění z pouhé společenské úsluhy či plnění poskytovaná při společenských či protokolárních příležitostech,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jsou-li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úměrná svým účelem i hodnotou. Za dary se rovněž nepovažují drobné reklamní a propagační předměty. 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Příslušníci bezpečnostní sborů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ulová tolerance.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elze přijímat ani dar ze společenské úsluhy a propagační předměty.</a:t>
            </a:r>
          </a:p>
          <a:p>
            <a:pPr marL="0" indent="0"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4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577483"/>
          </a:xfrm>
        </p:spPr>
        <p:txBody>
          <a:bodyPr>
            <a:normAutofit/>
          </a:bodyPr>
          <a:lstStyle/>
          <a:p>
            <a:pPr algn="just"/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Důkladné vysvětlení hraničních situací (opakovaný dar, dary okolo 300 Kč, </a:t>
            </a:r>
            <a:r>
              <a:rPr lang="cs-CZ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nedar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protokolární, propagační předmět, společenská úsluha).</a:t>
            </a:r>
          </a:p>
          <a:p>
            <a:pPr marL="0" indent="0" algn="just">
              <a:buNone/>
            </a:pPr>
            <a:endParaRPr lang="cs-CZ" sz="1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Vysvětlit co je  společenská úsluha, 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dary poskytované při společenských či protokolárních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příležitostech, propagační předměty.</a:t>
            </a: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Reakce na dotazy.</a:t>
            </a:r>
          </a:p>
          <a:p>
            <a:endParaRPr lang="cs-CZ" sz="1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Prezentovat (ukázat) formulář o přijetí a nepřijetí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daru.</a:t>
            </a: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39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Střet zájmů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7"/>
            <a:ext cx="8229600" cy="43924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Střet zájmů upravuje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zákon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č. 159/2006 Sb. o střetu zájmů. </a:t>
            </a: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Střet zájmů nastává tam, kde se způsob výkonu určitého zaměstnání nebo funkce může dostat nebo přímo dostává do rozporu se soukromým zájmem osoby, která toto zaměstnání nebo funkci zastává. </a:t>
            </a: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Střet zájmů sám o sobě není protiprávní.</a:t>
            </a:r>
          </a:p>
          <a:p>
            <a:pPr marL="0" indent="0" algn="just">
              <a:buNone/>
            </a:pPr>
            <a:endParaRPr lang="cs-CZ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Předcházení střetu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zájmů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(transparentnost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oznámení střetu zájmů).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b="1" dirty="0"/>
          </a:p>
          <a:p>
            <a:pPr algn="just"/>
            <a:endParaRPr lang="cs-CZ" b="1" dirty="0" smtClean="0"/>
          </a:p>
          <a:p>
            <a:pPr marL="0" indent="0" algn="just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603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Střetem zájmů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 se rozumí situace, ve které je člověk odpovědný dvěma nebo více různým organizacím či autoritám, jejichž požadavky na jeho chování se více či méně zásadním způsobem rozcházejí.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 to stav, kdy určitý subjekt, který je povinen něco konat (nebo se naopak nějakého jednání zdržet), se současně dostává i do pozice subjektu, jemuž je takové plnění (zdržení se) ku prospěchu nebo naopak ke škodě.</a:t>
            </a:r>
          </a:p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Co si představují pod střetem zájmů?</a:t>
            </a:r>
          </a:p>
          <a:p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Uvést příklady - veřejné zakázky, dotace.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Do střetu zájmů se může dostat každý, důležité je oznámit ho a nezneužít ho. 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Zaměstnanec má povinnost předcházet střetu zájmů.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Střet zájmů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30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Předcházení střetu zájmů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412776"/>
            <a:ext cx="8075240" cy="4525963"/>
          </a:xfrm>
        </p:spPr>
        <p:txBody>
          <a:bodyPr>
            <a:noAutofit/>
          </a:bodyPr>
          <a:lstStyle/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Zaměstnanec svým jednáním předchází situacím, ve kterých by byl vystaven možnému střetu zájmu a mohl by získat neoprávněný prospěch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Zaměstnanec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 nezúčastní žádné činnosti, která se neslučuje s řádným výkonem jeho pracovních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povinností.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Pokud si zaměstnanec není jistý, zda jde o činnost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slučitelnou, projedná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záležitost se svým bezprostředním  nadřízeným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cs-CZ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Zaměstnanec nevyužívá pro svůj soukromý zájem výhody vyplývající z jeho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postavení.</a:t>
            </a:r>
          </a:p>
          <a:p>
            <a:pPr algn="just"/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Zaměstnanec nesmí ohrozit veřejný zájem tím, že se bude odvolávat na svou pozici a nebo funkci ve věcech, které nesouvisejí s plněním svěřených úkolů.</a:t>
            </a:r>
          </a:p>
          <a:p>
            <a:pPr algn="just"/>
            <a:endParaRPr lang="cs-CZ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61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Lobbing</a:t>
            </a:r>
            <a:endParaRPr lang="cs-CZ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Pojem lobbování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Příprava regulace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lobbingu na úrovni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zákona</a:t>
            </a:r>
          </a:p>
          <a:p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Veřejné zakázky a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lobbing</a:t>
            </a:r>
          </a:p>
          <a:p>
            <a:pPr marL="0" indent="0"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Formulář o lobbování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19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Pojem lobbování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Lobbování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soustavné prosazování skupinových zájmů zejména u orgánů státu a jeho představitelů (politiků a úředníků), ale v obecném smyslu také v médiích (mediální lobbing) a v široké veřejnosti. 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Vedle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subjektů prosazujících své komerční zájmy provádějí lobbing rovněž některé nevládní organizace, odbory a další instituce občanské společnosti.</a:t>
            </a:r>
          </a:p>
        </p:txBody>
      </p:sp>
    </p:spTree>
    <p:extLst>
      <p:ext uri="{BB962C8B-B14F-4D97-AF65-F5344CB8AC3E}">
        <p14:creationId xmlns:p14="http://schemas.microsoft.com/office/powerpoint/2010/main" val="40088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Lobbing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Lobbing není zločin.</a:t>
            </a:r>
          </a:p>
          <a:p>
            <a:pPr marL="0" indent="0"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Modelová situace – pozvání na oběd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(různé situace, různá řešení).</a:t>
            </a:r>
          </a:p>
        </p:txBody>
      </p:sp>
    </p:spTree>
    <p:extLst>
      <p:ext uri="{BB962C8B-B14F-4D97-AF65-F5344CB8AC3E}">
        <p14:creationId xmlns:p14="http://schemas.microsoft.com/office/powerpoint/2010/main" val="48632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Představení problematiky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484784"/>
            <a:ext cx="8075240" cy="4381947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Korupce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(pojem korupce, formy korupce, úplatek, prevence/represe, oznámení a postupy při podezření na korupci, mezinárodní spolupráce)</a:t>
            </a:r>
          </a:p>
          <a:p>
            <a:pPr algn="just"/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Prevence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(etický kodex, pravidla pro přijímání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darů, střet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zájmů, lobbing, protikorupční jednání, politická a veřejná činnost)</a:t>
            </a:r>
          </a:p>
          <a:p>
            <a:pPr algn="just"/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Další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protikorupční opatření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(interní protikorupční program, řízení rizik, mapy korupčních rizik)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Diskuze</a:t>
            </a:r>
          </a:p>
        </p:txBody>
      </p:sp>
    </p:spTree>
    <p:extLst>
      <p:ext uri="{BB962C8B-B14F-4D97-AF65-F5344CB8AC3E}">
        <p14:creationId xmlns:p14="http://schemas.microsoft.com/office/powerpoint/2010/main" val="198915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obbing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484784"/>
            <a:ext cx="8075240" cy="4525963"/>
          </a:xfrm>
        </p:spPr>
        <p:txBody>
          <a:bodyPr>
            <a:normAutofit/>
          </a:bodyPr>
          <a:lstStyle/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Předpokládá-li zaměstnanec jednání s rizikem korupce nebo podvodu nebo jednání s prvky lobbingu, vede je za přítomnosti minimálně jednoho svého spolupracovníka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 takovém jednání vyhotoví zaměstnanec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záznam.</a:t>
            </a:r>
          </a:p>
          <a:p>
            <a:pPr algn="just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Záznam o jednání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předá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zaměstnanec bezprostředně nadřízenému vedoucímu zaměstnanci. </a:t>
            </a:r>
          </a:p>
        </p:txBody>
      </p:sp>
    </p:spTree>
    <p:extLst>
      <p:ext uri="{BB962C8B-B14F-4D97-AF65-F5344CB8AC3E}">
        <p14:creationId xmlns:p14="http://schemas.microsoft.com/office/powerpoint/2010/main" val="318989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Protikorupční jednání</a:t>
            </a:r>
            <a:endParaRPr lang="cs-CZ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eoplácet laskavost či službu zneužitím služebního postavení.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Nevytvářet závislost (nepotismus, klientelismus).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Oznámit korupční jednání.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Oznámit nabídnutí neoprávněné výhody.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Mlčenlivost. </a:t>
            </a:r>
            <a:endParaRPr lang="cs-CZ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4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361459"/>
          </a:xfrm>
        </p:spPr>
        <p:txBody>
          <a:bodyPr>
            <a:normAutofit/>
          </a:bodyPr>
          <a:lstStyle/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aměstnancům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ukládá mlčenlivost zákon o ochraně osobních údajů č. 101/2000 Sb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., ale i další „profesní“ zákony (např. zákon o státní službě 234/2014 Sb.).</a:t>
            </a:r>
            <a:endParaRPr lang="cs-CZ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Interakce – koho považují za ohrožené skupiny, největší pravděpodobnost korupce.</a:t>
            </a:r>
          </a:p>
          <a:p>
            <a:pPr marL="0" indent="0" algn="just"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Nejohroženější skupiny zaměstnanců.</a:t>
            </a:r>
          </a:p>
          <a:p>
            <a:pPr algn="just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Příležitost dělá zloděje.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5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Politická nebo veřejná činnost</a:t>
            </a:r>
            <a:endParaRPr lang="cs-CZ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účastnit se veřejného života, ale nevykonávat politickou funkci.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Jednat politicky nestranně.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Nevykonávat činnosti, které mohou narušit důvěru v nestrannost.</a:t>
            </a:r>
          </a:p>
          <a:p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ociální sítě (otevřené prezentování politických názorů).</a:t>
            </a:r>
          </a:p>
        </p:txBody>
      </p:sp>
    </p:spTree>
    <p:extLst>
      <p:ext uri="{BB962C8B-B14F-4D97-AF65-F5344CB8AC3E}">
        <p14:creationId xmlns:p14="http://schemas.microsoft.com/office/powerpoint/2010/main" val="105973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334194" y="2160290"/>
            <a:ext cx="8229600" cy="2348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Další </a:t>
            </a:r>
          </a:p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protikorupční opatření</a:t>
            </a:r>
            <a:endParaRPr lang="cs-CZ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3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Interní protikorupční program</a:t>
            </a: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5536" y="1484784"/>
            <a:ext cx="8075240" cy="4525963"/>
          </a:xfrm>
        </p:spPr>
        <p:txBody>
          <a:bodyPr>
            <a:normAutofit/>
          </a:bodyPr>
          <a:lstStyle/>
          <a:p>
            <a:pPr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Vnitřní předpis rezortu, závazný.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Protikorupční program navazuje </a:t>
            </a:r>
            <a:r>
              <a:rPr lang="cs-CZ" sz="200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000" smtClean="0">
                <a:latin typeface="Arial" panose="020B0604020202020204" pitchFamily="34" charset="0"/>
                <a:cs typeface="Arial" panose="020B0604020202020204" pitchFamily="34" charset="0"/>
              </a:rPr>
              <a:t>ládní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koncepci boje s korupcí a Akční plán boje s korupcí. Vychází z Rámcového rezortního interního protikorupčního programu, který schvaluje vláda. </a:t>
            </a:r>
          </a:p>
          <a:p>
            <a:pPr algn="just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356992"/>
            <a:ext cx="7488832" cy="2547707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123728" y="3429000"/>
            <a:ext cx="57606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27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 IPP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484784"/>
            <a:ext cx="8075240" cy="4525963"/>
          </a:xfrm>
        </p:spPr>
        <p:txBody>
          <a:bodyPr>
            <a:normAutofit/>
          </a:bodyPr>
          <a:lstStyle/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Snižovat motivaci zaměstnanců ke korupci.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Odrazovat od korupčního jednání prostřednictvím zvyšování pravděpodobnosti odhalení.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Nastavit účinné kontrolní mechanismy a zajistit efektivní odhalování korupčního jednání.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Minimalizovat ztráty způsobené korupčním jednáním a zabránit opakování obdobného korupčního scénáře.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Zdokonalovat IPP a umožnit koordinaci protikorupčních aktivit napříč rezorty.</a:t>
            </a:r>
          </a:p>
        </p:txBody>
      </p:sp>
    </p:spTree>
    <p:extLst>
      <p:ext uri="{BB962C8B-B14F-4D97-AF65-F5344CB8AC3E}">
        <p14:creationId xmlns:p14="http://schemas.microsoft.com/office/powerpoint/2010/main" val="204765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Řízení korupčních rizik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484784"/>
            <a:ext cx="8075240" cy="4525963"/>
          </a:xfrm>
        </p:spPr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Metodický pokyn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CHJ č. 2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Metodika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řízení rizik ve veřejné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správě“.</a:t>
            </a:r>
          </a:p>
          <a:p>
            <a:pPr algn="just">
              <a:defRPr/>
            </a:pPr>
            <a:endParaRPr lang="cs-CZ" sz="1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říloha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č. 3 Rámcového rezortního interního protikorupčního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programu –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Doporučení k řízení korupčních rizik.</a:t>
            </a:r>
          </a:p>
          <a:p>
            <a:pPr marL="0" indent="0" algn="just">
              <a:buNone/>
              <a:defRPr/>
            </a:pPr>
            <a:endParaRPr lang="cs-CZ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Cílem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řízení korupčních rizik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je jejich identifikace a kvantifikace a především rozhodnutí o vhodném způsobu zvládání těchto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rizik.</a:t>
            </a:r>
          </a:p>
          <a:p>
            <a:pPr marL="0" indent="0" algn="just">
              <a:buNone/>
              <a:defRPr/>
            </a:pPr>
            <a:endParaRPr lang="cs-CZ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Jedná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se o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soustavnou činnost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, jejímž účelem je omezit pravděpodobnost výskytu korupčních rizik nebo snížení jejich dopadu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55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4334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alt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Pravděpodobnost výskytu rizika (P), stupnice 1 - 5</a:t>
            </a:r>
          </a:p>
          <a:p>
            <a:pPr algn="just"/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je číslo, které je mírou očekávatelnosti výskytu rizika, kdy rizikem rozumíme opakovatelnou činnost prováděnou za stejných (nebo přibližně stejných) podmínek, jejíž výsledek je ovlivnitelný řadou různých faktorů. </a:t>
            </a:r>
            <a:endParaRPr lang="cs-CZ" alt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altLang="cs-CZ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alt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Dopad výskytu rizika (D), stupnice 1 - 5</a:t>
            </a:r>
          </a:p>
          <a:p>
            <a:pPr algn="just"/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říká jak velkou škodu, např. finanční ztrátu, dané riziko způsobí, pokud skutečně tento jev nastane. </a:t>
            </a:r>
          </a:p>
          <a:p>
            <a:pPr algn="just"/>
            <a:endParaRPr lang="cs-CZ" altLang="cs-CZ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Stupeň významnosti rizika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(V)</a:t>
            </a:r>
            <a:endParaRPr lang="cs-C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určuje význam rizika a v podstatě říká, zda riziko lze podstoupit, je vhodné je řídit, či se je snažit zcela eliminovat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= P x D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  <a:p>
            <a:pPr marL="0" indent="0">
              <a:buNone/>
            </a:pPr>
            <a:endParaRPr lang="cs-CZ" alt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4174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Tabulka pro identifikaci a hodnocení </a:t>
            </a:r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</a:t>
            </a:r>
            <a:endParaRPr lang="cs-CZ" sz="3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nástrojem pro sestavení seznamu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rizik (vzorové vyplnění)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609600" y="1772816"/>
            <a:ext cx="82296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7"/>
            <a:ext cx="813690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6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Představení problematiky</a:t>
            </a:r>
            <a:endParaRPr lang="cs-CZ" sz="3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Představení problematiky.</a:t>
            </a: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Úkol školit protikorupční problematiku plyne z Rámcového rezortního interního protikorupčního programu (RRIPP), úkol 1.3 – vzdělávání zaměstnanců (provádět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ravidelná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školení zaměstnanců na všech referentských i vedoucích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úrovních).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Cílem školení je prevence.</a:t>
            </a:r>
          </a:p>
        </p:txBody>
      </p:sp>
    </p:spTree>
    <p:extLst>
      <p:ext uri="{BB962C8B-B14F-4D97-AF65-F5344CB8AC3E}">
        <p14:creationId xmlns:p14="http://schemas.microsoft.com/office/powerpoint/2010/main" val="170945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Rizika a jejich významnost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421846"/>
              </p:ext>
            </p:extLst>
          </p:nvPr>
        </p:nvGraphicFramePr>
        <p:xfrm>
          <a:off x="755576" y="1268763"/>
          <a:ext cx="7776864" cy="4968549"/>
        </p:xfrm>
        <a:graphic>
          <a:graphicData uri="http://schemas.openxmlformats.org/drawingml/2006/table">
            <a:tbl>
              <a:tblPr firstRow="1" firstCol="1" bandRow="1"/>
              <a:tblGrid>
                <a:gridCol w="2554693"/>
                <a:gridCol w="5222171"/>
              </a:tblGrid>
              <a:tr h="5776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Významnost rizika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Postup při zjištění korupčního rizika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693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nevýznamné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 rámci pravidelné roční analýzy korupčních rizik bude zjišťováno, zda došlo ke změně ve významnosti těchto rizik.  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5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méně významné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Opatření ke zmírnění a vyloučení korupčních rizik budou navržena operativně v případě jejich reálného vzniku. V rámci pravidelné roční analýzy korupčních rizik bude zjišťováno, zda došlo ke změně významnosti těchto rizik.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40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významné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Oblasti činnosti úřadu/organizačního celku budou perio­dicky prošetřovány.  Postup prošetřování bude vypraco­ván ve spolupráci s dotčeným organizačním celkem, v případě potřeby s přispěními interního auditora a/nebo příslušné inspekce.  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10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velmi významné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 zjištění existence korupčních rizik bude zpracována analýza interních aktů řízení v dotčené oblasti činnosti úřadu/organizačního celku a příslušné organizační struk­tury s cílem prověřit, zda jsou stávající protikorupční kontrolní mechanismy účinné pro odhalení a zabránění výskytu rizik. Výstupem analýzy budou doporučení k realizaci konkrétních protikorupčních opatření.  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5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kritické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099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závěr - odkazy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Odkaz k metodickým pokynům CHJ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MFČR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www.mfcr.cz/cs/legislativa/metodiky</a:t>
            </a:r>
            <a:endParaRPr 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Pokyn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centrální harmonizační jednotky (MF) č. 2: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Metodika řízení 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rizik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://www.mfcr.cz/cs/legislativa/metodiky/2016/metodicky-pokyn-chj-c-2--</a:t>
            </a:r>
            <a:r>
              <a:rPr lang="cs-CZ" sz="16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metodika-rizeni-24501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Pokyn centrální harmonizační jednotky (MF) č. 3: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Metodika veřejného nakupování: Naplňování principů 3E v praxi veřejného zadávání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http://www.mfcr.cz/assets/cs/media/Metodika_2016_Metodicky-pokyn-CHJ-c-3.pdf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Metodika „Oživení“ z r. 2012, ISBN 978-80-904829-5-1 – Korupční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rizika ve veřejných zakázkách </a:t>
            </a: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https://www.oziveni.cz/wp-content/uploads/2011/09/metodika_FINAL.pdf</a:t>
            </a: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  <a:hlinkClick r:id="rId6"/>
            </a:endParaRPr>
          </a:p>
          <a:p>
            <a:pPr>
              <a:defRPr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://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www.korupce.cz</a:t>
            </a:r>
            <a:endParaRPr 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www.transparency.org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  <a:hlinkClick r:id="rId8"/>
            </a:endParaRPr>
          </a:p>
          <a:p>
            <a:pPr>
              <a:defRPr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www.bis.cz</a:t>
            </a:r>
            <a:endParaRPr lang="cs-CZ" sz="1600" u="sng" dirty="0">
              <a:latin typeface="Arial" panose="020B0604020202020204" pitchFamily="34" charset="0"/>
              <a:cs typeface="Arial" panose="020B0604020202020204" pitchFamily="34" charset="0"/>
              <a:hlinkClick r:id="rId9"/>
            </a:endParaRPr>
          </a:p>
          <a:p>
            <a:pPr>
              <a:defRPr/>
            </a:pP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http://</a:t>
            </a:r>
            <a:r>
              <a:rPr lang="cs-CZ" sz="1600" u="sng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www.policie.cz/statistiky-kriminalita.aspx</a:t>
            </a:r>
            <a:endParaRPr lang="cs-CZ" sz="1600" u="sng" dirty="0">
              <a:latin typeface="Arial" panose="020B0604020202020204" pitchFamily="34" charset="0"/>
              <a:cs typeface="Arial" panose="020B0604020202020204" pitchFamily="34" charset="0"/>
              <a:hlinkClick r:id="rId10"/>
            </a:endParaRPr>
          </a:p>
          <a:p>
            <a:pPr>
              <a:defRPr/>
            </a:pP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http://cslav.justice.cz/InfoData/uvod.html</a:t>
            </a:r>
            <a:endParaRPr lang="cs-CZ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04405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323528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Diskuze</a:t>
            </a:r>
            <a:endParaRPr lang="cs-CZ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11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2420888"/>
            <a:ext cx="7128792" cy="3287216"/>
          </a:xfrm>
        </p:spPr>
        <p:txBody>
          <a:bodyPr>
            <a:noAutofit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</a:p>
          <a:p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skupina k protikorupčnímu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</a:p>
          <a:p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Kontakt: </a:t>
            </a:r>
          </a:p>
          <a:p>
            <a:r>
              <a:rPr lang="cs-C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Bc. Dalibor Fadrný - fadrny.dalibor@vlada.cz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265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308333" y="980727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>
                <a:solidFill>
                  <a:prstClr val="black"/>
                </a:solidFill>
                <a:latin typeface="Cambria" panose="02040503050406030204" pitchFamily="18" charset="0"/>
              </a:rPr>
              <a:t>Úřad vlády České republiky</a:t>
            </a:r>
            <a:endParaRPr lang="cs-CZ" sz="12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65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08920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Korupce</a:t>
            </a:r>
            <a:endParaRPr lang="cs-CZ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58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Řízená diskuze.</a:t>
            </a:r>
          </a:p>
          <a:p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 je korupce?</a:t>
            </a:r>
          </a:p>
          <a:p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Připravit si případovou studii - Znáte tento případ? Co si o tom myslíte?</a:t>
            </a:r>
          </a:p>
          <a:p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Zmínit aktuální korupční problém.</a:t>
            </a: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18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Pojem korupce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340768"/>
            <a:ext cx="8075240" cy="51845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Korupce je zneužití postavení nebo funkce v politice, veřejné správě či v soukromé sféře k osobnímu nezaslouženému prospěchu vedené zištnými cíli.</a:t>
            </a:r>
          </a:p>
          <a:p>
            <a:pPr algn="just"/>
            <a:endParaRPr lang="cs-CZ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Korupce: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 celospolečenský problém,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egativně ovlivňuje fungování státu,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odkopává důvěru v demokratický právní stát,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má za následek zvýšení cen zboží a služeb,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asahuje všechny oblasti společnosti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státní a veřejná správa, sport, kultura, …).</a:t>
            </a:r>
          </a:p>
          <a:p>
            <a:pPr marL="0" indent="0" algn="just">
              <a:buNone/>
            </a:pPr>
            <a:endParaRPr lang="cs-CZ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Opakem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korupce je zásadovost (integrita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3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Formy korupce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507699"/>
              </p:ext>
            </p:extLst>
          </p:nvPr>
        </p:nvGraphicFramePr>
        <p:xfrm>
          <a:off x="457200" y="1600200"/>
          <a:ext cx="8363272" cy="419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1636"/>
                <a:gridCol w="4181636"/>
              </a:tblGrid>
              <a:tr h="74868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Malá korupce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Velká korupce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76598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drobná,</a:t>
                      </a: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spontánní, nesystematická,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podplácení na úřadech, veřejných institucích,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cs-CZ" sz="2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situační korupce (příležitostná korupce),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drobné pozornosti, protislužby.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zneužívání</a:t>
                      </a: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veřejných zdrojů,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zneužívání úřední moci při udělování veřejných zakázek,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nepotismus a klientelismus,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cs-CZ" sz="20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stranická </a:t>
                      </a:r>
                      <a:r>
                        <a:rPr lang="cs-CZ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patronáž</a:t>
                      </a:r>
                      <a:r>
                        <a:rPr lang="cs-C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05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2037</Words>
  <Application>Microsoft Office PowerPoint</Application>
  <PresentationFormat>Předvádění na obrazovce (4:3)</PresentationFormat>
  <Paragraphs>390</Paragraphs>
  <Slides>53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4" baseType="lpstr">
      <vt:lpstr>Motiv systému Office</vt:lpstr>
      <vt:lpstr>Prezentace aplikace PowerPoint</vt:lpstr>
      <vt:lpstr>Úvodní poznámka</vt:lpstr>
      <vt:lpstr>Veřejná správa</vt:lpstr>
      <vt:lpstr>Představení problematiky</vt:lpstr>
      <vt:lpstr>Představení problematiky</vt:lpstr>
      <vt:lpstr>Korupce</vt:lpstr>
      <vt:lpstr>Prezentace aplikace PowerPoint</vt:lpstr>
      <vt:lpstr>Pojem korupce</vt:lpstr>
      <vt:lpstr>Formy korupce</vt:lpstr>
      <vt:lpstr>Prezentace aplikace PowerPoint</vt:lpstr>
      <vt:lpstr>Úplatek</vt:lpstr>
      <vt:lpstr>Prezentace aplikace PowerPoint</vt:lpstr>
      <vt:lpstr>Prevence/represe</vt:lpstr>
      <vt:lpstr>Prezentace aplikace PowerPoint</vt:lpstr>
      <vt:lpstr>Oznamování podezření na korupci</vt:lpstr>
      <vt:lpstr>Prezentace aplikace PowerPoint</vt:lpstr>
      <vt:lpstr>Ochrana oznamovatelů</vt:lpstr>
      <vt:lpstr>Postup při setkání s korupcí</vt:lpstr>
      <vt:lpstr>Prezentace aplikace PowerPoint</vt:lpstr>
      <vt:lpstr>Mezinárodní spolupráce</vt:lpstr>
      <vt:lpstr>CPI Index - svět</vt:lpstr>
      <vt:lpstr>Prezentace aplikace PowerPoint</vt:lpstr>
      <vt:lpstr>CPI Index - Evropa</vt:lpstr>
      <vt:lpstr>CPI Index – Česká republika</vt:lpstr>
      <vt:lpstr>Prezentace aplikace PowerPoint</vt:lpstr>
      <vt:lpstr>Etický kodex</vt:lpstr>
      <vt:lpstr>Etický kodex</vt:lpstr>
      <vt:lpstr>Závaznost a vymahatelnost etického kodexu</vt:lpstr>
      <vt:lpstr>Závaznost a vymahatelnost etického kodexu</vt:lpstr>
      <vt:lpstr>Pravidla pro přijímání darů</vt:lpstr>
      <vt:lpstr>Dary podle zákoníku práce</vt:lpstr>
      <vt:lpstr>Dary podle zákona o státní službě</vt:lpstr>
      <vt:lpstr>Prezentace aplikace PowerPoint</vt:lpstr>
      <vt:lpstr> Střet zájmů</vt:lpstr>
      <vt:lpstr> Střet zájmů</vt:lpstr>
      <vt:lpstr>Předcházení střetu zájmů</vt:lpstr>
      <vt:lpstr>Lobbing</vt:lpstr>
      <vt:lpstr>Pojem lobbování</vt:lpstr>
      <vt:lpstr>Lobbing</vt:lpstr>
      <vt:lpstr>Lobbing</vt:lpstr>
      <vt:lpstr>Protikorupční jednání</vt:lpstr>
      <vt:lpstr>Prezentace aplikace PowerPoint</vt:lpstr>
      <vt:lpstr>Politická nebo veřejná činnost</vt:lpstr>
      <vt:lpstr>Prezentace aplikace PowerPoint</vt:lpstr>
      <vt:lpstr>Interní protikorupční program</vt:lpstr>
      <vt:lpstr>Cíle IPP</vt:lpstr>
      <vt:lpstr>Řízení korupčních rizik</vt:lpstr>
      <vt:lpstr>Prezentace aplikace PowerPoint</vt:lpstr>
      <vt:lpstr>Tabulka pro identifikaci a hodnocení rizik</vt:lpstr>
      <vt:lpstr>Rizika a jejich významnost</vt:lpstr>
      <vt:lpstr>Na závěr - odkazy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Školení protikorupční problematiky</dc:title>
  <dc:creator>Oddělení boje s korupcí - Úřad vlády ČR</dc:creator>
  <cp:lastModifiedBy>Kučera František</cp:lastModifiedBy>
  <cp:revision>2</cp:revision>
  <dcterms:created xsi:type="dcterms:W3CDTF">2018-12-07T07:38:42Z</dcterms:created>
  <dcterms:modified xsi:type="dcterms:W3CDTF">2018-12-07T07:39:23Z</dcterms:modified>
</cp:coreProperties>
</file>