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3"/>
  </p:notesMasterIdLst>
  <p:sldIdLst>
    <p:sldId id="256" r:id="rId2"/>
    <p:sldId id="297" r:id="rId3"/>
    <p:sldId id="259" r:id="rId4"/>
    <p:sldId id="260" r:id="rId5"/>
    <p:sldId id="276" r:id="rId6"/>
    <p:sldId id="298" r:id="rId7"/>
    <p:sldId id="287" r:id="rId8"/>
    <p:sldId id="286" r:id="rId9"/>
    <p:sldId id="294" r:id="rId10"/>
    <p:sldId id="299" r:id="rId11"/>
    <p:sldId id="300" r:id="rId12"/>
    <p:sldId id="301" r:id="rId13"/>
    <p:sldId id="315" r:id="rId14"/>
    <p:sldId id="323" r:id="rId15"/>
    <p:sldId id="324" r:id="rId16"/>
    <p:sldId id="325" r:id="rId17"/>
    <p:sldId id="326" r:id="rId18"/>
    <p:sldId id="319" r:id="rId19"/>
    <p:sldId id="312" r:id="rId20"/>
    <p:sldId id="302" r:id="rId21"/>
    <p:sldId id="303" r:id="rId22"/>
    <p:sldId id="313" r:id="rId23"/>
    <p:sldId id="320" r:id="rId24"/>
    <p:sldId id="308" r:id="rId25"/>
    <p:sldId id="322" r:id="rId26"/>
    <p:sldId id="318" r:id="rId27"/>
    <p:sldId id="305" r:id="rId28"/>
    <p:sldId id="306" r:id="rId29"/>
    <p:sldId id="307" r:id="rId30"/>
    <p:sldId id="311" r:id="rId31"/>
    <p:sldId id="309" r:id="rId32"/>
  </p:sldIdLst>
  <p:sldSz cx="9144000" cy="5143500" type="screen16x9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Výchozí oddíl" id="{D358EEF0-43E5-4B17-AA69-3F16F2E75088}">
          <p14:sldIdLst>
            <p14:sldId id="256"/>
            <p14:sldId id="297"/>
            <p14:sldId id="259"/>
            <p14:sldId id="260"/>
            <p14:sldId id="276"/>
            <p14:sldId id="298"/>
            <p14:sldId id="287"/>
            <p14:sldId id="286"/>
            <p14:sldId id="294"/>
            <p14:sldId id="299"/>
            <p14:sldId id="300"/>
            <p14:sldId id="301"/>
            <p14:sldId id="315"/>
            <p14:sldId id="323"/>
            <p14:sldId id="324"/>
            <p14:sldId id="325"/>
            <p14:sldId id="326"/>
            <p14:sldId id="319"/>
            <p14:sldId id="312"/>
            <p14:sldId id="302"/>
            <p14:sldId id="303"/>
            <p14:sldId id="313"/>
            <p14:sldId id="320"/>
            <p14:sldId id="308"/>
            <p14:sldId id="322"/>
            <p14:sldId id="318"/>
            <p14:sldId id="305"/>
            <p14:sldId id="306"/>
            <p14:sldId id="307"/>
            <p14:sldId id="311"/>
            <p14:sldId id="309"/>
          </p14:sldIdLst>
        </p14:section>
        <p14:section name="Oddíl bez názvu" id="{FB5A403D-AC2F-43C0-ADC2-91392CEFC151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D895656-2AD9-4D25-A770-6BBDB718EB05}">
  <a:tblStyle styleId="{6D895656-2AD9-4D25-A770-6BBDB718EB0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5827" autoAdjust="0"/>
  </p:normalViewPr>
  <p:slideViewPr>
    <p:cSldViewPr snapToGrid="0" snapToObjects="1">
      <p:cViewPr varScale="1">
        <p:scale>
          <a:sx n="150" d="100"/>
          <a:sy n="150" d="100"/>
        </p:scale>
        <p:origin x="-50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022599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79451" y="4776787"/>
            <a:ext cx="5438775" cy="390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79451" y="4776787"/>
            <a:ext cx="5438775" cy="390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79451" y="4776787"/>
            <a:ext cx="5438775" cy="390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539750" y="404813"/>
            <a:ext cx="7380300" cy="54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539750" y="1079897"/>
            <a:ext cx="7380300" cy="307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735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–"/>
              <a:defRPr sz="2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488237" y="4643438"/>
            <a:ext cx="792300" cy="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C78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3C7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348037" y="4643438"/>
            <a:ext cx="3708300" cy="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8280400" y="4643438"/>
            <a:ext cx="324000" cy="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C78"/>
              </a:buClr>
              <a:buSzPts val="1100"/>
              <a:buFont typeface="Arial"/>
              <a:buNone/>
            </a:pPr>
            <a:fld id="{00000000-1234-1234-1234-123412341234}" type="slidenum">
              <a:rPr lang="en-US" sz="1100" b="1" i="0" u="none" strike="noStrike" cap="none">
                <a:solidFill>
                  <a:srgbClr val="003C7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 b="1" i="0" u="none" strike="noStrike" cap="none">
              <a:solidFill>
                <a:srgbClr val="003C7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206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cs"/>
              <a:pPr marL="0" lvl="0" indent="0">
                <a:spcBef>
                  <a:spcPts val="0"/>
                </a:spcBef>
                <a:buNone/>
              </a:pPr>
              <a:t>‹#›</a:t>
            </a:fld>
            <a:endParaRPr lang="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buNone/>
            </a:pPr>
            <a:fld id="{00000000-1234-1234-1234-123412341234}" type="slidenum">
              <a:rPr lang="cs" sz="1000">
                <a:solidFill>
                  <a:schemeClr val="dk2"/>
                </a:solidFill>
              </a:rPr>
              <a:pPr marL="0" lvl="0" indent="0" algn="r">
                <a:spcBef>
                  <a:spcPts val="0"/>
                </a:spcBef>
                <a:buNone/>
              </a:pPr>
              <a:t>‹#›</a:t>
            </a:fld>
            <a:endParaRPr lang="cs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echtourism.cz/institut-turismu/marketingovy-vyzkum/analyzy/pruzkum-vnimani-znacky-ceska-republika-v-zahranic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www.spolecnestoleti.cz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bit.ly/2HxEzk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311708" y="1164450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Připomínky a oslavy významných výročí roku 2018</a:t>
            </a:r>
            <a:endParaRPr lang="cs" dirty="0">
              <a:solidFill>
                <a:schemeClr val="bg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US"/>
              <a:t>ROZDĚLENÍ KAMPANĚ </a:t>
            </a:r>
            <a:endParaRPr>
              <a:solidFill>
                <a:srgbClr val="00FF00"/>
              </a:solidFill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Mediální kampaň zde dělíme na tyto části:</a:t>
            </a:r>
            <a:endParaRPr sz="180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Online reklamu</a:t>
            </a:r>
            <a:endParaRPr sz="180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Imageovou reklamu</a:t>
            </a:r>
            <a:endParaRPr sz="1800" b="1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Youtube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 / Instagram (Engagement formáty)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RTB </a:t>
            </a:r>
            <a:endParaRPr sz="1400" b="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Výkonovou reklamu 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Facebook/ Instagram (LinkShare Ads)</a:t>
            </a:r>
            <a:endParaRPr sz="1400" b="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OOH</a:t>
            </a:r>
            <a:endParaRPr sz="1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6894" y="-22761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205"/>
          <p:cNvSpPr txBox="1">
            <a:spLocks/>
          </p:cNvSpPr>
          <p:nvPr/>
        </p:nvSpPr>
        <p:spPr>
          <a:xfrm>
            <a:off x="586900" y="539750"/>
            <a:ext cx="73803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dirty="0" smtClean="0">
                <a:solidFill>
                  <a:schemeClr val="bg1"/>
                </a:solidFill>
              </a:rPr>
              <a:t>Partnerská spolupráce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539751" y="900049"/>
            <a:ext cx="754641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cs-CZ" b="1" dirty="0" smtClean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fontAlgn="base"/>
            <a:endParaRPr lang="cs-CZ" b="1" dirty="0" smtClean="0">
              <a:solidFill>
                <a:schemeClr val="bg1"/>
              </a:solidFill>
            </a:endParaRPr>
          </a:p>
          <a:p>
            <a:pPr fontAlgn="base"/>
            <a:r>
              <a:rPr lang="cs-CZ" sz="1600" b="1" dirty="0" smtClean="0">
                <a:solidFill>
                  <a:schemeClr val="bg1"/>
                </a:solidFill>
              </a:rPr>
              <a:t>Online nástroje</a:t>
            </a:r>
            <a:endParaRPr lang="cs-CZ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1"/>
                </a:solidFill>
              </a:rPr>
              <a:t>weby </a:t>
            </a:r>
            <a:r>
              <a:rPr lang="cs-CZ" sz="1600" dirty="0" smtClean="0">
                <a:solidFill>
                  <a:schemeClr val="bg1"/>
                </a:solidFill>
              </a:rPr>
              <a:t>institucí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sociální </a:t>
            </a:r>
            <a:r>
              <a:rPr lang="cs-CZ" sz="1600" dirty="0">
                <a:solidFill>
                  <a:schemeClr val="bg1"/>
                </a:solidFill>
              </a:rPr>
              <a:t>sítě </a:t>
            </a:r>
            <a:endParaRPr lang="cs-CZ" sz="16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weby </a:t>
            </a:r>
            <a:r>
              <a:rPr lang="cs-CZ" sz="1600" dirty="0">
                <a:solidFill>
                  <a:schemeClr val="bg1"/>
                </a:solidFill>
              </a:rPr>
              <a:t>a sociální sítě projektů k oslavám výročí (weby infocenter – regionů a mikroregionů) </a:t>
            </a:r>
            <a:endParaRPr lang="cs-CZ" sz="16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weby </a:t>
            </a:r>
            <a:r>
              <a:rPr lang="cs-CZ" sz="1600" dirty="0">
                <a:solidFill>
                  <a:schemeClr val="bg1"/>
                </a:solidFill>
              </a:rPr>
              <a:t>a informační tabule </a:t>
            </a:r>
            <a:r>
              <a:rPr lang="cs-CZ" sz="1600" dirty="0" smtClean="0">
                <a:solidFill>
                  <a:schemeClr val="bg1"/>
                </a:solidFill>
              </a:rPr>
              <a:t>škol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err="1" smtClean="0">
                <a:solidFill>
                  <a:schemeClr val="bg1"/>
                </a:solidFill>
              </a:rPr>
              <a:t>youtube</a:t>
            </a:r>
            <a:r>
              <a:rPr lang="cs-CZ" sz="1600" dirty="0" smtClean="0">
                <a:solidFill>
                  <a:schemeClr val="bg1"/>
                </a:solidFill>
              </a:rPr>
              <a:t> kanály</a:t>
            </a:r>
          </a:p>
          <a:p>
            <a:pPr lvl="0"/>
            <a:endParaRPr lang="cs-CZ" sz="1600" dirty="0">
              <a:solidFill>
                <a:schemeClr val="bg1"/>
              </a:solidFill>
            </a:endParaRPr>
          </a:p>
          <a:p>
            <a:pPr lvl="0"/>
            <a:r>
              <a:rPr lang="cs-CZ" sz="1600" b="1" dirty="0" err="1" smtClean="0">
                <a:solidFill>
                  <a:schemeClr val="bg1"/>
                </a:solidFill>
              </a:rPr>
              <a:t>Outdoor</a:t>
            </a:r>
            <a:endParaRPr lang="cs-CZ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1"/>
                </a:solidFill>
              </a:rPr>
              <a:t>MHD, případně regionální doprava, prostor v rámci </a:t>
            </a:r>
            <a:r>
              <a:rPr lang="cs-CZ" sz="1600" dirty="0" smtClean="0">
                <a:solidFill>
                  <a:schemeClr val="bg1"/>
                </a:solidFill>
              </a:rPr>
              <a:t>vozidel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err="1" smtClean="0">
                <a:solidFill>
                  <a:schemeClr val="bg1"/>
                </a:solidFill>
              </a:rPr>
              <a:t>outdoorové</a:t>
            </a:r>
            <a:r>
              <a:rPr lang="cs-CZ" sz="1600" dirty="0" smtClean="0">
                <a:solidFill>
                  <a:schemeClr val="bg1"/>
                </a:solidFill>
              </a:rPr>
              <a:t> </a:t>
            </a:r>
            <a:r>
              <a:rPr lang="cs-CZ" sz="1600" dirty="0">
                <a:solidFill>
                  <a:schemeClr val="bg1"/>
                </a:solidFill>
              </a:rPr>
              <a:t>plochy - plakátovací plochy, BB plochy </a:t>
            </a:r>
            <a:r>
              <a:rPr lang="cs-CZ" sz="1600" dirty="0" smtClean="0">
                <a:solidFill>
                  <a:schemeClr val="bg1"/>
                </a:solidFill>
              </a:rPr>
              <a:t>atd.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sportovní </a:t>
            </a:r>
            <a:r>
              <a:rPr lang="cs-CZ" sz="1600" dirty="0">
                <a:solidFill>
                  <a:schemeClr val="bg1"/>
                </a:solidFill>
              </a:rPr>
              <a:t>areály a zařízení zřizované </a:t>
            </a:r>
            <a:r>
              <a:rPr lang="cs-CZ" sz="1600" dirty="0" smtClean="0">
                <a:solidFill>
                  <a:schemeClr val="bg1"/>
                </a:solidFill>
              </a:rPr>
              <a:t>kraji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regionální </a:t>
            </a:r>
            <a:r>
              <a:rPr lang="cs-CZ" sz="1600" dirty="0">
                <a:solidFill>
                  <a:schemeClr val="bg1"/>
                </a:solidFill>
              </a:rPr>
              <a:t>krajská doprava, prostor v rámci vozidel (pokud obce disponují) </a:t>
            </a:r>
          </a:p>
          <a:p>
            <a:pPr lvl="0"/>
            <a:endParaRPr lang="cs-CZ" dirty="0">
              <a:solidFill>
                <a:schemeClr val="bg1"/>
              </a:solidFill>
            </a:endParaRPr>
          </a:p>
          <a:p>
            <a:pPr lvl="0"/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283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US"/>
              <a:t>ROZDĚLENÍ KAMPANĚ </a:t>
            </a:r>
            <a:endParaRPr>
              <a:solidFill>
                <a:srgbClr val="00FF00"/>
              </a:solidFill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Mediální kampaň zde dělíme na tyto části:</a:t>
            </a:r>
            <a:endParaRPr sz="180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Online reklamu</a:t>
            </a:r>
            <a:endParaRPr sz="180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Imageovou reklamu</a:t>
            </a:r>
            <a:endParaRPr sz="1800" b="1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Youtube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 / Instagram (Engagement formáty)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RTB </a:t>
            </a:r>
            <a:endParaRPr sz="1400" b="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Výkonovou reklamu 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Facebook/ Instagram (LinkShare Ads)</a:t>
            </a:r>
            <a:endParaRPr sz="1400" b="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OOH</a:t>
            </a:r>
            <a:endParaRPr sz="1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6894" y="-22761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205"/>
          <p:cNvSpPr txBox="1">
            <a:spLocks/>
          </p:cNvSpPr>
          <p:nvPr/>
        </p:nvSpPr>
        <p:spPr>
          <a:xfrm>
            <a:off x="586900" y="539750"/>
            <a:ext cx="73803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dirty="0" smtClean="0">
                <a:solidFill>
                  <a:schemeClr val="bg1"/>
                </a:solidFill>
              </a:rPr>
              <a:t>Partnerská spolupráce –využití </a:t>
            </a:r>
            <a:r>
              <a:rPr lang="cs-CZ" dirty="0" err="1" smtClean="0">
                <a:solidFill>
                  <a:schemeClr val="bg1"/>
                </a:solidFill>
              </a:rPr>
              <a:t>kreativy</a:t>
            </a:r>
            <a:r>
              <a:rPr lang="cs-CZ" dirty="0" smtClean="0">
                <a:solidFill>
                  <a:schemeClr val="bg1"/>
                </a:solidFill>
              </a:rPr>
              <a:t> ze strany partnera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539751" y="900049"/>
            <a:ext cx="754641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cs-CZ" b="1" dirty="0" smtClean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lvl="0"/>
            <a:endParaRPr lang="cs-CZ" dirty="0" smtClean="0">
              <a:solidFill>
                <a:schemeClr val="bg1"/>
              </a:solidFill>
            </a:endParaRPr>
          </a:p>
          <a:p>
            <a:pPr lvl="0"/>
            <a:r>
              <a:rPr lang="cs-CZ" sz="1600" b="1" dirty="0" smtClean="0">
                <a:solidFill>
                  <a:schemeClr val="bg1"/>
                </a:solidFill>
              </a:rPr>
              <a:t>Rozhlas, TV, místní tiskoviny, </a:t>
            </a:r>
            <a:r>
              <a:rPr lang="cs-CZ" sz="1600" b="1" dirty="0" err="1" smtClean="0">
                <a:solidFill>
                  <a:schemeClr val="bg1"/>
                </a:solidFill>
              </a:rPr>
              <a:t>eventy</a:t>
            </a:r>
            <a:r>
              <a:rPr lang="cs-CZ" sz="1600" b="1" dirty="0" smtClean="0">
                <a:solidFill>
                  <a:schemeClr val="bg1"/>
                </a:solidFill>
              </a:rPr>
              <a:t>, infocentra</a:t>
            </a:r>
          </a:p>
          <a:p>
            <a:pPr lvl="0"/>
            <a:endParaRPr lang="cs-CZ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prostor </a:t>
            </a:r>
            <a:r>
              <a:rPr lang="cs-CZ" sz="1600" dirty="0">
                <a:solidFill>
                  <a:schemeClr val="bg1"/>
                </a:solidFill>
              </a:rPr>
              <a:t>v infocentrech (spoty, letáky a </a:t>
            </a:r>
            <a:r>
              <a:rPr lang="cs-CZ" sz="1600" dirty="0" smtClean="0">
                <a:solidFill>
                  <a:schemeClr val="bg1"/>
                </a:solidFill>
              </a:rPr>
              <a:t>tiskoviny)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prostor </a:t>
            </a:r>
            <a:r>
              <a:rPr lang="cs-CZ" sz="1600" dirty="0">
                <a:solidFill>
                  <a:schemeClr val="bg1"/>
                </a:solidFill>
              </a:rPr>
              <a:t>a soutěže v rámci základních a středních škol, případně vysokých škol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veřejné </a:t>
            </a:r>
            <a:r>
              <a:rPr lang="cs-CZ" sz="1600" dirty="0">
                <a:solidFill>
                  <a:schemeClr val="bg1"/>
                </a:solidFill>
              </a:rPr>
              <a:t>akce (kulturní a sportovní), které kraje podporují (možnost </a:t>
            </a:r>
            <a:r>
              <a:rPr lang="cs-CZ" sz="1600" dirty="0" err="1">
                <a:solidFill>
                  <a:schemeClr val="bg1"/>
                </a:solidFill>
              </a:rPr>
              <a:t>cobrandu</a:t>
            </a:r>
            <a:r>
              <a:rPr lang="cs-CZ" sz="1600" dirty="0">
                <a:solidFill>
                  <a:schemeClr val="bg1"/>
                </a:solidFill>
              </a:rPr>
              <a:t> s logem Oslav, případně </a:t>
            </a:r>
            <a:r>
              <a:rPr lang="cs-CZ" sz="1600" dirty="0" err="1">
                <a:solidFill>
                  <a:schemeClr val="bg1"/>
                </a:solidFill>
              </a:rPr>
              <a:t>brandování</a:t>
            </a:r>
            <a:r>
              <a:rPr lang="cs-CZ" sz="1600" dirty="0">
                <a:solidFill>
                  <a:schemeClr val="bg1"/>
                </a:solidFill>
              </a:rPr>
              <a:t> návštěvníků vlaječkami a </a:t>
            </a:r>
            <a:r>
              <a:rPr lang="cs-CZ" sz="1600" dirty="0" smtClean="0">
                <a:solidFill>
                  <a:schemeClr val="bg1"/>
                </a:solidFill>
              </a:rPr>
              <a:t>podobně)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krajské </a:t>
            </a:r>
            <a:r>
              <a:rPr lang="cs-CZ" sz="1600" dirty="0">
                <a:solidFill>
                  <a:schemeClr val="bg1"/>
                </a:solidFill>
              </a:rPr>
              <a:t>vývěsky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krajské, obecní či regionální tiskoviny</a:t>
            </a:r>
            <a:r>
              <a:rPr lang="cs-CZ" sz="1600" dirty="0">
                <a:solidFill>
                  <a:schemeClr val="bg1"/>
                </a:solidFill>
              </a:rPr>
              <a:t>, či regionální, obecní </a:t>
            </a:r>
            <a:r>
              <a:rPr lang="cs-CZ" sz="1600" dirty="0" smtClean="0">
                <a:solidFill>
                  <a:schemeClr val="bg1"/>
                </a:solidFill>
              </a:rPr>
              <a:t>noviny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obecní </a:t>
            </a:r>
            <a:r>
              <a:rPr lang="cs-CZ" sz="1600" dirty="0">
                <a:solidFill>
                  <a:schemeClr val="bg1"/>
                </a:solidFill>
              </a:rPr>
              <a:t>kina, pokud obec disponuje vysílacím </a:t>
            </a:r>
            <a:r>
              <a:rPr lang="cs-CZ" sz="1600" dirty="0" smtClean="0">
                <a:solidFill>
                  <a:schemeClr val="bg1"/>
                </a:solidFill>
              </a:rPr>
              <a:t>prostorem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Rozhlas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vývěsky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600" dirty="0" smtClean="0">
                <a:solidFill>
                  <a:schemeClr val="bg1"/>
                </a:solidFill>
              </a:rPr>
              <a:t>regionální </a:t>
            </a:r>
            <a:r>
              <a:rPr lang="cs-CZ" sz="1600" dirty="0">
                <a:solidFill>
                  <a:schemeClr val="bg1"/>
                </a:solidFill>
              </a:rPr>
              <a:t>TV - některé obce mají a disponují - využití pro spoty a podobně</a:t>
            </a:r>
          </a:p>
          <a:p>
            <a:pPr lvl="0"/>
            <a:endParaRPr lang="cs-CZ" dirty="0">
              <a:solidFill>
                <a:schemeClr val="bg1"/>
              </a:solidFill>
            </a:endParaRPr>
          </a:p>
          <a:p>
            <a:pPr fontAlgn="base"/>
            <a:endParaRPr lang="cs-CZ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57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Shape 266"/>
          <p:cNvGraphicFramePr/>
          <p:nvPr>
            <p:extLst>
              <p:ext uri="{D42A27DB-BD31-4B8C-83A1-F6EECF244321}">
                <p14:modId xmlns:p14="http://schemas.microsoft.com/office/powerpoint/2010/main" val="2307933602"/>
              </p:ext>
            </p:extLst>
          </p:nvPr>
        </p:nvGraphicFramePr>
        <p:xfrm>
          <a:off x="539750" y="1942325"/>
          <a:ext cx="8128575" cy="1905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53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 err="1">
                          <a:solidFill>
                            <a:srgbClr val="FFFFFF"/>
                          </a:solidFill>
                        </a:rPr>
                        <a:t>Komunikační</a:t>
                      </a:r>
                      <a:r>
                        <a:rPr lang="en-US" sz="1200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FFFFFF"/>
                          </a:solidFill>
                        </a:rPr>
                        <a:t>kanál</a:t>
                      </a:r>
                      <a:endParaRPr sz="1200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Kalendářní měsíc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3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5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6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7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8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9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10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Sociální média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OOH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2823882" y="923365"/>
            <a:ext cx="389964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 smtClean="0">
                <a:solidFill>
                  <a:schemeClr val="bg1"/>
                </a:solidFill>
              </a:rPr>
              <a:t>Česká republika</a:t>
            </a:r>
            <a:endParaRPr lang="cs-CZ" sz="2500" b="1" dirty="0">
              <a:solidFill>
                <a:schemeClr val="bg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308847" y="4159624"/>
            <a:ext cx="6427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schemeClr val="bg1"/>
                </a:solidFill>
              </a:rPr>
              <a:t>Mediální kampaň bude doplněna o mediální partnerství a plnění v rámci spolupráce s </a:t>
            </a:r>
            <a:r>
              <a:rPr lang="cs-CZ" sz="1600" dirty="0" err="1" smtClean="0">
                <a:solidFill>
                  <a:schemeClr val="bg1"/>
                </a:solidFill>
              </a:rPr>
              <a:t>eventy</a:t>
            </a:r>
            <a:r>
              <a:rPr lang="cs-CZ" sz="1600" dirty="0" smtClean="0">
                <a:solidFill>
                  <a:schemeClr val="bg1"/>
                </a:solidFill>
              </a:rPr>
              <a:t>, včetně využití </a:t>
            </a:r>
            <a:r>
              <a:rPr lang="cs-CZ" sz="1600" dirty="0" err="1" smtClean="0">
                <a:solidFill>
                  <a:schemeClr val="bg1"/>
                </a:solidFill>
              </a:rPr>
              <a:t>printu</a:t>
            </a:r>
            <a:r>
              <a:rPr lang="cs-CZ" sz="1600" dirty="0" smtClean="0">
                <a:solidFill>
                  <a:schemeClr val="bg1"/>
                </a:solidFill>
              </a:rPr>
              <a:t> a dalších médií již od 5 měsíce</a:t>
            </a:r>
            <a:endParaRPr lang="cs-CZ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6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605"/>
            <a:ext cx="9144000" cy="51428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605711"/>
              </p:ext>
            </p:extLst>
          </p:nvPr>
        </p:nvGraphicFramePr>
        <p:xfrm>
          <a:off x="347957" y="1420813"/>
          <a:ext cx="8484892" cy="3037740"/>
        </p:xfrm>
        <a:graphic>
          <a:graphicData uri="http://schemas.openxmlformats.org/drawingml/2006/table">
            <a:tbl>
              <a:tblPr>
                <a:tableStyleId>{6D895656-2AD9-4D25-A770-6BBDB718EB05}</a:tableStyleId>
              </a:tblPr>
              <a:tblGrid>
                <a:gridCol w="13552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60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6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920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761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9493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42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149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Země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Marketingový kanál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Formát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Max. rozložení budgetu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Nákupní jednotka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Minimální počet jednotek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8717">
                <a:tc rowSpan="7">
                  <a:txBody>
                    <a:bodyPr/>
                    <a:lstStyle/>
                    <a:p>
                      <a:pPr algn="l" fontAlgn="ctr"/>
                      <a:r>
                        <a:rPr lang="cs-CZ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Česká republika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Sociální média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Youtube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video reklama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100,00%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CPV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200 000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57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Facebook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návštěvnost na cílovém webu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CPC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70 000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242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zájem o příspěvek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CPA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70 000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57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Instagram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návštěvnost na cílovém webu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CPC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15 000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8717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zájem o příspěvek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CPA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15 000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8717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RTB - variace serverů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bannerová reklama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CPT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25 000 000</a:t>
                      </a:r>
                      <a:endParaRPr lang="cs-CZ" sz="1050" b="1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057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>
                          <a:solidFill>
                            <a:schemeClr val="bg1"/>
                          </a:solidFill>
                          <a:effectLst/>
                        </a:rPr>
                        <a:t>OOH</a:t>
                      </a:r>
                      <a:endParaRPr lang="cs-CZ" sz="1050" b="0" i="0" u="none" strike="noStrike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MHD kampaň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x</a:t>
                      </a:r>
                      <a:endParaRPr lang="cs-CZ" sz="1050" b="0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8816" marR="8816" marT="8816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2622884" y="710442"/>
            <a:ext cx="3475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 err="1" smtClean="0">
                <a:solidFill>
                  <a:schemeClr val="bg1"/>
                </a:solidFill>
              </a:rPr>
              <a:t>Mediaplán</a:t>
            </a:r>
            <a:r>
              <a:rPr lang="cs-CZ" sz="2000" b="1" dirty="0" smtClean="0">
                <a:solidFill>
                  <a:schemeClr val="bg1"/>
                </a:solidFill>
              </a:rPr>
              <a:t> Česká republika</a:t>
            </a:r>
            <a:endParaRPr lang="cs-CZ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bdélník 6"/>
          <p:cNvSpPr/>
          <p:nvPr/>
        </p:nvSpPr>
        <p:spPr>
          <a:xfrm>
            <a:off x="3004521" y="589062"/>
            <a:ext cx="2860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solidFill>
                  <a:schemeClr val="bg1"/>
                </a:solidFill>
              </a:rPr>
              <a:t>RTB </a:t>
            </a:r>
            <a:r>
              <a:rPr lang="cs-CZ" sz="2000" b="1" dirty="0" smtClean="0">
                <a:solidFill>
                  <a:schemeClr val="bg1"/>
                </a:solidFill>
              </a:rPr>
              <a:t>spolecnestoleti.cz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80326" y="1080655"/>
            <a:ext cx="7874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Kde </a:t>
            </a:r>
            <a:r>
              <a:rPr lang="cs-CZ" b="1" dirty="0">
                <a:solidFill>
                  <a:schemeClr val="bg1"/>
                </a:solidFill>
              </a:rPr>
              <a:t>se </a:t>
            </a:r>
            <a:r>
              <a:rPr lang="cs-CZ" b="1" dirty="0" smtClean="0">
                <a:solidFill>
                  <a:schemeClr val="bg1"/>
                </a:solidFill>
              </a:rPr>
              <a:t>zobrazujeme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>
                <a:solidFill>
                  <a:schemeClr val="bg1"/>
                </a:solidFill>
              </a:rPr>
              <a:t>Podíl domén největších </a:t>
            </a:r>
            <a:r>
              <a:rPr lang="cs-CZ" dirty="0" err="1">
                <a:solidFill>
                  <a:schemeClr val="bg1"/>
                </a:solidFill>
              </a:rPr>
              <a:t>publisherů</a:t>
            </a:r>
            <a:r>
              <a:rPr lang="cs-CZ" dirty="0">
                <a:solidFill>
                  <a:schemeClr val="bg1"/>
                </a:solidFill>
              </a:rPr>
              <a:t> (SEZNAM, MAFRA, CNC, ECONOMIA, VLM) je 64</a:t>
            </a:r>
            <a:r>
              <a:rPr lang="cs-CZ" dirty="0" smtClean="0">
                <a:solidFill>
                  <a:schemeClr val="bg1"/>
                </a:solidFill>
              </a:rPr>
              <a:t>%. </a:t>
            </a:r>
          </a:p>
          <a:p>
            <a:endParaRPr lang="cs-CZ" dirty="0" smtClean="0">
              <a:solidFill>
                <a:schemeClr val="bg1"/>
              </a:solidFill>
            </a:endParaRPr>
          </a:p>
          <a:p>
            <a:r>
              <a:rPr lang="cs-CZ" sz="1200" i="1" dirty="0" smtClean="0">
                <a:solidFill>
                  <a:schemeClr val="bg1"/>
                </a:solidFill>
              </a:rPr>
              <a:t>Počet zobrazení k datu 13. 5. 2018.</a:t>
            </a:r>
            <a:endParaRPr lang="cs-CZ" sz="12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135373"/>
              </p:ext>
            </p:extLst>
          </p:nvPr>
        </p:nvGraphicFramePr>
        <p:xfrm>
          <a:off x="3099114" y="2571447"/>
          <a:ext cx="2258060" cy="2179320"/>
        </p:xfrm>
        <a:graphic>
          <a:graphicData uri="http://schemas.openxmlformats.org/drawingml/2006/table">
            <a:tbl>
              <a:tblPr firstRow="1" firstCol="1" bandRow="1">
                <a:tableStyleId>{6D895656-2AD9-4D25-A770-6BBDB718EB05}</a:tableStyleId>
              </a:tblPr>
              <a:tblGrid>
                <a:gridCol w="12357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23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Doména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Imprese</a:t>
                      </a:r>
                      <a:endParaRPr lang="cs-CZ" sz="11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blesk.cz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 302 373     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sport.cz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 274 729     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idnes.cz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244 441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denik.cz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214 448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novinky.cz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159 874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seznam.cz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80 020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super.cz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57 916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reflex.cz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39 628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seznamzpravy.cz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18 428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e15.cz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17 058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Ostatní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1 408 915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CELKEM</a:t>
                      </a:r>
                      <a:endParaRPr lang="cs-CZ" sz="11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 2 817 830     </a:t>
                      </a:r>
                      <a:endParaRPr lang="cs-CZ" sz="11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094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0038" y="-28653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94336" y="2820136"/>
            <a:ext cx="881973" cy="261610"/>
          </a:xfrm>
        </p:spPr>
        <p:txBody>
          <a:bodyPr/>
          <a:lstStyle/>
          <a:p>
            <a:r>
              <a:rPr lang="cs-CZ" sz="1100" dirty="0" err="1" smtClean="0">
                <a:solidFill>
                  <a:schemeClr val="bg1"/>
                </a:solidFill>
              </a:rPr>
              <a:t>YouTube</a:t>
            </a:r>
            <a:endParaRPr lang="cs-CZ" sz="1100" dirty="0">
              <a:solidFill>
                <a:schemeClr val="bg1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9" y="1070079"/>
            <a:ext cx="3024816" cy="168699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36" y="1070078"/>
            <a:ext cx="3025250" cy="1686997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9" y="3176693"/>
            <a:ext cx="2936118" cy="163321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147" y="3176693"/>
            <a:ext cx="4237779" cy="1633215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2728532" y="399875"/>
            <a:ext cx="1608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Ukázky zobrazení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88419" y="707652"/>
            <a:ext cx="7264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100" dirty="0" smtClean="0">
                <a:solidFill>
                  <a:schemeClr val="bg1"/>
                </a:solidFill>
              </a:rPr>
              <a:t>iDnes.cz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294336" y="707651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100" dirty="0" smtClean="0">
                <a:solidFill>
                  <a:schemeClr val="bg1"/>
                </a:solidFill>
              </a:rPr>
              <a:t>Seznam.cz</a:t>
            </a:r>
            <a:endParaRPr lang="cs-CZ" sz="1100" dirty="0">
              <a:solidFill>
                <a:schemeClr val="bg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151051" y="241786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388419" y="2820136"/>
            <a:ext cx="8050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100" dirty="0" err="1" smtClean="0">
                <a:solidFill>
                  <a:schemeClr val="bg1"/>
                </a:solidFill>
              </a:rPr>
              <a:t>Facebook</a:t>
            </a:r>
            <a:endParaRPr lang="cs-CZ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8081"/>
            <a:ext cx="9144000" cy="51428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589840"/>
              </p:ext>
            </p:extLst>
          </p:nvPr>
        </p:nvGraphicFramePr>
        <p:xfrm>
          <a:off x="2397333" y="1797190"/>
          <a:ext cx="4128587" cy="525780"/>
        </p:xfrm>
        <a:graphic>
          <a:graphicData uri="http://schemas.openxmlformats.org/drawingml/2006/table">
            <a:tbl>
              <a:tblPr firstRow="1" firstCol="1" bandRow="1">
                <a:tableStyleId>{6D895656-2AD9-4D25-A770-6BBDB718EB05}</a:tableStyleId>
              </a:tblPr>
              <a:tblGrid>
                <a:gridCol w="9689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1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58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11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72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indent="248920">
                        <a:spcAft>
                          <a:spcPts val="0"/>
                        </a:spcAft>
                      </a:pPr>
                      <a:r>
                        <a:rPr lang="en-US" sz="800" dirty="0" err="1">
                          <a:solidFill>
                            <a:schemeClr val="tx1"/>
                          </a:solidFill>
                          <a:effectLst/>
                        </a:rPr>
                        <a:t>Sada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dirty="0" err="1">
                          <a:solidFill>
                            <a:schemeClr val="tx1"/>
                          </a:solidFill>
                          <a:effectLst/>
                        </a:rPr>
                        <a:t>reklam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en-US" sz="800" dirty="0" err="1">
                          <a:solidFill>
                            <a:schemeClr val="tx1"/>
                          </a:solidFill>
                          <a:effectLst/>
                        </a:rPr>
                        <a:t>Dosah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en-US" sz="800" dirty="0" err="1">
                          <a:solidFill>
                            <a:schemeClr val="tx1"/>
                          </a:solidFill>
                          <a:effectLst/>
                        </a:rPr>
                        <a:t>Zobrazení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en-US" sz="800" dirty="0" err="1">
                          <a:solidFill>
                            <a:schemeClr val="tx1"/>
                          </a:solidFill>
                          <a:effectLst/>
                        </a:rPr>
                        <a:t>Kliknutí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</a:rPr>
                        <a:t>Bounce rate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indent="248920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bg1"/>
                          </a:solidFill>
                          <a:effectLst/>
                        </a:rPr>
                        <a:t>Návštěvnost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cs-CZ" sz="800">
                          <a:solidFill>
                            <a:schemeClr val="bg1"/>
                          </a:solidFill>
                          <a:effectLst/>
                        </a:rPr>
                        <a:t>23 000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cs-CZ" sz="800">
                          <a:solidFill>
                            <a:schemeClr val="bg1"/>
                          </a:solidFill>
                          <a:effectLst/>
                        </a:rPr>
                        <a:t>45 709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554</a:t>
                      </a:r>
                      <a:endParaRPr lang="cs-CZ" sz="12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48920"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66 %</a:t>
                      </a:r>
                      <a:endParaRPr lang="cs-CZ" sz="12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57263" y="2579529"/>
            <a:ext cx="43665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492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49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492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017089"/>
              </p:ext>
            </p:extLst>
          </p:nvPr>
        </p:nvGraphicFramePr>
        <p:xfrm>
          <a:off x="2333625" y="3226758"/>
          <a:ext cx="4476750" cy="525780"/>
        </p:xfrm>
        <a:graphic>
          <a:graphicData uri="http://schemas.openxmlformats.org/drawingml/2006/table">
            <a:tbl>
              <a:tblPr firstRow="1" firstCol="1" bandRow="1">
                <a:tableStyleId>{6D895656-2AD9-4D25-A770-6BBDB718EB05}</a:tableStyleId>
              </a:tblPr>
              <a:tblGrid>
                <a:gridCol w="1260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20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13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13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Sada reklam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Dosah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Četnost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Zobrazení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Reakce na příspěvek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800">
                          <a:solidFill>
                            <a:schemeClr val="bg1"/>
                          </a:solidFill>
                          <a:effectLst/>
                        </a:rPr>
                        <a:t>Engagement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>
                          <a:solidFill>
                            <a:schemeClr val="bg1"/>
                          </a:solidFill>
                          <a:effectLst/>
                        </a:rPr>
                        <a:t>59 008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>
                          <a:solidFill>
                            <a:schemeClr val="bg1"/>
                          </a:solidFill>
                          <a:effectLst/>
                        </a:rPr>
                        <a:t>1,20</a:t>
                      </a:r>
                      <a:endParaRPr lang="cs-CZ" sz="120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70 957</a:t>
                      </a:r>
                      <a:endParaRPr lang="cs-CZ" sz="12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670</a:t>
                      </a:r>
                      <a:endParaRPr lang="cs-CZ" sz="12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" name="Obdélník 7"/>
          <p:cNvSpPr/>
          <p:nvPr/>
        </p:nvSpPr>
        <p:spPr>
          <a:xfrm>
            <a:off x="3972316" y="2579529"/>
            <a:ext cx="11993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u="sng" dirty="0" err="1" smtClean="0">
                <a:solidFill>
                  <a:schemeClr val="bg1"/>
                </a:solidFill>
              </a:rPr>
              <a:t>Engagement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3939947" y="1042216"/>
            <a:ext cx="1170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u="sng" dirty="0">
                <a:solidFill>
                  <a:schemeClr val="bg1"/>
                </a:solidFill>
              </a:rPr>
              <a:t>Návštěvnost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673884" y="497621"/>
            <a:ext cx="3796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 err="1" smtClean="0">
                <a:solidFill>
                  <a:schemeClr val="bg1"/>
                </a:solidFill>
              </a:rPr>
              <a:t>Social</a:t>
            </a:r>
            <a:r>
              <a:rPr lang="cs-CZ" sz="2400" dirty="0" smtClean="0">
                <a:solidFill>
                  <a:schemeClr val="bg1"/>
                </a:solidFill>
              </a:rPr>
              <a:t>   spolecnestoleti.cz</a:t>
            </a:r>
            <a:endParaRPr lang="cs-CZ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17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828" y="89647"/>
            <a:ext cx="9144000" cy="51428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714471"/>
              </p:ext>
            </p:extLst>
          </p:nvPr>
        </p:nvGraphicFramePr>
        <p:xfrm>
          <a:off x="2208387" y="2020643"/>
          <a:ext cx="5053965" cy="800100"/>
        </p:xfrm>
        <a:graphic>
          <a:graphicData uri="http://schemas.openxmlformats.org/drawingml/2006/table">
            <a:tbl>
              <a:tblPr firstRow="1" firstCol="1" bandRow="1">
                <a:tableStyleId>{6D895656-2AD9-4D25-A770-6BBDB718EB05}</a:tableStyleId>
              </a:tblPr>
              <a:tblGrid>
                <a:gridCol w="12788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80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23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11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331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indent="248920"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Media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effectLst/>
                        </a:rPr>
                        <a:t>Zobrazení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effectLst/>
                        </a:rPr>
                        <a:t>Zhlédnutí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chemeClr val="tx1"/>
                          </a:solidFill>
                          <a:effectLst/>
                        </a:rPr>
                        <a:t>Míra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effectLst/>
                        </a:rPr>
                        <a:t>zhlédnutí</a:t>
                      </a: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 (%)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100% </a:t>
                      </a:r>
                      <a:r>
                        <a:rPr lang="en-US" sz="1050" dirty="0" err="1">
                          <a:solidFill>
                            <a:schemeClr val="tx1"/>
                          </a:solidFill>
                          <a:effectLst/>
                        </a:rPr>
                        <a:t>zhlédnutí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Bounce rate</a:t>
                      </a:r>
                      <a:endParaRPr lang="cs-CZ" sz="105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bg1"/>
                          </a:solidFill>
                          <a:effectLst/>
                        </a:rPr>
                        <a:t>YouTube_In-Stream</a:t>
                      </a:r>
                      <a:endParaRPr lang="cs-CZ" sz="105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bg1"/>
                          </a:solidFill>
                          <a:effectLst/>
                        </a:rPr>
                        <a:t>268 633</a:t>
                      </a:r>
                      <a:endParaRPr lang="cs-CZ" sz="105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bg1"/>
                          </a:solidFill>
                          <a:effectLst/>
                        </a:rPr>
                        <a:t>116 071</a:t>
                      </a:r>
                      <a:endParaRPr lang="cs-CZ" sz="105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bg1"/>
                          </a:solidFill>
                          <a:effectLst/>
                        </a:rPr>
                        <a:t>43,21%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bg1"/>
                          </a:solidFill>
                          <a:effectLst/>
                        </a:rPr>
                        <a:t>115 539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bg1"/>
                          </a:solidFill>
                          <a:effectLst/>
                        </a:rPr>
                        <a:t>76,81%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2571126" y="1236424"/>
            <a:ext cx="4488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 err="1">
                <a:solidFill>
                  <a:schemeClr val="bg1"/>
                </a:solidFill>
              </a:rPr>
              <a:t>YouTube</a:t>
            </a:r>
            <a:r>
              <a:rPr lang="cs-CZ" sz="2400" b="1" dirty="0">
                <a:solidFill>
                  <a:schemeClr val="bg1"/>
                </a:solidFill>
              </a:rPr>
              <a:t> </a:t>
            </a:r>
            <a:r>
              <a:rPr lang="cs-CZ" sz="2400" b="1" dirty="0" smtClean="0">
                <a:solidFill>
                  <a:schemeClr val="bg1"/>
                </a:solidFill>
              </a:rPr>
              <a:t>  spolecnestoleti.cz</a:t>
            </a:r>
            <a:r>
              <a:rPr lang="cs-CZ" sz="2400" b="1" dirty="0" smtClean="0"/>
              <a:t>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74174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736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bdélník 3"/>
          <p:cNvSpPr/>
          <p:nvPr/>
        </p:nvSpPr>
        <p:spPr>
          <a:xfrm>
            <a:off x="2350736" y="677382"/>
            <a:ext cx="44309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2000" b="1" dirty="0" err="1" smtClean="0">
                <a:solidFill>
                  <a:schemeClr val="bg1"/>
                </a:solidFill>
              </a:rPr>
              <a:t>Mediaplán</a:t>
            </a:r>
            <a:r>
              <a:rPr lang="cs-CZ" sz="2000" b="1" dirty="0" smtClean="0">
                <a:solidFill>
                  <a:schemeClr val="bg1"/>
                </a:solidFill>
              </a:rPr>
              <a:t> – dopravní prostředky</a:t>
            </a:r>
            <a:endParaRPr lang="cs-CZ" dirty="0">
              <a:solidFill>
                <a:schemeClr val="bg1"/>
              </a:solidFill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71359"/>
              </p:ext>
            </p:extLst>
          </p:nvPr>
        </p:nvGraphicFramePr>
        <p:xfrm>
          <a:off x="1190975" y="1286796"/>
          <a:ext cx="5590675" cy="3622051"/>
        </p:xfrm>
        <a:graphic>
          <a:graphicData uri="http://schemas.openxmlformats.org/drawingml/2006/table">
            <a:tbl>
              <a:tblPr firstRow="1" bandRow="1">
                <a:tableStyleId>{6D895656-2AD9-4D25-A770-6BBDB718EB05}</a:tableStyleId>
              </a:tblPr>
              <a:tblGrid>
                <a:gridCol w="12123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60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2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4438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Město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Formát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Počet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7608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Praha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  Tram-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700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Brno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Tram-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6712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Ostrava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Tram-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6712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Plzeň 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Tram-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8893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Hradec Králové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 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6712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Olomouc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Tram-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6712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Liberec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Tram-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6349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České</a:t>
                      </a:r>
                      <a:r>
                        <a:rPr lang="cs-CZ" sz="1100" baseline="0" dirty="0" smtClean="0">
                          <a:solidFill>
                            <a:schemeClr val="bg1"/>
                          </a:solidFill>
                        </a:rPr>
                        <a:t> Budějovice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0673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Ústí nad Labem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4998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Zlín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38273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Jihlava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Bus-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mobilboard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QS folie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81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bdélník 3"/>
          <p:cNvSpPr/>
          <p:nvPr/>
        </p:nvSpPr>
        <p:spPr>
          <a:xfrm>
            <a:off x="2286000" y="648147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cs-CZ" sz="2400" b="1" dirty="0" smtClean="0">
                <a:solidFill>
                  <a:schemeClr val="bg1"/>
                </a:solidFill>
              </a:rPr>
              <a:t>Mediální partnerství</a:t>
            </a:r>
            <a:endParaRPr lang="cs-CZ" sz="2400" b="1" dirty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lvl="0"/>
            <a:endParaRPr lang="cs-CZ" dirty="0">
              <a:solidFill>
                <a:schemeClr val="bg1"/>
              </a:solidFill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517055"/>
              </p:ext>
            </p:extLst>
          </p:nvPr>
        </p:nvGraphicFramePr>
        <p:xfrm>
          <a:off x="925189" y="1270591"/>
          <a:ext cx="5590675" cy="3705471"/>
        </p:xfrm>
        <a:graphic>
          <a:graphicData uri="http://schemas.openxmlformats.org/drawingml/2006/table">
            <a:tbl>
              <a:tblPr firstRow="1" bandRow="1">
                <a:tableStyleId>{6D895656-2AD9-4D25-A770-6BBDB718EB05}</a:tableStyleId>
              </a:tblPr>
              <a:tblGrid>
                <a:gridCol w="1363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17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758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2668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Médium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Množství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Typ</a:t>
                      </a:r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 sdělení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8066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Český rozhlas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21 spotů/týden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Spotová</a:t>
                      </a:r>
                      <a:r>
                        <a:rPr lang="cs-CZ" sz="1100" baseline="0" dirty="0" smtClean="0">
                          <a:solidFill>
                            <a:schemeClr val="bg1"/>
                          </a:solidFill>
                        </a:rPr>
                        <a:t> kampaň, popř. speciální pořad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9238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České dráhy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CLV,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Print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Variaposter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,</a:t>
                      </a:r>
                      <a:r>
                        <a:rPr lang="cs-CZ" sz="1100" baseline="0" dirty="0" smtClean="0">
                          <a:solidFill>
                            <a:schemeClr val="bg1"/>
                          </a:solidFill>
                        </a:rPr>
                        <a:t> online, polep vlaku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169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Česká televize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60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GRPú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Spoty a </a:t>
                      </a:r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sponzoringové</a:t>
                      </a:r>
                      <a:r>
                        <a:rPr lang="cs-CZ" sz="1100" baseline="0" dirty="0" smtClean="0">
                          <a:solidFill>
                            <a:schemeClr val="bg1"/>
                          </a:solidFill>
                        </a:rPr>
                        <a:t> vzkazy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423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Kina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97 kin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Spotová reklama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3866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Letiště Václava Havla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1 ks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Bigboard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5428"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Letiště Kbely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1 ks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Billboard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7595">
                <a:tc>
                  <a:txBody>
                    <a:bodyPr/>
                    <a:lstStyle/>
                    <a:p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Influenceři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3 osoby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Promo</a:t>
                      </a:r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 v jejich kanálech na</a:t>
                      </a:r>
                      <a:r>
                        <a:rPr lang="cs-CZ" sz="1100" baseline="0" dirty="0" smtClean="0">
                          <a:solidFill>
                            <a:schemeClr val="bg1"/>
                          </a:solidFill>
                        </a:rPr>
                        <a:t> FB/INS/YT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08164">
                <a:tc>
                  <a:txBody>
                    <a:bodyPr/>
                    <a:lstStyle/>
                    <a:p>
                      <a:r>
                        <a:rPr lang="cs-CZ" sz="1100" dirty="0" err="1" smtClean="0">
                          <a:solidFill>
                            <a:schemeClr val="bg1"/>
                          </a:solidFill>
                        </a:rPr>
                        <a:t>Print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1 nebo více vydavatelství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100" dirty="0" smtClean="0">
                          <a:solidFill>
                            <a:schemeClr val="bg1"/>
                          </a:solidFill>
                        </a:rPr>
                        <a:t>inzerce</a:t>
                      </a:r>
                      <a:endParaRPr lang="cs-CZ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5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565" y="1142299"/>
            <a:ext cx="2342142" cy="244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319" y="1370035"/>
            <a:ext cx="2082688" cy="210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" y="3412620"/>
            <a:ext cx="1537166" cy="160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" y="294433"/>
            <a:ext cx="1556989" cy="169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008" y="3412620"/>
            <a:ext cx="1492399" cy="163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939" y="220956"/>
            <a:ext cx="1576257" cy="162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814918" y="3962400"/>
            <a:ext cx="37651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" sz="1600" b="1" dirty="0">
                <a:solidFill>
                  <a:srgbClr val="002060"/>
                </a:solidFill>
              </a:rPr>
              <a:t>jednotné a zastřešující logo projektu včetně animované formy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785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ovéPole 2"/>
          <p:cNvSpPr txBox="1"/>
          <p:nvPr/>
        </p:nvSpPr>
        <p:spPr>
          <a:xfrm>
            <a:off x="2823882" y="923365"/>
            <a:ext cx="3899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 smtClean="0">
                <a:solidFill>
                  <a:schemeClr val="bg1"/>
                </a:solidFill>
              </a:rPr>
              <a:t>Blízké trhy – </a:t>
            </a:r>
          </a:p>
          <a:p>
            <a:r>
              <a:rPr lang="cs-CZ" sz="1100" b="1" dirty="0" smtClean="0">
                <a:solidFill>
                  <a:schemeClr val="bg1"/>
                </a:solidFill>
              </a:rPr>
              <a:t>dle vybraného trhu</a:t>
            </a:r>
            <a:endParaRPr lang="cs-CZ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Shape 333"/>
          <p:cNvGraphicFramePr/>
          <p:nvPr>
            <p:extLst>
              <p:ext uri="{D42A27DB-BD31-4B8C-83A1-F6EECF244321}">
                <p14:modId xmlns:p14="http://schemas.microsoft.com/office/powerpoint/2010/main" val="2000990014"/>
              </p:ext>
            </p:extLst>
          </p:nvPr>
        </p:nvGraphicFramePr>
        <p:xfrm>
          <a:off x="593538" y="1996113"/>
          <a:ext cx="8128575" cy="1905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53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 err="1">
                          <a:solidFill>
                            <a:srgbClr val="FFFFFF"/>
                          </a:solidFill>
                        </a:rPr>
                        <a:t>Komunikační</a:t>
                      </a:r>
                      <a:r>
                        <a:rPr lang="en-US" sz="1200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FFFFFF"/>
                          </a:solidFill>
                        </a:rPr>
                        <a:t>kanál</a:t>
                      </a:r>
                      <a:endParaRPr sz="1200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Kalendářní měsíc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3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5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6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7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8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9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10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Sociální média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PPC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93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ovéPole 2"/>
          <p:cNvSpPr txBox="1"/>
          <p:nvPr/>
        </p:nvSpPr>
        <p:spPr>
          <a:xfrm>
            <a:off x="2823882" y="923365"/>
            <a:ext cx="389964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 smtClean="0">
                <a:solidFill>
                  <a:schemeClr val="bg1"/>
                </a:solidFill>
              </a:rPr>
              <a:t>USA + Velká Británie</a:t>
            </a:r>
            <a:endParaRPr lang="cs-CZ" sz="25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Shape 271"/>
          <p:cNvGraphicFramePr/>
          <p:nvPr>
            <p:extLst>
              <p:ext uri="{D42A27DB-BD31-4B8C-83A1-F6EECF244321}">
                <p14:modId xmlns:p14="http://schemas.microsoft.com/office/powerpoint/2010/main" val="2747367926"/>
              </p:ext>
            </p:extLst>
          </p:nvPr>
        </p:nvGraphicFramePr>
        <p:xfrm>
          <a:off x="611468" y="2166443"/>
          <a:ext cx="8128575" cy="114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53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Komunikační kanál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Kalendářní měsíc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3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4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5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6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7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8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9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10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</a:rPr>
                        <a:t>12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3A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Sociální média</a:t>
                      </a:r>
                      <a:endParaRPr sz="12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023A73"/>
                        </a:solidFill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9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2286000" y="432703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cs-CZ" sz="2400" b="1" dirty="0">
                <a:solidFill>
                  <a:schemeClr val="bg1"/>
                </a:solidFill>
              </a:rPr>
              <a:t>Mediální prostor na partnerských </a:t>
            </a:r>
            <a:r>
              <a:rPr lang="cs-CZ" sz="2400" b="1" dirty="0" err="1">
                <a:solidFill>
                  <a:schemeClr val="bg1"/>
                </a:solidFill>
              </a:rPr>
              <a:t>eventech</a:t>
            </a:r>
            <a:r>
              <a:rPr lang="cs-CZ" sz="2400" b="1" dirty="0">
                <a:solidFill>
                  <a:schemeClr val="bg1"/>
                </a:solidFill>
              </a:rPr>
              <a:t> </a:t>
            </a:r>
            <a:r>
              <a:rPr lang="cs-CZ" sz="2400" b="1" dirty="0" err="1">
                <a:solidFill>
                  <a:schemeClr val="bg1"/>
                </a:solidFill>
              </a:rPr>
              <a:t>CzT</a:t>
            </a:r>
            <a:endParaRPr lang="cs-CZ" sz="2400" b="1" dirty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lvl="0"/>
            <a:r>
              <a:rPr lang="cs-CZ" dirty="0">
                <a:solidFill>
                  <a:schemeClr val="bg1"/>
                </a:solidFill>
              </a:rPr>
              <a:t>Mediální prostor a </a:t>
            </a:r>
            <a:r>
              <a:rPr lang="cs-CZ" dirty="0" err="1">
                <a:solidFill>
                  <a:schemeClr val="bg1"/>
                </a:solidFill>
              </a:rPr>
              <a:t>tématické</a:t>
            </a:r>
            <a:r>
              <a:rPr lang="cs-CZ" dirty="0">
                <a:solidFill>
                  <a:schemeClr val="bg1"/>
                </a:solidFill>
              </a:rPr>
              <a:t> zaměření více než 70 partnerských </a:t>
            </a:r>
            <a:r>
              <a:rPr lang="cs-CZ" dirty="0" err="1">
                <a:solidFill>
                  <a:schemeClr val="bg1"/>
                </a:solidFill>
              </a:rPr>
              <a:t>eventů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CzT</a:t>
            </a:r>
            <a:r>
              <a:rPr lang="cs-CZ" dirty="0">
                <a:solidFill>
                  <a:schemeClr val="bg1"/>
                </a:solidFill>
              </a:rPr>
              <a:t> na projekt Připomínek a oslav významných výročí roku 2018, zejména pak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Pražské jaro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Hrady.cz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>
                <a:solidFill>
                  <a:schemeClr val="bg1"/>
                </a:solidFill>
              </a:rPr>
              <a:t>Colours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of</a:t>
            </a:r>
            <a:r>
              <a:rPr lang="cs-CZ" dirty="0">
                <a:solidFill>
                  <a:schemeClr val="bg1"/>
                </a:solidFill>
              </a:rPr>
              <a:t> Ostrava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53. FF Karlovy Vary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 smtClean="0">
                <a:solidFill>
                  <a:schemeClr val="bg1"/>
                </a:solidFill>
              </a:rPr>
              <a:t>Signal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r>
              <a:rPr lang="cs-CZ" dirty="0" err="1" smtClean="0">
                <a:solidFill>
                  <a:schemeClr val="bg1"/>
                </a:solidFill>
              </a:rPr>
              <a:t>fest</a:t>
            </a:r>
            <a:endParaRPr lang="cs-CZ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Prima </a:t>
            </a:r>
            <a:r>
              <a:rPr lang="cs-CZ" dirty="0" err="1">
                <a:solidFill>
                  <a:schemeClr val="bg1"/>
                </a:solidFill>
              </a:rPr>
              <a:t>Fresh</a:t>
            </a:r>
            <a:r>
              <a:rPr lang="cs-CZ" dirty="0">
                <a:solidFill>
                  <a:schemeClr val="bg1"/>
                </a:solidFill>
              </a:rPr>
              <a:t> Festival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Volkswagen maratonský víkend a běhy Run Czech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Barum Czech </a:t>
            </a:r>
            <a:r>
              <a:rPr lang="cs-CZ" dirty="0" err="1">
                <a:solidFill>
                  <a:schemeClr val="bg1"/>
                </a:solidFill>
              </a:rPr>
              <a:t>Rally</a:t>
            </a:r>
            <a:r>
              <a:rPr lang="cs-CZ" dirty="0">
                <a:solidFill>
                  <a:schemeClr val="bg1"/>
                </a:solidFill>
              </a:rPr>
              <a:t> Zlín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Velká Pardubická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>
                <a:solidFill>
                  <a:schemeClr val="bg1"/>
                </a:solidFill>
              </a:rPr>
              <a:t>Tourfilm</a:t>
            </a:r>
            <a:endParaRPr lang="cs-CZ" dirty="0">
              <a:solidFill>
                <a:schemeClr val="bg1"/>
              </a:solidFill>
            </a:endParaRPr>
          </a:p>
          <a:p>
            <a:pPr lvl="0"/>
            <a:endParaRPr lang="cs-CZ" dirty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bdélník 4"/>
          <p:cNvSpPr/>
          <p:nvPr/>
        </p:nvSpPr>
        <p:spPr>
          <a:xfrm>
            <a:off x="539751" y="496091"/>
            <a:ext cx="75464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2500" b="1" dirty="0" smtClean="0">
                <a:solidFill>
                  <a:schemeClr val="bg1"/>
                </a:solidFill>
              </a:rPr>
              <a:t>Mediální kampaň projektu ČS100 – využívání logotypu a </a:t>
            </a:r>
            <a:r>
              <a:rPr lang="cs-CZ" sz="2500" b="1" dirty="0" err="1" smtClean="0">
                <a:solidFill>
                  <a:schemeClr val="bg1"/>
                </a:solidFill>
              </a:rPr>
              <a:t>kreativy</a:t>
            </a:r>
            <a:r>
              <a:rPr lang="cs-CZ" sz="2500" b="1" dirty="0" smtClean="0">
                <a:solidFill>
                  <a:schemeClr val="bg1"/>
                </a:solidFill>
              </a:rPr>
              <a:t> ze strany partnerů</a:t>
            </a: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České dráhy - </a:t>
            </a:r>
            <a:r>
              <a:rPr lang="cs-CZ" sz="1600" dirty="0" err="1" smtClean="0">
                <a:solidFill>
                  <a:schemeClr val="bg1"/>
                </a:solidFill>
              </a:rPr>
              <a:t>outdoor</a:t>
            </a:r>
            <a:r>
              <a:rPr lang="cs-CZ" sz="1600" dirty="0" smtClean="0">
                <a:solidFill>
                  <a:schemeClr val="bg1"/>
                </a:solidFill>
              </a:rPr>
              <a:t> + </a:t>
            </a:r>
            <a:r>
              <a:rPr lang="cs-CZ" sz="1600" dirty="0" err="1" smtClean="0">
                <a:solidFill>
                  <a:schemeClr val="bg1"/>
                </a:solidFill>
              </a:rPr>
              <a:t>indoor</a:t>
            </a:r>
            <a:r>
              <a:rPr lang="cs-CZ" sz="1600" dirty="0" smtClean="0">
                <a:solidFill>
                  <a:schemeClr val="bg1"/>
                </a:solidFill>
              </a:rPr>
              <a:t> kampaň + spolupráce na </a:t>
            </a:r>
            <a:r>
              <a:rPr lang="cs-CZ" sz="1600" dirty="0" err="1" smtClean="0">
                <a:solidFill>
                  <a:schemeClr val="bg1"/>
                </a:solidFill>
              </a:rPr>
              <a:t>eventech</a:t>
            </a:r>
            <a:r>
              <a:rPr lang="cs-CZ" sz="1600" dirty="0" smtClean="0">
                <a:solidFill>
                  <a:schemeClr val="bg1"/>
                </a:solidFill>
              </a:rPr>
              <a:t> ČD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Letiště Praha – </a:t>
            </a:r>
            <a:r>
              <a:rPr lang="cs-CZ" sz="1600" dirty="0" err="1" smtClean="0">
                <a:solidFill>
                  <a:schemeClr val="bg1"/>
                </a:solidFill>
              </a:rPr>
              <a:t>outdoor</a:t>
            </a:r>
            <a:r>
              <a:rPr lang="cs-CZ" sz="1600" dirty="0" smtClean="0">
                <a:solidFill>
                  <a:schemeClr val="bg1"/>
                </a:solidFill>
              </a:rPr>
              <a:t> + </a:t>
            </a:r>
            <a:r>
              <a:rPr lang="cs-CZ" sz="1600" dirty="0" err="1" smtClean="0">
                <a:solidFill>
                  <a:schemeClr val="bg1"/>
                </a:solidFill>
              </a:rPr>
              <a:t>indoor</a:t>
            </a:r>
            <a:r>
              <a:rPr lang="cs-CZ" sz="1600" dirty="0" smtClean="0">
                <a:solidFill>
                  <a:schemeClr val="bg1"/>
                </a:solidFill>
              </a:rPr>
              <a:t> kampaň 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SOCR – prezentace a šíření loga vizuálů mezi členy SOCR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SMOČR – prezentace a šíření loga vizuálů mezi městy a obcemi ČR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Všesokolský slet – využívání loga v rámci kampaně + prostor v ČT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Asociace krajů </a:t>
            </a:r>
            <a:r>
              <a:rPr lang="cs-CZ" sz="1600" dirty="0">
                <a:solidFill>
                  <a:schemeClr val="bg1"/>
                </a:solidFill>
              </a:rPr>
              <a:t>ČR – prezentace a šíření loga vizuálů mezi </a:t>
            </a:r>
            <a:r>
              <a:rPr lang="cs-CZ" sz="1600" dirty="0" smtClean="0">
                <a:solidFill>
                  <a:schemeClr val="bg1"/>
                </a:solidFill>
              </a:rPr>
              <a:t>kraji ČR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Magistrát města Brna a </a:t>
            </a:r>
            <a:r>
              <a:rPr lang="cs-CZ" sz="1600" dirty="0" err="1" smtClean="0">
                <a:solidFill>
                  <a:schemeClr val="bg1"/>
                </a:solidFill>
              </a:rPr>
              <a:t>Re:publika</a:t>
            </a:r>
            <a:r>
              <a:rPr lang="cs-CZ" sz="1600" dirty="0" smtClean="0">
                <a:solidFill>
                  <a:schemeClr val="bg1"/>
                </a:solidFill>
              </a:rPr>
              <a:t> – využívání a prezentace loga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err="1" smtClean="0">
                <a:solidFill>
                  <a:schemeClr val="bg1"/>
                </a:solidFill>
              </a:rPr>
              <a:t>Eventy</a:t>
            </a:r>
            <a:r>
              <a:rPr lang="cs-CZ" sz="1600" dirty="0" smtClean="0">
                <a:solidFill>
                  <a:schemeClr val="bg1"/>
                </a:solidFill>
              </a:rPr>
              <a:t> a mediální kanály agentury </a:t>
            </a:r>
            <a:r>
              <a:rPr lang="cs-CZ" sz="1600" dirty="0" err="1" smtClean="0">
                <a:solidFill>
                  <a:schemeClr val="bg1"/>
                </a:solidFill>
              </a:rPr>
              <a:t>CzT</a:t>
            </a:r>
            <a:endParaRPr lang="cs-CZ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i="1" dirty="0" smtClean="0">
                <a:solidFill>
                  <a:schemeClr val="bg1"/>
                </a:solidFill>
              </a:rPr>
              <a:t>Viz přiložená tabulka institucí využívajících loga</a:t>
            </a:r>
            <a:endParaRPr lang="cs-CZ" i="1" dirty="0">
              <a:solidFill>
                <a:schemeClr val="bg1"/>
              </a:solidFill>
            </a:endParaRPr>
          </a:p>
          <a:p>
            <a:pPr lvl="0"/>
            <a:endParaRPr lang="cs-CZ" dirty="0">
              <a:solidFill>
                <a:schemeClr val="bg1"/>
              </a:solidFill>
            </a:endParaRPr>
          </a:p>
          <a:p>
            <a:pPr fontAlgn="base"/>
            <a:endParaRPr lang="cs-CZ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bdélník 3"/>
          <p:cNvSpPr/>
          <p:nvPr/>
        </p:nvSpPr>
        <p:spPr>
          <a:xfrm>
            <a:off x="539751" y="900049"/>
            <a:ext cx="754641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2500" b="1" dirty="0" smtClean="0">
                <a:solidFill>
                  <a:schemeClr val="bg1"/>
                </a:solidFill>
              </a:rPr>
              <a:t>Mediální prostor na partnerských </a:t>
            </a:r>
            <a:r>
              <a:rPr lang="cs-CZ" sz="2500" b="1" dirty="0" err="1" smtClean="0">
                <a:solidFill>
                  <a:schemeClr val="bg1"/>
                </a:solidFill>
              </a:rPr>
              <a:t>eventech</a:t>
            </a:r>
            <a:r>
              <a:rPr lang="cs-CZ" sz="2500" b="1" dirty="0" smtClean="0">
                <a:solidFill>
                  <a:schemeClr val="bg1"/>
                </a:solidFill>
              </a:rPr>
              <a:t> </a:t>
            </a:r>
            <a:r>
              <a:rPr lang="cs-CZ" sz="2500" b="1" dirty="0" err="1" smtClean="0">
                <a:solidFill>
                  <a:schemeClr val="bg1"/>
                </a:solidFill>
              </a:rPr>
              <a:t>CzT</a:t>
            </a:r>
            <a:endParaRPr lang="cs-CZ" sz="2500" b="1" dirty="0" smtClean="0">
              <a:solidFill>
                <a:schemeClr val="bg1"/>
              </a:solidFill>
            </a:endParaRPr>
          </a:p>
          <a:p>
            <a:pPr fontAlgn="base"/>
            <a:endParaRPr lang="cs-CZ" b="1" dirty="0">
              <a:solidFill>
                <a:schemeClr val="bg1"/>
              </a:solidFill>
            </a:endParaRPr>
          </a:p>
          <a:p>
            <a:pPr lvl="0"/>
            <a:r>
              <a:rPr lang="cs-CZ" sz="1600" dirty="0" smtClean="0">
                <a:solidFill>
                  <a:schemeClr val="bg1"/>
                </a:solidFill>
              </a:rPr>
              <a:t>Mediální prostor a </a:t>
            </a:r>
            <a:r>
              <a:rPr lang="cs-CZ" sz="1600" dirty="0" err="1" smtClean="0">
                <a:solidFill>
                  <a:schemeClr val="bg1"/>
                </a:solidFill>
              </a:rPr>
              <a:t>tématické</a:t>
            </a:r>
            <a:r>
              <a:rPr lang="cs-CZ" sz="1600" dirty="0" smtClean="0">
                <a:solidFill>
                  <a:schemeClr val="bg1"/>
                </a:solidFill>
              </a:rPr>
              <a:t> zaměření více než 70 partnerských </a:t>
            </a:r>
            <a:r>
              <a:rPr lang="cs-CZ" sz="1600" dirty="0" err="1" smtClean="0">
                <a:solidFill>
                  <a:schemeClr val="bg1"/>
                </a:solidFill>
              </a:rPr>
              <a:t>eventů</a:t>
            </a:r>
            <a:r>
              <a:rPr lang="cs-CZ" sz="1600" dirty="0" smtClean="0">
                <a:solidFill>
                  <a:schemeClr val="bg1"/>
                </a:solidFill>
              </a:rPr>
              <a:t> </a:t>
            </a:r>
            <a:r>
              <a:rPr lang="cs-CZ" sz="1600" dirty="0" err="1" smtClean="0">
                <a:solidFill>
                  <a:schemeClr val="bg1"/>
                </a:solidFill>
              </a:rPr>
              <a:t>CzT</a:t>
            </a:r>
            <a:r>
              <a:rPr lang="cs-CZ" sz="1600" dirty="0" smtClean="0">
                <a:solidFill>
                  <a:schemeClr val="bg1"/>
                </a:solidFill>
              </a:rPr>
              <a:t> na projekt Připomínek a oslav významných výročí roku 2018, zejména pak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Pražské jaro 2018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Hrady.cz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err="1">
                <a:solidFill>
                  <a:schemeClr val="bg1"/>
                </a:solidFill>
              </a:rPr>
              <a:t>Colours</a:t>
            </a:r>
            <a:r>
              <a:rPr lang="cs-CZ" sz="1600" dirty="0">
                <a:solidFill>
                  <a:schemeClr val="bg1"/>
                </a:solidFill>
              </a:rPr>
              <a:t> </a:t>
            </a:r>
            <a:r>
              <a:rPr lang="cs-CZ" sz="1600" dirty="0" err="1">
                <a:solidFill>
                  <a:schemeClr val="bg1"/>
                </a:solidFill>
              </a:rPr>
              <a:t>of</a:t>
            </a:r>
            <a:r>
              <a:rPr lang="cs-CZ" sz="1600" dirty="0">
                <a:solidFill>
                  <a:schemeClr val="bg1"/>
                </a:solidFill>
              </a:rPr>
              <a:t> Ostrava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53. FF Karlovy Vary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err="1">
                <a:solidFill>
                  <a:schemeClr val="bg1"/>
                </a:solidFill>
              </a:rPr>
              <a:t>Signal</a:t>
            </a:r>
            <a:r>
              <a:rPr lang="cs-CZ" sz="1600" dirty="0">
                <a:solidFill>
                  <a:schemeClr val="bg1"/>
                </a:solidFill>
              </a:rPr>
              <a:t> </a:t>
            </a:r>
            <a:r>
              <a:rPr lang="cs-CZ" sz="1600" dirty="0" err="1">
                <a:solidFill>
                  <a:schemeClr val="bg1"/>
                </a:solidFill>
              </a:rPr>
              <a:t>fest</a:t>
            </a:r>
            <a:endParaRPr lang="cs-CZ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Prima </a:t>
            </a:r>
            <a:r>
              <a:rPr lang="cs-CZ" sz="1600" dirty="0" err="1">
                <a:solidFill>
                  <a:schemeClr val="bg1"/>
                </a:solidFill>
              </a:rPr>
              <a:t>Fresh</a:t>
            </a:r>
            <a:r>
              <a:rPr lang="cs-CZ" sz="1600" dirty="0">
                <a:solidFill>
                  <a:schemeClr val="bg1"/>
                </a:solidFill>
              </a:rPr>
              <a:t> Festival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Volkswagen </a:t>
            </a:r>
            <a:r>
              <a:rPr lang="cs-CZ" sz="1600" dirty="0">
                <a:solidFill>
                  <a:schemeClr val="bg1"/>
                </a:solidFill>
              </a:rPr>
              <a:t>maratonský víkend a běhy Run Czech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bg1"/>
                </a:solidFill>
              </a:rPr>
              <a:t>Barum </a:t>
            </a:r>
            <a:r>
              <a:rPr lang="cs-CZ" sz="1600" dirty="0">
                <a:solidFill>
                  <a:schemeClr val="bg1"/>
                </a:solidFill>
              </a:rPr>
              <a:t>Czech </a:t>
            </a:r>
            <a:r>
              <a:rPr lang="cs-CZ" sz="1600" dirty="0" err="1">
                <a:solidFill>
                  <a:schemeClr val="bg1"/>
                </a:solidFill>
              </a:rPr>
              <a:t>Rally</a:t>
            </a:r>
            <a:r>
              <a:rPr lang="cs-CZ" sz="1600" dirty="0">
                <a:solidFill>
                  <a:schemeClr val="bg1"/>
                </a:solidFill>
              </a:rPr>
              <a:t> Zlín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Velká Pardubická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err="1">
                <a:solidFill>
                  <a:schemeClr val="bg1"/>
                </a:solidFill>
              </a:rPr>
              <a:t>Tourfilm</a:t>
            </a:r>
            <a:endParaRPr lang="cs-CZ" sz="1600" dirty="0">
              <a:solidFill>
                <a:schemeClr val="bg1"/>
              </a:solidFill>
            </a:endParaRPr>
          </a:p>
          <a:p>
            <a:pPr lvl="0"/>
            <a:endParaRPr lang="cs-CZ" dirty="0">
              <a:solidFill>
                <a:schemeClr val="bg1"/>
              </a:solidFill>
            </a:endParaRPr>
          </a:p>
          <a:p>
            <a:pPr fontAlgn="base"/>
            <a:endParaRPr lang="cs-CZ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0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1700" y="401156"/>
            <a:ext cx="8520600" cy="831809"/>
          </a:xfrm>
        </p:spPr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Realizováno 2017/2018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11700" y="3467498"/>
            <a:ext cx="8601075" cy="390525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09563" y="1928813"/>
            <a:ext cx="8524875" cy="1571625"/>
            <a:chOff x="195" y="1215"/>
            <a:chExt cx="5370" cy="990"/>
          </a:xfrm>
        </p:grpSpPr>
        <p:sp>
          <p:nvSpPr>
            <p:cNvPr id="7" name="AutoShape 3"/>
            <p:cNvSpPr>
              <a:spLocks noChangeAspect="1" noTextEdit="1"/>
            </p:cNvSpPr>
            <p:nvPr/>
          </p:nvSpPr>
          <p:spPr bwMode="auto">
            <a:xfrm>
              <a:off x="195" y="1215"/>
              <a:ext cx="5370" cy="810"/>
            </a:xfrm>
            <a:prstGeom prst="rect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95" y="1215"/>
              <a:ext cx="5364" cy="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95" y="2013"/>
              <a:ext cx="536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219" y="1299"/>
              <a:ext cx="594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KREATIVA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785" y="1299"/>
              <a:ext cx="75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effectLst/>
                  <a:latin typeface="Georgia" pitchFamily="18" charset="0"/>
                  <a:cs typeface="Arial" pitchFamily="34" charset="0"/>
                </a:rPr>
                <a:t>5 700 000,00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125" y="1419"/>
              <a:ext cx="14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tvorba kreativního konceptu a exekucí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945" y="1419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881" y="1419"/>
              <a:ext cx="65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2 282 060,00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125" y="1539"/>
              <a:ext cx="101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tvorba </a:t>
              </a:r>
              <a:r>
                <a:rPr kumimoji="0" lang="cs-CZ" altLang="cs-CZ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videospotu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a jingle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945" y="1539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4881" y="1539"/>
              <a:ext cx="65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2 383 700,00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1125" y="1659"/>
              <a:ext cx="75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reklamní předměty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3945" y="1659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4953" y="1659"/>
              <a:ext cx="58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483 309,00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1125" y="1779"/>
              <a:ext cx="61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vlaječky na tvář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945" y="1779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4953" y="1779"/>
              <a:ext cx="58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483 309,00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1125" y="1899"/>
              <a:ext cx="39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POS, POP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3945" y="1899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5013" y="1899"/>
              <a:ext cx="52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67 622,00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7" name="Line 24"/>
            <p:cNvSpPr>
              <a:spLocks noChangeShapeType="1"/>
            </p:cNvSpPr>
            <p:nvPr/>
          </p:nvSpPr>
          <p:spPr bwMode="auto">
            <a:xfrm>
              <a:off x="1101" y="1215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1101" y="12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9" name="Line 26"/>
            <p:cNvSpPr>
              <a:spLocks noChangeShapeType="1"/>
            </p:cNvSpPr>
            <p:nvPr/>
          </p:nvSpPr>
          <p:spPr bwMode="auto">
            <a:xfrm>
              <a:off x="3681" y="1215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3681" y="12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1" name="Line 28"/>
            <p:cNvSpPr>
              <a:spLocks noChangeShapeType="1"/>
            </p:cNvSpPr>
            <p:nvPr/>
          </p:nvSpPr>
          <p:spPr bwMode="auto">
            <a:xfrm>
              <a:off x="201" y="1215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201" y="1215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Rectangle 30"/>
            <p:cNvSpPr>
              <a:spLocks noChangeArrowheads="1"/>
            </p:cNvSpPr>
            <p:nvPr/>
          </p:nvSpPr>
          <p:spPr bwMode="auto">
            <a:xfrm>
              <a:off x="5553" y="1215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Line 31"/>
            <p:cNvSpPr>
              <a:spLocks noChangeShapeType="1"/>
            </p:cNvSpPr>
            <p:nvPr/>
          </p:nvSpPr>
          <p:spPr bwMode="auto">
            <a:xfrm>
              <a:off x="201" y="1413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Rectangle 32"/>
            <p:cNvSpPr>
              <a:spLocks noChangeArrowheads="1"/>
            </p:cNvSpPr>
            <p:nvPr/>
          </p:nvSpPr>
          <p:spPr bwMode="auto">
            <a:xfrm>
              <a:off x="201" y="1413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Line 33"/>
            <p:cNvSpPr>
              <a:spLocks noChangeShapeType="1"/>
            </p:cNvSpPr>
            <p:nvPr/>
          </p:nvSpPr>
          <p:spPr bwMode="auto">
            <a:xfrm>
              <a:off x="1107" y="1533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Rectangle 34"/>
            <p:cNvSpPr>
              <a:spLocks noChangeArrowheads="1"/>
            </p:cNvSpPr>
            <p:nvPr/>
          </p:nvSpPr>
          <p:spPr bwMode="auto">
            <a:xfrm>
              <a:off x="1107" y="1533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5553" y="1419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5553" y="1419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1107" y="1653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1107" y="1653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>
              <a:off x="5553" y="1539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5553" y="1539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Line 41"/>
            <p:cNvSpPr>
              <a:spLocks noChangeShapeType="1"/>
            </p:cNvSpPr>
            <p:nvPr/>
          </p:nvSpPr>
          <p:spPr bwMode="auto">
            <a:xfrm>
              <a:off x="1107" y="1773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1107" y="1773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Line 43"/>
            <p:cNvSpPr>
              <a:spLocks noChangeShapeType="1"/>
            </p:cNvSpPr>
            <p:nvPr/>
          </p:nvSpPr>
          <p:spPr bwMode="auto">
            <a:xfrm>
              <a:off x="5553" y="1659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5553" y="1659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8" name="Line 45"/>
            <p:cNvSpPr>
              <a:spLocks noChangeShapeType="1"/>
            </p:cNvSpPr>
            <p:nvPr/>
          </p:nvSpPr>
          <p:spPr bwMode="auto">
            <a:xfrm>
              <a:off x="1107" y="1893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1107" y="1893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0" name="Line 47"/>
            <p:cNvSpPr>
              <a:spLocks noChangeShapeType="1"/>
            </p:cNvSpPr>
            <p:nvPr/>
          </p:nvSpPr>
          <p:spPr bwMode="auto">
            <a:xfrm>
              <a:off x="5553" y="1779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Rectangle 48"/>
            <p:cNvSpPr>
              <a:spLocks noChangeArrowheads="1"/>
            </p:cNvSpPr>
            <p:nvPr/>
          </p:nvSpPr>
          <p:spPr bwMode="auto">
            <a:xfrm>
              <a:off x="5553" y="1779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Line 49"/>
            <p:cNvSpPr>
              <a:spLocks noChangeShapeType="1"/>
            </p:cNvSpPr>
            <p:nvPr/>
          </p:nvSpPr>
          <p:spPr bwMode="auto">
            <a:xfrm>
              <a:off x="1101" y="1419"/>
              <a:ext cx="0" cy="6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3" name="Rectangle 50"/>
            <p:cNvSpPr>
              <a:spLocks noChangeArrowheads="1"/>
            </p:cNvSpPr>
            <p:nvPr/>
          </p:nvSpPr>
          <p:spPr bwMode="auto">
            <a:xfrm>
              <a:off x="1101" y="1419"/>
              <a:ext cx="6" cy="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4" name="Line 51"/>
            <p:cNvSpPr>
              <a:spLocks noChangeShapeType="1"/>
            </p:cNvSpPr>
            <p:nvPr/>
          </p:nvSpPr>
          <p:spPr bwMode="auto">
            <a:xfrm>
              <a:off x="3681" y="1419"/>
              <a:ext cx="0" cy="6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5" name="Rectangle 52"/>
            <p:cNvSpPr>
              <a:spLocks noChangeArrowheads="1"/>
            </p:cNvSpPr>
            <p:nvPr/>
          </p:nvSpPr>
          <p:spPr bwMode="auto">
            <a:xfrm>
              <a:off x="3681" y="1419"/>
              <a:ext cx="6" cy="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Line 53"/>
            <p:cNvSpPr>
              <a:spLocks noChangeShapeType="1"/>
            </p:cNvSpPr>
            <p:nvPr/>
          </p:nvSpPr>
          <p:spPr bwMode="auto">
            <a:xfrm>
              <a:off x="201" y="2013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Rectangle 54"/>
            <p:cNvSpPr>
              <a:spLocks noChangeArrowheads="1"/>
            </p:cNvSpPr>
            <p:nvPr/>
          </p:nvSpPr>
          <p:spPr bwMode="auto">
            <a:xfrm>
              <a:off x="201" y="2013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Line 55"/>
            <p:cNvSpPr>
              <a:spLocks noChangeShapeType="1"/>
            </p:cNvSpPr>
            <p:nvPr/>
          </p:nvSpPr>
          <p:spPr bwMode="auto">
            <a:xfrm>
              <a:off x="5553" y="1899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Rectangle 56"/>
            <p:cNvSpPr>
              <a:spLocks noChangeArrowheads="1"/>
            </p:cNvSpPr>
            <p:nvPr/>
          </p:nvSpPr>
          <p:spPr bwMode="auto">
            <a:xfrm>
              <a:off x="5553" y="1899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Line 57"/>
            <p:cNvSpPr>
              <a:spLocks noChangeShapeType="1"/>
            </p:cNvSpPr>
            <p:nvPr/>
          </p:nvSpPr>
          <p:spPr bwMode="auto">
            <a:xfrm>
              <a:off x="195" y="1215"/>
              <a:ext cx="1" cy="8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Rectangle 58"/>
            <p:cNvSpPr>
              <a:spLocks noChangeArrowheads="1"/>
            </p:cNvSpPr>
            <p:nvPr/>
          </p:nvSpPr>
          <p:spPr bwMode="auto">
            <a:xfrm>
              <a:off x="195" y="1215"/>
              <a:ext cx="6" cy="8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Line 59"/>
            <p:cNvSpPr>
              <a:spLocks noChangeShapeType="1"/>
            </p:cNvSpPr>
            <p:nvPr/>
          </p:nvSpPr>
          <p:spPr bwMode="auto">
            <a:xfrm>
              <a:off x="4659" y="1215"/>
              <a:ext cx="1" cy="80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Rectangle 60"/>
            <p:cNvSpPr>
              <a:spLocks noChangeArrowheads="1"/>
            </p:cNvSpPr>
            <p:nvPr/>
          </p:nvSpPr>
          <p:spPr bwMode="auto">
            <a:xfrm>
              <a:off x="4659" y="1215"/>
              <a:ext cx="6" cy="8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Line 61"/>
            <p:cNvSpPr>
              <a:spLocks noChangeShapeType="1"/>
            </p:cNvSpPr>
            <p:nvPr/>
          </p:nvSpPr>
          <p:spPr bwMode="auto">
            <a:xfrm>
              <a:off x="5559" y="121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Rectangle 62"/>
            <p:cNvSpPr>
              <a:spLocks noChangeArrowheads="1"/>
            </p:cNvSpPr>
            <p:nvPr/>
          </p:nvSpPr>
          <p:spPr bwMode="auto">
            <a:xfrm>
              <a:off x="5559" y="1215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Line 63"/>
            <p:cNvSpPr>
              <a:spLocks noChangeShapeType="1"/>
            </p:cNvSpPr>
            <p:nvPr/>
          </p:nvSpPr>
          <p:spPr bwMode="auto">
            <a:xfrm>
              <a:off x="5559" y="141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Rectangle 64"/>
            <p:cNvSpPr>
              <a:spLocks noChangeArrowheads="1"/>
            </p:cNvSpPr>
            <p:nvPr/>
          </p:nvSpPr>
          <p:spPr bwMode="auto">
            <a:xfrm>
              <a:off x="5559" y="141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Line 65"/>
            <p:cNvSpPr>
              <a:spLocks noChangeShapeType="1"/>
            </p:cNvSpPr>
            <p:nvPr/>
          </p:nvSpPr>
          <p:spPr bwMode="auto">
            <a:xfrm>
              <a:off x="5559" y="153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5559" y="153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Line 67"/>
            <p:cNvSpPr>
              <a:spLocks noChangeShapeType="1"/>
            </p:cNvSpPr>
            <p:nvPr/>
          </p:nvSpPr>
          <p:spPr bwMode="auto">
            <a:xfrm>
              <a:off x="5559" y="165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5559" y="165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Line 69"/>
            <p:cNvSpPr>
              <a:spLocks noChangeShapeType="1"/>
            </p:cNvSpPr>
            <p:nvPr/>
          </p:nvSpPr>
          <p:spPr bwMode="auto">
            <a:xfrm>
              <a:off x="5559" y="177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5559" y="177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Line 71"/>
            <p:cNvSpPr>
              <a:spLocks noChangeShapeType="1"/>
            </p:cNvSpPr>
            <p:nvPr/>
          </p:nvSpPr>
          <p:spPr bwMode="auto">
            <a:xfrm>
              <a:off x="5559" y="189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Rectangle 72"/>
            <p:cNvSpPr>
              <a:spLocks noChangeArrowheads="1"/>
            </p:cNvSpPr>
            <p:nvPr/>
          </p:nvSpPr>
          <p:spPr bwMode="auto">
            <a:xfrm>
              <a:off x="5559" y="189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Line 73"/>
            <p:cNvSpPr>
              <a:spLocks noChangeShapeType="1"/>
            </p:cNvSpPr>
            <p:nvPr/>
          </p:nvSpPr>
          <p:spPr bwMode="auto">
            <a:xfrm>
              <a:off x="5559" y="201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Rectangle 74"/>
            <p:cNvSpPr>
              <a:spLocks noChangeArrowheads="1"/>
            </p:cNvSpPr>
            <p:nvPr/>
          </p:nvSpPr>
          <p:spPr bwMode="auto">
            <a:xfrm>
              <a:off x="5559" y="201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00966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80920" y="605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bdélník 6"/>
          <p:cNvSpPr/>
          <p:nvPr/>
        </p:nvSpPr>
        <p:spPr>
          <a:xfrm>
            <a:off x="2507011" y="645706"/>
            <a:ext cx="5032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600" dirty="0">
                <a:solidFill>
                  <a:schemeClr val="bg1"/>
                </a:solidFill>
              </a:rPr>
              <a:t>Realizováno 2017/2018</a:t>
            </a:r>
            <a:endParaRPr lang="cs-CZ" sz="3600" dirty="0"/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227490"/>
              </p:ext>
            </p:extLst>
          </p:nvPr>
        </p:nvGraphicFramePr>
        <p:xfrm>
          <a:off x="311150" y="1644650"/>
          <a:ext cx="8521700" cy="1954652"/>
        </p:xfrm>
        <a:graphic>
          <a:graphicData uri="http://schemas.openxmlformats.org/drawingml/2006/table">
            <a:tbl>
              <a:tblPr>
                <a:tableStyleId>{6D895656-2AD9-4D25-A770-6BBDB718EB05}</a:tableStyleId>
              </a:tblPr>
              <a:tblGrid>
                <a:gridCol w="3126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269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35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42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9346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PRŮZKUMY + TESTOVÁNÍ</a:t>
                      </a:r>
                      <a:endParaRPr lang="cs-CZ" sz="1100" b="0" i="1" u="none" strike="noStrike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4154">
                <a:tc rowSpan="4">
                  <a:txBody>
                    <a:bodyPr/>
                    <a:lstStyle/>
                    <a:p>
                      <a:pPr algn="l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Průzkum image ČR, měření, testování     </a:t>
                      </a:r>
                      <a:endParaRPr lang="cs-CZ" sz="1100" u="none" strike="noStrike" dirty="0" smtClean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l" fontAlgn="ctr"/>
                      <a:r>
                        <a:rPr lang="cs-CZ" sz="1100" u="none" strike="noStrike" dirty="0" smtClean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     </a:t>
                      </a: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6 500 000,00 Kč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Vnímání a hodnocení České republiky – blízké trhy (Německo, Polsko, Velká Británie a Francie)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realizováno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2 057 000,00 Kč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415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100" u="none" strike="noStrike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Vnímání a hodnocení České republiky na vzdálených trzích (USA, Rusko)</a:t>
                      </a:r>
                      <a:endParaRPr lang="cs-CZ" sz="1100" b="0" i="1" u="none" strike="noStrike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realizováno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u="none" strike="noStrike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2 057 000,00 Kč</a:t>
                      </a:r>
                      <a:endParaRPr lang="cs-CZ" sz="1100" b="0" i="1" u="none" strike="noStrike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024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 </a:t>
                      </a:r>
                      <a:r>
                        <a:rPr lang="cs-CZ" sz="1100" u="none" strike="noStrike" dirty="0" err="1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Pre</a:t>
                      </a: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-test konceptů kreativity (Česká republika a Slovensko).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realizováno</a:t>
                      </a:r>
                      <a:endParaRPr lang="cs-CZ" sz="1100" b="0" i="1" u="none" strike="noStrike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586 850,00 Kč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56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Měření dopadu marketingové kampaně v ČR - ekonomické dopady kampaně, testování po jejím skončení. </a:t>
                      </a:r>
                      <a:endParaRPr lang="cs-CZ" sz="1100" b="0" i="1" u="none" strike="noStrike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v realizaci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1 799 150,00 Kč</a:t>
                      </a:r>
                      <a:endParaRPr lang="cs-CZ" sz="1100" b="0" i="1" u="none" strike="noStrike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</a:endParaRPr>
                    </a:p>
                  </a:txBody>
                  <a:tcPr marL="9399" marR="9399" marT="9399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bdélník 3"/>
          <p:cNvSpPr/>
          <p:nvPr/>
        </p:nvSpPr>
        <p:spPr>
          <a:xfrm>
            <a:off x="311699" y="574534"/>
            <a:ext cx="8662367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cs-CZ" sz="2000" b="1" dirty="0">
                <a:solidFill>
                  <a:schemeClr val="bg1"/>
                </a:solidFill>
              </a:rPr>
              <a:t>Průzkum image České republiky</a:t>
            </a:r>
            <a:endParaRPr lang="cs-CZ" sz="1100" b="1" dirty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Zjištění, jak je Česká republika vnímána a hodnocena, jakou má image, v čem je vnímána pozitivně, v čem negativně. Zjišťovaly se mimo jiné asociace se značkou Česká republika, stejně tak její benefity, znalost hlavních průmyslových značek, vnímání hlavních osobností z kultury a </a:t>
            </a:r>
            <a:r>
              <a:rPr lang="cs-CZ" sz="1200" dirty="0" smtClean="0">
                <a:solidFill>
                  <a:schemeClr val="bg1"/>
                </a:solidFill>
              </a:rPr>
              <a:t>sportu za uplynulých 100 let. Průzkum je velmi důležitý, umožňuje citlivě nastavit </a:t>
            </a:r>
            <a:r>
              <a:rPr lang="cs-CZ" sz="1200" dirty="0" err="1" smtClean="0">
                <a:solidFill>
                  <a:schemeClr val="bg1"/>
                </a:solidFill>
              </a:rPr>
              <a:t>kreativu</a:t>
            </a:r>
            <a:r>
              <a:rPr lang="cs-CZ" sz="1200" dirty="0" smtClean="0">
                <a:solidFill>
                  <a:schemeClr val="bg1"/>
                </a:solidFill>
              </a:rPr>
              <a:t> a mediální kampaň při komunikaci výročí v zahraničí. Jedná se o naprosto unikátní a ojedinělý průzkum.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1200" u="sng" dirty="0" smtClean="0">
                <a:solidFill>
                  <a:schemeClr val="bg1"/>
                </a:solidFill>
              </a:rPr>
              <a:t>Průzkum umožní nastavení konceptu jednotné prezentace České republiky v zahraničí.</a:t>
            </a:r>
            <a:endParaRPr lang="cs-CZ" sz="1200" u="sng" dirty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Závěry z výzkumu umožní </a:t>
            </a:r>
            <a:r>
              <a:rPr lang="cs-CZ" sz="1200" dirty="0" smtClean="0">
                <a:solidFill>
                  <a:schemeClr val="bg1"/>
                </a:solidFill>
              </a:rPr>
              <a:t>vytipovat, </a:t>
            </a:r>
            <a:r>
              <a:rPr lang="cs-CZ" sz="1200" dirty="0">
                <a:solidFill>
                  <a:schemeClr val="bg1"/>
                </a:solidFill>
              </a:rPr>
              <a:t>benefity značky a pomohou tak všem resortům k nastavení správné strategie komunikace směrem k těmto trhům. Na blízkých trzích se průzkum zaměřil detailněji </a:t>
            </a:r>
            <a:r>
              <a:rPr lang="cs-CZ" sz="1200" dirty="0" smtClean="0">
                <a:solidFill>
                  <a:schemeClr val="bg1"/>
                </a:solidFill>
              </a:rPr>
              <a:t>i </a:t>
            </a:r>
            <a:r>
              <a:rPr lang="cs-CZ" sz="1200" dirty="0">
                <a:solidFill>
                  <a:schemeClr val="bg1"/>
                </a:solidFill>
              </a:rPr>
              <a:t>na hodnocení regionálních značek a vybraných produktů. </a:t>
            </a:r>
            <a:r>
              <a:rPr lang="cs-CZ" sz="1200" dirty="0" smtClean="0">
                <a:solidFill>
                  <a:schemeClr val="bg1"/>
                </a:solidFill>
              </a:rPr>
              <a:t>Výsledky </a:t>
            </a:r>
            <a:r>
              <a:rPr lang="cs-CZ" sz="1200" dirty="0">
                <a:solidFill>
                  <a:schemeClr val="bg1"/>
                </a:solidFill>
              </a:rPr>
              <a:t>jsou díky své šíři a komplexnosti </a:t>
            </a:r>
            <a:r>
              <a:rPr lang="cs-CZ" sz="1200" dirty="0" smtClean="0">
                <a:solidFill>
                  <a:schemeClr val="bg1"/>
                </a:solidFill>
              </a:rPr>
              <a:t>využitelné i pro </a:t>
            </a:r>
            <a:r>
              <a:rPr lang="cs-CZ" sz="1200" dirty="0">
                <a:solidFill>
                  <a:schemeClr val="bg1"/>
                </a:solidFill>
              </a:rPr>
              <a:t>privátní sektor</a:t>
            </a:r>
            <a:r>
              <a:rPr lang="cs-CZ" sz="1200" dirty="0" smtClean="0">
                <a:solidFill>
                  <a:schemeClr val="bg1"/>
                </a:solidFill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Průzkum vnímání značky Česká republika v zahraničí byl proveden na 6</a:t>
            </a:r>
            <a:r>
              <a:rPr lang="cs-CZ" sz="1200" dirty="0" smtClean="0">
                <a:solidFill>
                  <a:schemeClr val="bg1"/>
                </a:solidFill>
              </a:rPr>
              <a:t> </a:t>
            </a:r>
            <a:r>
              <a:rPr lang="cs-CZ" sz="1200" dirty="0">
                <a:solidFill>
                  <a:schemeClr val="bg1"/>
                </a:solidFill>
              </a:rPr>
              <a:t>významných zahraničních trzích.</a:t>
            </a:r>
            <a:endParaRPr lang="cs-CZ" sz="12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cs-CZ" sz="1200" dirty="0" smtClean="0">
                <a:solidFill>
                  <a:schemeClr val="bg1"/>
                </a:solidFill>
                <a:hlinkClick r:id="rId3"/>
              </a:rPr>
              <a:t>výsledky průzkumu</a:t>
            </a:r>
            <a:r>
              <a:rPr lang="cs-CZ" sz="1200" dirty="0" smtClean="0">
                <a:solidFill>
                  <a:schemeClr val="bg1"/>
                </a:solidFill>
              </a:rPr>
              <a:t>://</a:t>
            </a:r>
            <a:r>
              <a:rPr lang="cs-CZ" sz="1200" dirty="0">
                <a:solidFill>
                  <a:schemeClr val="bg1"/>
                </a:solidFill>
              </a:rPr>
              <a:t>www.czechtourism.cz/institut-turismu/marketingovy-vyzkum/analyzy/pruzkum-vnimani-znacky-ceska-republika-v-zahranici/</a:t>
            </a:r>
          </a:p>
          <a:p>
            <a:pPr lvl="0"/>
            <a:r>
              <a:rPr lang="cs-CZ" sz="2000" b="1" dirty="0" err="1">
                <a:solidFill>
                  <a:schemeClr val="bg1"/>
                </a:solidFill>
              </a:rPr>
              <a:t>Pre</a:t>
            </a:r>
            <a:r>
              <a:rPr lang="cs-CZ" sz="2000" b="1" dirty="0">
                <a:solidFill>
                  <a:schemeClr val="bg1"/>
                </a:solidFill>
              </a:rPr>
              <a:t>-test vizuálů testování </a:t>
            </a:r>
            <a:r>
              <a:rPr lang="cs-CZ" sz="2000" b="1" dirty="0" err="1">
                <a:solidFill>
                  <a:schemeClr val="bg1"/>
                </a:solidFill>
              </a:rPr>
              <a:t>kreativy</a:t>
            </a:r>
            <a:endParaRPr lang="cs-CZ" sz="20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V roce 2017 byl realizován </a:t>
            </a:r>
            <a:r>
              <a:rPr lang="cs-CZ" sz="1200" dirty="0" err="1">
                <a:solidFill>
                  <a:schemeClr val="bg1"/>
                </a:solidFill>
              </a:rPr>
              <a:t>pre</a:t>
            </a:r>
            <a:r>
              <a:rPr lang="cs-CZ" sz="1200" dirty="0">
                <a:solidFill>
                  <a:schemeClr val="bg1"/>
                </a:solidFill>
              </a:rPr>
              <a:t>-test, který pomohl správně nastavit jednotlivé atributy kampaně tak, aby byla pro cílovou skupinu atraktivní a zároveň srozumitelná. </a:t>
            </a:r>
            <a:r>
              <a:rPr lang="cs-CZ" sz="1200" dirty="0" err="1">
                <a:solidFill>
                  <a:schemeClr val="bg1"/>
                </a:solidFill>
              </a:rPr>
              <a:t>Pre</a:t>
            </a:r>
            <a:r>
              <a:rPr lang="cs-CZ" sz="1200" dirty="0">
                <a:solidFill>
                  <a:schemeClr val="bg1"/>
                </a:solidFill>
              </a:rPr>
              <a:t>-test byl realizován na cílové skupině, která byla pro kampaň ČS100 stanovena, a to jak v České republice, tak na Slovensku.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bg1"/>
                </a:solidFill>
              </a:rPr>
              <a:t>Pre</a:t>
            </a:r>
            <a:r>
              <a:rPr lang="cs-CZ" sz="1200" dirty="0">
                <a:solidFill>
                  <a:schemeClr val="bg1"/>
                </a:solidFill>
              </a:rPr>
              <a:t>-test je nutný pro správné nastavení kampaně - porozumění hlavního sdělení, vazba na marketingové téma daného roku, atraktivita a míra zaujetí</a:t>
            </a:r>
            <a:r>
              <a:rPr lang="cs-CZ" dirty="0">
                <a:solidFill>
                  <a:schemeClr val="bg1"/>
                </a:solidFill>
              </a:rPr>
              <a:t>.</a:t>
            </a:r>
          </a:p>
          <a:p>
            <a:r>
              <a:rPr lang="cs-CZ" sz="2000" b="1" dirty="0">
                <a:solidFill>
                  <a:schemeClr val="bg1"/>
                </a:solidFill>
              </a:rPr>
              <a:t>Post-test/zhodnocení komunikace, měření dopadu kampaně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Post test proběhne v roce 2018 bezprostředně po ukončení kampaně.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bg1"/>
                </a:solidFill>
              </a:rPr>
              <a:t>Post-test zjišťuje již konkrétní zaznamenání kampaně, míru oslovení a konkrétní dopad jak na značku Česká republika, tak na cestovní ruch a ekonomiku ČR. </a:t>
            </a:r>
          </a:p>
        </p:txBody>
      </p:sp>
    </p:spTree>
    <p:extLst>
      <p:ext uri="{BB962C8B-B14F-4D97-AF65-F5344CB8AC3E}">
        <p14:creationId xmlns:p14="http://schemas.microsoft.com/office/powerpoint/2010/main" val="212438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1179871"/>
          </a:xfrm>
        </p:spPr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Realizováno 2017/2018</a:t>
            </a: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93688" y="1485900"/>
            <a:ext cx="8607425" cy="2476500"/>
            <a:chOff x="185" y="936"/>
            <a:chExt cx="5422" cy="156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95" y="936"/>
              <a:ext cx="5370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85" y="942"/>
              <a:ext cx="536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95" y="2292"/>
              <a:ext cx="5364" cy="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19" y="1008"/>
              <a:ext cx="474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EVENTY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125" y="1008"/>
              <a:ext cx="72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effectLst/>
                  <a:latin typeface="Georgia" pitchFamily="18" charset="0"/>
                  <a:cs typeface="Arial" pitchFamily="34" charset="0"/>
                </a:rPr>
                <a:t>akce v gesci </a:t>
              </a:r>
              <a:r>
                <a:rPr kumimoji="0" lang="cs-CZ" altLang="cs-CZ" sz="1100" b="1" i="0" u="none" strike="noStrike" cap="none" normalizeH="0" baseline="0" dirty="0" err="1" smtClean="0">
                  <a:ln>
                    <a:noFill/>
                  </a:ln>
                  <a:effectLst/>
                  <a:latin typeface="Georgia" pitchFamily="18" charset="0"/>
                  <a:cs typeface="Arial" pitchFamily="34" charset="0"/>
                </a:rPr>
                <a:t>CzT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797" y="1008"/>
              <a:ext cx="81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7 917 000,00 Kč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19" y="1938"/>
              <a:ext cx="79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Holiday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World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2018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945" y="1938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953" y="1938"/>
              <a:ext cx="56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717 000,00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19" y="2052"/>
              <a:ext cx="67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Trade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Show 2017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945" y="2058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935" y="2058"/>
              <a:ext cx="59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219" y="2178"/>
              <a:ext cx="8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Travel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Trade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Day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2017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3945" y="2178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935" y="2178"/>
              <a:ext cx="60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300 000,00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19" y="1170"/>
              <a:ext cx="61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Olympijské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hry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19" y="1284"/>
              <a:ext cx="69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2018</a:t>
              </a: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- 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expozice</a:t>
              </a: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a</a:t>
              </a: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19" y="1398"/>
              <a:ext cx="49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doprovodný</a:t>
              </a: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19" y="1512"/>
              <a:ext cx="33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program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4857" y="1344"/>
              <a:ext cx="67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5 000 000,00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863" y="1746"/>
              <a:ext cx="66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1 400 000,00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19" y="1746"/>
              <a:ext cx="56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Tourfilm</a:t>
              </a:r>
              <a:r>
                <a:rPr kumimoji="0" lang="cs-CZ" altLang="cs-CZ" sz="11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2018</a:t>
              </a:r>
              <a:endParaRPr kumimoji="0" lang="cs-CZ" altLang="cs-CZ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1125" y="1284"/>
              <a:ext cx="242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prezentace v ČD, olympijské parky, virtuální realita, blog </a:t>
              </a:r>
              <a:r>
                <a:rPr kumimoji="0" lang="cs-CZ" altLang="cs-CZ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trip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,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125" y="1398"/>
              <a:ext cx="128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hostesky vč. ubytování, tiskoviny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939" y="1344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1125" y="1692"/>
              <a:ext cx="226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tvorba spotu, realizace soutěže se ZŠ, SŠ, VŠ, programová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1125" y="1806"/>
              <a:ext cx="158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skladba, prezentace v duchu oslav výročí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932" y="1740"/>
              <a:ext cx="45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anose="02040502050405020303" pitchFamily="18" charset="0"/>
                </a:rPr>
                <a:t>realizováno</a:t>
              </a: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>
              <a:off x="1101" y="936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101" y="93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3681" y="936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3681" y="93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>
              <a:off x="201" y="936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201" y="936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5553" y="936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auto">
            <a:xfrm>
              <a:off x="201" y="1122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201" y="1122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201" y="1674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201" y="1674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>
              <a:off x="5553" y="1128"/>
              <a:ext cx="0" cy="546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5553" y="1128"/>
              <a:ext cx="6" cy="54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>
              <a:off x="201" y="1932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201" y="1932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5553" y="1680"/>
              <a:ext cx="0" cy="252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5553" y="1680"/>
              <a:ext cx="6" cy="252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auto">
            <a:xfrm>
              <a:off x="1101" y="1128"/>
              <a:ext cx="0" cy="8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101" y="1128"/>
              <a:ext cx="6" cy="8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>
              <a:off x="201" y="2052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201" y="2052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>
              <a:off x="5553" y="1938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5553" y="1938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auto">
            <a:xfrm>
              <a:off x="201" y="2172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201" y="2172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>
              <a:off x="5553" y="2058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5553" y="2058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1101" y="2058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101" y="2058"/>
              <a:ext cx="6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>
              <a:off x="3681" y="1128"/>
              <a:ext cx="0" cy="11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3681" y="1128"/>
              <a:ext cx="6" cy="1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auto">
            <a:xfrm>
              <a:off x="201" y="2292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201" y="2292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auto">
            <a:xfrm>
              <a:off x="5553" y="2178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5553" y="2178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auto">
            <a:xfrm>
              <a:off x="195" y="936"/>
              <a:ext cx="1" cy="13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195" y="936"/>
              <a:ext cx="6" cy="13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auto">
            <a:xfrm>
              <a:off x="4659" y="936"/>
              <a:ext cx="1" cy="13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4659" y="936"/>
              <a:ext cx="6" cy="13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auto">
            <a:xfrm>
              <a:off x="5559" y="93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5559" y="936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auto">
            <a:xfrm>
              <a:off x="5559" y="112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5559" y="1122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auto">
            <a:xfrm>
              <a:off x="5559" y="12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5559" y="125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auto">
            <a:xfrm>
              <a:off x="5559" y="137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5559" y="137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auto">
            <a:xfrm>
              <a:off x="5559" y="149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5559" y="149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auto">
            <a:xfrm>
              <a:off x="5559" y="161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5559" y="161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5559" y="167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5559" y="167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auto">
            <a:xfrm>
              <a:off x="5559" y="179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5559" y="179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auto">
            <a:xfrm>
              <a:off x="5559" y="189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5559" y="189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auto">
            <a:xfrm>
              <a:off x="5559" y="193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5559" y="1932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auto">
            <a:xfrm>
              <a:off x="5559" y="205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5559" y="2052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auto">
            <a:xfrm>
              <a:off x="5559" y="217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5559" y="2172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auto">
            <a:xfrm>
              <a:off x="5559" y="229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8" name="Rectangle 96"/>
            <p:cNvSpPr>
              <a:spLocks noChangeArrowheads="1"/>
            </p:cNvSpPr>
            <p:nvPr/>
          </p:nvSpPr>
          <p:spPr bwMode="auto">
            <a:xfrm>
              <a:off x="5559" y="2292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410568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1700" y="418854"/>
            <a:ext cx="8520600" cy="837709"/>
          </a:xfrm>
        </p:spPr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Realizováno </a:t>
            </a:r>
            <a:r>
              <a:rPr lang="cs-CZ" dirty="0" smtClean="0">
                <a:solidFill>
                  <a:schemeClr val="bg1"/>
                </a:solidFill>
              </a:rPr>
              <a:t>2018</a:t>
            </a: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09563" y="1747838"/>
            <a:ext cx="8572500" cy="1962150"/>
            <a:chOff x="195" y="1101"/>
            <a:chExt cx="5400" cy="1236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95" y="1101"/>
              <a:ext cx="5370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95" y="1101"/>
              <a:ext cx="5364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95" y="2127"/>
              <a:ext cx="5364" cy="2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19" y="1173"/>
              <a:ext cx="40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OBSAH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779" y="1173"/>
              <a:ext cx="81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4 900 000,00 Kč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25" y="1293"/>
              <a:ext cx="188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funkční tiskoviny, reprezentativní kniha, licence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945" y="1293"/>
              <a:ext cx="45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875" y="1293"/>
              <a:ext cx="65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2 209 430,00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125" y="1413"/>
              <a:ext cx="159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tvorba, údržba, správa webových stránek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945" y="141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959" y="1413"/>
              <a:ext cx="57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334 255,00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125" y="1533"/>
              <a:ext cx="64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mobilní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aplikace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933" y="153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965" y="1533"/>
              <a:ext cx="56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241 999,00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125" y="1653"/>
              <a:ext cx="42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gamifikace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933" y="165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965" y="1653"/>
              <a:ext cx="56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241 999,00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125" y="1773"/>
              <a:ext cx="81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správa sociálních sítí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945" y="177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 smtClean="0">
                  <a:solidFill>
                    <a:schemeClr val="bg1"/>
                  </a:solidFill>
                  <a:latin typeface="Georgia" pitchFamily="18" charset="0"/>
                </a:rPr>
                <a:t>v 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4965" y="1773"/>
              <a:ext cx="56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241 999,00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1125" y="1893"/>
              <a:ext cx="102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výkup historických záběrů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945" y="189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4965" y="1893"/>
              <a:ext cx="57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166 980,00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125" y="2013"/>
              <a:ext cx="247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tvorba obsahů, </a:t>
              </a:r>
              <a:r>
                <a:rPr kumimoji="0" lang="cs-CZ" altLang="cs-CZ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fotografí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, videomateriálu, </a:t>
              </a:r>
              <a:r>
                <a:rPr kumimoji="0" lang="cs-CZ" altLang="cs-CZ" sz="11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copywriting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, překlady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945" y="2013"/>
              <a:ext cx="39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1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4893" y="2013"/>
              <a:ext cx="63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1 463 338,00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>
              <a:off x="1101" y="1101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101" y="110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>
              <a:off x="3681" y="1101"/>
              <a:ext cx="0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3681" y="110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201" y="1101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201" y="1101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5553" y="1101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>
              <a:off x="201" y="1287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201" y="1287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auto">
            <a:xfrm>
              <a:off x="1107" y="140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1107" y="140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5553" y="129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5553" y="129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>
              <a:off x="1107" y="152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1107" y="152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>
              <a:off x="5553" y="141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5553" y="141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1107" y="164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1107" y="164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auto">
            <a:xfrm>
              <a:off x="5553" y="153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5553" y="153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>
              <a:off x="1107" y="176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1107" y="176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>
              <a:off x="5553" y="165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5553" y="165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auto">
            <a:xfrm>
              <a:off x="1107" y="188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1107" y="188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>
              <a:off x="5553" y="177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5553" y="177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1107" y="200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107" y="2007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>
              <a:off x="5410" y="1905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5553" y="189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auto">
            <a:xfrm>
              <a:off x="1101" y="1293"/>
              <a:ext cx="0" cy="8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1101" y="1293"/>
              <a:ext cx="6" cy="8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auto">
            <a:xfrm>
              <a:off x="3681" y="1293"/>
              <a:ext cx="0" cy="8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3681" y="1293"/>
              <a:ext cx="6" cy="8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auto">
            <a:xfrm>
              <a:off x="201" y="2127"/>
              <a:ext cx="53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201" y="2127"/>
              <a:ext cx="53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auto">
            <a:xfrm>
              <a:off x="5553" y="2013"/>
              <a:ext cx="0" cy="11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5553" y="2013"/>
              <a:ext cx="6" cy="11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auto">
            <a:xfrm>
              <a:off x="195" y="1101"/>
              <a:ext cx="1" cy="10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195" y="1101"/>
              <a:ext cx="6" cy="1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auto">
            <a:xfrm>
              <a:off x="4659" y="1101"/>
              <a:ext cx="1" cy="103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4659" y="1101"/>
              <a:ext cx="6" cy="10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auto">
            <a:xfrm>
              <a:off x="5559" y="110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5559" y="1101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auto">
            <a:xfrm>
              <a:off x="5559" y="128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5559" y="128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auto">
            <a:xfrm>
              <a:off x="5559" y="140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5559" y="140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auto">
            <a:xfrm>
              <a:off x="5559" y="152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5559" y="152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5559" y="16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5559" y="164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auto">
            <a:xfrm>
              <a:off x="5559" y="176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5559" y="176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auto">
            <a:xfrm>
              <a:off x="5559" y="188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5559" y="188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auto">
            <a:xfrm>
              <a:off x="5559" y="200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5559" y="200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auto">
            <a:xfrm>
              <a:off x="5559" y="212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5559" y="212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1275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1700" y="259572"/>
            <a:ext cx="8520600" cy="607633"/>
          </a:xfrm>
        </p:spPr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Kampaň 2018</a:t>
            </a: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1463" y="925513"/>
            <a:ext cx="8677275" cy="3894137"/>
            <a:chOff x="171" y="583"/>
            <a:chExt cx="5466" cy="245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71" y="583"/>
              <a:ext cx="5418" cy="2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71" y="583"/>
              <a:ext cx="5412" cy="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71" y="2917"/>
              <a:ext cx="5412" cy="1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95" y="664"/>
              <a:ext cx="1320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KAMPAŇ - ČR + zahraničí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767" y="664"/>
              <a:ext cx="870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24 510 000,00 Kč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49" y="771"/>
              <a:ext cx="151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Logo, logotyp, </a:t>
              </a: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logomanuál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, návrhy vizuálů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969" y="771"/>
              <a:ext cx="41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realizováno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977" y="771"/>
              <a:ext cx="52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496 100,00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149" y="879"/>
              <a:ext cx="29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Youtube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957" y="879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965" y="879"/>
              <a:ext cx="53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290 400,00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149" y="986"/>
              <a:ext cx="34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Facebook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957" y="986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983" y="986"/>
              <a:ext cx="51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718 740,00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149" y="1094"/>
              <a:ext cx="36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Instagram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957" y="1094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971" y="1094"/>
              <a:ext cx="54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200 860,00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149" y="1202"/>
              <a:ext cx="148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RTB (</a:t>
              </a: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bannerová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/display reklama v aukci)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957" y="1202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4905" y="1202"/>
              <a:ext cx="59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2 087 250,00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1149" y="1309"/>
              <a:ext cx="98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OOH (</a:t>
              </a: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outdoorová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reklama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)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957" y="1309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4983" y="1309"/>
              <a:ext cx="5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925 650,00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149" y="1406"/>
              <a:ext cx="199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mediální kampaň na blízkých trzích (Slovensko, Polsko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,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1149" y="1508"/>
              <a:ext cx="133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Německo, Rakousko, Rusko, Francie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)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945" y="1465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863" y="1513"/>
              <a:ext cx="62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10 553 620,00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149" y="1616"/>
              <a:ext cx="210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mediální kampaň v anglicky mluvících zemích (USA, Velká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1149" y="1718"/>
              <a:ext cx="31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Británie)</a:t>
              </a:r>
              <a:endPara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3945" y="1675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4905" y="1723"/>
              <a:ext cx="58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2 120 240,00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149" y="1847"/>
              <a:ext cx="77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partnerský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marketing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3945" y="1842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4911" y="1847"/>
              <a:ext cx="57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1 781 040,00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149" y="1955"/>
              <a:ext cx="49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Česká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televize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3957" y="1955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4899" y="1955"/>
              <a:ext cx="58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1 452 000,00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1149" y="2062"/>
              <a:ext cx="48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Český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rozhlas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3957" y="2062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4971" y="2062"/>
              <a:ext cx="54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580 800,00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1149" y="2170"/>
              <a:ext cx="43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České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dráhy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3747" y="2170"/>
              <a:ext cx="81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květen, září, říjen 2018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4899" y="2170"/>
              <a:ext cx="58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1 452 000,00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1149" y="2277"/>
              <a:ext cx="16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Kina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4017" y="2277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 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4977" y="2277"/>
              <a:ext cx="5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326 700,00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149" y="2385"/>
              <a:ext cx="76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Letiště Václava Havla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789" y="2385"/>
              <a:ext cx="74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červenec-srpen 2018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4965" y="2385"/>
              <a:ext cx="52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544 500,00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149" y="2492"/>
              <a:ext cx="46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Letiště Kbely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3885" y="2492"/>
              <a:ext cx="56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září - říjen 2018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5043" y="2498"/>
              <a:ext cx="46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12 100,00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1149" y="2600"/>
              <a:ext cx="39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Influenceři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3885" y="2600"/>
              <a:ext cx="56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září - říjen 2018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4971" y="2600"/>
              <a:ext cx="53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363 000,00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1149" y="2707"/>
              <a:ext cx="100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Spotová reklama </a:t>
              </a: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SeznamTV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3999" y="2707"/>
              <a:ext cx="35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cs-CZ" altLang="cs-CZ" sz="1000" dirty="0">
                  <a:solidFill>
                    <a:schemeClr val="bg1"/>
                  </a:solidFill>
                  <a:latin typeface="Georgia" pitchFamily="18" charset="0"/>
                </a:rPr>
                <a:t>v</a:t>
              </a:r>
              <a:r>
                <a:rPr lang="cs-CZ" altLang="cs-CZ" sz="1000" dirty="0" smtClean="0">
                  <a:solidFill>
                    <a:schemeClr val="bg1"/>
                  </a:solidFill>
                  <a:latin typeface="Georgia" pitchFamily="18" charset="0"/>
                </a:rPr>
                <a:t>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realizaci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4965" y="2707"/>
              <a:ext cx="53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242 000,00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1149" y="2815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Print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3825" y="2815"/>
              <a:ext cx="66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červen - říjen 2018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4971" y="2815"/>
              <a:ext cx="53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363 000,00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95" y="1643"/>
              <a:ext cx="69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Mediální kampaň -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195" y="1745"/>
              <a:ext cx="86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zahraničí 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                         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195" y="1847"/>
              <a:ext cx="62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14 454 900,00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195" y="2283"/>
              <a:ext cx="80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Mediální partnerství -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195" y="2385"/>
              <a:ext cx="77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trh ČR                           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195" y="2487"/>
              <a:ext cx="5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5 336 100,00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195" y="992"/>
              <a:ext cx="8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Mediální kampaň - trh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195" y="1094"/>
              <a:ext cx="74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ČR</a:t>
              </a: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eorgia" pitchFamily="18" charset="0"/>
                  <a:cs typeface="Arial" pitchFamily="34" charset="0"/>
                </a:rPr>
                <a:t>                                 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195" y="1196"/>
              <a:ext cx="59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4 222 900,00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auto">
            <a:xfrm>
              <a:off x="1125" y="583"/>
              <a:ext cx="0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125" y="583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auto">
            <a:xfrm>
              <a:off x="3705" y="583"/>
              <a:ext cx="0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3705" y="583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auto">
            <a:xfrm>
              <a:off x="177" y="583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177" y="583"/>
              <a:ext cx="540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5577" y="583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auto">
            <a:xfrm>
              <a:off x="177" y="766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177" y="766"/>
              <a:ext cx="540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auto">
            <a:xfrm>
              <a:off x="177" y="873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177" y="873"/>
              <a:ext cx="540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auto">
            <a:xfrm>
              <a:off x="1131" y="981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1131" y="981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auto">
            <a:xfrm>
              <a:off x="1131" y="1089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131" y="1089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auto">
            <a:xfrm>
              <a:off x="1131" y="1196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1131" y="1196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auto">
            <a:xfrm>
              <a:off x="1131" y="1304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1131" y="1304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auto">
            <a:xfrm>
              <a:off x="177" y="1411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177" y="1411"/>
              <a:ext cx="540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auto">
            <a:xfrm>
              <a:off x="5577" y="771"/>
              <a:ext cx="0" cy="6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8" name="Rectangle 96"/>
            <p:cNvSpPr>
              <a:spLocks noChangeArrowheads="1"/>
            </p:cNvSpPr>
            <p:nvPr/>
          </p:nvSpPr>
          <p:spPr bwMode="auto">
            <a:xfrm>
              <a:off x="5577" y="771"/>
              <a:ext cx="6" cy="64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auto">
            <a:xfrm>
              <a:off x="1131" y="1616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1131" y="1616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auto">
            <a:xfrm>
              <a:off x="5577" y="1417"/>
              <a:ext cx="0" cy="19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2" name="Rectangle 100"/>
            <p:cNvSpPr>
              <a:spLocks noChangeArrowheads="1"/>
            </p:cNvSpPr>
            <p:nvPr/>
          </p:nvSpPr>
          <p:spPr bwMode="auto">
            <a:xfrm>
              <a:off x="5577" y="1417"/>
              <a:ext cx="6" cy="19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auto">
            <a:xfrm>
              <a:off x="1131" y="1825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1131" y="1825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auto">
            <a:xfrm>
              <a:off x="5577" y="1621"/>
              <a:ext cx="0" cy="204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6" name="Rectangle 104"/>
            <p:cNvSpPr>
              <a:spLocks noChangeArrowheads="1"/>
            </p:cNvSpPr>
            <p:nvPr/>
          </p:nvSpPr>
          <p:spPr bwMode="auto">
            <a:xfrm>
              <a:off x="5577" y="1621"/>
              <a:ext cx="6" cy="20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auto">
            <a:xfrm>
              <a:off x="177" y="1949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8" name="Rectangle 106"/>
            <p:cNvSpPr>
              <a:spLocks noChangeArrowheads="1"/>
            </p:cNvSpPr>
            <p:nvPr/>
          </p:nvSpPr>
          <p:spPr bwMode="auto">
            <a:xfrm>
              <a:off x="177" y="1949"/>
              <a:ext cx="540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auto">
            <a:xfrm>
              <a:off x="5577" y="1831"/>
              <a:ext cx="0" cy="118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0" name="Rectangle 108"/>
            <p:cNvSpPr>
              <a:spLocks noChangeArrowheads="1"/>
            </p:cNvSpPr>
            <p:nvPr/>
          </p:nvSpPr>
          <p:spPr bwMode="auto">
            <a:xfrm>
              <a:off x="5577" y="1831"/>
              <a:ext cx="6" cy="11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auto">
            <a:xfrm>
              <a:off x="1131" y="205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1131" y="2057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auto">
            <a:xfrm>
              <a:off x="1131" y="2164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4" name="Rectangle 112"/>
            <p:cNvSpPr>
              <a:spLocks noChangeArrowheads="1"/>
            </p:cNvSpPr>
            <p:nvPr/>
          </p:nvSpPr>
          <p:spPr bwMode="auto">
            <a:xfrm>
              <a:off x="1131" y="2164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auto">
            <a:xfrm>
              <a:off x="1131" y="2272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1131" y="2272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auto">
            <a:xfrm>
              <a:off x="1131" y="2379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8" name="Rectangle 116"/>
            <p:cNvSpPr>
              <a:spLocks noChangeArrowheads="1"/>
            </p:cNvSpPr>
            <p:nvPr/>
          </p:nvSpPr>
          <p:spPr bwMode="auto">
            <a:xfrm>
              <a:off x="1131" y="2379"/>
              <a:ext cx="445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auto">
            <a:xfrm>
              <a:off x="1131" y="2487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0" name="Rectangle 118"/>
            <p:cNvSpPr>
              <a:spLocks noChangeArrowheads="1"/>
            </p:cNvSpPr>
            <p:nvPr/>
          </p:nvSpPr>
          <p:spPr bwMode="auto">
            <a:xfrm>
              <a:off x="1131" y="2487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auto">
            <a:xfrm>
              <a:off x="1131" y="2595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2" name="Rectangle 120"/>
            <p:cNvSpPr>
              <a:spLocks noChangeArrowheads="1"/>
            </p:cNvSpPr>
            <p:nvPr/>
          </p:nvSpPr>
          <p:spPr bwMode="auto">
            <a:xfrm>
              <a:off x="1131" y="2595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auto">
            <a:xfrm>
              <a:off x="1131" y="2702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1131" y="2702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auto">
            <a:xfrm>
              <a:off x="1131" y="2810"/>
              <a:ext cx="44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6" name="Rectangle 124"/>
            <p:cNvSpPr>
              <a:spLocks noChangeArrowheads="1"/>
            </p:cNvSpPr>
            <p:nvPr/>
          </p:nvSpPr>
          <p:spPr bwMode="auto">
            <a:xfrm>
              <a:off x="1131" y="2810"/>
              <a:ext cx="445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auto">
            <a:xfrm>
              <a:off x="1125" y="771"/>
              <a:ext cx="0" cy="21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1125" y="771"/>
              <a:ext cx="6" cy="21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auto">
            <a:xfrm>
              <a:off x="3705" y="771"/>
              <a:ext cx="0" cy="21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0" name="Rectangle 128"/>
            <p:cNvSpPr>
              <a:spLocks noChangeArrowheads="1"/>
            </p:cNvSpPr>
            <p:nvPr/>
          </p:nvSpPr>
          <p:spPr bwMode="auto">
            <a:xfrm>
              <a:off x="3705" y="771"/>
              <a:ext cx="6" cy="21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auto">
            <a:xfrm>
              <a:off x="4683" y="583"/>
              <a:ext cx="0" cy="23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2" name="Rectangle 130"/>
            <p:cNvSpPr>
              <a:spLocks noChangeArrowheads="1"/>
            </p:cNvSpPr>
            <p:nvPr/>
          </p:nvSpPr>
          <p:spPr bwMode="auto">
            <a:xfrm>
              <a:off x="4683" y="583"/>
              <a:ext cx="6" cy="23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auto">
            <a:xfrm>
              <a:off x="177" y="2917"/>
              <a:ext cx="540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4" name="Rectangle 132"/>
            <p:cNvSpPr>
              <a:spLocks noChangeArrowheads="1"/>
            </p:cNvSpPr>
            <p:nvPr/>
          </p:nvSpPr>
          <p:spPr bwMode="auto">
            <a:xfrm>
              <a:off x="177" y="2917"/>
              <a:ext cx="540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auto">
            <a:xfrm>
              <a:off x="5577" y="1955"/>
              <a:ext cx="0" cy="96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5577" y="1955"/>
              <a:ext cx="6" cy="96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auto">
            <a:xfrm>
              <a:off x="171" y="583"/>
              <a:ext cx="1" cy="23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8" name="Rectangle 136"/>
            <p:cNvSpPr>
              <a:spLocks noChangeArrowheads="1"/>
            </p:cNvSpPr>
            <p:nvPr/>
          </p:nvSpPr>
          <p:spPr bwMode="auto">
            <a:xfrm>
              <a:off x="171" y="583"/>
              <a:ext cx="6" cy="234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auto">
            <a:xfrm>
              <a:off x="5583" y="58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5583" y="583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auto">
            <a:xfrm>
              <a:off x="5583" y="76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2" name="Rectangle 140"/>
            <p:cNvSpPr>
              <a:spLocks noChangeArrowheads="1"/>
            </p:cNvSpPr>
            <p:nvPr/>
          </p:nvSpPr>
          <p:spPr bwMode="auto">
            <a:xfrm>
              <a:off x="5583" y="766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auto">
            <a:xfrm>
              <a:off x="5583" y="87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4" name="Rectangle 142"/>
            <p:cNvSpPr>
              <a:spLocks noChangeArrowheads="1"/>
            </p:cNvSpPr>
            <p:nvPr/>
          </p:nvSpPr>
          <p:spPr bwMode="auto">
            <a:xfrm>
              <a:off x="5583" y="873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auto">
            <a:xfrm>
              <a:off x="5583" y="98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6" name="Rectangle 144"/>
            <p:cNvSpPr>
              <a:spLocks noChangeArrowheads="1"/>
            </p:cNvSpPr>
            <p:nvPr/>
          </p:nvSpPr>
          <p:spPr bwMode="auto">
            <a:xfrm>
              <a:off x="5583" y="981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auto">
            <a:xfrm>
              <a:off x="5583" y="108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583" y="1089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auto">
            <a:xfrm>
              <a:off x="5583" y="119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0" name="Rectangle 148"/>
            <p:cNvSpPr>
              <a:spLocks noChangeArrowheads="1"/>
            </p:cNvSpPr>
            <p:nvPr/>
          </p:nvSpPr>
          <p:spPr bwMode="auto">
            <a:xfrm>
              <a:off x="5583" y="1196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auto">
            <a:xfrm>
              <a:off x="5583" y="130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583" y="1304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auto">
            <a:xfrm>
              <a:off x="5583" y="141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4" name="Rectangle 152"/>
            <p:cNvSpPr>
              <a:spLocks noChangeArrowheads="1"/>
            </p:cNvSpPr>
            <p:nvPr/>
          </p:nvSpPr>
          <p:spPr bwMode="auto">
            <a:xfrm>
              <a:off x="5583" y="1411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auto">
            <a:xfrm>
              <a:off x="5583" y="161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6" name="Rectangle 154"/>
            <p:cNvSpPr>
              <a:spLocks noChangeArrowheads="1"/>
            </p:cNvSpPr>
            <p:nvPr/>
          </p:nvSpPr>
          <p:spPr bwMode="auto">
            <a:xfrm>
              <a:off x="5583" y="1616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auto">
            <a:xfrm>
              <a:off x="5583" y="182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8" name="Rectangle 156"/>
            <p:cNvSpPr>
              <a:spLocks noChangeArrowheads="1"/>
            </p:cNvSpPr>
            <p:nvPr/>
          </p:nvSpPr>
          <p:spPr bwMode="auto">
            <a:xfrm>
              <a:off x="5583" y="1825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auto">
            <a:xfrm>
              <a:off x="5583" y="194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0" name="Rectangle 158"/>
            <p:cNvSpPr>
              <a:spLocks noChangeArrowheads="1"/>
            </p:cNvSpPr>
            <p:nvPr/>
          </p:nvSpPr>
          <p:spPr bwMode="auto">
            <a:xfrm>
              <a:off x="5583" y="1949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auto">
            <a:xfrm>
              <a:off x="5583" y="205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2" name="Rectangle 160"/>
            <p:cNvSpPr>
              <a:spLocks noChangeArrowheads="1"/>
            </p:cNvSpPr>
            <p:nvPr/>
          </p:nvSpPr>
          <p:spPr bwMode="auto">
            <a:xfrm>
              <a:off x="5583" y="2057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auto">
            <a:xfrm>
              <a:off x="5583" y="216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4" name="Rectangle 162"/>
            <p:cNvSpPr>
              <a:spLocks noChangeArrowheads="1"/>
            </p:cNvSpPr>
            <p:nvPr/>
          </p:nvSpPr>
          <p:spPr bwMode="auto">
            <a:xfrm>
              <a:off x="5583" y="2164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auto">
            <a:xfrm>
              <a:off x="5583" y="227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6" name="Rectangle 164"/>
            <p:cNvSpPr>
              <a:spLocks noChangeArrowheads="1"/>
            </p:cNvSpPr>
            <p:nvPr/>
          </p:nvSpPr>
          <p:spPr bwMode="auto">
            <a:xfrm>
              <a:off x="5583" y="2272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auto">
            <a:xfrm>
              <a:off x="5583" y="237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8" name="Rectangle 166"/>
            <p:cNvSpPr>
              <a:spLocks noChangeArrowheads="1"/>
            </p:cNvSpPr>
            <p:nvPr/>
          </p:nvSpPr>
          <p:spPr bwMode="auto">
            <a:xfrm>
              <a:off x="5583" y="2379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auto">
            <a:xfrm>
              <a:off x="5583" y="248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0" name="Rectangle 168"/>
            <p:cNvSpPr>
              <a:spLocks noChangeArrowheads="1"/>
            </p:cNvSpPr>
            <p:nvPr/>
          </p:nvSpPr>
          <p:spPr bwMode="auto">
            <a:xfrm>
              <a:off x="5583" y="2487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auto">
            <a:xfrm>
              <a:off x="5583" y="259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2" name="Rectangle 170"/>
            <p:cNvSpPr>
              <a:spLocks noChangeArrowheads="1"/>
            </p:cNvSpPr>
            <p:nvPr/>
          </p:nvSpPr>
          <p:spPr bwMode="auto">
            <a:xfrm>
              <a:off x="5583" y="2595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auto">
            <a:xfrm>
              <a:off x="5583" y="270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4" name="Rectangle 172"/>
            <p:cNvSpPr>
              <a:spLocks noChangeArrowheads="1"/>
            </p:cNvSpPr>
            <p:nvPr/>
          </p:nvSpPr>
          <p:spPr bwMode="auto">
            <a:xfrm>
              <a:off x="5583" y="2702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auto">
            <a:xfrm>
              <a:off x="5583" y="281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6" name="Rectangle 174"/>
            <p:cNvSpPr>
              <a:spLocks noChangeArrowheads="1"/>
            </p:cNvSpPr>
            <p:nvPr/>
          </p:nvSpPr>
          <p:spPr bwMode="auto">
            <a:xfrm>
              <a:off x="5583" y="2810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auto">
            <a:xfrm>
              <a:off x="5583" y="291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8" name="Rectangle 176"/>
            <p:cNvSpPr>
              <a:spLocks noChangeArrowheads="1"/>
            </p:cNvSpPr>
            <p:nvPr/>
          </p:nvSpPr>
          <p:spPr bwMode="auto">
            <a:xfrm>
              <a:off x="5583" y="291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51947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" dirty="0" smtClean="0">
                <a:solidFill>
                  <a:srgbClr val="FFFFFF"/>
                </a:solidFill>
              </a:rPr>
              <a:t>Oslavme společné století – neměnil bych</a:t>
            </a: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" dirty="0" smtClean="0">
                <a:solidFill>
                  <a:srgbClr val="FFFFFF"/>
                </a:solidFill>
              </a:rPr>
              <a:t>Claim </a:t>
            </a:r>
            <a:r>
              <a:rPr lang="cs" dirty="0">
                <a:solidFill>
                  <a:srgbClr val="FFFFFF"/>
                </a:solidFill>
              </a:rPr>
              <a:t>CZ/SK: “Neměnil bych” / “Nemenil </a:t>
            </a:r>
            <a:r>
              <a:rPr lang="cs" dirty="0" smtClean="0">
                <a:solidFill>
                  <a:srgbClr val="FFFFFF"/>
                </a:solidFill>
              </a:rPr>
              <a:t>by som”</a:t>
            </a:r>
            <a:endParaRPr lang="cs" dirty="0">
              <a:solidFill>
                <a:srgbClr val="FFFFFF"/>
              </a:solidFill>
            </a:endParaRP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" dirty="0">
                <a:solidFill>
                  <a:srgbClr val="FFFFFF"/>
                </a:solidFill>
              </a:rPr>
              <a:t>Claim ENG: </a:t>
            </a:r>
            <a:r>
              <a:rPr lang="cs" dirty="0" smtClean="0">
                <a:solidFill>
                  <a:srgbClr val="FFFFFF"/>
                </a:solidFill>
              </a:rPr>
              <a:t>“</a:t>
            </a:r>
            <a:r>
              <a:rPr lang="cs-CZ" dirty="0" err="1" smtClean="0">
                <a:solidFill>
                  <a:srgbClr val="FFFFFF"/>
                </a:solidFill>
              </a:rPr>
              <a:t>Come</a:t>
            </a:r>
            <a:r>
              <a:rPr lang="cs-CZ" dirty="0" smtClean="0">
                <a:solidFill>
                  <a:srgbClr val="FFFFFF"/>
                </a:solidFill>
              </a:rPr>
              <a:t> </a:t>
            </a:r>
            <a:r>
              <a:rPr lang="cs-CZ" dirty="0" err="1" smtClean="0">
                <a:solidFill>
                  <a:srgbClr val="FFFFFF"/>
                </a:solidFill>
              </a:rPr>
              <a:t>celebrate</a:t>
            </a:r>
            <a:r>
              <a:rPr lang="cs-CZ" dirty="0" smtClean="0">
                <a:solidFill>
                  <a:srgbClr val="FFFFFF"/>
                </a:solidFill>
              </a:rPr>
              <a:t> </a:t>
            </a:r>
            <a:r>
              <a:rPr lang="cs-CZ" dirty="0" err="1" smtClean="0">
                <a:solidFill>
                  <a:srgbClr val="FFFFFF"/>
                </a:solidFill>
              </a:rPr>
              <a:t>with</a:t>
            </a:r>
            <a:r>
              <a:rPr lang="cs-CZ" dirty="0" smtClean="0">
                <a:solidFill>
                  <a:srgbClr val="FFFFFF"/>
                </a:solidFill>
              </a:rPr>
              <a:t> </a:t>
            </a:r>
            <a:r>
              <a:rPr lang="cs-CZ" dirty="0" err="1" smtClean="0">
                <a:solidFill>
                  <a:srgbClr val="FFFFFF"/>
                </a:solidFill>
              </a:rPr>
              <a:t>us</a:t>
            </a:r>
            <a:r>
              <a:rPr lang="cs-CZ" dirty="0" smtClean="0">
                <a:solidFill>
                  <a:srgbClr val="FFFFFF"/>
                </a:solidFill>
              </a:rPr>
              <a:t>“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-CZ" dirty="0" smtClean="0">
                <a:solidFill>
                  <a:srgbClr val="FFFFFF"/>
                </a:solidFill>
              </a:rPr>
              <a:t>Ústřední sdělení: Oslavme společné století</a:t>
            </a:r>
            <a:endParaRPr lang="cs" dirty="0">
              <a:solidFill>
                <a:srgbClr val="FFFFFF"/>
              </a:solidFill>
            </a:endParaRPr>
          </a:p>
          <a:p>
            <a:pPr marL="0" lvl="0" indent="-6985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FFFFFF"/>
              </a:solidFill>
            </a:endParaRPr>
          </a:p>
        </p:txBody>
      </p:sp>
      <p:pic>
        <p:nvPicPr>
          <p:cNvPr id="5" name="Obrázek 4" descr="inzerce celostrana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577" y="1017726"/>
            <a:ext cx="2912693" cy="412547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68519"/>
            <a:ext cx="3361765" cy="237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30575" y="-6195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1700" y="259572"/>
            <a:ext cx="8520600" cy="666627"/>
          </a:xfrm>
        </p:spPr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Rozpočet celkem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z="800" i="1" dirty="0" smtClean="0"/>
              <a:t>KE 20.4.2018</a:t>
            </a:r>
            <a:endParaRPr lang="cs-CZ" sz="800" i="1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642454" y="1543459"/>
            <a:ext cx="6110673" cy="2026410"/>
            <a:chOff x="1255" y="993"/>
            <a:chExt cx="3498" cy="116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61" y="1041"/>
              <a:ext cx="3392" cy="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261" y="1020"/>
              <a:ext cx="3449" cy="6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261" y="1717"/>
              <a:ext cx="3449" cy="11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261" y="1960"/>
              <a:ext cx="3449" cy="1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284" y="1088"/>
              <a:ext cx="39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EVENTY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912" y="1088"/>
              <a:ext cx="72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akce v gesci </a:t>
              </a:r>
              <a:r>
                <a:rPr kumimoji="0" lang="cs-CZ" altLang="cs-CZ" sz="11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CzT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991" y="1088"/>
              <a:ext cx="72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7 917 000,00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1284" y="1213"/>
              <a:ext cx="51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KREATIVA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3980" y="1213"/>
              <a:ext cx="714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5 700 000,00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1284" y="1326"/>
              <a:ext cx="34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OBSAH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974" y="1326"/>
              <a:ext cx="76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4 900 000,00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284" y="1439"/>
              <a:ext cx="118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KAMPAŇ - ČR + zahraničí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940" y="1439"/>
              <a:ext cx="80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24 510 000,00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284" y="1553"/>
              <a:ext cx="124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PRŮZKUMY + TESTOVÁNÍ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974" y="1553"/>
              <a:ext cx="76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6 500 000,00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284" y="1722"/>
              <a:ext cx="43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OSTATNÍ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3985" y="1722"/>
              <a:ext cx="74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Georgia" pitchFamily="18" charset="0"/>
                  <a:cs typeface="Arial" pitchFamily="34" charset="0"/>
                </a:rPr>
                <a:t>1 700 000,00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284" y="1972"/>
              <a:ext cx="45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7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Arial" pitchFamily="34" charset="0"/>
                </a:rPr>
                <a:t>CELKEM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759" y="1972"/>
              <a:ext cx="95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7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Arial" pitchFamily="34" charset="0"/>
                </a:rPr>
                <a:t>51 227 000,00 Kč</a:t>
              </a:r>
              <a:endPara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1261" y="1020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1890" y="1020"/>
              <a:ext cx="5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926" y="1020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3674" y="1020"/>
              <a:ext cx="6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>
              <a:off x="1267" y="1020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 flipV="1">
              <a:off x="1267" y="993"/>
              <a:ext cx="3486" cy="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4705" y="1020"/>
              <a:ext cx="5" cy="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>
              <a:off x="1267" y="1196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267" y="1196"/>
              <a:ext cx="34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>
              <a:off x="1267" y="1320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267" y="1320"/>
              <a:ext cx="344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1267" y="1434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267" y="1434"/>
              <a:ext cx="34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>
              <a:off x="3674" y="1026"/>
              <a:ext cx="0" cy="5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3674" y="1026"/>
              <a:ext cx="6" cy="5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1267" y="1547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267" y="1547"/>
              <a:ext cx="344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>
              <a:off x="1261" y="1020"/>
              <a:ext cx="0" cy="6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1261" y="1020"/>
              <a:ext cx="6" cy="64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>
              <a:off x="1890" y="1660"/>
              <a:ext cx="282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1890" y="1660"/>
              <a:ext cx="28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>
              <a:off x="1261" y="1666"/>
              <a:ext cx="0" cy="5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1261" y="1666"/>
              <a:ext cx="6" cy="5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>
              <a:off x="1890" y="1666"/>
              <a:ext cx="0" cy="5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1890" y="1666"/>
              <a:ext cx="5" cy="5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2926" y="1666"/>
              <a:ext cx="0" cy="5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2926" y="1666"/>
              <a:ext cx="6" cy="5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3674" y="1666"/>
              <a:ext cx="0" cy="5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674" y="1666"/>
              <a:ext cx="6" cy="5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1267" y="1717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67" y="1717"/>
              <a:ext cx="34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4705" y="1666"/>
              <a:ext cx="0" cy="5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4705" y="1666"/>
              <a:ext cx="5" cy="51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auto">
            <a:xfrm>
              <a:off x="1261" y="1717"/>
              <a:ext cx="0" cy="11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261" y="1717"/>
              <a:ext cx="6" cy="11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1267" y="1830"/>
              <a:ext cx="344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1267" y="1830"/>
              <a:ext cx="344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>
              <a:off x="1261" y="1836"/>
              <a:ext cx="0" cy="11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1261" y="1836"/>
              <a:ext cx="6" cy="11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1890" y="1836"/>
              <a:ext cx="0" cy="11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1890" y="1836"/>
              <a:ext cx="5" cy="11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auto">
            <a:xfrm>
              <a:off x="2926" y="1836"/>
              <a:ext cx="0" cy="11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2926" y="1836"/>
              <a:ext cx="6" cy="11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>
              <a:off x="3674" y="1836"/>
              <a:ext cx="0" cy="11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3674" y="1836"/>
              <a:ext cx="6" cy="11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1267" y="1955"/>
              <a:ext cx="3443" cy="1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auto">
            <a:xfrm>
              <a:off x="4705" y="1836"/>
              <a:ext cx="0" cy="119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4705" y="1836"/>
              <a:ext cx="5" cy="11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1255" y="1955"/>
              <a:ext cx="12" cy="1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1267" y="2136"/>
              <a:ext cx="344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4699" y="1966"/>
              <a:ext cx="11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auto">
            <a:xfrm>
              <a:off x="1261" y="21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261" y="214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auto">
            <a:xfrm>
              <a:off x="1890" y="21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1890" y="2147"/>
              <a:ext cx="5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auto">
            <a:xfrm>
              <a:off x="2926" y="21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2926" y="214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auto">
            <a:xfrm>
              <a:off x="3674" y="21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674" y="214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auto">
            <a:xfrm>
              <a:off x="4705" y="21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4705" y="2147"/>
              <a:ext cx="5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auto">
            <a:xfrm>
              <a:off x="4710" y="102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4710" y="102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auto">
            <a:xfrm>
              <a:off x="4710" y="119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4710" y="1196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auto">
            <a:xfrm>
              <a:off x="4710" y="132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4710" y="132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auto">
            <a:xfrm>
              <a:off x="4710" y="143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Rectangle 91"/>
            <p:cNvSpPr>
              <a:spLocks noChangeArrowheads="1"/>
            </p:cNvSpPr>
            <p:nvPr/>
          </p:nvSpPr>
          <p:spPr bwMode="auto">
            <a:xfrm>
              <a:off x="4710" y="1434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auto">
            <a:xfrm>
              <a:off x="4710" y="154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4710" y="1547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auto">
            <a:xfrm>
              <a:off x="4710" y="166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4710" y="166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auto">
            <a:xfrm>
              <a:off x="4710" y="171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9" name="Rectangle 97"/>
            <p:cNvSpPr>
              <a:spLocks noChangeArrowheads="1"/>
            </p:cNvSpPr>
            <p:nvPr/>
          </p:nvSpPr>
          <p:spPr bwMode="auto">
            <a:xfrm>
              <a:off x="4710" y="1717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auto">
            <a:xfrm>
              <a:off x="4710" y="183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4710" y="183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auto">
            <a:xfrm>
              <a:off x="1261" y="1921"/>
              <a:ext cx="3449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1261" y="1921"/>
              <a:ext cx="3455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auto">
            <a:xfrm>
              <a:off x="4710" y="196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4710" y="1960"/>
              <a:ext cx="6" cy="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auto">
            <a:xfrm>
              <a:off x="4710" y="214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4710" y="2142"/>
              <a:ext cx="6" cy="5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2548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bg1"/>
                </a:solidFill>
              </a:rPr>
              <a:t>DĚKUJI ZA POZORNOST</a:t>
            </a:r>
            <a:endParaRPr lang="cs-CZ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2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" dirty="0" smtClean="0">
                <a:solidFill>
                  <a:srgbClr val="FFFFFF"/>
                </a:solidFill>
              </a:rPr>
              <a:t>Tiskoviny</a:t>
            </a:r>
            <a:br>
              <a:rPr lang="cs" dirty="0" smtClean="0">
                <a:solidFill>
                  <a:srgbClr val="FFFFFF"/>
                </a:solidFill>
              </a:rPr>
            </a:b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cs" dirty="0" smtClean="0">
                <a:solidFill>
                  <a:schemeClr val="bg1"/>
                </a:solidFill>
              </a:rPr>
              <a:t> Informativní leták, programová brožura, reprezentativní kniha</a:t>
            </a:r>
          </a:p>
          <a:p>
            <a:pPr marL="0" lvl="0" indent="-6985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accent6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endParaRPr dirty="0">
              <a:solidFill>
                <a:srgbClr val="FFFFFF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046" y="2064250"/>
            <a:ext cx="1445254" cy="2890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413" y="2019096"/>
            <a:ext cx="2955663" cy="298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69" y="1864659"/>
            <a:ext cx="3572483" cy="3135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cs" dirty="0" smtClean="0">
                <a:solidFill>
                  <a:srgbClr val="FFFFFF"/>
                </a:solidFill>
              </a:rPr>
              <a:t>Focení pro marketingovou prezentaci - vizualizace</a:t>
            </a: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311700" y="1017725"/>
            <a:ext cx="8520600" cy="392679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cs" sz="1400" dirty="0" smtClean="0">
                <a:solidFill>
                  <a:srgbClr val="FFFFFF"/>
                </a:solidFill>
              </a:rPr>
              <a:t>Osobnosti prezentované v rámci marketingových vizuálů: Viktor Preiss, Táňa Pauhofová, Antonín Panenka, Emilia Vašáryová, prof. Jan Pirk, Marta Kubišová, Emil Boček, Taťána Kuchařová</a:t>
            </a:r>
          </a:p>
          <a:p>
            <a:pPr lvl="0">
              <a:buNone/>
            </a:pPr>
            <a:r>
              <a:rPr lang="cs" sz="1400" dirty="0" smtClean="0">
                <a:solidFill>
                  <a:srgbClr val="FFFFFF"/>
                </a:solidFill>
              </a:rPr>
              <a:t>Prezentace </a:t>
            </a:r>
            <a:r>
              <a:rPr lang="cs" sz="1400" dirty="0">
                <a:solidFill>
                  <a:srgbClr val="FFFFFF"/>
                </a:solidFill>
              </a:rPr>
              <a:t>současných osobností, které </a:t>
            </a:r>
            <a:r>
              <a:rPr lang="cs" sz="1400" dirty="0" smtClean="0">
                <a:solidFill>
                  <a:srgbClr val="FFFFFF"/>
                </a:solidFill>
              </a:rPr>
              <a:t>měly v </a:t>
            </a:r>
            <a:r>
              <a:rPr lang="cs" sz="1400" dirty="0">
                <a:solidFill>
                  <a:srgbClr val="FFFFFF"/>
                </a:solidFill>
              </a:rPr>
              <a:t>různých oblastech měly vliv na </a:t>
            </a:r>
            <a:r>
              <a:rPr lang="cs" sz="1400" dirty="0" smtClean="0">
                <a:solidFill>
                  <a:srgbClr val="FFFFFF"/>
                </a:solidFill>
              </a:rPr>
              <a:t>vývoj České a Slovenské republiky</a:t>
            </a:r>
            <a:endParaRPr sz="1400" dirty="0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749"/>
            <a:ext cx="1750719" cy="250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695" y="2571751"/>
            <a:ext cx="1787114" cy="253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26" y="2557667"/>
            <a:ext cx="1790225" cy="251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691" y="2557667"/>
            <a:ext cx="1760309" cy="253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51" y="2563907"/>
            <a:ext cx="1792640" cy="254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cs" dirty="0" smtClean="0">
                <a:solidFill>
                  <a:srgbClr val="FFFFFF"/>
                </a:solidFill>
              </a:rPr>
              <a:t>Videspoty, radiospoty</a:t>
            </a: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311700" y="1162025"/>
            <a:ext cx="8520600" cy="378249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cs-CZ" dirty="0" smtClean="0">
                <a:solidFill>
                  <a:srgbClr val="FFFFFF"/>
                </a:solidFill>
              </a:rPr>
              <a:t>V</a:t>
            </a:r>
            <a:r>
              <a:rPr lang="cs" dirty="0" smtClean="0">
                <a:solidFill>
                  <a:srgbClr val="FFFFFF"/>
                </a:solidFill>
              </a:rPr>
              <a:t>ideospot historický – využití archivních záběrů, historický průřez</a:t>
            </a:r>
          </a:p>
          <a:p>
            <a:pPr marL="0" lvl="0" indent="0">
              <a:spcBef>
                <a:spcPts val="0"/>
              </a:spcBef>
              <a:buNone/>
            </a:pPr>
            <a:endParaRPr lang="cs" dirty="0" smtClean="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cs" dirty="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cs" dirty="0" smtClean="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cs" dirty="0" smtClean="0">
                <a:solidFill>
                  <a:srgbClr val="FFFFFF"/>
                </a:solidFill>
              </a:rPr>
              <a:t>Videospot + radiospot CZ/SK emotivní -  herci Viktor Preiss/Táňa Pauhofová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1" y="1751506"/>
            <a:ext cx="2061883" cy="1125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755" y="1751506"/>
            <a:ext cx="2059738" cy="11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1506"/>
            <a:ext cx="1985308" cy="110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811" y="1775900"/>
            <a:ext cx="1963272" cy="1082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8823"/>
            <a:ext cx="2027496" cy="103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424" y="3718824"/>
            <a:ext cx="2000783" cy="103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90" y="3718824"/>
            <a:ext cx="2243318" cy="103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841" y="3718824"/>
            <a:ext cx="2057762" cy="103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25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cs" dirty="0" smtClean="0">
                <a:solidFill>
                  <a:srgbClr val="FFFFFF"/>
                </a:solidFill>
              </a:rPr>
              <a:t>Propagační materiály a reklamní předměty </a:t>
            </a:r>
            <a:br>
              <a:rPr lang="cs" dirty="0" smtClean="0">
                <a:solidFill>
                  <a:srgbClr val="FFFFFF"/>
                </a:solidFill>
              </a:rPr>
            </a:b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828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400" b="1" dirty="0" smtClean="0">
                <a:solidFill>
                  <a:srgbClr val="FFFFFF"/>
                </a:solidFill>
              </a:rPr>
              <a:t>Vlaječky s logem – </a:t>
            </a:r>
            <a:r>
              <a:rPr lang="cs" sz="1400" dirty="0" smtClean="0">
                <a:solidFill>
                  <a:srgbClr val="FFFFFF"/>
                </a:solidFill>
              </a:rPr>
              <a:t>nástroj pro šíření kreativy a posílení kampaně a přesunutí na širokou veřejnost. Distribuce na významných akcích ať už partnerských ,případně jednotlivých zapojených subjektů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dirty="0" smtClean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400" b="1" dirty="0" smtClean="0">
                <a:solidFill>
                  <a:srgbClr val="FFFFFF"/>
                </a:solidFill>
              </a:rPr>
              <a:t>Rollupy - </a:t>
            </a:r>
            <a:r>
              <a:rPr lang="cs" sz="1400" dirty="0" smtClean="0">
                <a:solidFill>
                  <a:srgbClr val="FFFFFF"/>
                </a:solidFill>
              </a:rPr>
              <a:t>určeny pro každý ze zapojených  resortů a drobné propagační předměty určené pro distribuci kanály jednotlivých resortů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b="1" u="sng" dirty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400" b="1" dirty="0" smtClean="0">
                <a:solidFill>
                  <a:srgbClr val="FFFFFF"/>
                </a:solidFill>
              </a:rPr>
              <a:t>Reklamní předměty – </a:t>
            </a:r>
            <a:r>
              <a:rPr lang="cs" sz="1400" dirty="0" smtClean="0">
                <a:solidFill>
                  <a:srgbClr val="FFFFFF"/>
                </a:solidFill>
              </a:rPr>
              <a:t>tašky, klíčenky, diář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u="sng" dirty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u="sng" dirty="0" smtClean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b="1" u="sng" dirty="0" smtClean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cs" sz="1400" b="1" u="sng" dirty="0" smtClean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400" dirty="0" smtClean="0">
                <a:solidFill>
                  <a:srgbClr val="FFFFFF"/>
                </a:solidFill>
              </a:rPr>
              <a:t>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endParaRPr sz="1400" dirty="0">
              <a:solidFill>
                <a:srgbClr val="FFFF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457" y="2497851"/>
            <a:ext cx="1517302" cy="248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661" y="2558326"/>
            <a:ext cx="2289080" cy="242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1" y="3125950"/>
            <a:ext cx="2654114" cy="185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cs" dirty="0" smtClean="0">
                <a:solidFill>
                  <a:srgbClr val="FFFFFF"/>
                </a:solidFill>
              </a:rPr>
              <a:t>Webová prezentace a sociální sítě</a:t>
            </a:r>
            <a:endParaRPr lang="cs" dirty="0">
              <a:solidFill>
                <a:srgbClr val="FFFFFF"/>
              </a:solidFill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311700" y="116202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>
              <a:spcAft>
                <a:spcPts val="0"/>
              </a:spcAft>
              <a:buNone/>
            </a:pPr>
            <a:r>
              <a:rPr lang="cs" sz="1200" b="1" u="sng" dirty="0" smtClean="0">
                <a:solidFill>
                  <a:srgbClr val="FFFFFF"/>
                </a:solidFill>
              </a:rPr>
              <a:t>Společná webová prezentace </a:t>
            </a:r>
            <a:r>
              <a:rPr lang="cs" sz="1200" b="1" dirty="0" smtClean="0">
                <a:solidFill>
                  <a:srgbClr val="FFFFFF"/>
                </a:solidFill>
              </a:rPr>
              <a:t>– </a:t>
            </a:r>
            <a:r>
              <a:rPr lang="cs" sz="1200" dirty="0" smtClean="0">
                <a:solidFill>
                  <a:srgbClr val="FFFFFF"/>
                </a:solidFill>
              </a:rPr>
              <a:t> prezentace akcí jednotlivých zapojených subjektů, průběžně aktualizována, prolinky na </a:t>
            </a:r>
            <a:r>
              <a:rPr lang="cs" sz="1200" b="1" u="sng" dirty="0" smtClean="0">
                <a:solidFill>
                  <a:srgbClr val="FFFFFF"/>
                </a:solidFill>
                <a:hlinkClick r:id="rId4"/>
              </a:rPr>
              <a:t>spolecnestoleti.cz ; spolocne storocie.sk; czechandslovakcentury.com</a:t>
            </a:r>
            <a:endParaRPr lang="cs" sz="1200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 smtClean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endParaRPr lang="cs" sz="1200" b="1" u="sng" dirty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r>
              <a:rPr lang="cs" sz="1200" b="1" u="sng" dirty="0" smtClean="0">
                <a:solidFill>
                  <a:srgbClr val="FFFFFF"/>
                </a:solidFill>
              </a:rPr>
              <a:t>Mobilní aplikace</a:t>
            </a:r>
            <a:r>
              <a:rPr lang="cs" sz="1200" dirty="0" smtClean="0">
                <a:solidFill>
                  <a:srgbClr val="FFFFFF"/>
                </a:solidFill>
              </a:rPr>
              <a:t> – prenzentace základních historických milníků, ale především akcí zapojených do oslav včetně funkcionality tvorby personalisovaného vizuálu pomocí mobilního fotoaparátu – spuštění s gradací kampaně v průběhu září 2018</a:t>
            </a:r>
          </a:p>
          <a:p>
            <a:pPr>
              <a:spcAft>
                <a:spcPts val="0"/>
              </a:spcAft>
              <a:buNone/>
            </a:pPr>
            <a:endParaRPr lang="cs" sz="1200" b="1" u="sng" dirty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r>
              <a:rPr lang="cs" sz="1200" b="1" u="sng" dirty="0" smtClean="0">
                <a:solidFill>
                  <a:srgbClr val="FFFFFF"/>
                </a:solidFill>
              </a:rPr>
              <a:t>Sociální média </a:t>
            </a:r>
            <a:endParaRPr lang="cs" sz="1200" dirty="0">
              <a:solidFill>
                <a:srgbClr val="FFFFFF"/>
              </a:solidFill>
            </a:endParaRPr>
          </a:p>
          <a:p>
            <a:pPr>
              <a:spcAft>
                <a:spcPts val="0"/>
              </a:spcAft>
              <a:buNone/>
            </a:pPr>
            <a:r>
              <a:rPr lang="cs" sz="1200" dirty="0" smtClean="0">
                <a:solidFill>
                  <a:srgbClr val="FFFFFF"/>
                </a:solidFill>
              </a:rPr>
              <a:t>Facebook spolecnestoleti.cz + czechandslovakcentury.cz </a:t>
            </a:r>
          </a:p>
          <a:p>
            <a:pPr>
              <a:spcAft>
                <a:spcPts val="0"/>
              </a:spcAft>
              <a:buNone/>
            </a:pPr>
            <a:r>
              <a:rPr lang="cs" sz="1200" dirty="0" smtClean="0">
                <a:solidFill>
                  <a:srgbClr val="FFFFFF"/>
                </a:solidFill>
              </a:rPr>
              <a:t>Instagram - #czech100 #slovak100</a:t>
            </a:r>
            <a:endParaRPr lang="cs" sz="1400" b="1" u="sng" dirty="0" smtClean="0">
              <a:solidFill>
                <a:srgbClr val="FFFFFF"/>
              </a:solidFill>
              <a:hlinkClick r:id="rId4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 dirty="0">
              <a:solidFill>
                <a:srgbClr val="FFFF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98" y="1765191"/>
            <a:ext cx="2648008" cy="135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001" y="1765191"/>
            <a:ext cx="2977594" cy="1359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5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US"/>
              <a:t>ROZDĚLENÍ KAMPANĚ </a:t>
            </a:r>
            <a:endParaRPr>
              <a:solidFill>
                <a:srgbClr val="00FF00"/>
              </a:solidFill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Mediální kampaň zde dělíme na tyto části:</a:t>
            </a:r>
            <a:endParaRPr sz="180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Online reklamu</a:t>
            </a:r>
            <a:endParaRPr sz="180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Imageovou reklamu</a:t>
            </a:r>
            <a:endParaRPr sz="1800" b="1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Youtube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 / Instagram (Engagement formáty)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RTB </a:t>
            </a:r>
            <a:endParaRPr sz="1400" b="0"/>
          </a:p>
          <a:p>
            <a: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</a:pPr>
            <a:r>
              <a:rPr lang="en-US" sz="1800" b="1"/>
              <a:t>Výkonovou reklamu </a:t>
            </a:r>
            <a:endParaRPr sz="1400" b="0"/>
          </a:p>
          <a:p>
            <a: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 b="0"/>
              <a:t>Facebook/ Instagram (LinkShare Ads)</a:t>
            </a:r>
            <a:endParaRPr sz="1400" b="0"/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OOH</a:t>
            </a:r>
            <a:endParaRPr sz="1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6894" y="-22761"/>
            <a:ext cx="9144000" cy="51428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205"/>
          <p:cNvSpPr txBox="1">
            <a:spLocks/>
          </p:cNvSpPr>
          <p:nvPr/>
        </p:nvSpPr>
        <p:spPr>
          <a:xfrm>
            <a:off x="586900" y="539750"/>
            <a:ext cx="7380300" cy="7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5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cs-CZ" dirty="0" smtClean="0">
                <a:solidFill>
                  <a:schemeClr val="bg1"/>
                </a:solidFill>
              </a:rPr>
              <a:t>Partnerská spolupráce -  CzechTourism nabízí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86899" y="1165412"/>
            <a:ext cx="77861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1800" dirty="0" smtClean="0">
                <a:solidFill>
                  <a:schemeClr val="bg1"/>
                </a:solidFill>
              </a:rPr>
              <a:t>kompletní </a:t>
            </a:r>
            <a:r>
              <a:rPr lang="cs-CZ" sz="1800" dirty="0">
                <a:solidFill>
                  <a:schemeClr val="bg1"/>
                </a:solidFill>
              </a:rPr>
              <a:t>tisková data, originální a atraktivní vizuál i </a:t>
            </a:r>
            <a:r>
              <a:rPr lang="cs-CZ" sz="1800" dirty="0" err="1">
                <a:solidFill>
                  <a:schemeClr val="bg1"/>
                </a:solidFill>
              </a:rPr>
              <a:t>kreativu</a:t>
            </a:r>
            <a:r>
              <a:rPr lang="cs-CZ" sz="1800" dirty="0">
                <a:solidFill>
                  <a:schemeClr val="bg1"/>
                </a:solidFill>
              </a:rPr>
              <a:t>, spoty; vše    ke stažení na sdíleném </a:t>
            </a:r>
            <a:r>
              <a:rPr lang="cs-CZ" sz="1800" dirty="0" err="1" smtClean="0">
                <a:solidFill>
                  <a:schemeClr val="bg1"/>
                </a:solidFill>
              </a:rPr>
              <a:t>google</a:t>
            </a:r>
            <a:r>
              <a:rPr lang="cs-CZ" sz="1800" dirty="0" smtClean="0">
                <a:solidFill>
                  <a:schemeClr val="bg1"/>
                </a:solidFill>
              </a:rPr>
              <a:t> disku</a:t>
            </a:r>
            <a:r>
              <a:rPr lang="cs-CZ" sz="1800" dirty="0">
                <a:solidFill>
                  <a:schemeClr val="bg1"/>
                </a:solidFill>
              </a:rPr>
              <a:t>, odkaz: </a:t>
            </a:r>
            <a:r>
              <a:rPr lang="cs-CZ" sz="1800" u="sng" dirty="0">
                <a:solidFill>
                  <a:schemeClr val="bg1"/>
                </a:solidFill>
                <a:hlinkClick r:id="rId4"/>
              </a:rPr>
              <a:t>http://</a:t>
            </a:r>
            <a:r>
              <a:rPr lang="cs-CZ" sz="1800" u="sng" dirty="0" smtClean="0">
                <a:solidFill>
                  <a:schemeClr val="bg1"/>
                </a:solidFill>
                <a:hlinkClick r:id="rId4"/>
              </a:rPr>
              <a:t>bit.ly/2HxEzkb</a:t>
            </a:r>
            <a:endParaRPr lang="cs-CZ" sz="1800" dirty="0" smtClean="0">
              <a:solidFill>
                <a:schemeClr val="bg1"/>
              </a:solidFill>
            </a:endParaRPr>
          </a:p>
          <a:p>
            <a:pPr lvl="0"/>
            <a:r>
              <a:rPr lang="cs-CZ" sz="1800" dirty="0" smtClean="0">
                <a:solidFill>
                  <a:schemeClr val="bg1"/>
                </a:solidFill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800" dirty="0" smtClean="0">
                <a:solidFill>
                  <a:schemeClr val="bg1"/>
                </a:solidFill>
              </a:rPr>
              <a:t>letáky </a:t>
            </a:r>
            <a:r>
              <a:rPr lang="cs-CZ" sz="1800" dirty="0">
                <a:solidFill>
                  <a:schemeClr val="bg1"/>
                </a:solidFill>
              </a:rPr>
              <a:t>a programové </a:t>
            </a:r>
            <a:r>
              <a:rPr lang="cs-CZ" sz="1800" dirty="0" smtClean="0">
                <a:solidFill>
                  <a:schemeClr val="bg1"/>
                </a:solidFill>
              </a:rPr>
              <a:t>katalogy</a:t>
            </a:r>
          </a:p>
          <a:p>
            <a:pPr lvl="0"/>
            <a:endParaRPr lang="cs-CZ" sz="18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800" dirty="0" err="1">
                <a:solidFill>
                  <a:schemeClr val="bg1"/>
                </a:solidFill>
              </a:rPr>
              <a:t>p</a:t>
            </a:r>
            <a:r>
              <a:rPr lang="cs-CZ" sz="1800" dirty="0" err="1" smtClean="0">
                <a:solidFill>
                  <a:schemeClr val="bg1"/>
                </a:solidFill>
              </a:rPr>
              <a:t>romo</a:t>
            </a:r>
            <a:r>
              <a:rPr lang="cs-CZ" sz="1800" dirty="0" smtClean="0">
                <a:solidFill>
                  <a:schemeClr val="bg1"/>
                </a:solidFill>
              </a:rPr>
              <a:t> </a:t>
            </a:r>
            <a:r>
              <a:rPr lang="cs-CZ" sz="1800" dirty="0">
                <a:solidFill>
                  <a:schemeClr val="bg1"/>
                </a:solidFill>
              </a:rPr>
              <a:t>partnera na webových stránkách </a:t>
            </a:r>
            <a:r>
              <a:rPr lang="cs-CZ" sz="1800" dirty="0" smtClean="0">
                <a:solidFill>
                  <a:schemeClr val="bg1"/>
                </a:solidFill>
              </a:rPr>
              <a:t>spolecnestoleti.cz</a:t>
            </a:r>
          </a:p>
          <a:p>
            <a:pPr lvl="0"/>
            <a:endParaRPr lang="cs-CZ" sz="18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800" dirty="0">
                <a:solidFill>
                  <a:schemeClr val="bg1"/>
                </a:solidFill>
              </a:rPr>
              <a:t>p</a:t>
            </a:r>
            <a:r>
              <a:rPr lang="cs-CZ" sz="1800" dirty="0" smtClean="0">
                <a:solidFill>
                  <a:schemeClr val="bg1"/>
                </a:solidFill>
              </a:rPr>
              <a:t>rostor </a:t>
            </a:r>
            <a:r>
              <a:rPr lang="cs-CZ" sz="1800" dirty="0">
                <a:solidFill>
                  <a:schemeClr val="bg1"/>
                </a:solidFill>
              </a:rPr>
              <a:t>pro prezentaci aktivit partnera </a:t>
            </a:r>
            <a:r>
              <a:rPr lang="cs-CZ" sz="1800" dirty="0" smtClean="0">
                <a:solidFill>
                  <a:schemeClr val="bg1"/>
                </a:solidFill>
              </a:rPr>
              <a:t>a zajímavostí </a:t>
            </a:r>
            <a:r>
              <a:rPr lang="cs-CZ" sz="1800" dirty="0">
                <a:solidFill>
                  <a:schemeClr val="bg1"/>
                </a:solidFill>
              </a:rPr>
              <a:t>v rámci kanálů sociálních sítí (</a:t>
            </a:r>
            <a:r>
              <a:rPr lang="cs-CZ" sz="1800" dirty="0" err="1">
                <a:solidFill>
                  <a:schemeClr val="bg1"/>
                </a:solidFill>
              </a:rPr>
              <a:t>Facebook</a:t>
            </a:r>
            <a:r>
              <a:rPr lang="cs-CZ" sz="1800" dirty="0">
                <a:solidFill>
                  <a:schemeClr val="bg1"/>
                </a:solidFill>
              </a:rPr>
              <a:t> a </a:t>
            </a:r>
            <a:r>
              <a:rPr lang="cs-CZ" sz="1800" dirty="0" err="1">
                <a:solidFill>
                  <a:schemeClr val="bg1"/>
                </a:solidFill>
              </a:rPr>
              <a:t>Instagram</a:t>
            </a:r>
            <a:r>
              <a:rPr lang="cs-CZ" sz="1800" dirty="0">
                <a:solidFill>
                  <a:schemeClr val="bg1"/>
                </a:solidFill>
              </a:rPr>
              <a:t>) </a:t>
            </a:r>
            <a:endParaRPr lang="cs-CZ" sz="1800" dirty="0" smtClean="0">
              <a:solidFill>
                <a:schemeClr val="bg1"/>
              </a:solidFill>
            </a:endParaRPr>
          </a:p>
          <a:p>
            <a:pPr lvl="0"/>
            <a:endParaRPr lang="cs-CZ" sz="18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cs-CZ" sz="1800" dirty="0" err="1" smtClean="0">
                <a:solidFill>
                  <a:schemeClr val="bg1"/>
                </a:solidFill>
              </a:rPr>
              <a:t>promo</a:t>
            </a:r>
            <a:r>
              <a:rPr lang="cs-CZ" sz="1800" dirty="0" smtClean="0">
                <a:solidFill>
                  <a:schemeClr val="bg1"/>
                </a:solidFill>
              </a:rPr>
              <a:t> </a:t>
            </a:r>
            <a:r>
              <a:rPr lang="cs-CZ" sz="1800" dirty="0">
                <a:solidFill>
                  <a:schemeClr val="bg1"/>
                </a:solidFill>
              </a:rPr>
              <a:t>v kanálech vlastněných a propagovaných ze strany </a:t>
            </a:r>
            <a:r>
              <a:rPr lang="cs-CZ" sz="1800" dirty="0" err="1">
                <a:solidFill>
                  <a:schemeClr val="bg1"/>
                </a:solidFill>
              </a:rPr>
              <a:t>CzT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endParaRPr lang="cs-CZ" sz="1800" dirty="0" smtClean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cs-CZ" sz="1800" dirty="0" smtClean="0">
              <a:solidFill>
                <a:schemeClr val="bg1"/>
              </a:solidFill>
            </a:endParaRPr>
          </a:p>
          <a:p>
            <a:pPr lvl="0" fontAlgn="base"/>
            <a:endParaRPr lang="cs-CZ" sz="1800" dirty="0">
              <a:solidFill>
                <a:schemeClr val="bg1"/>
              </a:solidFill>
            </a:endParaRPr>
          </a:p>
          <a:p>
            <a:pPr lvl="0" fontAlgn="base"/>
            <a:r>
              <a:rPr lang="cs-CZ" sz="1800" dirty="0" smtClean="0">
                <a:solidFill>
                  <a:schemeClr val="bg1"/>
                </a:solidFill>
              </a:rPr>
              <a:t>                                               Kontakt: vyroci2018@czechtourism.cz</a:t>
            </a:r>
            <a:endParaRPr lang="cs-CZ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9936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1943</Words>
  <Application>Microsoft Office PowerPoint</Application>
  <PresentationFormat>Předvádění na obrazovce (16:9)</PresentationFormat>
  <Paragraphs>565</Paragraphs>
  <Slides>31</Slides>
  <Notes>13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Simple Light</vt:lpstr>
      <vt:lpstr>Připomínky a oslavy významných výročí roku 2018</vt:lpstr>
      <vt:lpstr>Prezentace aplikace PowerPoint</vt:lpstr>
      <vt:lpstr>Oslavme společné století – neměnil bych</vt:lpstr>
      <vt:lpstr>Tiskoviny </vt:lpstr>
      <vt:lpstr>Focení pro marketingovou prezentaci - vizualizace</vt:lpstr>
      <vt:lpstr>Videspoty, radiospoty</vt:lpstr>
      <vt:lpstr>Propagační materiály a reklamní předměty  </vt:lpstr>
      <vt:lpstr>Webová prezentace a sociální sítě</vt:lpstr>
      <vt:lpstr>ROZDĚLENÍ KAMPANĚ </vt:lpstr>
      <vt:lpstr>ROZDĚLENÍ KAMPANĚ </vt:lpstr>
      <vt:lpstr>ROZDĚLENÍ KAMPANĚ </vt:lpstr>
      <vt:lpstr>Prezentace aplikace PowerPoint</vt:lpstr>
      <vt:lpstr>Prezentace aplikace PowerPoint</vt:lpstr>
      <vt:lpstr>Prezentace aplikace PowerPoint</vt:lpstr>
      <vt:lpstr>YouTube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Realizováno 2017/2018</vt:lpstr>
      <vt:lpstr>Prezentace aplikace PowerPoint</vt:lpstr>
      <vt:lpstr>Prezentace aplikace PowerPoint</vt:lpstr>
      <vt:lpstr>Realizováno 2017/2018</vt:lpstr>
      <vt:lpstr>Realizováno 2018</vt:lpstr>
      <vt:lpstr>Kampaň 2018</vt:lpstr>
      <vt:lpstr>Rozpočet celkem KE 20.4.2018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HRDÉ ČESKO</dc:title>
  <dc:creator>Bajer Lukáš</dc:creator>
  <cp:lastModifiedBy>Řezáčová Veronika</cp:lastModifiedBy>
  <cp:revision>105</cp:revision>
  <cp:lastPrinted>2018-05-10T08:32:46Z</cp:lastPrinted>
  <dcterms:modified xsi:type="dcterms:W3CDTF">2018-07-26T11:06:18Z</dcterms:modified>
</cp:coreProperties>
</file>