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66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316" r:id="rId5"/>
    <p:sldId id="327" r:id="rId6"/>
    <p:sldId id="310" r:id="rId7"/>
    <p:sldId id="318" r:id="rId8"/>
    <p:sldId id="319" r:id="rId9"/>
    <p:sldId id="320" r:id="rId10"/>
    <p:sldId id="326" r:id="rId11"/>
    <p:sldId id="325" r:id="rId12"/>
    <p:sldId id="322" r:id="rId13"/>
    <p:sldId id="305" r:id="rId14"/>
    <p:sldId id="324" r:id="rId15"/>
    <p:sldId id="32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64"/>
    <a:srgbClr val="808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8" autoAdjust="0"/>
    <p:restoredTop sz="94660"/>
  </p:normalViewPr>
  <p:slideViewPr>
    <p:cSldViewPr snapToGrid="0" snapToObjects="1" showGuides="1">
      <p:cViewPr varScale="1">
        <p:scale>
          <a:sx n="107" d="100"/>
          <a:sy n="107" d="100"/>
        </p:scale>
        <p:origin x="-1296" y="-84"/>
      </p:cViewPr>
      <p:guideLst>
        <p:guide orient="horz" pos="2160"/>
        <p:guide orient="horz" pos="664"/>
        <p:guide orient="horz" pos="3932"/>
        <p:guide orient="horz" pos="893"/>
        <p:guide orient="horz" pos="3861"/>
        <p:guide pos="2881"/>
        <p:guide pos="292"/>
        <p:guide pos="5489"/>
        <p:guide pos="2937"/>
        <p:guide pos="2823"/>
        <p:guide pos="14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-297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914C02-D580-43A0-9879-83F2E3FD9FC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E25570B-E9C9-43EF-9F4A-5A0EA3CC6984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sz="1200" b="1" noProof="0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Posouzení podezření</a:t>
          </a:r>
          <a:endParaRPr lang="cs-CZ" sz="1200" b="1" noProof="0" dirty="0">
            <a:solidFill>
              <a:schemeClr val="tx2"/>
            </a:solidFill>
          </a:endParaRPr>
        </a:p>
      </dgm:t>
    </dgm:pt>
    <dgm:pt modelId="{AB072F42-47AB-4418-A62B-A49592E18F96}" type="parTrans" cxnId="{D8AB7202-95E5-4881-B46C-25B81341BCAB}">
      <dgm:prSet/>
      <dgm:spPr/>
      <dgm:t>
        <a:bodyPr/>
        <a:lstStyle/>
        <a:p>
          <a:endParaRPr lang="sk-SK"/>
        </a:p>
      </dgm:t>
    </dgm:pt>
    <dgm:pt modelId="{EEABBDBA-41B8-4504-BB77-1865A4CB8BC0}" type="sibTrans" cxnId="{D8AB7202-95E5-4881-B46C-25B81341BCAB}">
      <dgm:prSet/>
      <dgm:spPr/>
      <dgm:t>
        <a:bodyPr/>
        <a:lstStyle/>
        <a:p>
          <a:endParaRPr lang="sk-SK"/>
        </a:p>
      </dgm:t>
    </dgm:pt>
    <dgm:pt modelId="{0704AE46-53B8-4592-AC9B-D6C6F893806F}">
      <dgm:prSet phldrT="[Text]" custT="1"/>
      <dgm:spPr>
        <a:solidFill>
          <a:srgbClr val="939393"/>
        </a:solidFill>
      </dgm:spPr>
      <dgm:t>
        <a:bodyPr/>
        <a:lstStyle/>
        <a:p>
          <a:r>
            <a:rPr lang="cs-CZ" sz="1200" b="1" noProof="0" dirty="0" smtClean="0">
              <a:solidFill>
                <a:schemeClr val="tx2"/>
              </a:solidFill>
            </a:rPr>
            <a:t>Zajištění důkazů</a:t>
          </a:r>
          <a:endParaRPr lang="cs-CZ" sz="1200" b="1" noProof="0" dirty="0">
            <a:solidFill>
              <a:schemeClr val="tx2"/>
            </a:solidFill>
          </a:endParaRPr>
        </a:p>
      </dgm:t>
    </dgm:pt>
    <dgm:pt modelId="{24B146AC-390C-493B-8C8F-37B5BD2DA459}" type="parTrans" cxnId="{C795EB1E-7B07-4797-9872-E8BE58C48537}">
      <dgm:prSet/>
      <dgm:spPr/>
      <dgm:t>
        <a:bodyPr/>
        <a:lstStyle/>
        <a:p>
          <a:endParaRPr lang="sk-SK"/>
        </a:p>
      </dgm:t>
    </dgm:pt>
    <dgm:pt modelId="{5DD53738-25C5-4FDD-8B12-EDBA9F1CB8A2}" type="sibTrans" cxnId="{C795EB1E-7B07-4797-9872-E8BE58C48537}">
      <dgm:prSet/>
      <dgm:spPr/>
      <dgm:t>
        <a:bodyPr/>
        <a:lstStyle/>
        <a:p>
          <a:endParaRPr lang="sk-SK"/>
        </a:p>
      </dgm:t>
    </dgm:pt>
    <dgm:pt modelId="{47E993CB-8E7E-41C9-A18A-F2843FC8B0BE}">
      <dgm:prSet phldrT="[Text]" custT="1"/>
      <dgm:spPr>
        <a:solidFill>
          <a:srgbClr val="A7A7A7"/>
        </a:solidFill>
      </dgm:spPr>
      <dgm:t>
        <a:bodyPr/>
        <a:lstStyle/>
        <a:p>
          <a:r>
            <a:rPr lang="cs-CZ" sz="1200" b="1" noProof="0" dirty="0" smtClean="0">
              <a:solidFill>
                <a:schemeClr val="bg1"/>
              </a:solidFill>
            </a:rPr>
            <a:t>Analýza důkazů</a:t>
          </a:r>
          <a:endParaRPr lang="cs-CZ" sz="1200" b="1" noProof="0" dirty="0">
            <a:solidFill>
              <a:schemeClr val="bg1"/>
            </a:solidFill>
          </a:endParaRPr>
        </a:p>
      </dgm:t>
    </dgm:pt>
    <dgm:pt modelId="{40F7ACEB-3B11-45EA-A6E2-2303C6D5264E}" type="parTrans" cxnId="{C0613CE7-B3C4-40CC-BE47-C3A57A12B8AD}">
      <dgm:prSet/>
      <dgm:spPr/>
      <dgm:t>
        <a:bodyPr/>
        <a:lstStyle/>
        <a:p>
          <a:endParaRPr lang="sk-SK"/>
        </a:p>
      </dgm:t>
    </dgm:pt>
    <dgm:pt modelId="{16100280-606E-4BC7-869A-D0530FA8B035}" type="sibTrans" cxnId="{C0613CE7-B3C4-40CC-BE47-C3A57A12B8AD}">
      <dgm:prSet/>
      <dgm:spPr/>
      <dgm:t>
        <a:bodyPr/>
        <a:lstStyle/>
        <a:p>
          <a:endParaRPr lang="sk-SK"/>
        </a:p>
      </dgm:t>
    </dgm:pt>
    <dgm:pt modelId="{2A908872-D0DD-4B71-A888-44D39226E122}">
      <dgm:prSet phldrT="[Text]" custT="1"/>
      <dgm:spPr>
        <a:solidFill>
          <a:srgbClr val="BBBBBB"/>
        </a:solidFill>
      </dgm:spPr>
      <dgm:t>
        <a:bodyPr/>
        <a:lstStyle/>
        <a:p>
          <a:r>
            <a:rPr lang="cs-CZ" sz="1200" b="1" noProof="0" dirty="0" smtClean="0">
              <a:solidFill>
                <a:schemeClr val="bg1"/>
              </a:solidFill>
            </a:rPr>
            <a:t>Rozhovory</a:t>
          </a:r>
          <a:endParaRPr lang="cs-CZ" sz="1200" b="1" noProof="0" dirty="0">
            <a:solidFill>
              <a:schemeClr val="bg1"/>
            </a:solidFill>
          </a:endParaRPr>
        </a:p>
      </dgm:t>
    </dgm:pt>
    <dgm:pt modelId="{A2AA3A5F-5627-4448-ACC5-6AC81D4ACE38}" type="parTrans" cxnId="{8B96CB88-17A2-4AE5-B9E6-00EC15CD2366}">
      <dgm:prSet/>
      <dgm:spPr/>
      <dgm:t>
        <a:bodyPr/>
        <a:lstStyle/>
        <a:p>
          <a:endParaRPr lang="sk-SK"/>
        </a:p>
      </dgm:t>
    </dgm:pt>
    <dgm:pt modelId="{C8A4F8E4-D9EA-4A0E-8F00-DC90551CE3A2}" type="sibTrans" cxnId="{8B96CB88-17A2-4AE5-B9E6-00EC15CD2366}">
      <dgm:prSet/>
      <dgm:spPr/>
      <dgm:t>
        <a:bodyPr/>
        <a:lstStyle/>
        <a:p>
          <a:endParaRPr lang="sk-SK"/>
        </a:p>
      </dgm:t>
    </dgm:pt>
    <dgm:pt modelId="{B5A27A54-7A7D-4CB4-90E0-DB1DE3BAFADB}">
      <dgm:prSet phldrT="[Text]" custT="1"/>
      <dgm:spPr>
        <a:solidFill>
          <a:srgbClr val="CFCFCF"/>
        </a:solidFill>
      </dgm:spPr>
      <dgm:t>
        <a:bodyPr/>
        <a:lstStyle/>
        <a:p>
          <a:r>
            <a:rPr lang="cs-CZ" sz="1200" b="1" noProof="0" dirty="0" smtClean="0">
              <a:solidFill>
                <a:schemeClr val="bg1"/>
              </a:solidFill>
            </a:rPr>
            <a:t>Podání zprávy o výsledcích</a:t>
          </a:r>
          <a:endParaRPr lang="cs-CZ" sz="1200" b="1" noProof="0" dirty="0">
            <a:solidFill>
              <a:schemeClr val="bg1"/>
            </a:solidFill>
          </a:endParaRPr>
        </a:p>
      </dgm:t>
    </dgm:pt>
    <dgm:pt modelId="{8CD509D9-335A-4507-8BE6-5E5DEA2E90CA}" type="parTrans" cxnId="{FE5A7CC5-9E74-49EB-A082-216CF8A590B7}">
      <dgm:prSet/>
      <dgm:spPr/>
      <dgm:t>
        <a:bodyPr/>
        <a:lstStyle/>
        <a:p>
          <a:endParaRPr lang="sk-SK"/>
        </a:p>
      </dgm:t>
    </dgm:pt>
    <dgm:pt modelId="{AFCE982B-2655-41B9-A5E9-4E7A2B7307A5}" type="sibTrans" cxnId="{FE5A7CC5-9E74-49EB-A082-216CF8A590B7}">
      <dgm:prSet/>
      <dgm:spPr/>
      <dgm:t>
        <a:bodyPr/>
        <a:lstStyle/>
        <a:p>
          <a:endParaRPr lang="sk-SK"/>
        </a:p>
      </dgm:t>
    </dgm:pt>
    <dgm:pt modelId="{FFF5C4C9-1C99-4098-B8C5-76027B86FA10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sz="1200" b="1" noProof="0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Plán vč. nastavení </a:t>
          </a:r>
          <a:r>
            <a:rPr lang="cs-CZ" sz="1200" b="1" noProof="0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rolí</a:t>
          </a:r>
          <a:endParaRPr lang="cs-CZ" sz="1200" b="1" noProof="0" dirty="0">
            <a:solidFill>
              <a:schemeClr val="tx2"/>
            </a:solidFill>
            <a:latin typeface="+mj-lt"/>
            <a:cs typeface="Times New Roman" pitchFamily="18" charset="0"/>
          </a:endParaRPr>
        </a:p>
      </dgm:t>
    </dgm:pt>
    <dgm:pt modelId="{283D1E1D-6879-4430-83B3-16D1944D4066}" type="parTrans" cxnId="{B0D4F900-F754-4D9D-927A-18A5C5D4CF45}">
      <dgm:prSet/>
      <dgm:spPr/>
      <dgm:t>
        <a:bodyPr/>
        <a:lstStyle/>
        <a:p>
          <a:endParaRPr lang="cs-CZ"/>
        </a:p>
      </dgm:t>
    </dgm:pt>
    <dgm:pt modelId="{DADBB076-DC85-4BF4-87F3-B914A47FED04}" type="sibTrans" cxnId="{B0D4F900-F754-4D9D-927A-18A5C5D4CF45}">
      <dgm:prSet/>
      <dgm:spPr/>
      <dgm:t>
        <a:bodyPr/>
        <a:lstStyle/>
        <a:p>
          <a:endParaRPr lang="cs-CZ"/>
        </a:p>
      </dgm:t>
    </dgm:pt>
    <dgm:pt modelId="{A1CD527D-192C-46CF-B0B0-761C48829E03}" type="pres">
      <dgm:prSet presAssocID="{8B914C02-D580-43A0-9879-83F2E3FD9FC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988AED5-6368-42EF-9C6E-73DD8157364F}" type="pres">
      <dgm:prSet presAssocID="{8B914C02-D580-43A0-9879-83F2E3FD9FCF}" presName="arrow" presStyleLbl="bgShp" presStyleIdx="0" presStyleCnt="1" custScaleX="74145" custLinFactNeighborX="19844"/>
      <dgm:spPr>
        <a:solidFill>
          <a:schemeClr val="accent2"/>
        </a:solidFill>
      </dgm:spPr>
    </dgm:pt>
    <dgm:pt modelId="{436E35C4-7A26-4A27-9A4E-C5FEBEA71DC4}" type="pres">
      <dgm:prSet presAssocID="{8B914C02-D580-43A0-9879-83F2E3FD9FCF}" presName="linearProcess" presStyleCnt="0"/>
      <dgm:spPr/>
    </dgm:pt>
    <dgm:pt modelId="{851183C9-C1CC-4F29-8D43-1001A3F96D46}" type="pres">
      <dgm:prSet presAssocID="{EE25570B-E9C9-43EF-9F4A-5A0EA3CC6984}" presName="textNode" presStyleLbl="node1" presStyleIdx="0" presStyleCnt="6" custScaleX="43490" custLinFactNeighborX="74296" custLinFactNeighborY="60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2CF61E8-4AAC-45AC-AF4A-9F15F02783D3}" type="pres">
      <dgm:prSet presAssocID="{EEABBDBA-41B8-4504-BB77-1865A4CB8BC0}" presName="sibTrans" presStyleCnt="0"/>
      <dgm:spPr/>
    </dgm:pt>
    <dgm:pt modelId="{89ACD218-9B29-4135-9BD1-20B2B6F115F9}" type="pres">
      <dgm:prSet presAssocID="{0704AE46-53B8-4592-AC9B-D6C6F893806F}" presName="textNode" presStyleLbl="node1" presStyleIdx="1" presStyleCnt="6" custScaleX="43490" custLinFactX="47773" custLinFactNeighborX="100000" custLinFactNeighborY="60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1B18E37-031B-4EEA-9CC7-E13CABF10676}" type="pres">
      <dgm:prSet presAssocID="{5DD53738-25C5-4FDD-8B12-EDBA9F1CB8A2}" presName="sibTrans" presStyleCnt="0"/>
      <dgm:spPr/>
    </dgm:pt>
    <dgm:pt modelId="{6219DBE2-3498-4A88-97F7-74EEC4B81229}" type="pres">
      <dgm:prSet presAssocID="{47E993CB-8E7E-41C9-A18A-F2843FC8B0BE}" presName="textNode" presStyleLbl="node1" presStyleIdx="2" presStyleCnt="6" custScaleX="43490" custLinFactX="43337" custLinFactNeighborX="100000" custLinFactNeighborY="-60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37A15B3-EE73-464A-B2F8-D2FF4E2C2181}" type="pres">
      <dgm:prSet presAssocID="{16100280-606E-4BC7-869A-D0530FA8B035}" presName="sibTrans" presStyleCnt="0"/>
      <dgm:spPr/>
    </dgm:pt>
    <dgm:pt modelId="{D1B709D2-82D9-425F-94A1-C5E957C45D39}" type="pres">
      <dgm:prSet presAssocID="{2A908872-D0DD-4B71-A888-44D39226E122}" presName="textNode" presStyleLbl="node1" presStyleIdx="3" presStyleCnt="6" custScaleX="43490" custLinFactX="39621" custLinFactNeighborX="100000" custLinFactNeighborY="-180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8CC1A29-FF54-4EF8-B9AC-80F6F10205B9}" type="pres">
      <dgm:prSet presAssocID="{C8A4F8E4-D9EA-4A0E-8F00-DC90551CE3A2}" presName="sibTrans" presStyleCnt="0"/>
      <dgm:spPr/>
    </dgm:pt>
    <dgm:pt modelId="{8DFF5C19-1F43-418F-885E-E0237FA79188}" type="pres">
      <dgm:prSet presAssocID="{B5A27A54-7A7D-4CB4-90E0-DB1DE3BAFADB}" presName="textNode" presStyleLbl="node1" presStyleIdx="4" presStyleCnt="6" custScaleX="43490" custLinFactX="35896" custLinFactNeighborX="100000" custLinFactNeighborY="-3010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4AA03E7-CFC2-4959-8181-F7789EF2F4A5}" type="pres">
      <dgm:prSet presAssocID="{AFCE982B-2655-41B9-A5E9-4E7A2B7307A5}" presName="sibTrans" presStyleCnt="0"/>
      <dgm:spPr/>
    </dgm:pt>
    <dgm:pt modelId="{03F4BDFB-59DE-4705-8869-042F0EABF9E4}" type="pres">
      <dgm:prSet presAssocID="{FFF5C4C9-1C99-4098-B8C5-76027B86FA10}" presName="textNode" presStyleLbl="node1" presStyleIdx="5" presStyleCnt="6" custScaleX="43490" custLinFactX="-197158" custLinFactNeighborX="-200000" custLinFactNeighborY="93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8AB7202-95E5-4881-B46C-25B81341BCAB}" srcId="{8B914C02-D580-43A0-9879-83F2E3FD9FCF}" destId="{EE25570B-E9C9-43EF-9F4A-5A0EA3CC6984}" srcOrd="0" destOrd="0" parTransId="{AB072F42-47AB-4418-A62B-A49592E18F96}" sibTransId="{EEABBDBA-41B8-4504-BB77-1865A4CB8BC0}"/>
    <dgm:cxn modelId="{DB4C367B-B2EE-413C-80C6-8143E2683C7A}" type="presOf" srcId="{47E993CB-8E7E-41C9-A18A-F2843FC8B0BE}" destId="{6219DBE2-3498-4A88-97F7-74EEC4B81229}" srcOrd="0" destOrd="0" presId="urn:microsoft.com/office/officeart/2005/8/layout/hProcess9"/>
    <dgm:cxn modelId="{C795EB1E-7B07-4797-9872-E8BE58C48537}" srcId="{8B914C02-D580-43A0-9879-83F2E3FD9FCF}" destId="{0704AE46-53B8-4592-AC9B-D6C6F893806F}" srcOrd="1" destOrd="0" parTransId="{24B146AC-390C-493B-8C8F-37B5BD2DA459}" sibTransId="{5DD53738-25C5-4FDD-8B12-EDBA9F1CB8A2}"/>
    <dgm:cxn modelId="{2727D4DA-A511-4E7D-8277-1F5267B958D5}" type="presOf" srcId="{2A908872-D0DD-4B71-A888-44D39226E122}" destId="{D1B709D2-82D9-425F-94A1-C5E957C45D39}" srcOrd="0" destOrd="0" presId="urn:microsoft.com/office/officeart/2005/8/layout/hProcess9"/>
    <dgm:cxn modelId="{8B96CB88-17A2-4AE5-B9E6-00EC15CD2366}" srcId="{8B914C02-D580-43A0-9879-83F2E3FD9FCF}" destId="{2A908872-D0DD-4B71-A888-44D39226E122}" srcOrd="3" destOrd="0" parTransId="{A2AA3A5F-5627-4448-ACC5-6AC81D4ACE38}" sibTransId="{C8A4F8E4-D9EA-4A0E-8F00-DC90551CE3A2}"/>
    <dgm:cxn modelId="{FE5A7CC5-9E74-49EB-A082-216CF8A590B7}" srcId="{8B914C02-D580-43A0-9879-83F2E3FD9FCF}" destId="{B5A27A54-7A7D-4CB4-90E0-DB1DE3BAFADB}" srcOrd="4" destOrd="0" parTransId="{8CD509D9-335A-4507-8BE6-5E5DEA2E90CA}" sibTransId="{AFCE982B-2655-41B9-A5E9-4E7A2B7307A5}"/>
    <dgm:cxn modelId="{C0613CE7-B3C4-40CC-BE47-C3A57A12B8AD}" srcId="{8B914C02-D580-43A0-9879-83F2E3FD9FCF}" destId="{47E993CB-8E7E-41C9-A18A-F2843FC8B0BE}" srcOrd="2" destOrd="0" parTransId="{40F7ACEB-3B11-45EA-A6E2-2303C6D5264E}" sibTransId="{16100280-606E-4BC7-869A-D0530FA8B035}"/>
    <dgm:cxn modelId="{933F7B38-A0D8-412F-8E3B-69CCF53C1E78}" type="presOf" srcId="{EE25570B-E9C9-43EF-9F4A-5A0EA3CC6984}" destId="{851183C9-C1CC-4F29-8D43-1001A3F96D46}" srcOrd="0" destOrd="0" presId="urn:microsoft.com/office/officeart/2005/8/layout/hProcess9"/>
    <dgm:cxn modelId="{E4D8F182-0218-4017-A74F-AD6E75A2D6A9}" type="presOf" srcId="{FFF5C4C9-1C99-4098-B8C5-76027B86FA10}" destId="{03F4BDFB-59DE-4705-8869-042F0EABF9E4}" srcOrd="0" destOrd="0" presId="urn:microsoft.com/office/officeart/2005/8/layout/hProcess9"/>
    <dgm:cxn modelId="{B627AC8B-D84A-4BAF-932C-C271DBC38624}" type="presOf" srcId="{8B914C02-D580-43A0-9879-83F2E3FD9FCF}" destId="{A1CD527D-192C-46CF-B0B0-761C48829E03}" srcOrd="0" destOrd="0" presId="urn:microsoft.com/office/officeart/2005/8/layout/hProcess9"/>
    <dgm:cxn modelId="{B0D4F900-F754-4D9D-927A-18A5C5D4CF45}" srcId="{8B914C02-D580-43A0-9879-83F2E3FD9FCF}" destId="{FFF5C4C9-1C99-4098-B8C5-76027B86FA10}" srcOrd="5" destOrd="0" parTransId="{283D1E1D-6879-4430-83B3-16D1944D4066}" sibTransId="{DADBB076-DC85-4BF4-87F3-B914A47FED04}"/>
    <dgm:cxn modelId="{6BC6377E-D6D0-45AC-A18D-C8BCDB41291E}" type="presOf" srcId="{B5A27A54-7A7D-4CB4-90E0-DB1DE3BAFADB}" destId="{8DFF5C19-1F43-418F-885E-E0237FA79188}" srcOrd="0" destOrd="0" presId="urn:microsoft.com/office/officeart/2005/8/layout/hProcess9"/>
    <dgm:cxn modelId="{E190EBBF-CA80-42D4-A028-2C3C31B76025}" type="presOf" srcId="{0704AE46-53B8-4592-AC9B-D6C6F893806F}" destId="{89ACD218-9B29-4135-9BD1-20B2B6F115F9}" srcOrd="0" destOrd="0" presId="urn:microsoft.com/office/officeart/2005/8/layout/hProcess9"/>
    <dgm:cxn modelId="{83FC1181-649F-4D9D-87C9-AAD82A92C3CA}" type="presParOf" srcId="{A1CD527D-192C-46CF-B0B0-761C48829E03}" destId="{9988AED5-6368-42EF-9C6E-73DD8157364F}" srcOrd="0" destOrd="0" presId="urn:microsoft.com/office/officeart/2005/8/layout/hProcess9"/>
    <dgm:cxn modelId="{C665FE8D-C580-4D49-B176-BABF775F5B24}" type="presParOf" srcId="{A1CD527D-192C-46CF-B0B0-761C48829E03}" destId="{436E35C4-7A26-4A27-9A4E-C5FEBEA71DC4}" srcOrd="1" destOrd="0" presId="urn:microsoft.com/office/officeart/2005/8/layout/hProcess9"/>
    <dgm:cxn modelId="{AA41E435-A6B5-4FB4-8A46-286576350DFA}" type="presParOf" srcId="{436E35C4-7A26-4A27-9A4E-C5FEBEA71DC4}" destId="{851183C9-C1CC-4F29-8D43-1001A3F96D46}" srcOrd="0" destOrd="0" presId="urn:microsoft.com/office/officeart/2005/8/layout/hProcess9"/>
    <dgm:cxn modelId="{184FAF6A-7B7A-4D3C-A7B2-8776D002BB4E}" type="presParOf" srcId="{436E35C4-7A26-4A27-9A4E-C5FEBEA71DC4}" destId="{92CF61E8-4AAC-45AC-AF4A-9F15F02783D3}" srcOrd="1" destOrd="0" presId="urn:microsoft.com/office/officeart/2005/8/layout/hProcess9"/>
    <dgm:cxn modelId="{62ACA25B-9693-45C7-8EBC-5D652F208FB6}" type="presParOf" srcId="{436E35C4-7A26-4A27-9A4E-C5FEBEA71DC4}" destId="{89ACD218-9B29-4135-9BD1-20B2B6F115F9}" srcOrd="2" destOrd="0" presId="urn:microsoft.com/office/officeart/2005/8/layout/hProcess9"/>
    <dgm:cxn modelId="{0DB04C27-3833-49CC-996E-FF562734E57A}" type="presParOf" srcId="{436E35C4-7A26-4A27-9A4E-C5FEBEA71DC4}" destId="{91B18E37-031B-4EEA-9CC7-E13CABF10676}" srcOrd="3" destOrd="0" presId="urn:microsoft.com/office/officeart/2005/8/layout/hProcess9"/>
    <dgm:cxn modelId="{E48F6306-FB5E-4162-AD2D-2748060EF46C}" type="presParOf" srcId="{436E35C4-7A26-4A27-9A4E-C5FEBEA71DC4}" destId="{6219DBE2-3498-4A88-97F7-74EEC4B81229}" srcOrd="4" destOrd="0" presId="urn:microsoft.com/office/officeart/2005/8/layout/hProcess9"/>
    <dgm:cxn modelId="{00F08C62-8CF1-41B8-8091-4B9D344E5212}" type="presParOf" srcId="{436E35C4-7A26-4A27-9A4E-C5FEBEA71DC4}" destId="{637A15B3-EE73-464A-B2F8-D2FF4E2C2181}" srcOrd="5" destOrd="0" presId="urn:microsoft.com/office/officeart/2005/8/layout/hProcess9"/>
    <dgm:cxn modelId="{530454B6-3C96-4D2F-A81A-CDC35EA47C47}" type="presParOf" srcId="{436E35C4-7A26-4A27-9A4E-C5FEBEA71DC4}" destId="{D1B709D2-82D9-425F-94A1-C5E957C45D39}" srcOrd="6" destOrd="0" presId="urn:microsoft.com/office/officeart/2005/8/layout/hProcess9"/>
    <dgm:cxn modelId="{8D8C9789-0A7B-4E6B-804F-3C60859C790D}" type="presParOf" srcId="{436E35C4-7A26-4A27-9A4E-C5FEBEA71DC4}" destId="{38CC1A29-FF54-4EF8-B9AC-80F6F10205B9}" srcOrd="7" destOrd="0" presId="urn:microsoft.com/office/officeart/2005/8/layout/hProcess9"/>
    <dgm:cxn modelId="{A5627689-38B0-4946-8A23-CD018BF65A45}" type="presParOf" srcId="{436E35C4-7A26-4A27-9A4E-C5FEBEA71DC4}" destId="{8DFF5C19-1F43-418F-885E-E0237FA79188}" srcOrd="8" destOrd="0" presId="urn:microsoft.com/office/officeart/2005/8/layout/hProcess9"/>
    <dgm:cxn modelId="{92FA1873-3C81-401A-890F-C17A0359FD35}" type="presParOf" srcId="{436E35C4-7A26-4A27-9A4E-C5FEBEA71DC4}" destId="{54AA03E7-CFC2-4959-8181-F7789EF2F4A5}" srcOrd="9" destOrd="0" presId="urn:microsoft.com/office/officeart/2005/8/layout/hProcess9"/>
    <dgm:cxn modelId="{E2C86F25-C0C3-45A2-9779-5BC65D55A509}" type="presParOf" srcId="{436E35C4-7A26-4A27-9A4E-C5FEBEA71DC4}" destId="{03F4BDFB-59DE-4705-8869-042F0EABF9E4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8AED5-6368-42EF-9C6E-73DD8157364F}">
      <dsp:nvSpPr>
        <dsp:cNvPr id="0" name=""/>
        <dsp:cNvSpPr/>
      </dsp:nvSpPr>
      <dsp:spPr>
        <a:xfrm>
          <a:off x="3086680" y="0"/>
          <a:ext cx="5502145" cy="4519613"/>
        </a:xfrm>
        <a:prstGeom prst="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1183C9-C1CC-4F29-8D43-1001A3F96D46}">
      <dsp:nvSpPr>
        <dsp:cNvPr id="0" name=""/>
        <dsp:cNvSpPr/>
      </dsp:nvSpPr>
      <dsp:spPr>
        <a:xfrm>
          <a:off x="307314" y="1366767"/>
          <a:ext cx="1111239" cy="1807845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noProof="0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Posouzení podezření</a:t>
          </a:r>
          <a:endParaRPr lang="cs-CZ" sz="1200" b="1" kern="1200" noProof="0" dirty="0">
            <a:solidFill>
              <a:schemeClr val="tx2"/>
            </a:solidFill>
          </a:endParaRPr>
        </a:p>
      </dsp:txBody>
      <dsp:txXfrm>
        <a:off x="361560" y="1421013"/>
        <a:ext cx="1002747" cy="1699353"/>
      </dsp:txXfrm>
    </dsp:sp>
    <dsp:sp modelId="{89ACD218-9B29-4135-9BD1-20B2B6F115F9}">
      <dsp:nvSpPr>
        <dsp:cNvPr id="0" name=""/>
        <dsp:cNvSpPr/>
      </dsp:nvSpPr>
      <dsp:spPr>
        <a:xfrm>
          <a:off x="3157301" y="1366785"/>
          <a:ext cx="1111239" cy="1807845"/>
        </a:xfrm>
        <a:prstGeom prst="roundRect">
          <a:avLst/>
        </a:prstGeom>
        <a:solidFill>
          <a:srgbClr val="93939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noProof="0" dirty="0" smtClean="0">
              <a:solidFill>
                <a:schemeClr val="tx2"/>
              </a:solidFill>
            </a:rPr>
            <a:t>Zajištění důkazů</a:t>
          </a:r>
          <a:endParaRPr lang="cs-CZ" sz="1200" b="1" kern="1200" noProof="0" dirty="0">
            <a:solidFill>
              <a:schemeClr val="tx2"/>
            </a:solidFill>
          </a:endParaRPr>
        </a:p>
      </dsp:txBody>
      <dsp:txXfrm>
        <a:off x="3211547" y="1421031"/>
        <a:ext cx="1002747" cy="1699353"/>
      </dsp:txXfrm>
    </dsp:sp>
    <dsp:sp modelId="{6219DBE2-3498-4A88-97F7-74EEC4B81229}">
      <dsp:nvSpPr>
        <dsp:cNvPr id="0" name=""/>
        <dsp:cNvSpPr/>
      </dsp:nvSpPr>
      <dsp:spPr>
        <a:xfrm>
          <a:off x="4567330" y="1345000"/>
          <a:ext cx="1111239" cy="1807845"/>
        </a:xfrm>
        <a:prstGeom prst="roundRect">
          <a:avLst/>
        </a:prstGeom>
        <a:solidFill>
          <a:srgbClr val="A7A7A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noProof="0" dirty="0" smtClean="0">
              <a:solidFill>
                <a:schemeClr val="bg1"/>
              </a:solidFill>
            </a:rPr>
            <a:t>Analýza důkazů</a:t>
          </a:r>
          <a:endParaRPr lang="cs-CZ" sz="1200" b="1" kern="1200" noProof="0" dirty="0">
            <a:solidFill>
              <a:schemeClr val="bg1"/>
            </a:solidFill>
          </a:endParaRPr>
        </a:p>
      </dsp:txBody>
      <dsp:txXfrm>
        <a:off x="4621576" y="1399246"/>
        <a:ext cx="1002747" cy="1699353"/>
      </dsp:txXfrm>
    </dsp:sp>
    <dsp:sp modelId="{D1B709D2-82D9-425F-94A1-C5E957C45D39}">
      <dsp:nvSpPr>
        <dsp:cNvPr id="0" name=""/>
        <dsp:cNvSpPr/>
      </dsp:nvSpPr>
      <dsp:spPr>
        <a:xfrm>
          <a:off x="5995755" y="1323216"/>
          <a:ext cx="1111239" cy="1807845"/>
        </a:xfrm>
        <a:prstGeom prst="roundRect">
          <a:avLst/>
        </a:prstGeom>
        <a:solidFill>
          <a:srgbClr val="BBBBB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noProof="0" dirty="0" smtClean="0">
              <a:solidFill>
                <a:schemeClr val="bg1"/>
              </a:solidFill>
            </a:rPr>
            <a:t>Rozhovory</a:t>
          </a:r>
          <a:endParaRPr lang="cs-CZ" sz="1200" b="1" kern="1200" noProof="0" dirty="0">
            <a:solidFill>
              <a:schemeClr val="bg1"/>
            </a:solidFill>
          </a:endParaRPr>
        </a:p>
      </dsp:txBody>
      <dsp:txXfrm>
        <a:off x="6050001" y="1377462"/>
        <a:ext cx="1002747" cy="1699353"/>
      </dsp:txXfrm>
    </dsp:sp>
    <dsp:sp modelId="{8DFF5C19-1F43-418F-885E-E0237FA79188}">
      <dsp:nvSpPr>
        <dsp:cNvPr id="0" name=""/>
        <dsp:cNvSpPr/>
      </dsp:nvSpPr>
      <dsp:spPr>
        <a:xfrm>
          <a:off x="7423950" y="1301467"/>
          <a:ext cx="1111239" cy="1807845"/>
        </a:xfrm>
        <a:prstGeom prst="roundRect">
          <a:avLst/>
        </a:prstGeom>
        <a:solidFill>
          <a:srgbClr val="CFCFC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noProof="0" dirty="0" smtClean="0">
              <a:solidFill>
                <a:schemeClr val="bg1"/>
              </a:solidFill>
            </a:rPr>
            <a:t>Podání zprávy o výsledcích</a:t>
          </a:r>
          <a:endParaRPr lang="cs-CZ" sz="1200" b="1" kern="1200" noProof="0" dirty="0">
            <a:solidFill>
              <a:schemeClr val="bg1"/>
            </a:solidFill>
          </a:endParaRPr>
        </a:p>
      </dsp:txBody>
      <dsp:txXfrm>
        <a:off x="7478196" y="1355713"/>
        <a:ext cx="1002747" cy="1699353"/>
      </dsp:txXfrm>
    </dsp:sp>
    <dsp:sp modelId="{03F4BDFB-59DE-4705-8869-042F0EABF9E4}">
      <dsp:nvSpPr>
        <dsp:cNvPr id="0" name=""/>
        <dsp:cNvSpPr/>
      </dsp:nvSpPr>
      <dsp:spPr>
        <a:xfrm>
          <a:off x="1756015" y="1372823"/>
          <a:ext cx="1111239" cy="1807845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noProof="0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Plán vč. nastavení </a:t>
          </a:r>
          <a:r>
            <a:rPr lang="cs-CZ" sz="1200" b="1" kern="1200" noProof="0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rolí</a:t>
          </a:r>
          <a:endParaRPr lang="cs-CZ" sz="1200" b="1" kern="1200" noProof="0" dirty="0">
            <a:solidFill>
              <a:schemeClr val="tx2"/>
            </a:solidFill>
            <a:latin typeface="+mj-lt"/>
            <a:cs typeface="Times New Roman" pitchFamily="18" charset="0"/>
          </a:endParaRPr>
        </a:p>
      </dsp:txBody>
      <dsp:txXfrm>
        <a:off x="1810261" y="1427069"/>
        <a:ext cx="1002747" cy="1699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5089-C692-4DEA-AC49-04CF34D4FE14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C721-4BB5-4DB6-AD65-4BA2A62B05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3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5EBA9-A28D-4849-BFEA-AA04F6A21B63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3D19E-BFDB-4C92-8EDD-32EDDA8F41D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7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1938" indent="-261938" eaLnBrk="1" hangingPunct="1"/>
            <a:r>
              <a:rPr lang="cs-CZ" sz="2000" dirty="0" smtClean="0">
                <a:solidFill>
                  <a:schemeClr val="tx1"/>
                </a:solidFill>
              </a:rPr>
              <a:t>Plán obsahuje seznam kroků a opatření pro případ vzniku podvodu-</a:t>
            </a:r>
            <a:r>
              <a:rPr lang="cs-CZ" sz="2000" baseline="0" dirty="0" smtClean="0">
                <a:solidFill>
                  <a:schemeClr val="tx1"/>
                </a:solidFill>
              </a:rPr>
              <a:t> </a:t>
            </a:r>
            <a:r>
              <a:rPr lang="cs-CZ" sz="1800" baseline="0" dirty="0" smtClean="0">
                <a:solidFill>
                  <a:schemeClr val="tx1"/>
                </a:solidFill>
              </a:rPr>
              <a:t>j</a:t>
            </a:r>
            <a:r>
              <a:rPr lang="cs-CZ" sz="1800" dirty="0" smtClean="0"/>
              <a:t>méno kontaktní osoby pro oznámení podvodu,</a:t>
            </a:r>
            <a:r>
              <a:rPr lang="cs-CZ" sz="1800" baseline="0" dirty="0" smtClean="0"/>
              <a:t> v</a:t>
            </a:r>
            <a:r>
              <a:rPr lang="cs-CZ" sz="1800" dirty="0" smtClean="0"/>
              <a:t>ěcný a časový plán postupu,</a:t>
            </a:r>
            <a:r>
              <a:rPr lang="cs-CZ" sz="1800" baseline="0" dirty="0" smtClean="0"/>
              <a:t> j</a:t>
            </a:r>
            <a:r>
              <a:rPr lang="cs-CZ" sz="1800" dirty="0" smtClean="0"/>
              <a:t>ména osob/oddělení odpovědných za prověření</a:t>
            </a:r>
            <a:r>
              <a:rPr lang="cs-CZ" sz="1800" baseline="0" dirty="0" smtClean="0"/>
              <a:t> </a:t>
            </a:r>
            <a:r>
              <a:rPr lang="cs-CZ" sz="1800" dirty="0" smtClean="0"/>
              <a:t>oznámeného či zjištěného případu podvodu, nastavení postupů pro komunikaci,</a:t>
            </a:r>
            <a:r>
              <a:rPr lang="cs-CZ" sz="1800" baseline="0" dirty="0" smtClean="0"/>
              <a:t> n</a:t>
            </a:r>
            <a:r>
              <a:rPr lang="cs-CZ" sz="1800" dirty="0" smtClean="0"/>
              <a:t>astavení možností pro jednání s podezřelým,</a:t>
            </a:r>
            <a:r>
              <a:rPr lang="cs-CZ" sz="1800" baseline="0" dirty="0" smtClean="0"/>
              <a:t> d</a:t>
            </a:r>
            <a:r>
              <a:rPr lang="cs-CZ" sz="1800" dirty="0" smtClean="0"/>
              <a:t>etailní rozpis jednotlivých kroků, opatření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446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 smtClean="0"/>
              <a:t>Interní šetření sumarizuje fakta. Nejde o odsouzení pachatele.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036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392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7384" y="777600"/>
            <a:ext cx="549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7384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0" indent="0" algn="l">
              <a:buNone/>
              <a:defRPr sz="1600">
                <a:solidFill>
                  <a:schemeClr val="bg2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GB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055" y="2405319"/>
            <a:ext cx="9145054" cy="3346232"/>
            <a:chOff x="-1055" y="2405319"/>
            <a:chExt cx="9145054" cy="3346232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gray">
            <a:xfrm>
              <a:off x="2273866" y="2405319"/>
              <a:ext cx="6870133" cy="2494990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4" name="Picture 3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055" y="4411633"/>
              <a:ext cx="2285060" cy="1339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67415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26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4662488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Regular" charset="0"/>
              </a:rPr>
              <a:t> 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 Assurance | Tax | Transactions | Advisory</a:t>
            </a: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-Light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About EY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EY is a global leader in assurance, tax, transaction and advisory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services. The insights and quality services we deliver help build trust and 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confidence in the capital markets and in economies the world over. We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develop outstanding leaders who team to deliver on our promises to all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working world for our people, for our clients and for our communities.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EY refers to the global organization and may refer to one or more of the</a:t>
            </a:r>
            <a:b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member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firms of Ernst &amp; Young Global Limited, each of which is a separate legal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does not provide services to clients. For more information about our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organization, please visit ey.com.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© 2013  Ernst &amp; Young,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 | Ernst &amp; Young Audit,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 | E &amp; Y Valuations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</a:t>
            </a:r>
            <a:b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All Rights Reserved.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This material has been prepared for general informational purposes only and is not 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intended to be relied upon as accounting, tax, or other professional advice. Please refer 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to your advisors for specific advice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endParaRPr kumimoji="0" lang="en-GB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ey.com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97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1" y="0"/>
            <a:ext cx="4143736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Regular" charset="0"/>
              </a:rPr>
              <a:t>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 Assurance | Tax | Transactions | Advisory</a:t>
            </a: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-Light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Informace o EY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EY je předním celosvětovým poskytovatelem odborných poradenských služeb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v oblasti auditu, daní, transakčního a podnikového poradenství. Znalost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problematiky a kvalita služeb, které poskytujeme, přispívají k posilování důvěry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© 2013  Ernst &amp; Young, s.r.o.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 Ernst &amp; Young Audit, s.r.o.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 E &amp; Y Valuations s.r.o.</a:t>
            </a:r>
            <a:b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</a:b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Všechna práva vyhrazena.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>
              <a:spcAft>
                <a:spcPts val="525"/>
              </a:spcAft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ey.com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037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7384" y="777600"/>
            <a:ext cx="5490000" cy="860400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7384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646464"/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6532" y="2405084"/>
            <a:ext cx="9150532" cy="3349170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49" y="1417638"/>
            <a:ext cx="4010411" cy="47117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7636"/>
            <a:ext cx="4032000" cy="4711701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8400" y="6323013"/>
            <a:ext cx="3434400" cy="201600"/>
          </a:xfrm>
        </p:spPr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46794"/>
            <a:ext cx="4017400" cy="396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46794"/>
            <a:ext cx="4042800" cy="396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63550" y="1413474"/>
            <a:ext cx="4011050" cy="640800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13474"/>
            <a:ext cx="4042800" cy="640800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400"/>
            <a:ext cx="8254800" cy="470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48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457200" y="1039813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4662488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Regular" charset="0"/>
              </a:rPr>
              <a:t> </a:t>
            </a: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 Assurance | Tax | Transactions | Advisory</a:t>
            </a: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-Light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About EY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EY is a global leader in assurance, tax, transaction and advisory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services. The insights and quality services we deliver help build trust and 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confidence in the capital markets and in economies the world over. We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develop outstanding leaders who team to deliver on our promises to all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working world for our people, for our clients and for our communities.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EY refers to the global organization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and may refer to one or more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,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 of the</a:t>
            </a:r>
            <a:b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member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firms of Ernst &amp; Young Global Limited, each of which is a separate legal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does not provide services to clients. For more information about our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organization, please visit ey.com.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© 2013  Ernst &amp; Young,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 | Ernst &amp; Young Audit,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 | E &amp; Y Valuations 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s.r.o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</a:t>
            </a:r>
            <a:b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All Rights Reserved.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This material has been prepared for general informational purposes only and is not 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intended to be relied upon as accounting, tax, or other professional advice. Please refer 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r>
              <a: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to your advisors for specific advice</a:t>
            </a:r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.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/>
            </a:r>
            <a:b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</a:br>
            <a:endParaRPr kumimoji="0" lang="en-GB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ey.com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0"/>
            <a:ext cx="4143736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Regular" charset="0"/>
              </a:rPr>
              <a:t>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 Assurance | Tax | Transactions | Advisory</a:t>
            </a: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-Light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Informace o EY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EY je předním celosvětovým poskytovatelem odborných poradenských služeb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v oblasti auditu, daní, transakčního a podnikového poradenství. Znalost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problematiky a kvalita služeb, které poskytujeme, přispívají k posilování důvěry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© 2013  Ernst &amp; Young, s.r.o.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 Ernst &amp; Young Audit, s.r.o. </a:t>
            </a: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|</a:t>
            </a: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 E &amp; Y Valuations s.r.o.</a:t>
            </a:r>
            <a:b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</a:br>
            <a:r>
              <a:rPr kumimoji="0" lang="cs-CZ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</a:rPr>
              <a:t>Všechna práva vyhrazena.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13"/>
              </a:spcAft>
              <a:buClrTx/>
              <a:buSzTx/>
              <a:buFontTx/>
              <a:buNone/>
              <a:tabLst/>
              <a:defRPr/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</a:endParaRPr>
          </a:p>
          <a:p>
            <a:r>
              <a:rPr kumimoji="0" lang="cs-CZ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itchFamily="2" charset="0"/>
                <a:ea typeface="+mn-ea"/>
                <a:cs typeface="+mn-cs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>
              <a:spcAft>
                <a:spcPts val="525"/>
              </a:spcAft>
            </a:pP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525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itchFamily="2" charset="0"/>
              </a:rPr>
              <a:t>ey.com</a:t>
            </a:r>
            <a:endParaRPr kumimoji="0" lang="cs-CZ" sz="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" pitchFamily="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rgbClr val="7F7E82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50" y="1417638"/>
            <a:ext cx="4006850" cy="47085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7085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318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4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0660"/>
            <a:ext cx="4013772" cy="3906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210660"/>
            <a:ext cx="4042800" cy="3906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63550" y="1417638"/>
            <a:ext cx="4007422" cy="655506"/>
          </a:xfrm>
        </p:spPr>
        <p:txBody>
          <a:bodyPr anchor="t" anchorCtr="0"/>
          <a:lstStyle>
            <a:lvl1pPr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17638"/>
            <a:ext cx="4042800" cy="655506"/>
          </a:xfrm>
        </p:spPr>
        <p:txBody>
          <a:bodyPr anchor="t" anchorCtr="0"/>
          <a:lstStyle>
            <a:lvl1pPr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87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62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296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83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06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6694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29600" cy="47059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rgbClr val="808080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rgbClr val="808080"/>
                </a:solidFill>
              </a:rPr>
              <a:pPr/>
              <a:t>‹#›</a:t>
            </a:fld>
            <a:endParaRPr lang="en-GB" sz="11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79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8" r:id="rId9"/>
    <p:sldLayoutId id="2147483719" r:id="rId10"/>
    <p:sldLayoutId id="2147483720" r:id="rId11"/>
    <p:sldLayoutId id="2147483723" r:id="rId12"/>
    <p:sldLayoutId id="2147483721" r:id="rId13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None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360363" indent="-36036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720725" indent="-36036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81088" indent="-36036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431925" indent="-350838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29600" cy="47059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Presentation title</a:t>
            </a:r>
            <a:endParaRPr lang="en-US" noProof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100" noProof="0" smtClean="0">
                <a:solidFill>
                  <a:schemeClr val="bg1"/>
                </a:solidFill>
              </a:rPr>
              <a:t>Page </a:t>
            </a:r>
            <a:fld id="{9AE4D82F-B047-469B-AC52-A46321747EAF}" type="slidenum">
              <a:rPr lang="en-US" sz="1100" noProof="0" smtClean="0">
                <a:solidFill>
                  <a:schemeClr val="bg1"/>
                </a:solidFill>
              </a:rPr>
              <a:pPr/>
              <a:t>‹#›</a:t>
            </a:fld>
            <a:endParaRPr lang="en-US" sz="1100" noProof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6" r:id="rId9"/>
    <p:sldLayoutId id="2147483677" r:id="rId10"/>
    <p:sldLayoutId id="2147483678" r:id="rId11"/>
    <p:sldLayoutId id="2147483722" r:id="rId12"/>
    <p:sldLayoutId id="2147483679" r:id="rId13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tomas.kafka@cz.ey.com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Postupy při podezření na korupci a následná opatření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Odborné </a:t>
            </a:r>
            <a:r>
              <a:rPr lang="cs-CZ" dirty="0"/>
              <a:t>diskuzní fórum o rezortních interních protikorupčních </a:t>
            </a:r>
            <a:r>
              <a:rPr lang="cs-CZ" dirty="0" smtClean="0"/>
              <a:t>programech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Tomáš Kafka, EY</a:t>
            </a:r>
            <a:r>
              <a:rPr lang="en-US" dirty="0"/>
              <a:t/>
            </a:r>
            <a:br>
              <a:rPr lang="en-US" dirty="0"/>
            </a:br>
            <a:endParaRPr lang="en-GB" dirty="0" smtClean="0"/>
          </a:p>
          <a:p>
            <a:pPr lvl="1"/>
            <a:r>
              <a:rPr lang="cs-CZ" dirty="0" smtClean="0"/>
              <a:t>13.února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interním </a:t>
            </a:r>
            <a:r>
              <a:rPr lang="cs-CZ" dirty="0" smtClean="0"/>
              <a:t>prošetřování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151347"/>
              </p:ext>
            </p:extLst>
          </p:nvPr>
        </p:nvGraphicFramePr>
        <p:xfrm>
          <a:off x="185057" y="1447800"/>
          <a:ext cx="8730343" cy="4519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544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pro interní prošetřování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038"/>
            <a:ext cx="8229600" cy="4705962"/>
          </a:xfrm>
        </p:spPr>
        <p:txBody>
          <a:bodyPr/>
          <a:lstStyle/>
          <a:p>
            <a:pPr marL="923925" lvl="1" indent="-381000">
              <a:spcBef>
                <a:spcPts val="600"/>
              </a:spcBef>
            </a:pPr>
            <a:endParaRPr lang="cs-CZ" sz="2400" dirty="0" smtClean="0"/>
          </a:p>
          <a:p>
            <a:pPr marL="923925" lvl="1" indent="-381000">
              <a:spcBef>
                <a:spcPts val="600"/>
              </a:spcBef>
            </a:pPr>
            <a:r>
              <a:rPr lang="cs-CZ" sz="2400" dirty="0" smtClean="0"/>
              <a:t>důvěrnost </a:t>
            </a:r>
            <a:r>
              <a:rPr lang="cs-CZ" sz="2400" dirty="0"/>
              <a:t>a objektivita </a:t>
            </a:r>
            <a:r>
              <a:rPr lang="cs-CZ" sz="2400" dirty="0" smtClean="0"/>
              <a:t>prošetřování</a:t>
            </a:r>
            <a:r>
              <a:rPr lang="cs-CZ" sz="2400" dirty="0"/>
              <a:t>, nepodjatost </a:t>
            </a:r>
            <a:r>
              <a:rPr lang="cs-CZ" sz="2400" dirty="0" smtClean="0"/>
              <a:t>vyšetřovatelů</a:t>
            </a:r>
            <a:endParaRPr lang="cs-CZ" sz="2400" dirty="0"/>
          </a:p>
          <a:p>
            <a:pPr marL="923925" lvl="1" indent="-381000">
              <a:spcBef>
                <a:spcPts val="600"/>
              </a:spcBef>
            </a:pPr>
            <a:r>
              <a:rPr lang="cs-CZ" sz="2400" dirty="0" smtClean="0"/>
              <a:t>bezodkladné </a:t>
            </a:r>
            <a:r>
              <a:rPr lang="cs-CZ" sz="2400" dirty="0"/>
              <a:t>zajištění </a:t>
            </a:r>
            <a:r>
              <a:rPr lang="cs-CZ" sz="2400" dirty="0" smtClean="0"/>
              <a:t>dat zabrání zničení důkazů</a:t>
            </a:r>
            <a:endParaRPr lang="cs-CZ" sz="2400" dirty="0"/>
          </a:p>
          <a:p>
            <a:pPr marL="923925" lvl="1" indent="-381000">
              <a:spcBef>
                <a:spcPts val="600"/>
              </a:spcBef>
            </a:pPr>
            <a:r>
              <a:rPr lang="cs-CZ" sz="2400" dirty="0"/>
              <a:t>u</a:t>
            </a:r>
            <a:r>
              <a:rPr lang="cs-CZ" sz="2400" dirty="0" smtClean="0"/>
              <a:t>možnit podezřelým osobám se </a:t>
            </a:r>
            <a:r>
              <a:rPr lang="cs-CZ" sz="2400" dirty="0"/>
              <a:t>k věci </a:t>
            </a:r>
            <a:r>
              <a:rPr lang="cs-CZ" sz="2400" dirty="0" smtClean="0"/>
              <a:t>vyjádřit</a:t>
            </a:r>
          </a:p>
          <a:p>
            <a:pPr marL="923925" lvl="1" indent="-381000">
              <a:spcBef>
                <a:spcPts val="600"/>
              </a:spcBef>
            </a:pPr>
            <a:r>
              <a:rPr lang="cs-CZ" sz="2400" dirty="0"/>
              <a:t>všechny závěry podepřít </a:t>
            </a:r>
            <a:r>
              <a:rPr lang="cs-CZ" sz="2400" dirty="0" smtClean="0"/>
              <a:t>důkazy, </a:t>
            </a:r>
            <a:r>
              <a:rPr lang="cs-CZ" sz="2400" dirty="0"/>
              <a:t>ne </a:t>
            </a:r>
            <a:r>
              <a:rPr lang="cs-CZ" sz="2400" dirty="0" smtClean="0"/>
              <a:t>spekulacemi</a:t>
            </a:r>
            <a:endParaRPr lang="cs-CZ" sz="2400" dirty="0" smtClean="0"/>
          </a:p>
          <a:p>
            <a:pPr marL="923925" lvl="1" indent="-381000">
              <a:spcBef>
                <a:spcPts val="600"/>
              </a:spcBef>
            </a:pPr>
            <a:r>
              <a:rPr lang="cs-CZ" sz="2400" dirty="0" smtClean="0"/>
              <a:t>spravedlivá </a:t>
            </a:r>
            <a:r>
              <a:rPr lang="cs-CZ" sz="2400" dirty="0"/>
              <a:t>a </a:t>
            </a:r>
            <a:r>
              <a:rPr lang="cs-CZ" sz="2400" dirty="0" smtClean="0"/>
              <a:t>transparentní disciplinární opatření</a:t>
            </a:r>
          </a:p>
          <a:p>
            <a:pPr marL="923925" lvl="1" indent="-381000">
              <a:spcBef>
                <a:spcPts val="600"/>
              </a:spcBef>
            </a:pPr>
            <a:r>
              <a:rPr lang="cs-CZ" sz="2400" dirty="0"/>
              <a:t>d</a:t>
            </a:r>
            <a:r>
              <a:rPr lang="cs-CZ" sz="2400" dirty="0" smtClean="0"/>
              <a:t>oporučení dalších kroků na základě šetření</a:t>
            </a:r>
          </a:p>
          <a:p>
            <a:pPr marL="542925" lvl="1" indent="0">
              <a:spcBef>
                <a:spcPts val="600"/>
              </a:spcBef>
              <a:buNone/>
            </a:pPr>
            <a:endParaRPr lang="cs-CZ" sz="2400" dirty="0"/>
          </a:p>
          <a:p>
            <a:pPr marL="923925" lvl="1" indent="-381000">
              <a:spcBef>
                <a:spcPts val="600"/>
              </a:spcBef>
            </a:pPr>
            <a:endParaRPr lang="cs-CZ" dirty="0" smtClean="0"/>
          </a:p>
          <a:p>
            <a:pPr marL="923925" lvl="1" indent="-381000">
              <a:spcBef>
                <a:spcPts val="600"/>
              </a:spcBef>
            </a:pPr>
            <a:endParaRPr lang="cs-CZ" sz="1800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vyšetřování korupce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Oznámení policii, státnímu zastupitelství a případně dalším státním orgánům</a:t>
            </a:r>
          </a:p>
          <a:p>
            <a:r>
              <a:rPr lang="cs-CZ" dirty="0"/>
              <a:t>Každá organizace by </a:t>
            </a:r>
            <a:r>
              <a:rPr lang="cs-CZ" dirty="0" smtClean="0"/>
              <a:t>si měla nastavit pravidla, kdo, komu </a:t>
            </a:r>
            <a:r>
              <a:rPr lang="cs-CZ" dirty="0"/>
              <a:t>a jakým způsobem bude informace </a:t>
            </a:r>
            <a:r>
              <a:rPr lang="cs-CZ" dirty="0" smtClean="0"/>
              <a:t>pro orgány činné v trestním řízení předávat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6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0400"/>
          </a:xfrm>
        </p:spPr>
        <p:txBody>
          <a:bodyPr/>
          <a:lstStyle/>
          <a:p>
            <a:r>
              <a:rPr lang="cs-CZ" dirty="0" smtClean="0">
                <a:solidFill>
                  <a:srgbClr val="646464"/>
                </a:solidFill>
              </a:rPr>
              <a:t>Nápravná opatření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Postupy </a:t>
            </a:r>
            <a:r>
              <a:rPr lang="cs-CZ" dirty="0"/>
              <a:t>při podezření na korupci a následná </a:t>
            </a:r>
            <a:r>
              <a:rPr lang="cs-CZ" dirty="0" smtClean="0"/>
              <a:t>opatření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47675" lvl="1" indent="-381000">
              <a:spcBef>
                <a:spcPts val="1200"/>
              </a:spcBef>
              <a:spcAft>
                <a:spcPts val="0"/>
              </a:spcAft>
            </a:pPr>
            <a:r>
              <a:rPr lang="cs-CZ" sz="2400" dirty="0" smtClean="0"/>
              <a:t>Disciplinární opatření vůči </a:t>
            </a:r>
            <a:r>
              <a:rPr lang="cs-CZ" sz="2400" dirty="0" smtClean="0"/>
              <a:t>zaměstnancům zapojeným do či </a:t>
            </a:r>
            <a:r>
              <a:rPr lang="cs-CZ" sz="2400" dirty="0" smtClean="0"/>
              <a:t>odpovědným za </a:t>
            </a:r>
            <a:r>
              <a:rPr lang="cs-CZ" sz="2400" dirty="0" smtClean="0"/>
              <a:t>korupci</a:t>
            </a:r>
            <a:endParaRPr lang="cs-CZ" sz="2400" dirty="0" smtClean="0"/>
          </a:p>
          <a:p>
            <a:pPr marL="447675" lvl="1" indent="-381000">
              <a:spcBef>
                <a:spcPts val="1200"/>
              </a:spcBef>
              <a:spcAft>
                <a:spcPts val="0"/>
              </a:spcAft>
            </a:pPr>
            <a:r>
              <a:rPr lang="cs-CZ" sz="2400" dirty="0" smtClean="0"/>
              <a:t>Náhrada škody</a:t>
            </a:r>
          </a:p>
          <a:p>
            <a:pPr marL="447675" lvl="1" indent="-381000">
              <a:spcBef>
                <a:spcPts val="1200"/>
              </a:spcBef>
              <a:spcAft>
                <a:spcPts val="0"/>
              </a:spcAft>
            </a:pPr>
            <a:r>
              <a:rPr lang="cs-CZ" sz="2400" dirty="0" smtClean="0"/>
              <a:t>Opatření snižující riziko opakování podobného případu (posílení kontrolních mechanismů, zvýšení povědomí o indikátorech daného </a:t>
            </a:r>
            <a:r>
              <a:rPr lang="cs-CZ" sz="2400" dirty="0" smtClean="0"/>
              <a:t>případu korupce</a:t>
            </a:r>
            <a:r>
              <a:rPr lang="cs-CZ" sz="2400" dirty="0" smtClean="0"/>
              <a:t>)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1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49" y="1417638"/>
            <a:ext cx="8223251" cy="47117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Tomáš </a:t>
            </a:r>
            <a:r>
              <a:rPr lang="cs-CZ" b="1" dirty="0" smtClean="0"/>
              <a:t>Kafka</a:t>
            </a:r>
            <a:r>
              <a:rPr lang="en-US" dirty="0" smtClean="0"/>
              <a:t>| </a:t>
            </a:r>
            <a:r>
              <a:rPr lang="cs-CZ" dirty="0" smtClean="0"/>
              <a:t>Výkonný ředitel </a:t>
            </a:r>
            <a:r>
              <a:rPr lang="en-US" dirty="0" smtClean="0"/>
              <a:t>| </a:t>
            </a:r>
            <a:r>
              <a:rPr lang="cs-CZ" dirty="0" smtClean="0"/>
              <a:t>Investigativní </a:t>
            </a:r>
            <a:r>
              <a:rPr lang="cs-CZ" dirty="0"/>
              <a:t>služby a řešení sporů</a:t>
            </a:r>
            <a:endParaRPr lang="en-US" b="1" dirty="0">
              <a:solidFill>
                <a:srgbClr val="000000"/>
              </a:solidFill>
              <a:latin typeface="EYInterstate Light" pitchFamily="2" charset="0"/>
            </a:endParaRP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cs-CZ" sz="2000" dirty="0" smtClean="0"/>
              <a:t>Ernst </a:t>
            </a:r>
            <a:r>
              <a:rPr lang="cs-CZ" sz="2000" dirty="0"/>
              <a:t>&amp; </a:t>
            </a:r>
            <a:r>
              <a:rPr lang="cs-CZ" sz="2000" dirty="0" err="1"/>
              <a:t>Young</a:t>
            </a:r>
            <a:r>
              <a:rPr lang="cs-CZ" sz="2000" dirty="0"/>
              <a:t> Audit, s.r.o.	</a:t>
            </a:r>
          </a:p>
          <a:p>
            <a:pPr marL="0" indent="0">
              <a:buNone/>
            </a:pPr>
            <a:r>
              <a:rPr lang="pl-PL" sz="2000" dirty="0"/>
              <a:t>Na Florenci 15, </a:t>
            </a:r>
            <a:r>
              <a:rPr lang="pl-PL" sz="2000" dirty="0" smtClean="0"/>
              <a:t>110 00 Praha 1</a:t>
            </a:r>
            <a:br>
              <a:rPr lang="pl-PL" sz="2000" dirty="0" smtClean="0"/>
            </a:br>
            <a:r>
              <a:rPr lang="cs-CZ" sz="2000" dirty="0" smtClean="0"/>
              <a:t>Tel</a:t>
            </a:r>
            <a:r>
              <a:rPr lang="en-US" sz="2000" dirty="0" smtClean="0"/>
              <a:t>: </a:t>
            </a:r>
            <a:r>
              <a:rPr lang="en-US" sz="2000" dirty="0"/>
              <a:t>+420 225 335 682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it-IT" sz="2000" dirty="0" smtClean="0"/>
              <a:t>Mobil: </a:t>
            </a:r>
            <a:r>
              <a:rPr lang="it-IT" sz="2000" dirty="0"/>
              <a:t>+420 732 402 826 </a:t>
            </a:r>
            <a:r>
              <a:rPr lang="it-IT" dirty="0"/>
              <a:t>	</a:t>
            </a:r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r>
              <a:rPr lang="en-US" u="sng" dirty="0" smtClean="0">
                <a:hlinkClick r:id="rId2"/>
              </a:rPr>
              <a:t>tomas.kafka@cz.ey.co</a:t>
            </a:r>
            <a:r>
              <a:rPr lang="cs-CZ" u="sng" dirty="0">
                <a:hlinkClick r:id="rId2"/>
              </a:rPr>
              <a:t>m</a:t>
            </a:r>
            <a:endParaRPr lang="en-US" dirty="0">
              <a:hlinkClick r:id="rId2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8400" y="6423813"/>
            <a:ext cx="3434400" cy="201600"/>
          </a:xfrm>
        </p:spPr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při podezření na korupci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Sběr podnětů a podezření</a:t>
            </a:r>
          </a:p>
          <a:p>
            <a:r>
              <a:rPr lang="cs-CZ" dirty="0" smtClean="0"/>
              <a:t>Posouzení</a:t>
            </a:r>
            <a:r>
              <a:rPr lang="cs-CZ" dirty="0" smtClean="0"/>
              <a:t> </a:t>
            </a:r>
            <a:r>
              <a:rPr lang="cs-CZ" dirty="0" smtClean="0"/>
              <a:t>podezření</a:t>
            </a:r>
          </a:p>
          <a:p>
            <a:r>
              <a:rPr lang="cs-CZ" dirty="0" smtClean="0"/>
              <a:t>Plán </a:t>
            </a:r>
            <a:r>
              <a:rPr lang="cs-CZ" dirty="0" smtClean="0"/>
              <a:t>prošetřování vč. nastavení </a:t>
            </a:r>
            <a:r>
              <a:rPr lang="cs-CZ" dirty="0" smtClean="0"/>
              <a:t>rolí</a:t>
            </a:r>
          </a:p>
          <a:p>
            <a:r>
              <a:rPr lang="cs-CZ" dirty="0" smtClean="0"/>
              <a:t>Prošetřování </a:t>
            </a:r>
            <a:r>
              <a:rPr lang="cs-CZ" dirty="0"/>
              <a:t>podezření na korupci</a:t>
            </a:r>
            <a:endParaRPr lang="cs-CZ" dirty="0" smtClean="0"/>
          </a:p>
          <a:p>
            <a:r>
              <a:rPr lang="cs-CZ" dirty="0" smtClean="0"/>
              <a:t>Nápravná opatření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</a:t>
            </a:r>
            <a:r>
              <a:rPr lang="cs-CZ" dirty="0" smtClean="0"/>
              <a:t> „hledat“ podezření korupci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kontrolní systém - kontrola podřízených (pravidelné </a:t>
            </a:r>
            <a:r>
              <a:rPr lang="cs-CZ" dirty="0"/>
              <a:t>z</a:t>
            </a:r>
            <a:r>
              <a:rPr lang="cs-CZ" dirty="0" smtClean="0"/>
              <a:t>právy, zohlednění korupčního rizika)</a:t>
            </a:r>
            <a:endParaRPr lang="cs-CZ" dirty="0"/>
          </a:p>
          <a:p>
            <a:r>
              <a:rPr lang="cs-CZ" dirty="0"/>
              <a:t>Interní </a:t>
            </a:r>
            <a:r>
              <a:rPr lang="cs-CZ" dirty="0" smtClean="0"/>
              <a:t>oznámení</a:t>
            </a:r>
            <a:endParaRPr lang="cs-CZ" dirty="0"/>
          </a:p>
          <a:p>
            <a:r>
              <a:rPr lang="cs-CZ" dirty="0"/>
              <a:t>Stížnosti</a:t>
            </a:r>
          </a:p>
          <a:p>
            <a:r>
              <a:rPr lang="cs-CZ" dirty="0"/>
              <a:t>Interní audit</a:t>
            </a:r>
          </a:p>
          <a:p>
            <a:r>
              <a:rPr lang="cs-CZ" dirty="0"/>
              <a:t>Analýza dat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61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</a:t>
            </a:r>
            <a:r>
              <a:rPr lang="cs-CZ" dirty="0" smtClean="0"/>
              <a:t>odhalení korupce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295040"/>
              </p:ext>
            </p:extLst>
          </p:nvPr>
        </p:nvGraphicFramePr>
        <p:xfrm>
          <a:off x="76200" y="1135038"/>
          <a:ext cx="9172575" cy="521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Chart" r:id="rId3" imgW="8839200" imgH="5029200" progId="Excel.Sheet.8">
                  <p:embed/>
                </p:oleObj>
              </mc:Choice>
              <mc:Fallback>
                <p:oleObj name="Chart" r:id="rId3" imgW="8839200" imgH="50292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135038"/>
                        <a:ext cx="9172575" cy="521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45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</a:t>
            </a:r>
            <a:r>
              <a:rPr lang="cs-CZ" dirty="0" smtClean="0"/>
              <a:t>korupce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57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</a:t>
            </a:r>
            <a:r>
              <a:rPr lang="cs-CZ" dirty="0" smtClean="0"/>
              <a:t>korupce </a:t>
            </a:r>
            <a:r>
              <a:rPr lang="cs-CZ" dirty="0"/>
              <a:t>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cs-CZ" sz="2400" dirty="0"/>
              <a:t>u</a:t>
            </a:r>
            <a:r>
              <a:rPr lang="cs-CZ" sz="2400" dirty="0" smtClean="0"/>
              <a:t>chazečem </a:t>
            </a:r>
            <a:r>
              <a:rPr lang="cs-CZ" sz="2400" dirty="0"/>
              <a:t>je nově vzniklá společnost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cs-CZ" sz="2400" dirty="0"/>
              <a:t>d</a:t>
            </a:r>
            <a:r>
              <a:rPr lang="cs-CZ" sz="2400" dirty="0" smtClean="0"/>
              <a:t>o </a:t>
            </a:r>
            <a:r>
              <a:rPr lang="cs-CZ" sz="2400" dirty="0"/>
              <a:t>výběrového řízení se </a:t>
            </a:r>
            <a:r>
              <a:rPr lang="cs-CZ" sz="2400" dirty="0" smtClean="0"/>
              <a:t>přihlásil </a:t>
            </a:r>
            <a:r>
              <a:rPr lang="cs-CZ" sz="2400" dirty="0"/>
              <a:t>pouze 1 účastník, přestože existuje mnoho potenciálních dodavatelů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cs-CZ" sz="2400" dirty="0"/>
              <a:t>zadavatel mluví o dodavateli jako o svém dobrém příteli, </a:t>
            </a:r>
            <a:r>
              <a:rPr lang="cs-CZ" sz="2400" dirty="0" smtClean="0"/>
              <a:t>používá střídavě tykání a vykání</a:t>
            </a:r>
            <a:endParaRPr lang="cs-CZ" sz="2400" dirty="0"/>
          </a:p>
          <a:p>
            <a:pPr lvl="1"/>
            <a:r>
              <a:rPr lang="cs-CZ" sz="2400" kern="0" dirty="0">
                <a:solidFill>
                  <a:srgbClr val="646464"/>
                </a:solidFill>
              </a:rPr>
              <a:t>úředník a dodavatel zakázky bydlí </a:t>
            </a:r>
            <a:r>
              <a:rPr lang="cs-CZ" sz="2400" kern="0" dirty="0" smtClean="0">
                <a:solidFill>
                  <a:srgbClr val="646464"/>
                </a:solidFill>
              </a:rPr>
              <a:t>na stejné adrese</a:t>
            </a:r>
            <a:endParaRPr lang="cs-CZ" sz="2400" dirty="0"/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cs-CZ" sz="2400" dirty="0" smtClean="0"/>
              <a:t>oslovený </a:t>
            </a:r>
            <a:r>
              <a:rPr lang="cs-CZ" sz="2400" dirty="0"/>
              <a:t>dodavatel veřejné zakázky nemá webové stránky</a:t>
            </a:r>
          </a:p>
          <a:p>
            <a:pPr lvl="1"/>
            <a:r>
              <a:rPr lang="cs-CZ" sz="2400" dirty="0" smtClean="0"/>
              <a:t>tolerování </a:t>
            </a:r>
            <a:r>
              <a:rPr lang="cs-CZ" sz="2400" dirty="0"/>
              <a:t>nekvalitních </a:t>
            </a:r>
            <a:r>
              <a:rPr lang="cs-CZ" sz="2400" dirty="0" smtClean="0"/>
              <a:t>služeb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56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</a:t>
            </a:r>
            <a:r>
              <a:rPr lang="cs-CZ" dirty="0" smtClean="0"/>
              <a:t>korupce II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 smtClean="0"/>
              <a:t>nákup nepotřebného zboží a služeb</a:t>
            </a:r>
            <a:endParaRPr lang="cs-CZ" sz="2400" dirty="0"/>
          </a:p>
          <a:p>
            <a:pPr lvl="1"/>
            <a:r>
              <a:rPr lang="cs-CZ" sz="2400" dirty="0" smtClean="0"/>
              <a:t>nákupy </a:t>
            </a:r>
            <a:r>
              <a:rPr lang="cs-CZ" sz="2400" dirty="0"/>
              <a:t>těsně před koncem </a:t>
            </a:r>
            <a:r>
              <a:rPr lang="cs-CZ" sz="2400" dirty="0" smtClean="0"/>
              <a:t>projektu</a:t>
            </a:r>
          </a:p>
          <a:p>
            <a:pPr lvl="1"/>
            <a:r>
              <a:rPr lang="cs-CZ" sz="2400" dirty="0"/>
              <a:t>c</a:t>
            </a:r>
            <a:r>
              <a:rPr lang="cs-CZ" sz="2400" dirty="0" smtClean="0"/>
              <a:t>hybějící dokumentace</a:t>
            </a:r>
          </a:p>
          <a:p>
            <a:pPr lvl="1"/>
            <a:r>
              <a:rPr lang="cs-CZ" sz="2400" dirty="0"/>
              <a:t>nadměrné utajování </a:t>
            </a:r>
            <a:r>
              <a:rPr lang="cs-CZ" sz="2400" dirty="0" smtClean="0"/>
              <a:t>informací</a:t>
            </a:r>
            <a:endParaRPr lang="cs-CZ" sz="2400" dirty="0"/>
          </a:p>
          <a:p>
            <a:pPr lvl="1"/>
            <a:r>
              <a:rPr lang="cs-CZ" sz="2400" dirty="0" smtClean="0"/>
              <a:t>platby </a:t>
            </a:r>
            <a:r>
              <a:rPr lang="cs-CZ" sz="2400" dirty="0"/>
              <a:t>za </a:t>
            </a:r>
            <a:r>
              <a:rPr lang="cs-CZ" sz="2400" dirty="0" smtClean="0"/>
              <a:t>vícepráce, které </a:t>
            </a:r>
            <a:r>
              <a:rPr lang="cs-CZ" sz="2400" dirty="0"/>
              <a:t>jsou součástí smluvní ceny</a:t>
            </a:r>
          </a:p>
          <a:p>
            <a:pPr lvl="1"/>
            <a:r>
              <a:rPr lang="cs-CZ" sz="2400" dirty="0"/>
              <a:t>ručně psané faktury na vysoké nebo kulaté </a:t>
            </a:r>
            <a:r>
              <a:rPr lang="cs-CZ" sz="2400" dirty="0" smtClean="0"/>
              <a:t>částky</a:t>
            </a:r>
            <a:endParaRPr lang="cs-CZ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</a:t>
            </a:r>
            <a:r>
              <a:rPr lang="cs-CZ" dirty="0"/>
              <a:t>postupu při podezření na </a:t>
            </a:r>
            <a:r>
              <a:rPr lang="cs-CZ" dirty="0" smtClean="0"/>
              <a:t>korupci</a:t>
            </a: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77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postupu pro případ </a:t>
            </a:r>
            <a:r>
              <a:rPr lang="cs-CZ" dirty="0" smtClean="0"/>
              <a:t>korupce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Postupy při podezření na korupci a následná opatření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1938" indent="-261938"/>
            <a:r>
              <a:rPr lang="cs-CZ" dirty="0" smtClean="0"/>
              <a:t>zvyšuje šanci </a:t>
            </a:r>
            <a:r>
              <a:rPr lang="cs-CZ" dirty="0"/>
              <a:t>na úspěch </a:t>
            </a:r>
            <a:r>
              <a:rPr lang="cs-CZ" dirty="0" smtClean="0"/>
              <a:t>prošetřování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dirty="0" smtClean="0"/>
              <a:t> </a:t>
            </a:r>
            <a:r>
              <a:rPr lang="cs-CZ" dirty="0" smtClean="0"/>
              <a:t>minimalizuje </a:t>
            </a:r>
            <a:r>
              <a:rPr lang="cs-CZ" dirty="0" smtClean="0"/>
              <a:t>škody způsobené korupcí</a:t>
            </a:r>
            <a:endParaRPr lang="cs-CZ" dirty="0" smtClean="0"/>
          </a:p>
          <a:p>
            <a:pPr marL="0" indent="0">
              <a:buNone/>
            </a:pPr>
            <a:endParaRPr lang="cs-CZ" sz="2000" dirty="0" smtClean="0"/>
          </a:p>
          <a:p>
            <a:pPr marL="261938" indent="-261938" eaLnBrk="1" hangingPunct="1"/>
            <a:r>
              <a:rPr lang="cs-CZ" dirty="0" smtClean="0"/>
              <a:t>obsahuje </a:t>
            </a:r>
            <a:r>
              <a:rPr lang="cs-CZ" dirty="0"/>
              <a:t>seznam </a:t>
            </a:r>
            <a:r>
              <a:rPr lang="cs-CZ" dirty="0" smtClean="0"/>
              <a:t>opatření pro </a:t>
            </a:r>
            <a:r>
              <a:rPr lang="cs-CZ" dirty="0"/>
              <a:t>případ </a:t>
            </a:r>
            <a:r>
              <a:rPr lang="cs-CZ" dirty="0" smtClean="0"/>
              <a:t>korupce, aby:</a:t>
            </a:r>
            <a:endParaRPr lang="cs-CZ" dirty="0"/>
          </a:p>
          <a:p>
            <a:pPr marL="642937" lvl="1" indent="-285750">
              <a:buFont typeface="Courier New" panose="02070309020205020404" pitchFamily="49" charset="0"/>
              <a:buChar char="o"/>
            </a:pPr>
            <a:r>
              <a:rPr lang="cs-CZ" sz="1800" dirty="0" smtClean="0"/>
              <a:t>Zabránil dalším škodám</a:t>
            </a:r>
          </a:p>
          <a:p>
            <a:pPr marL="642937" lvl="1" indent="-285750">
              <a:buFont typeface="Courier New" panose="02070309020205020404" pitchFamily="49" charset="0"/>
              <a:buChar char="o"/>
            </a:pPr>
            <a:r>
              <a:rPr lang="cs-CZ" sz="1800" dirty="0" smtClean="0"/>
              <a:t>Pomohl při získání a zabezpečení důkazů (nastavením postupu)</a:t>
            </a:r>
          </a:p>
          <a:p>
            <a:pPr marL="642937" lvl="1" indent="-285750">
              <a:buFont typeface="Courier New" panose="02070309020205020404" pitchFamily="49" charset="0"/>
              <a:buChar char="o"/>
            </a:pPr>
            <a:r>
              <a:rPr lang="cs-CZ" sz="1800" dirty="0" smtClean="0"/>
              <a:t>Informoval </a:t>
            </a:r>
            <a:r>
              <a:rPr lang="cs-CZ" sz="1800" dirty="0" smtClean="0"/>
              <a:t>odpovědnou </a:t>
            </a:r>
            <a:r>
              <a:rPr lang="cs-CZ" sz="1800" dirty="0" smtClean="0"/>
              <a:t>osobu o vzniklé situaci</a:t>
            </a:r>
          </a:p>
          <a:p>
            <a:pPr marL="642937" lvl="1" indent="-285750">
              <a:buFont typeface="Courier New" panose="02070309020205020404" pitchFamily="49" charset="0"/>
              <a:buChar char="o"/>
            </a:pPr>
            <a:r>
              <a:rPr lang="cs-CZ" sz="1800" dirty="0" smtClean="0"/>
              <a:t>Nastavil způsoby komunikace</a:t>
            </a:r>
          </a:p>
          <a:p>
            <a:pPr marL="642937" lvl="1" indent="-285750">
              <a:buFont typeface="Courier New" panose="02070309020205020404" pitchFamily="49" charset="0"/>
              <a:buChar char="o"/>
            </a:pPr>
            <a:r>
              <a:rPr lang="cs-CZ" sz="1800" dirty="0" smtClean="0"/>
              <a:t>Určil osoby odpovědné za </a:t>
            </a:r>
            <a:r>
              <a:rPr lang="cs-CZ" sz="1800" dirty="0" smtClean="0"/>
              <a:t>pro</a:t>
            </a:r>
            <a:r>
              <a:rPr lang="cs-CZ" sz="1800" dirty="0" smtClean="0"/>
              <a:t>šetřování</a:t>
            </a:r>
            <a:endParaRPr lang="cs-CZ" sz="1800" dirty="0" smtClean="0"/>
          </a:p>
          <a:p>
            <a:pPr marL="642937" lvl="1" indent="-285750">
              <a:buFont typeface="Courier New" panose="02070309020205020404" pitchFamily="49" charset="0"/>
              <a:buChar char="o"/>
            </a:pPr>
            <a:r>
              <a:rPr lang="cs-CZ" sz="1800" dirty="0" smtClean="0"/>
              <a:t>Pomáhal při </a:t>
            </a:r>
            <a:r>
              <a:rPr lang="cs-CZ" sz="1800" dirty="0" smtClean="0"/>
              <a:t>případném </a:t>
            </a:r>
            <a:r>
              <a:rPr lang="cs-CZ" sz="1800" dirty="0" smtClean="0"/>
              <a:t>vymáhání </a:t>
            </a:r>
            <a:r>
              <a:rPr lang="cs-CZ" sz="1800" dirty="0" smtClean="0"/>
              <a:t>škody</a:t>
            </a:r>
            <a:endParaRPr lang="cs-CZ" sz="1800" dirty="0" smtClean="0"/>
          </a:p>
          <a:p>
            <a:pPr marL="642937" lvl="1" indent="-285750">
              <a:buFont typeface="Courier New" panose="02070309020205020404" pitchFamily="49" charset="0"/>
              <a:buChar char="o"/>
            </a:pPr>
            <a:r>
              <a:rPr lang="cs-CZ" sz="1800" dirty="0" smtClean="0"/>
              <a:t>Pomáhal při hledání důvodů vzniku podvodu</a:t>
            </a:r>
          </a:p>
          <a:p>
            <a:pPr marL="642937" lvl="1" indent="-285750">
              <a:buFont typeface="Courier New" panose="02070309020205020404" pitchFamily="49" charset="0"/>
              <a:buChar char="o"/>
            </a:pPr>
            <a:r>
              <a:rPr lang="cs-CZ" sz="1800" dirty="0" smtClean="0"/>
              <a:t>Pomáhal zajistit, že odpovědné osoby/zaměstnanci jsou patřičně poučeni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1120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 light projec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</TotalTime>
  <Words>551</Words>
  <Application>Microsoft Office PowerPoint</Application>
  <PresentationFormat>On-screen Show (4:3)</PresentationFormat>
  <Paragraphs>93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EY light projection</vt:lpstr>
      <vt:lpstr>EY_regular_presentation</vt:lpstr>
      <vt:lpstr>Chart</vt:lpstr>
      <vt:lpstr>Postupy při podezření na korupci a následná opatření</vt:lpstr>
      <vt:lpstr>Postupy při podezření na korupci</vt:lpstr>
      <vt:lpstr>Jak „hledat“ podezření korupci</vt:lpstr>
      <vt:lpstr>Metody odhalení korupce</vt:lpstr>
      <vt:lpstr>Indikátory korupce </vt:lpstr>
      <vt:lpstr>Indikátory korupce I</vt:lpstr>
      <vt:lpstr>Indikátory korupce II</vt:lpstr>
      <vt:lpstr>Plán postupu při podezření na korupci </vt:lpstr>
      <vt:lpstr>Plán postupu pro případ korupce</vt:lpstr>
      <vt:lpstr>Postup při interním prošetřování</vt:lpstr>
      <vt:lpstr>Doporučení pro interní prošetřování</vt:lpstr>
      <vt:lpstr>Externí vyšetřování korupce</vt:lpstr>
      <vt:lpstr>Nápravná opatření</vt:lpstr>
      <vt:lpstr>Kontakty</vt:lpstr>
    </vt:vector>
  </TitlesOfParts>
  <Company>Ernst &amp; Young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EY_regular_presentation White</dc:title>
  <dc:creator>Lazra Lenz, Judita veselá</dc:creator>
  <cp:lastModifiedBy>Tomas Kafka</cp:lastModifiedBy>
  <cp:revision>107</cp:revision>
  <dcterms:created xsi:type="dcterms:W3CDTF">2013-06-21T11:52:40Z</dcterms:created>
  <dcterms:modified xsi:type="dcterms:W3CDTF">2014-02-12T14:13:45Z</dcterms:modified>
</cp:coreProperties>
</file>