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666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85" r:id="rId5"/>
    <p:sldId id="269" r:id="rId6"/>
    <p:sldId id="270" r:id="rId7"/>
    <p:sldId id="271" r:id="rId8"/>
    <p:sldId id="279" r:id="rId9"/>
    <p:sldId id="275" r:id="rId10"/>
    <p:sldId id="274" r:id="rId11"/>
    <p:sldId id="278" r:id="rId12"/>
    <p:sldId id="277" r:id="rId13"/>
    <p:sldId id="281" r:id="rId14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64"/>
    <a:srgbClr val="8080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8" autoAdjust="0"/>
    <p:restoredTop sz="94660"/>
  </p:normalViewPr>
  <p:slideViewPr>
    <p:cSldViewPr snapToGrid="0" snapToObjects="1" showGuides="1">
      <p:cViewPr varScale="1">
        <p:scale>
          <a:sx n="107" d="100"/>
          <a:sy n="107" d="100"/>
        </p:scale>
        <p:origin x="-1296" y="-84"/>
      </p:cViewPr>
      <p:guideLst>
        <p:guide orient="horz" pos="2160"/>
        <p:guide orient="horz" pos="664"/>
        <p:guide orient="horz" pos="3932"/>
        <p:guide orient="horz" pos="893"/>
        <p:guide orient="horz" pos="3861"/>
        <p:guide pos="2881"/>
        <p:guide pos="292"/>
        <p:guide pos="5489"/>
        <p:guide pos="2937"/>
        <p:guide pos="2823"/>
        <p:guide pos="14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5" d="100"/>
          <a:sy n="85" d="100"/>
        </p:scale>
        <p:origin x="-2976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45ACAC-78F2-46CB-A5BD-7B1CA2BFFAB1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4B11DFE-99A2-403D-B630-3532E35A4F69}">
      <dgm:prSet phldrT="[Text]" custT="1"/>
      <dgm:spPr>
        <a:solidFill>
          <a:schemeClr val="tx2">
            <a:lumMod val="95000"/>
            <a:alpha val="50000"/>
          </a:schemeClr>
        </a:solidFill>
      </dgm:spPr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úplatek</a:t>
          </a:r>
          <a:endParaRPr lang="cs-CZ" sz="2000" dirty="0">
            <a:solidFill>
              <a:schemeClr val="bg1"/>
            </a:solidFill>
          </a:endParaRPr>
        </a:p>
      </dgm:t>
    </dgm:pt>
    <dgm:pt modelId="{978E7042-C6BD-4F5C-8323-27966D0E3863}" type="parTrans" cxnId="{5A2C0100-5A4D-4207-8CFA-1A89DB1941B0}">
      <dgm:prSet/>
      <dgm:spPr/>
      <dgm:t>
        <a:bodyPr/>
        <a:lstStyle/>
        <a:p>
          <a:endParaRPr lang="cs-CZ"/>
        </a:p>
      </dgm:t>
    </dgm:pt>
    <dgm:pt modelId="{4A98B061-1CEF-402C-BD52-73367A51AB29}" type="sibTrans" cxnId="{5A2C0100-5A4D-4207-8CFA-1A89DB1941B0}">
      <dgm:prSet/>
      <dgm:spPr/>
      <dgm:t>
        <a:bodyPr/>
        <a:lstStyle/>
        <a:p>
          <a:endParaRPr lang="cs-CZ"/>
        </a:p>
      </dgm:t>
    </dgm:pt>
    <dgm:pt modelId="{0C5B33D5-5D7E-467B-B144-47B1FC0066A8}">
      <dgm:prSet phldrT="[Text]" custT="1"/>
      <dgm:spPr>
        <a:solidFill>
          <a:schemeClr val="accent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únik informace</a:t>
          </a:r>
          <a:endParaRPr lang="cs-CZ" sz="2000" dirty="0">
            <a:solidFill>
              <a:schemeClr val="bg1"/>
            </a:solidFill>
          </a:endParaRPr>
        </a:p>
      </dgm:t>
    </dgm:pt>
    <dgm:pt modelId="{7B0729A1-2FBF-4FC1-BF4F-A3DBD8974B08}" type="parTrans" cxnId="{57243B14-B0BD-44C5-ADF5-64D2C499AC56}">
      <dgm:prSet/>
      <dgm:spPr/>
      <dgm:t>
        <a:bodyPr/>
        <a:lstStyle/>
        <a:p>
          <a:endParaRPr lang="cs-CZ"/>
        </a:p>
      </dgm:t>
    </dgm:pt>
    <dgm:pt modelId="{9C7AA708-FF8E-4836-BDD7-DF3B11978B50}" type="sibTrans" cxnId="{57243B14-B0BD-44C5-ADF5-64D2C499AC56}">
      <dgm:prSet/>
      <dgm:spPr/>
      <dgm:t>
        <a:bodyPr/>
        <a:lstStyle/>
        <a:p>
          <a:endParaRPr lang="cs-CZ"/>
        </a:p>
      </dgm:t>
    </dgm:pt>
    <dgm:pt modelId="{316AC1A9-0636-4485-988A-E8F483BB6629}">
      <dgm:prSet phldrT="[Text]" custT="1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klientelismus</a:t>
          </a:r>
          <a:br>
            <a:rPr lang="cs-CZ" sz="2000" dirty="0" smtClean="0">
              <a:solidFill>
                <a:schemeClr val="bg1"/>
              </a:solidFill>
            </a:rPr>
          </a:br>
          <a:r>
            <a:rPr lang="cs-CZ" sz="2000" dirty="0" smtClean="0">
              <a:solidFill>
                <a:schemeClr val="bg1"/>
              </a:solidFill>
            </a:rPr>
            <a:t>(známí)</a:t>
          </a:r>
          <a:endParaRPr lang="cs-CZ" sz="2000" dirty="0">
            <a:solidFill>
              <a:schemeClr val="bg1"/>
            </a:solidFill>
          </a:endParaRPr>
        </a:p>
      </dgm:t>
    </dgm:pt>
    <dgm:pt modelId="{560F116F-86DE-48F8-A139-877657F9F65B}" type="parTrans" cxnId="{0B08945E-3B6F-43BF-BD31-EBF032BC5A0E}">
      <dgm:prSet/>
      <dgm:spPr/>
      <dgm:t>
        <a:bodyPr/>
        <a:lstStyle/>
        <a:p>
          <a:endParaRPr lang="cs-CZ"/>
        </a:p>
      </dgm:t>
    </dgm:pt>
    <dgm:pt modelId="{BBDA02F6-DB93-47BD-B2F9-6D03E437AFB1}" type="sibTrans" cxnId="{0B08945E-3B6F-43BF-BD31-EBF032BC5A0E}">
      <dgm:prSet/>
      <dgm:spPr/>
      <dgm:t>
        <a:bodyPr/>
        <a:lstStyle/>
        <a:p>
          <a:endParaRPr lang="cs-CZ"/>
        </a:p>
      </dgm:t>
    </dgm:pt>
    <dgm:pt modelId="{278877F3-8FAD-4D68-A639-999546E7B7E1}">
      <dgm:prSet phldrT="[Text]" custT="1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nepotismus (příbuzní)</a:t>
          </a:r>
          <a:endParaRPr lang="cs-CZ" sz="2000" dirty="0">
            <a:solidFill>
              <a:schemeClr val="bg1"/>
            </a:solidFill>
          </a:endParaRPr>
        </a:p>
      </dgm:t>
    </dgm:pt>
    <dgm:pt modelId="{CADA9CEF-582C-4154-8CA6-386D46F44253}" type="parTrans" cxnId="{69B8DA7B-3431-48A1-A7F3-0602F3E63A4D}">
      <dgm:prSet/>
      <dgm:spPr/>
      <dgm:t>
        <a:bodyPr/>
        <a:lstStyle/>
        <a:p>
          <a:endParaRPr lang="cs-CZ"/>
        </a:p>
      </dgm:t>
    </dgm:pt>
    <dgm:pt modelId="{EBB43A50-A349-44E4-9668-D9D95DF40824}" type="sibTrans" cxnId="{69B8DA7B-3431-48A1-A7F3-0602F3E63A4D}">
      <dgm:prSet/>
      <dgm:spPr/>
      <dgm:t>
        <a:bodyPr/>
        <a:lstStyle/>
        <a:p>
          <a:endParaRPr lang="cs-CZ"/>
        </a:p>
      </dgm:t>
    </dgm:pt>
    <dgm:pt modelId="{01981499-E599-46AA-9884-E277CD074B4D}" type="pres">
      <dgm:prSet presAssocID="{C645ACAC-78F2-46CB-A5BD-7B1CA2BFFA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7D8977A-F4C7-4A24-A619-779D210E1E1A}" type="pres">
      <dgm:prSet presAssocID="{24B11DFE-99A2-403D-B630-3532E35A4F69}" presName="Name5" presStyleLbl="vennNode1" presStyleIdx="0" presStyleCnt="4" custScaleX="15835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40B365-31D8-4F90-A929-8D296843C5FF}" type="pres">
      <dgm:prSet presAssocID="{4A98B061-1CEF-402C-BD52-73367A51AB29}" presName="space" presStyleCnt="0"/>
      <dgm:spPr/>
    </dgm:pt>
    <dgm:pt modelId="{2528046A-78D0-4DFF-8464-2BFEC87A4810}" type="pres">
      <dgm:prSet presAssocID="{0C5B33D5-5D7E-467B-B144-47B1FC0066A8}" presName="Name5" presStyleLbl="vennNode1" presStyleIdx="1" presStyleCnt="4" custScaleX="16873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BCDCB2-3FE1-49DE-BB39-4BF77CA6BB63}" type="pres">
      <dgm:prSet presAssocID="{9C7AA708-FF8E-4836-BDD7-DF3B11978B50}" presName="space" presStyleCnt="0"/>
      <dgm:spPr/>
    </dgm:pt>
    <dgm:pt modelId="{35E40AB3-9F5C-4246-95A0-C6897B214456}" type="pres">
      <dgm:prSet presAssocID="{316AC1A9-0636-4485-988A-E8F483BB6629}" presName="Name5" presStyleLbl="vennNode1" presStyleIdx="2" presStyleCnt="4" custScaleX="1607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441597-A376-48C3-BEAD-9CA5DF54F4E0}" type="pres">
      <dgm:prSet presAssocID="{BBDA02F6-DB93-47BD-B2F9-6D03E437AFB1}" presName="space" presStyleCnt="0"/>
      <dgm:spPr/>
    </dgm:pt>
    <dgm:pt modelId="{1743CAAA-1C75-40D2-9BC6-428DAD9F0AA4}" type="pres">
      <dgm:prSet presAssocID="{278877F3-8FAD-4D68-A639-999546E7B7E1}" presName="Name5" presStyleLbl="vennNode1" presStyleIdx="3" presStyleCnt="4" custScaleX="14689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F9B8E96-688B-420D-86B4-14ECBF48ECAF}" type="presOf" srcId="{0C5B33D5-5D7E-467B-B144-47B1FC0066A8}" destId="{2528046A-78D0-4DFF-8464-2BFEC87A4810}" srcOrd="0" destOrd="0" presId="urn:microsoft.com/office/officeart/2005/8/layout/venn3"/>
    <dgm:cxn modelId="{0B08945E-3B6F-43BF-BD31-EBF032BC5A0E}" srcId="{C645ACAC-78F2-46CB-A5BD-7B1CA2BFFAB1}" destId="{316AC1A9-0636-4485-988A-E8F483BB6629}" srcOrd="2" destOrd="0" parTransId="{560F116F-86DE-48F8-A139-877657F9F65B}" sibTransId="{BBDA02F6-DB93-47BD-B2F9-6D03E437AFB1}"/>
    <dgm:cxn modelId="{91AC93A3-BDAF-492F-B338-F80FFABD1D83}" type="presOf" srcId="{24B11DFE-99A2-403D-B630-3532E35A4F69}" destId="{67D8977A-F4C7-4A24-A619-779D210E1E1A}" srcOrd="0" destOrd="0" presId="urn:microsoft.com/office/officeart/2005/8/layout/venn3"/>
    <dgm:cxn modelId="{57243B14-B0BD-44C5-ADF5-64D2C499AC56}" srcId="{C645ACAC-78F2-46CB-A5BD-7B1CA2BFFAB1}" destId="{0C5B33D5-5D7E-467B-B144-47B1FC0066A8}" srcOrd="1" destOrd="0" parTransId="{7B0729A1-2FBF-4FC1-BF4F-A3DBD8974B08}" sibTransId="{9C7AA708-FF8E-4836-BDD7-DF3B11978B50}"/>
    <dgm:cxn modelId="{323ECD1E-5B97-4C21-A47D-FF8DE299CF8F}" type="presOf" srcId="{C645ACAC-78F2-46CB-A5BD-7B1CA2BFFAB1}" destId="{01981499-E599-46AA-9884-E277CD074B4D}" srcOrd="0" destOrd="0" presId="urn:microsoft.com/office/officeart/2005/8/layout/venn3"/>
    <dgm:cxn modelId="{69B8DA7B-3431-48A1-A7F3-0602F3E63A4D}" srcId="{C645ACAC-78F2-46CB-A5BD-7B1CA2BFFAB1}" destId="{278877F3-8FAD-4D68-A639-999546E7B7E1}" srcOrd="3" destOrd="0" parTransId="{CADA9CEF-582C-4154-8CA6-386D46F44253}" sibTransId="{EBB43A50-A349-44E4-9668-D9D95DF40824}"/>
    <dgm:cxn modelId="{12F43869-9EF5-4E12-8C8D-987080E271A1}" type="presOf" srcId="{316AC1A9-0636-4485-988A-E8F483BB6629}" destId="{35E40AB3-9F5C-4246-95A0-C6897B214456}" srcOrd="0" destOrd="0" presId="urn:microsoft.com/office/officeart/2005/8/layout/venn3"/>
    <dgm:cxn modelId="{5A2C0100-5A4D-4207-8CFA-1A89DB1941B0}" srcId="{C645ACAC-78F2-46CB-A5BD-7B1CA2BFFAB1}" destId="{24B11DFE-99A2-403D-B630-3532E35A4F69}" srcOrd="0" destOrd="0" parTransId="{978E7042-C6BD-4F5C-8323-27966D0E3863}" sibTransId="{4A98B061-1CEF-402C-BD52-73367A51AB29}"/>
    <dgm:cxn modelId="{8881BA8E-60D8-4747-AD7E-E5866CF77333}" type="presOf" srcId="{278877F3-8FAD-4D68-A639-999546E7B7E1}" destId="{1743CAAA-1C75-40D2-9BC6-428DAD9F0AA4}" srcOrd="0" destOrd="0" presId="urn:microsoft.com/office/officeart/2005/8/layout/venn3"/>
    <dgm:cxn modelId="{DEA92CF6-B7FA-4FBF-909F-4BD14C172111}" type="presParOf" srcId="{01981499-E599-46AA-9884-E277CD074B4D}" destId="{67D8977A-F4C7-4A24-A619-779D210E1E1A}" srcOrd="0" destOrd="0" presId="urn:microsoft.com/office/officeart/2005/8/layout/venn3"/>
    <dgm:cxn modelId="{3AA0E0F7-D6A7-4E7F-B813-0B562D3A926A}" type="presParOf" srcId="{01981499-E599-46AA-9884-E277CD074B4D}" destId="{D940B365-31D8-4F90-A929-8D296843C5FF}" srcOrd="1" destOrd="0" presId="urn:microsoft.com/office/officeart/2005/8/layout/venn3"/>
    <dgm:cxn modelId="{4035E73D-2BE8-46E7-B04A-1C0F3E02C801}" type="presParOf" srcId="{01981499-E599-46AA-9884-E277CD074B4D}" destId="{2528046A-78D0-4DFF-8464-2BFEC87A4810}" srcOrd="2" destOrd="0" presId="urn:microsoft.com/office/officeart/2005/8/layout/venn3"/>
    <dgm:cxn modelId="{8E0907DB-EB47-409E-91C3-389E92FC9AA7}" type="presParOf" srcId="{01981499-E599-46AA-9884-E277CD074B4D}" destId="{83BCDCB2-3FE1-49DE-BB39-4BF77CA6BB63}" srcOrd="3" destOrd="0" presId="urn:microsoft.com/office/officeart/2005/8/layout/venn3"/>
    <dgm:cxn modelId="{A8029757-F0E0-451B-B2EF-37D9817838A0}" type="presParOf" srcId="{01981499-E599-46AA-9884-E277CD074B4D}" destId="{35E40AB3-9F5C-4246-95A0-C6897B214456}" srcOrd="4" destOrd="0" presId="urn:microsoft.com/office/officeart/2005/8/layout/venn3"/>
    <dgm:cxn modelId="{33FA92A4-9F64-447C-82C6-C16A8DFADBE1}" type="presParOf" srcId="{01981499-E599-46AA-9884-E277CD074B4D}" destId="{27441597-A376-48C3-BEAD-9CA5DF54F4E0}" srcOrd="5" destOrd="0" presId="urn:microsoft.com/office/officeart/2005/8/layout/venn3"/>
    <dgm:cxn modelId="{58391AB4-C512-46C7-95B2-311437D11A1A}" type="presParOf" srcId="{01981499-E599-46AA-9884-E277CD074B4D}" destId="{1743CAAA-1C75-40D2-9BC6-428DAD9F0AA4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8977A-F4C7-4A24-A619-779D210E1E1A}">
      <dsp:nvSpPr>
        <dsp:cNvPr id="0" name=""/>
        <dsp:cNvSpPr/>
      </dsp:nvSpPr>
      <dsp:spPr>
        <a:xfrm>
          <a:off x="3983" y="34031"/>
          <a:ext cx="2265253" cy="1430535"/>
        </a:xfrm>
        <a:prstGeom prst="ellipse">
          <a:avLst/>
        </a:prstGeom>
        <a:solidFill>
          <a:schemeClr val="tx2">
            <a:lumMod val="9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8727" tIns="25400" rIns="78727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úplatek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335722" y="243528"/>
        <a:ext cx="1601775" cy="1011541"/>
      </dsp:txXfrm>
    </dsp:sp>
    <dsp:sp modelId="{2528046A-78D0-4DFF-8464-2BFEC87A4810}">
      <dsp:nvSpPr>
        <dsp:cNvPr id="0" name=""/>
        <dsp:cNvSpPr/>
      </dsp:nvSpPr>
      <dsp:spPr>
        <a:xfrm>
          <a:off x="1983129" y="34031"/>
          <a:ext cx="2413786" cy="1430535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8727" tIns="25400" rIns="78727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únik informace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2336620" y="243528"/>
        <a:ext cx="1706804" cy="1011541"/>
      </dsp:txXfrm>
    </dsp:sp>
    <dsp:sp modelId="{35E40AB3-9F5C-4246-95A0-C6897B214456}">
      <dsp:nvSpPr>
        <dsp:cNvPr id="0" name=""/>
        <dsp:cNvSpPr/>
      </dsp:nvSpPr>
      <dsp:spPr>
        <a:xfrm>
          <a:off x="4110808" y="34031"/>
          <a:ext cx="2299514" cy="1430535"/>
        </a:xfrm>
        <a:prstGeom prst="ellipse">
          <a:avLst/>
        </a:prstGeom>
        <a:solidFill>
          <a:schemeClr val="accent2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8727" tIns="25400" rIns="78727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klientelismus</a:t>
          </a:r>
          <a:br>
            <a:rPr lang="cs-CZ" sz="2000" kern="1200" dirty="0" smtClean="0">
              <a:solidFill>
                <a:schemeClr val="bg1"/>
              </a:solidFill>
            </a:rPr>
          </a:br>
          <a:r>
            <a:rPr lang="cs-CZ" sz="2000" kern="1200" dirty="0" smtClean="0">
              <a:solidFill>
                <a:schemeClr val="bg1"/>
              </a:solidFill>
            </a:rPr>
            <a:t>(známí)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4447564" y="243528"/>
        <a:ext cx="1626002" cy="1011541"/>
      </dsp:txXfrm>
    </dsp:sp>
    <dsp:sp modelId="{1743CAAA-1C75-40D2-9BC6-428DAD9F0AA4}">
      <dsp:nvSpPr>
        <dsp:cNvPr id="0" name=""/>
        <dsp:cNvSpPr/>
      </dsp:nvSpPr>
      <dsp:spPr>
        <a:xfrm>
          <a:off x="6124216" y="34031"/>
          <a:ext cx="2101400" cy="1430535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8727" tIns="25400" rIns="78727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nepotismus (příbuzní)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6431959" y="243528"/>
        <a:ext cx="1485914" cy="1011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5089-C692-4DEA-AC49-04CF34D4FE14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5C721-4BB5-4DB6-AD65-4BA2A62B05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63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5EBA9-A28D-4849-BFEA-AA04F6A21B63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3D19E-BFDB-4C92-8EDD-32EDDA8F41D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27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7384" y="777600"/>
            <a:ext cx="54900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7384" y="1753200"/>
            <a:ext cx="549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0" indent="0" algn="l">
              <a:buNone/>
              <a:defRPr sz="1600">
                <a:solidFill>
                  <a:schemeClr val="bg2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GB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-1055" y="2405319"/>
            <a:ext cx="9145054" cy="3346232"/>
            <a:chOff x="-1055" y="2405319"/>
            <a:chExt cx="9145054" cy="3346232"/>
          </a:xfrm>
        </p:grpSpPr>
        <p:sp>
          <p:nvSpPr>
            <p:cNvPr id="9" name="Freeform 8"/>
            <p:cNvSpPr>
              <a:spLocks/>
            </p:cNvSpPr>
            <p:nvPr userDrawn="1"/>
          </p:nvSpPr>
          <p:spPr bwMode="gray">
            <a:xfrm>
              <a:off x="2273866" y="2405319"/>
              <a:ext cx="6870133" cy="2494990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4" name="Picture 3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055" y="4411633"/>
              <a:ext cx="2285060" cy="1339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67415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26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4662488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8000" tIns="468000" rIns="3096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Regular" charset="0"/>
              </a:rPr>
              <a:t> 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 Assurance | Tax | Transactions | Advisory</a:t>
            </a: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-Light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About EY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EY is a global leader in assurance, tax, transaction and advisory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services. The insights and quality services we deliver help build trust and </a:t>
            </a: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confidence in the capital markets and in economies the world over. We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develop outstanding leaders who team to deliver on our promises to all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working world for our people, for our clients and for our communities.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EY refers to the global organization and may refer to one or more of the</a:t>
            </a:r>
            <a:b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member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firms of Ernst &amp; Young Global Limited, each of which is a separate legal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does not provide services to clients. For more information about our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organization, please visit ey.com.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© 2013  Ernst &amp; Young, 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s.r.o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 | Ernst &amp; Young Audit, 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s.r.o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 | E &amp; Y Valuations 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s.r.o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</a:t>
            </a:r>
            <a:b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All Rights Reserved.</a:t>
            </a: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This material has been prepared for general informational purposes only and is not </a:t>
            </a:r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/>
            </a:r>
            <a:b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intended to be relied upon as accounting, tax, or other professional advice. Please refer </a:t>
            </a:r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/>
            </a:r>
            <a:b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to your advisors for specific advice</a:t>
            </a:r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/>
            </a:r>
            <a:b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endParaRPr kumimoji="0" lang="en-GB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ey.com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397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1" y="0"/>
            <a:ext cx="4143736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8000" tIns="468000" rIns="3096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Regular" charset="0"/>
              </a:rPr>
              <a:t> 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 Assurance | Tax | Transactions | Advisory</a:t>
            </a:r>
            <a:endParaRPr kumimoji="0" 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-Light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Informace o EY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EY je předním celosvětovým poskytovatelem odborných poradenských služeb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v oblasti auditu, daní, transakčního a podnikového poradenství. Znalost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problematiky a kvalita služeb, které poskytujeme, přispívají k posilování důvěry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v kapitálové trhy i v ekonomiky celého světa. Výjimečný lidský a odborný potenciál nám umožňuje hrát významnou roli při vytváření lepšího prostředí pro naše zaměstnance, klienty i pro širší společnost.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Název EY zahrnuje celosvětovou organizaci a může zahrnovat jednu či více členských firem Ernst &amp; Young Global Limited, z nichž každá je samostatnou právnickou osobou. Ernst &amp; Young Global Limited, britská společnost s ručením omezeným garancí, služby klientům neposkytuje. Pro podrobnější informace o naší organizaci navštivte prosím naše webové stránky ey.com.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© 2013  Ernst &amp; Young, s.r.o. 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 Ernst &amp; Young Audit, s.r.o. 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 E &amp; Y Valuations s.r.o.</a:t>
            </a:r>
            <a:b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</a:b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Všechna práva vyhrazena.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Tento materiál má pouze všeobecný informační charakter, na který není možné spoléhat se jako na poskytnutí účetního, daňového ani jiného odborného poradenství. V případě potřeby se prosím obraťte na svého konkrétního poradce.</a:t>
            </a:r>
          </a:p>
          <a:p>
            <a:pPr>
              <a:spcAft>
                <a:spcPts val="525"/>
              </a:spcAft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ey.com</a:t>
            </a: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037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7384" y="777600"/>
            <a:ext cx="5490000" cy="860400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7384" y="1753200"/>
            <a:ext cx="549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646464"/>
                </a:solidFill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6532" y="2405084"/>
            <a:ext cx="9150532" cy="3349170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  <a:lvl3pPr>
              <a:defRPr lang="en-US" noProof="0" dirty="0" err="1" smtClean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549" y="1417638"/>
            <a:ext cx="4010411" cy="47117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7636"/>
            <a:ext cx="4032000" cy="4711701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8400" y="6323013"/>
            <a:ext cx="3434400" cy="201600"/>
          </a:xfrm>
        </p:spPr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46794"/>
            <a:ext cx="4017400" cy="396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</a:t>
            </a:r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46794"/>
            <a:ext cx="4042800" cy="396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63550" y="1413474"/>
            <a:ext cx="4011050" cy="640800"/>
          </a:xfrm>
        </p:spPr>
        <p:txBody>
          <a:bodyPr anchor="t" anchorCtr="0"/>
          <a:lstStyle>
            <a:lvl1pPr marL="0" indent="0">
              <a:buNone/>
              <a:tabLst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13474"/>
            <a:ext cx="4042800" cy="640800"/>
          </a:xfrm>
        </p:spPr>
        <p:txBody>
          <a:bodyPr anchor="t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  <a:r>
              <a:rPr lang="cs-CZ" dirty="0" smtClean="0"/>
              <a:t>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1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400"/>
            <a:ext cx="8254800" cy="4705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7483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457200" y="1039813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4000"/>
            <a:ext cx="822554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95521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8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4662488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8000" tIns="468000" rIns="3096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Regular" charset="0"/>
              </a:rPr>
              <a:t> 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 Assurance | Tax | Transactions | Advisory</a:t>
            </a: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-Light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About EY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EY is a global leader in assurance, tax, transaction and advisory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services. The insights and quality services we deliver help build trust and </a:t>
            </a: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confidence in the capital markets and in economies the world over. We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develop outstanding leaders who team to deliver on our promises to all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working world for our people, for our clients and for our communities.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EY refers to the global organization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and may refer to one or more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,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 of the</a:t>
            </a:r>
            <a:b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member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firms of Ernst &amp; Young Global Limited, each of which is a separate legal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does not provide services to clients. For more information about our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organization, please visit ey.com.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© 2013  Ernst &amp; Young, 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s.r.o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 | Ernst &amp; Young Audit, 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s.r.o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 | E &amp; Y Valuations 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s.r.o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</a:t>
            </a:r>
            <a:b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All Rights Reserved.</a:t>
            </a: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This material has been prepared for general informational purposes only and is not </a:t>
            </a:r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/>
            </a:r>
            <a:b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intended to be relied upon as accounting, tax, or other professional advice. Please refer </a:t>
            </a:r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/>
            </a:r>
            <a:b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to your advisors for specific advice</a:t>
            </a:r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/>
            </a:r>
            <a:b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endParaRPr kumimoji="0" lang="en-GB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ey.com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1" y="0"/>
            <a:ext cx="4143736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8000" tIns="468000" rIns="3096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Regular" charset="0"/>
              </a:rPr>
              <a:t> 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 Assurance | Tax | Transactions | Advisory</a:t>
            </a:r>
            <a:endParaRPr kumimoji="0" 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-Light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Informace o EY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EY je předním celosvětovým poskytovatelem odborných poradenských služeb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v oblasti auditu, daní, transakčního a podnikového poradenství. Znalost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problematiky a kvalita služeb, které poskytujeme, přispívají k posilování důvěry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v kapitálové trhy i v ekonomiky celého světa. Výjimečný lidský a odborný potenciál nám umožňuje hrát významnou roli při vytváření lepšího prostředí pro naše zaměstnance, klienty i pro širší společnost.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Název EY zahrnuje celosvětovou organizaci a může zahrnovat jednu či více členských firem Ernst &amp; Young Global Limited, z nichž každá je samostatnou právnickou osobou. Ernst &amp; Young Global Limited, britská společnost s ručením omezeným garancí, služby klientům neposkytuje. Pro podrobnější informace o naší organizaci navštivte prosím naše webové stránky ey.com.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© 2013  Ernst &amp; Young, s.r.o. 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 Ernst &amp; Young Audit, s.r.o. 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 E &amp; Y Valuations s.r.o.</a:t>
            </a:r>
            <a:b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</a:b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Všechna práva vyhrazena.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Tento materiál má pouze všeobecný informační charakter, na který není možné spoléhat se jako na poskytnutí účetního, daňového ani jiného odborného poradenství. V případě potřeby se prosím obraťte na svého konkrétního poradce.</a:t>
            </a:r>
          </a:p>
          <a:p>
            <a:pPr>
              <a:spcAft>
                <a:spcPts val="525"/>
              </a:spcAft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ey.com</a:t>
            </a: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33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550" y="1417638"/>
            <a:ext cx="4006850" cy="47085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7638"/>
            <a:ext cx="4038600" cy="47085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318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64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0660"/>
            <a:ext cx="4013772" cy="3906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210660"/>
            <a:ext cx="4042800" cy="3906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63550" y="1417638"/>
            <a:ext cx="4007422" cy="655506"/>
          </a:xfrm>
        </p:spPr>
        <p:txBody>
          <a:bodyPr anchor="t" anchorCtr="0"/>
          <a:lstStyle>
            <a:lvl1pPr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17638"/>
            <a:ext cx="4042800" cy="655506"/>
          </a:xfrm>
        </p:spPr>
        <p:txBody>
          <a:bodyPr anchor="t" anchorCtr="0"/>
          <a:lstStyle>
            <a:lvl1pPr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87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62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296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83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06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4000"/>
            <a:ext cx="822554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6694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8229600" cy="47059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6415200"/>
            <a:ext cx="72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100" dirty="0" smtClean="0">
                <a:solidFill>
                  <a:srgbClr val="808080"/>
                </a:solidFill>
              </a:rPr>
              <a:t>Page </a:t>
            </a:r>
            <a:fld id="{9AE4D82F-B047-469B-AC52-A46321747EAF}" type="slidenum">
              <a:rPr lang="en-GB" sz="1100" smtClean="0">
                <a:solidFill>
                  <a:srgbClr val="808080"/>
                </a:solidFill>
              </a:rPr>
              <a:pPr/>
              <a:t>‹#›</a:t>
            </a:fld>
            <a:endParaRPr lang="en-GB" sz="11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79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8" r:id="rId9"/>
    <p:sldLayoutId id="2147483719" r:id="rId10"/>
    <p:sldLayoutId id="2147483720" r:id="rId11"/>
    <p:sldLayoutId id="2147483723" r:id="rId12"/>
    <p:sldLayoutId id="2147483721" r:id="rId13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None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360363" indent="-36036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720725" indent="-36036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81088" indent="-36036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431925" indent="-350838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8229600" cy="47059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Presentation title</a:t>
            </a:r>
            <a:endParaRPr lang="en-US" noProof="0"/>
          </a:p>
        </p:txBody>
      </p:sp>
      <p:sp>
        <p:nvSpPr>
          <p:cNvPr id="7" name="TextBox 6"/>
          <p:cNvSpPr txBox="1"/>
          <p:nvPr/>
        </p:nvSpPr>
        <p:spPr>
          <a:xfrm>
            <a:off x="457200" y="6415200"/>
            <a:ext cx="72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noProof="0" smtClean="0">
                <a:solidFill>
                  <a:schemeClr val="bg1"/>
                </a:solidFill>
              </a:rPr>
              <a:t>Page </a:t>
            </a:r>
            <a:fld id="{9AE4D82F-B047-469B-AC52-A46321747EAF}" type="slidenum">
              <a:rPr lang="en-US" sz="1100" noProof="0" smtClean="0">
                <a:solidFill>
                  <a:schemeClr val="bg1"/>
                </a:solidFill>
              </a:rPr>
              <a:pPr/>
              <a:t>‹#›</a:t>
            </a:fld>
            <a:endParaRPr lang="en-US" sz="1100" noProof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6" r:id="rId9"/>
    <p:sldLayoutId id="2147483677" r:id="rId10"/>
    <p:sldLayoutId id="2147483678" r:id="rId11"/>
    <p:sldLayoutId id="2147483722" r:id="rId12"/>
    <p:sldLayoutId id="2147483679" r:id="rId13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096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0779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433513" indent="-3556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787525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tomas.kafka@cz.ey.com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dirty="0" smtClean="0"/>
              <a:t>Řízení </a:t>
            </a:r>
            <a:r>
              <a:rPr lang="cs-CZ" sz="3200" dirty="0"/>
              <a:t>korupčních </a:t>
            </a:r>
            <a:r>
              <a:rPr lang="cs-CZ" sz="3200" dirty="0" smtClean="0"/>
              <a:t>rizik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Odborné </a:t>
            </a:r>
            <a:r>
              <a:rPr lang="cs-CZ" dirty="0"/>
              <a:t>diskuzní fórum o rezortních interních protikorupčních </a:t>
            </a:r>
            <a:r>
              <a:rPr lang="cs-CZ" dirty="0" smtClean="0"/>
              <a:t>programech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Tomáš Kafka</a:t>
            </a:r>
            <a:r>
              <a:rPr lang="en-US" dirty="0" smtClean="0"/>
              <a:t>, EY</a:t>
            </a:r>
            <a:r>
              <a:rPr lang="en-US" dirty="0"/>
              <a:t/>
            </a:r>
            <a:br>
              <a:rPr lang="en-US" dirty="0"/>
            </a:br>
            <a:endParaRPr lang="en-GB" dirty="0" smtClean="0"/>
          </a:p>
          <a:p>
            <a:pPr lvl="1"/>
            <a:r>
              <a:rPr lang="cs-CZ" dirty="0" smtClean="0"/>
              <a:t>13.února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Monitoring kontrolních mechanismů</a:t>
            </a:r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Řízení korupčních rizik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82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Opatření ke snížení korupčních rizik</a:t>
            </a:r>
            <a:endParaRPr lang="cs-CZ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/>
              <a:t>Řízení korupčních </a:t>
            </a:r>
            <a:r>
              <a:rPr lang="cs-CZ" dirty="0" smtClean="0"/>
              <a:t>rizik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5095308"/>
              </p:ext>
            </p:extLst>
          </p:nvPr>
        </p:nvGraphicFramePr>
        <p:xfrm>
          <a:off x="457200" y="1198787"/>
          <a:ext cx="8229600" cy="36576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8229600"/>
              </a:tblGrid>
              <a:tr h="480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Významná</a:t>
                      </a:r>
                      <a:r>
                        <a:rPr lang="cs-CZ" sz="2400" baseline="0" dirty="0" smtClean="0">
                          <a:solidFill>
                            <a:schemeClr val="bg1"/>
                          </a:solidFill>
                        </a:rPr>
                        <a:t> rizika</a:t>
                      </a:r>
                      <a:endParaRPr lang="cs-CZ" sz="2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552451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FFD200"/>
                        </a:buClr>
                        <a:buSzPct val="7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cs-CZ" sz="24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nastavení a monitoring kontrolních mechanismů</a:t>
                      </a:r>
                      <a:br>
                        <a:rPr lang="cs-CZ" sz="24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4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prověrky rizikových oblastí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4691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>
                          <a:solidFill>
                            <a:schemeClr val="bg1"/>
                          </a:solidFill>
                        </a:rPr>
                        <a:t>Méně</a:t>
                      </a:r>
                      <a:r>
                        <a:rPr lang="cs-CZ" sz="2400" b="1" baseline="0" dirty="0" smtClean="0">
                          <a:solidFill>
                            <a:schemeClr val="bg1"/>
                          </a:solidFill>
                        </a:rPr>
                        <a:t> a středně významná rizika</a:t>
                      </a:r>
                      <a:endParaRPr lang="cs-CZ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552451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FFD200"/>
                        </a:buClr>
                        <a:buSzPct val="7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cs-CZ" sz="24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opatření na úrovni organizace (etický kodex, školení, výběr zaměstnanců, loajalita zaměstnanců, systém pro oznamování)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55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Kontakty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549" y="1417638"/>
            <a:ext cx="8223251" cy="471170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Tomáš </a:t>
            </a:r>
            <a:r>
              <a:rPr lang="cs-CZ" b="1" dirty="0" smtClean="0"/>
              <a:t>Kafka</a:t>
            </a:r>
            <a:r>
              <a:rPr lang="en-US" dirty="0" smtClean="0"/>
              <a:t>| </a:t>
            </a:r>
            <a:r>
              <a:rPr lang="cs-CZ" dirty="0" smtClean="0"/>
              <a:t>Výkonný ředitel </a:t>
            </a:r>
            <a:r>
              <a:rPr lang="en-US" dirty="0" smtClean="0"/>
              <a:t>| </a:t>
            </a:r>
            <a:r>
              <a:rPr lang="cs-CZ" dirty="0" smtClean="0"/>
              <a:t>Investigativní </a:t>
            </a:r>
            <a:r>
              <a:rPr lang="cs-CZ" dirty="0"/>
              <a:t>služby a řešení sporů</a:t>
            </a:r>
            <a:endParaRPr lang="en-US" b="1" dirty="0">
              <a:solidFill>
                <a:srgbClr val="000000"/>
              </a:solidFill>
              <a:latin typeface="EYInterstate Light" pitchFamily="2" charset="0"/>
            </a:endParaRP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cs-CZ" sz="2000" dirty="0" smtClean="0"/>
              <a:t>Ernst </a:t>
            </a:r>
            <a:r>
              <a:rPr lang="cs-CZ" sz="2000" dirty="0"/>
              <a:t>&amp; </a:t>
            </a:r>
            <a:r>
              <a:rPr lang="cs-CZ" sz="2000" dirty="0" err="1"/>
              <a:t>Young</a:t>
            </a:r>
            <a:r>
              <a:rPr lang="cs-CZ" sz="2000" dirty="0"/>
              <a:t> Audit, s.r.o.	</a:t>
            </a:r>
          </a:p>
          <a:p>
            <a:pPr marL="0" indent="0">
              <a:buNone/>
            </a:pPr>
            <a:r>
              <a:rPr lang="pl-PL" sz="2000" dirty="0"/>
              <a:t>Na Florenci 15, </a:t>
            </a:r>
            <a:r>
              <a:rPr lang="pl-PL" sz="2000" dirty="0" smtClean="0"/>
              <a:t>110 00 Praha 1</a:t>
            </a:r>
            <a:br>
              <a:rPr lang="pl-PL" sz="2000" dirty="0" smtClean="0"/>
            </a:br>
            <a:r>
              <a:rPr lang="cs-CZ" sz="2000" dirty="0" smtClean="0"/>
              <a:t>Tel</a:t>
            </a:r>
            <a:r>
              <a:rPr lang="en-US" sz="2000" dirty="0" smtClean="0"/>
              <a:t>: </a:t>
            </a:r>
            <a:r>
              <a:rPr lang="en-US" sz="2000" dirty="0"/>
              <a:t>+420 225 335 682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it-IT" sz="2000" dirty="0" smtClean="0"/>
              <a:t>Mobil: </a:t>
            </a:r>
            <a:r>
              <a:rPr lang="it-IT" sz="2000" dirty="0"/>
              <a:t>+420 732 402 826 </a:t>
            </a:r>
            <a:r>
              <a:rPr lang="it-IT" dirty="0"/>
              <a:t>	</a:t>
            </a:r>
          </a:p>
          <a:p>
            <a:pPr marL="0" indent="0">
              <a:buNone/>
            </a:pPr>
            <a:endParaRPr lang="cs-CZ" dirty="0">
              <a:hlinkClick r:id="rId2"/>
            </a:endParaRPr>
          </a:p>
          <a:p>
            <a:pPr marL="0" indent="0">
              <a:buNone/>
            </a:pPr>
            <a:r>
              <a:rPr lang="en-US" u="sng" dirty="0" smtClean="0">
                <a:hlinkClick r:id="rId2"/>
              </a:rPr>
              <a:t>tomas.kafka@cz.ey.co</a:t>
            </a:r>
            <a:r>
              <a:rPr lang="cs-CZ" u="sng" dirty="0">
                <a:hlinkClick r:id="rId2"/>
              </a:rPr>
              <a:t>m</a:t>
            </a:r>
            <a:endParaRPr lang="en-US" dirty="0">
              <a:hlinkClick r:id="rId2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0" y="6423813"/>
            <a:ext cx="3434400" cy="201600"/>
          </a:xfrm>
        </p:spPr>
        <p:txBody>
          <a:bodyPr/>
          <a:lstStyle/>
          <a:p>
            <a:pPr algn="ctr"/>
            <a:r>
              <a:rPr lang="cs-CZ" dirty="0"/>
              <a:t>Řízení korupčních rizik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18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</a:t>
            </a:r>
            <a:r>
              <a:rPr lang="cs-CZ" sz="3200" dirty="0" err="1" smtClean="0"/>
              <a:t>ůvody</a:t>
            </a:r>
            <a:r>
              <a:rPr lang="cs-CZ" sz="3200" dirty="0" smtClean="0"/>
              <a:t>, proč řízení korupčních rizik vázne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8625" lvl="1" indent="-457040"/>
            <a:r>
              <a:rPr lang="cs-CZ" sz="2400" dirty="0" smtClean="0"/>
              <a:t>Tabu</a:t>
            </a:r>
          </a:p>
          <a:p>
            <a:pPr marL="458625" lvl="1" indent="-457040"/>
            <a:r>
              <a:rPr lang="cs-CZ" sz="2400" dirty="0" smtClean="0"/>
              <a:t>Strach z reakcí</a:t>
            </a:r>
          </a:p>
          <a:p>
            <a:pPr marL="458625" lvl="1" indent="-457040"/>
            <a:r>
              <a:rPr lang="cs-CZ" sz="2400" dirty="0" smtClean="0"/>
              <a:t>Neznalost</a:t>
            </a:r>
            <a:r>
              <a:rPr lang="en-US" sz="2400" dirty="0" smtClean="0"/>
              <a:t> </a:t>
            </a:r>
            <a:r>
              <a:rPr lang="cs-CZ" sz="2400" dirty="0" smtClean="0"/>
              <a:t>- </a:t>
            </a:r>
            <a:r>
              <a:rPr lang="cs-CZ" sz="2400" dirty="0" smtClean="0"/>
              <a:t>nevědomost</a:t>
            </a:r>
          </a:p>
          <a:p>
            <a:pPr marL="458625" lvl="1" indent="-457040"/>
            <a:r>
              <a:rPr lang="cs-CZ" sz="2400" dirty="0" smtClean="0"/>
              <a:t>Apatie</a:t>
            </a:r>
            <a:r>
              <a:rPr lang="en-US" sz="2400" dirty="0" smtClean="0"/>
              <a:t> </a:t>
            </a:r>
            <a:r>
              <a:rPr lang="cs-CZ" sz="2400" dirty="0" smtClean="0"/>
              <a:t>- </a:t>
            </a:r>
            <a:r>
              <a:rPr lang="cs-CZ" sz="2400" dirty="0" err="1" smtClean="0"/>
              <a:t>podráždě</a:t>
            </a:r>
            <a:r>
              <a:rPr lang="en-US" sz="2400" dirty="0" err="1" smtClean="0"/>
              <a:t>nost</a:t>
            </a:r>
            <a:endParaRPr lang="cs-CZ" sz="2400" dirty="0" smtClean="0"/>
          </a:p>
          <a:p>
            <a:pPr marL="1585" lvl="1" indent="0">
              <a:buNone/>
            </a:pPr>
            <a:endParaRPr lang="cs-CZ" sz="240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/>
              <a:t>Řízení korupčních </a:t>
            </a:r>
            <a:r>
              <a:rPr lang="cs-CZ" dirty="0" smtClean="0"/>
              <a:t>rizik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Definice korupce a korupčního rizika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7563" lvl="1" indent="-360363"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/>
              <a:t>Zneužití </a:t>
            </a:r>
            <a:r>
              <a:rPr lang="cs-CZ" sz="2400" dirty="0"/>
              <a:t>svěřených pravomocí za účelem získání nezaslouženého osobního </a:t>
            </a:r>
            <a:r>
              <a:rPr lang="cs-CZ" sz="2400" dirty="0" smtClean="0"/>
              <a:t>prospěchu</a:t>
            </a:r>
            <a:r>
              <a:rPr lang="cs-CZ" sz="2400" dirty="0"/>
              <a:t>.</a:t>
            </a:r>
          </a:p>
          <a:p>
            <a:pPr marL="817563" lvl="1" indent="-360363">
              <a:spcBef>
                <a:spcPts val="600"/>
              </a:spcBef>
              <a:spcAft>
                <a:spcPts val="600"/>
              </a:spcAft>
            </a:pPr>
            <a:r>
              <a:rPr lang="cs-CZ" sz="2400" dirty="0"/>
              <a:t>Příslib poskytnutí </a:t>
            </a:r>
            <a:r>
              <a:rPr lang="cs-CZ" sz="2400" dirty="0" smtClean="0"/>
              <a:t>nebo</a:t>
            </a:r>
            <a:r>
              <a:rPr lang="cs-CZ" sz="2400" dirty="0"/>
              <a:t> poskytnutí </a:t>
            </a:r>
            <a:r>
              <a:rPr lang="cs-CZ" sz="2400" dirty="0" smtClean="0"/>
              <a:t>jakékoli</a:t>
            </a:r>
            <a:r>
              <a:rPr lang="en-US" sz="2400" dirty="0" smtClean="0"/>
              <a:t> </a:t>
            </a:r>
            <a:r>
              <a:rPr lang="cs-CZ" sz="2400" dirty="0" smtClean="0"/>
              <a:t>neoprávněné </a:t>
            </a:r>
            <a:r>
              <a:rPr lang="cs-CZ" sz="2400" dirty="0"/>
              <a:t>výhody v něčí prospěch </a:t>
            </a:r>
            <a:r>
              <a:rPr lang="cs-CZ" sz="2400" dirty="0" smtClean="0"/>
              <a:t>za odměn</a:t>
            </a:r>
            <a:r>
              <a:rPr lang="en-US" sz="2400" dirty="0" smtClean="0"/>
              <a:t>u</a:t>
            </a:r>
            <a:r>
              <a:rPr lang="cs-CZ" sz="2400" dirty="0" smtClean="0"/>
              <a:t>.</a:t>
            </a:r>
          </a:p>
          <a:p>
            <a:pPr marL="817563" lvl="1" indent="-360363">
              <a:spcBef>
                <a:spcPts val="600"/>
              </a:spcBef>
              <a:spcAft>
                <a:spcPts val="600"/>
              </a:spcAft>
            </a:pPr>
            <a:endParaRPr lang="cs-CZ" sz="2400" b="1" dirty="0">
              <a:solidFill>
                <a:srgbClr val="646464"/>
              </a:solidFill>
            </a:endParaRPr>
          </a:p>
          <a:p>
            <a:pPr marL="817563" lvl="1" indent="-360363">
              <a:spcBef>
                <a:spcPts val="600"/>
              </a:spcBef>
              <a:spcAft>
                <a:spcPts val="600"/>
              </a:spcAft>
            </a:pPr>
            <a:endParaRPr lang="cs-CZ" sz="2400" b="1" dirty="0" smtClean="0">
              <a:solidFill>
                <a:srgbClr val="646464"/>
              </a:solidFill>
            </a:endParaRPr>
          </a:p>
          <a:p>
            <a:pPr marL="817563" lvl="1" indent="-360363">
              <a:spcBef>
                <a:spcPts val="600"/>
              </a:spcBef>
              <a:spcAft>
                <a:spcPts val="600"/>
              </a:spcAft>
            </a:pPr>
            <a:endParaRPr lang="cs-CZ" sz="2400" b="1" dirty="0">
              <a:solidFill>
                <a:srgbClr val="646464"/>
              </a:solidFill>
            </a:endParaRPr>
          </a:p>
          <a:p>
            <a:pPr marL="817563" lvl="1" indent="-360363">
              <a:spcBef>
                <a:spcPts val="600"/>
              </a:spcBef>
              <a:spcAft>
                <a:spcPts val="600"/>
              </a:spcAft>
            </a:pPr>
            <a:endParaRPr lang="cs-CZ" sz="2400" b="1" dirty="0" smtClean="0">
              <a:solidFill>
                <a:srgbClr val="646464"/>
              </a:solidFill>
            </a:endParaRPr>
          </a:p>
          <a:p>
            <a:pPr marL="817563" lvl="1" indent="-360363">
              <a:spcBef>
                <a:spcPts val="60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rgbClr val="646464"/>
                </a:solidFill>
              </a:rPr>
              <a:t>Korupční riziko je nebezpečí vzniku korupce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2400" dirty="0" smtClean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/>
              <a:t>Řízení korupčních rizik</a:t>
            </a:r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626376446"/>
              </p:ext>
            </p:extLst>
          </p:nvPr>
        </p:nvGraphicFramePr>
        <p:xfrm>
          <a:off x="457200" y="3222170"/>
          <a:ext cx="8229600" cy="1498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7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Proč řídit a monitorovat korupční rizika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 smtClean="0"/>
              <a:t>Nehospodárnost</a:t>
            </a:r>
            <a:r>
              <a:rPr lang="en-US" sz="2400" dirty="0" smtClean="0"/>
              <a:t> </a:t>
            </a:r>
            <a:r>
              <a:rPr lang="cs-CZ" sz="2400" dirty="0" smtClean="0"/>
              <a:t>- </a:t>
            </a:r>
            <a:r>
              <a:rPr lang="cs-CZ" sz="2400" dirty="0"/>
              <a:t>zbytečné ztráty pro rezortní rozpočet</a:t>
            </a:r>
          </a:p>
          <a:p>
            <a:pPr lvl="1"/>
            <a:r>
              <a:rPr lang="cs-CZ" sz="2400" dirty="0"/>
              <a:t>Riziko poškození dobrého jména instituce, zaměstnanců a vedení</a:t>
            </a:r>
          </a:p>
          <a:p>
            <a:pPr lvl="1"/>
            <a:r>
              <a:rPr lang="cs-CZ" sz="2400" dirty="0"/>
              <a:t>Ztráta důvěry a podpory existence úřadu</a:t>
            </a:r>
          </a:p>
          <a:p>
            <a:pPr lvl="1"/>
            <a:r>
              <a:rPr lang="cs-CZ" sz="2400" dirty="0" smtClean="0"/>
              <a:t>Riziko </a:t>
            </a:r>
            <a:r>
              <a:rPr lang="cs-CZ" sz="2400" dirty="0"/>
              <a:t>kontroly </a:t>
            </a:r>
            <a:r>
              <a:rPr lang="cs-CZ" sz="2400" dirty="0" smtClean="0"/>
              <a:t>NKÚ,</a:t>
            </a:r>
            <a:r>
              <a:rPr lang="cs-CZ" sz="2400" dirty="0"/>
              <a:t> </a:t>
            </a:r>
            <a:r>
              <a:rPr lang="cs-CZ" sz="2400" dirty="0" smtClean="0"/>
              <a:t>policejní </a:t>
            </a:r>
            <a:r>
              <a:rPr lang="cs-CZ" sz="2400" dirty="0"/>
              <a:t>zásah a </a:t>
            </a:r>
            <a:r>
              <a:rPr lang="cs-CZ" sz="2400" dirty="0" smtClean="0"/>
              <a:t>sankce </a:t>
            </a:r>
            <a:endParaRPr lang="cs-CZ" sz="2400" dirty="0"/>
          </a:p>
          <a:p>
            <a:endParaRPr lang="en-US" dirty="0" smtClean="0"/>
          </a:p>
          <a:p>
            <a:endParaRPr lang="en-US" dirty="0"/>
          </a:p>
          <a:p>
            <a:r>
              <a:rPr lang="cs-CZ" dirty="0" smtClean="0"/>
              <a:t>Bod </a:t>
            </a:r>
            <a:r>
              <a:rPr lang="cs-CZ" dirty="0"/>
              <a:t>6.2.1. ze </a:t>
            </a:r>
            <a:r>
              <a:rPr lang="pl-PL" dirty="0"/>
              <a:t>Strategie vlády v boji s korupcí na období let 2013 a 2014 </a:t>
            </a:r>
            <a:endParaRPr lang="cs-CZ" dirty="0"/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/>
              <a:t>Řízení korupčních rizik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41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Jak řídit </a:t>
            </a:r>
            <a:r>
              <a:rPr lang="cs-CZ" sz="3200" dirty="0" smtClean="0"/>
              <a:t>korupční </a:t>
            </a:r>
            <a:r>
              <a:rPr lang="cs-CZ" sz="3200" dirty="0"/>
              <a:t>rizika</a:t>
            </a:r>
            <a:endParaRPr lang="en-GB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108200"/>
              </p:ext>
            </p:extLst>
          </p:nvPr>
        </p:nvGraphicFramePr>
        <p:xfrm>
          <a:off x="457200" y="1570038"/>
          <a:ext cx="8229600" cy="32918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8229600"/>
              </a:tblGrid>
              <a:tr h="476476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Identifikace korupčních rizik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>
                          <a:solidFill>
                            <a:schemeClr val="bg1"/>
                          </a:solidFill>
                        </a:rPr>
                        <a:t>Hodnocení korupčních rizik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>
                          <a:solidFill>
                            <a:schemeClr val="bg1"/>
                          </a:solidFill>
                        </a:rPr>
                        <a:t>Vytvoření strategie ke snížení</a:t>
                      </a:r>
                      <a:r>
                        <a:rPr lang="cs-CZ" sz="24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sz="2400" b="1" dirty="0" smtClean="0">
                          <a:solidFill>
                            <a:schemeClr val="bg1"/>
                          </a:solidFill>
                        </a:rPr>
                        <a:t>korupčních rizik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Nastavení</a:t>
                      </a:r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</a:rPr>
                        <a:t> a m</a:t>
                      </a: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onitoring kontrolních mechanismů zabraňujících korupci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Prověrky rizikových oblastí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/>
              <a:t>Řízení korupčních rizik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4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Identifikace </a:t>
            </a:r>
            <a:r>
              <a:rPr lang="cs-CZ" sz="3200" dirty="0"/>
              <a:t>korupčních </a:t>
            </a:r>
            <a:r>
              <a:rPr lang="cs-CZ" sz="3200" dirty="0" smtClean="0"/>
              <a:t>rizik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Sběr možných scénářů korupčních případů</a:t>
            </a:r>
          </a:p>
          <a:p>
            <a:pPr lvl="1"/>
            <a:r>
              <a:rPr lang="cs-CZ" dirty="0"/>
              <a:t>Úkol pro pracovní skupinu složenou ze </a:t>
            </a:r>
            <a:r>
              <a:rPr lang="cs-CZ" dirty="0" smtClean="0"/>
              <a:t>zaměstnanců se znalostí organizace (interní </a:t>
            </a:r>
            <a:r>
              <a:rPr lang="cs-CZ" dirty="0"/>
              <a:t>audit, protikorupční ombudsman, ředitelé dílčích </a:t>
            </a:r>
            <a:r>
              <a:rPr lang="cs-CZ" dirty="0" smtClean="0"/>
              <a:t>odborů)</a:t>
            </a:r>
          </a:p>
          <a:p>
            <a:pPr lvl="1"/>
            <a:r>
              <a:rPr lang="cs-CZ" dirty="0" smtClean="0"/>
              <a:t>Vysvětlení cílů řízení korupčních rizik</a:t>
            </a:r>
          </a:p>
          <a:p>
            <a:pPr lvl="1"/>
            <a:r>
              <a:rPr lang="cs-CZ" dirty="0" smtClean="0"/>
              <a:t>Identifikovat rizika pomohou informace:</a:t>
            </a:r>
          </a:p>
          <a:p>
            <a:pPr lvl="2"/>
            <a:r>
              <a:rPr lang="cs-CZ" dirty="0" smtClean="0"/>
              <a:t>z kontrol, závěrů </a:t>
            </a:r>
            <a:r>
              <a:rPr lang="cs-CZ" dirty="0"/>
              <a:t>NKÚ, </a:t>
            </a:r>
            <a:r>
              <a:rPr lang="cs-CZ" dirty="0" smtClean="0"/>
              <a:t>závěrů </a:t>
            </a:r>
            <a:r>
              <a:rPr lang="cs-CZ" dirty="0"/>
              <a:t>auditu, </a:t>
            </a:r>
            <a:r>
              <a:rPr lang="cs-CZ" dirty="0" smtClean="0"/>
              <a:t>stížností a inspekcí</a:t>
            </a:r>
            <a:endParaRPr lang="en-US" dirty="0" smtClean="0"/>
          </a:p>
          <a:p>
            <a:pPr lvl="2"/>
            <a:r>
              <a:rPr lang="en-US" dirty="0" smtClean="0"/>
              <a:t>z m</a:t>
            </a:r>
            <a:r>
              <a:rPr lang="cs-CZ" dirty="0" err="1" smtClean="0"/>
              <a:t>édií</a:t>
            </a:r>
            <a:endParaRPr lang="cs-CZ" dirty="0"/>
          </a:p>
          <a:p>
            <a:pPr lvl="2"/>
            <a:r>
              <a:rPr lang="cs-CZ" dirty="0" smtClean="0"/>
              <a:t>od zaměstnanců </a:t>
            </a:r>
            <a:r>
              <a:rPr lang="en-US" dirty="0" smtClean="0"/>
              <a:t>a </a:t>
            </a:r>
            <a:r>
              <a:rPr lang="cs-CZ" dirty="0" smtClean="0"/>
              <a:t>občanů</a:t>
            </a:r>
            <a:endParaRPr lang="en-US" dirty="0" smtClean="0"/>
          </a:p>
          <a:p>
            <a:pPr lvl="2"/>
            <a:r>
              <a:rPr lang="cs-CZ" dirty="0" smtClean="0"/>
              <a:t>od </a:t>
            </a:r>
            <a:r>
              <a:rPr lang="cs-CZ" dirty="0"/>
              <a:t>externích </a:t>
            </a:r>
            <a:r>
              <a:rPr lang="cs-CZ" dirty="0" smtClean="0"/>
              <a:t>poradců</a:t>
            </a:r>
          </a:p>
          <a:p>
            <a:pPr lvl="2"/>
            <a:r>
              <a:rPr lang="cs-CZ" dirty="0" smtClean="0"/>
              <a:t>ze </a:t>
            </a:r>
            <a:r>
              <a:rPr lang="cs-CZ" dirty="0"/>
              <a:t>zahraničí</a:t>
            </a:r>
          </a:p>
          <a:p>
            <a:pPr lvl="2"/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/>
              <a:t>Řízení korupčních rizik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13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Hodnocení rizik</a:t>
            </a:r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Řízení korupčních rizik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19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Jak hodnotit korupční rizika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Hodnocení probíhá u každého rizika zvlášť, všichni účastníci hlasují najednou</a:t>
            </a:r>
          </a:p>
          <a:p>
            <a:pPr lvl="1"/>
            <a:r>
              <a:rPr lang="cs-CZ" dirty="0"/>
              <a:t>Nejdříve se hlasuje o pravděpodobnosti </a:t>
            </a:r>
            <a:r>
              <a:rPr lang="cs-CZ" dirty="0" smtClean="0"/>
              <a:t>výskytu korupčního scénáře a </a:t>
            </a:r>
            <a:r>
              <a:rPr lang="cs-CZ" dirty="0"/>
              <a:t>poté o </a:t>
            </a:r>
            <a:r>
              <a:rPr lang="cs-CZ" dirty="0" smtClean="0"/>
              <a:t>jeho dopadu. </a:t>
            </a:r>
            <a:endParaRPr lang="en-US" dirty="0" smtClean="0"/>
          </a:p>
          <a:p>
            <a:pPr lvl="1"/>
            <a:r>
              <a:rPr lang="cs-CZ" dirty="0" smtClean="0"/>
              <a:t>Účastník </a:t>
            </a:r>
            <a:r>
              <a:rPr lang="cs-CZ" dirty="0"/>
              <a:t>hlasuje stiskem tlačítka své volby 1 až 5 na ovladači</a:t>
            </a:r>
          </a:p>
          <a:p>
            <a:pPr lvl="1"/>
            <a:r>
              <a:rPr lang="cs-CZ" dirty="0" smtClean="0"/>
              <a:t>Celková </a:t>
            </a:r>
            <a:r>
              <a:rPr lang="cs-CZ" dirty="0"/>
              <a:t>významnost rizika je součinem </a:t>
            </a:r>
            <a:r>
              <a:rPr lang="cs-CZ" dirty="0" smtClean="0"/>
              <a:t>průměrné pravděpodobnosti a dopadu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/>
              <a:t>Řízení korupčních rizik</a:t>
            </a:r>
            <a:endParaRPr lang="en-US" dirty="0"/>
          </a:p>
        </p:txBody>
      </p:sp>
      <p:graphicFrame>
        <p:nvGraphicFramePr>
          <p:cNvPr id="5" name="Group 2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8711692"/>
              </p:ext>
            </p:extLst>
          </p:nvPr>
        </p:nvGraphicFramePr>
        <p:xfrm>
          <a:off x="4748700" y="4020072"/>
          <a:ext cx="3382929" cy="1944269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788113"/>
                <a:gridCol w="2594816"/>
              </a:tblGrid>
              <a:tr h="364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b="1" kern="1200" dirty="0" smtClean="0">
                          <a:solidFill>
                            <a:schemeClr val="bg1"/>
                          </a:solidFill>
                        </a:rPr>
                        <a:t>Hodnota</a:t>
                      </a:r>
                      <a:endParaRPr lang="cs-CZ" sz="1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b="1" kern="1200" dirty="0" smtClean="0">
                          <a:solidFill>
                            <a:schemeClr val="bg1"/>
                          </a:solidFill>
                        </a:rPr>
                        <a:t>Dopad</a:t>
                      </a:r>
                      <a:endParaRPr lang="cs-CZ" sz="1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</a:tr>
              <a:tr h="316355"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86088" algn="ctr"/>
                          <a:tab pos="5972175" algn="r"/>
                        </a:tabLst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Velmi malý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</a:tr>
              <a:tr h="314708"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Malý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</a:tr>
              <a:tr h="316355"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86088" algn="ctr"/>
                          <a:tab pos="5972175" algn="r"/>
                        </a:tabLst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Střední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</a:tr>
              <a:tr h="318004"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86088" algn="ctr"/>
                          <a:tab pos="5972175" algn="r"/>
                        </a:tabLst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Velký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</a:tr>
              <a:tr h="314708"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86088" algn="ctr"/>
                          <a:tab pos="5972175" algn="r"/>
                        </a:tabLst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86088" algn="ctr"/>
                          <a:tab pos="5972175" algn="r"/>
                        </a:tabLst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Velmi velký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6" name="Group 2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7202311"/>
              </p:ext>
            </p:extLst>
          </p:nvPr>
        </p:nvGraphicFramePr>
        <p:xfrm>
          <a:off x="1004180" y="4016829"/>
          <a:ext cx="3252134" cy="197031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720101"/>
                <a:gridCol w="2532033"/>
              </a:tblGrid>
              <a:tr h="381000"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b="1" kern="1200" dirty="0" smtClean="0">
                          <a:solidFill>
                            <a:schemeClr val="bg1"/>
                          </a:solidFill>
                        </a:rPr>
                        <a:t>Hodnota</a:t>
                      </a:r>
                      <a:endParaRPr lang="cs-CZ" sz="1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382588" marR="0" lvl="0" indent="-382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b="1" kern="1200" dirty="0" smtClean="0">
                          <a:solidFill>
                            <a:schemeClr val="bg1"/>
                          </a:solidFill>
                        </a:rPr>
                        <a:t>Pravděpodobnost výskytu</a:t>
                      </a:r>
                      <a:endParaRPr lang="cs-CZ" sz="1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 horzOverflow="overflow"/>
                </a:tc>
              </a:tr>
              <a:tr h="317863"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382588" marR="0" lvl="0" indent="-382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Velmi malá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 horzOverflow="overflow"/>
                </a:tc>
              </a:tr>
              <a:tr h="317863"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382588" marR="0" lvl="0" indent="-382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Malá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 horzOverflow="overflow"/>
                </a:tc>
              </a:tr>
              <a:tr h="317863"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382588" marR="0" lvl="0" indent="-382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Střední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 horzOverflow="overflow"/>
                </a:tc>
              </a:tr>
              <a:tr h="317863"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382588" marR="0" lvl="0" indent="-382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Vysoká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 horzOverflow="overflow"/>
                </a:tc>
              </a:tr>
              <a:tr h="317863">
                <a:tc>
                  <a:txBody>
                    <a:bodyPr/>
                    <a:lstStyle/>
                    <a:p>
                      <a:pPr marL="382588" marR="0" lvl="0" indent="-382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86088" algn="ctr"/>
                          <a:tab pos="5972175" algn="r"/>
                        </a:tabLst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382588" marR="0" lvl="0" indent="-382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</a:rPr>
                        <a:t>Velmi vysoká</a:t>
                      </a:r>
                      <a:endParaRPr lang="cs-CZ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5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Klíčová doporučení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Nedelegujte řízení </a:t>
            </a:r>
            <a:r>
              <a:rPr lang="cs-CZ" dirty="0"/>
              <a:t>rizik </a:t>
            </a:r>
            <a:r>
              <a:rPr lang="cs-CZ" dirty="0" smtClean="0"/>
              <a:t>příliš </a:t>
            </a:r>
            <a:r>
              <a:rPr lang="cs-CZ" dirty="0"/>
              <a:t>nízko</a:t>
            </a:r>
          </a:p>
          <a:p>
            <a:r>
              <a:rPr lang="cs-CZ" dirty="0" smtClean="0"/>
              <a:t>Zajistěte podporu vedení a  řádnou komunikaci směrem k zaměstnancům</a:t>
            </a:r>
          </a:p>
          <a:p>
            <a:r>
              <a:rPr lang="cs-CZ" dirty="0" smtClean="0"/>
              <a:t>Nepředpokládejte, </a:t>
            </a:r>
            <a:r>
              <a:rPr lang="cs-CZ" dirty="0"/>
              <a:t>že se </a:t>
            </a:r>
            <a:r>
              <a:rPr lang="cs-CZ" dirty="0" smtClean="0"/>
              <a:t>ve vaší instituci </a:t>
            </a:r>
            <a:r>
              <a:rPr lang="cs-CZ" dirty="0"/>
              <a:t>nemůže dít nic špatného</a:t>
            </a:r>
          </a:p>
          <a:p>
            <a:r>
              <a:rPr lang="cs-CZ" dirty="0" smtClean="0"/>
              <a:t>Systematická práce </a:t>
            </a:r>
            <a:r>
              <a:rPr lang="cs-CZ" dirty="0"/>
              <a:t>s korupčními </a:t>
            </a:r>
            <a:r>
              <a:rPr lang="cs-CZ" dirty="0" smtClean="0"/>
              <a:t>riziky pomáhá minimalizovat škody</a:t>
            </a:r>
            <a:endParaRPr lang="cs-CZ" dirty="0"/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/>
              <a:t>Řízení korupčních rizik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 light projection">
  <a:themeElements>
    <a:clrScheme name="EY white projection-ready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81AE"/>
      </a:accent5>
      <a:accent6>
        <a:srgbClr val="7FC0D6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2.xml><?xml version="1.0" encoding="utf-8"?>
<a:theme xmlns:a="http://schemas.openxmlformats.org/drawingml/2006/main" name="EY_regular_presentation">
  <a:themeElements>
    <a:clrScheme name="EY white projection-ready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81AE"/>
      </a:accent5>
      <a:accent6>
        <a:srgbClr val="7FC0D6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</TotalTime>
  <Words>397</Words>
  <Application>Microsoft Office PowerPoint</Application>
  <PresentationFormat>On-screen Show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EY light projection</vt:lpstr>
      <vt:lpstr>EY_regular_presentation</vt:lpstr>
      <vt:lpstr>Řízení korupčních rizik</vt:lpstr>
      <vt:lpstr>Důvody, proč řízení korupčních rizik vázne </vt:lpstr>
      <vt:lpstr>Definice korupce a korupčního rizika</vt:lpstr>
      <vt:lpstr>Proč řídit a monitorovat korupční rizika</vt:lpstr>
      <vt:lpstr>Jak řídit korupční rizika</vt:lpstr>
      <vt:lpstr>Identifikace korupčních rizik</vt:lpstr>
      <vt:lpstr>Hodnocení rizik</vt:lpstr>
      <vt:lpstr>Jak hodnotit korupční rizika</vt:lpstr>
      <vt:lpstr>Klíčová doporučení</vt:lpstr>
      <vt:lpstr>Monitoring kontrolních mechanismů</vt:lpstr>
      <vt:lpstr>Opatření ke snížení korupčních rizik</vt:lpstr>
      <vt:lpstr>Kontakty</vt:lpstr>
    </vt:vector>
  </TitlesOfParts>
  <Company>Ernst &amp; Young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EY_regular_presentation White</dc:title>
  <dc:creator>Lazra Lenz, Judita veselá</dc:creator>
  <cp:lastModifiedBy>Tomas Kafka</cp:lastModifiedBy>
  <cp:revision>84</cp:revision>
  <cp:lastPrinted>2014-02-11T06:46:42Z</cp:lastPrinted>
  <dcterms:created xsi:type="dcterms:W3CDTF">2013-06-21T11:52:40Z</dcterms:created>
  <dcterms:modified xsi:type="dcterms:W3CDTF">2014-02-12T14:21:55Z</dcterms:modified>
</cp:coreProperties>
</file>