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94" r:id="rId3"/>
    <p:sldId id="299" r:id="rId4"/>
    <p:sldId id="298" r:id="rId5"/>
    <p:sldId id="300" r:id="rId6"/>
    <p:sldId id="301" r:id="rId7"/>
    <p:sldId id="302" r:id="rId8"/>
    <p:sldId id="303" r:id="rId9"/>
    <p:sldId id="304" r:id="rId10"/>
    <p:sldId id="305" r:id="rId11"/>
    <p:sldId id="275" r:id="rId12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8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0FD8F-161D-44C7-914A-0A766F776EE7}" type="datetimeFigureOut">
              <a:rPr lang="cs-CZ" smtClean="0"/>
              <a:t>10.2.2014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AC75E-8164-4754-B987-914AE0F4D3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57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97C2F-DE94-4281-AC59-45CCD4806250}" type="datetimeFigureOut">
              <a:rPr lang="cs-CZ" smtClean="0"/>
              <a:pPr/>
              <a:t>10.2.2014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B003-4E3E-4620-9B52-8939B9B2103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147002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2"/>
                </a:solidFill>
                <a:cs typeface="Times New Roman" pitchFamily="18" charset="0"/>
              </a:rPr>
              <a:t>Efektivní systém oznamovacích mechanismů</a:t>
            </a:r>
            <a:endParaRPr lang="cs-CZ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7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07904" y="602128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                                          Mgr. et Mgr. Radka Pavlišová</a:t>
            </a:r>
          </a:p>
          <a:p>
            <a:r>
              <a:rPr lang="cs-CZ" dirty="0" smtClean="0"/>
              <a:t>    vedoucí Právní poradny Transparency International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r>
              <a:rPr lang="cs-CZ" sz="3600" b="1" dirty="0" smtClean="0"/>
              <a:t>Přínosy efektivních oznamovacích mechanismů</a:t>
            </a:r>
            <a:endParaRPr lang="cs-CZ" sz="3600" b="1" dirty="0"/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itchFamily="2" charset="2"/>
              <a:buChar char="§"/>
            </a:pPr>
            <a:r>
              <a:rPr lang="cs-CZ" dirty="0" smtClean="0"/>
              <a:t>Smyslem je zabránit nekalému jednání a předejít jeho negativním důsledkům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itchFamily="2" charset="2"/>
              <a:buChar char="§"/>
            </a:pPr>
            <a:r>
              <a:rPr lang="cs-CZ" dirty="0" smtClean="0"/>
              <a:t>Nenahraditelný zdroj informací nejen při odhalovaní jednání korupční povahy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itchFamily="2" charset="2"/>
              <a:buChar char="§"/>
            </a:pPr>
            <a:r>
              <a:rPr lang="cs-CZ" dirty="0" smtClean="0"/>
              <a:t>Umožňuje </a:t>
            </a:r>
            <a:r>
              <a:rPr lang="cs-CZ" dirty="0"/>
              <a:t>organizacím zasáhnout proti problémům uvnitř (vedení nemůže vědět o všem) a zabránit tím reputační újmě nebo nákladům za právní odpovědnost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itchFamily="2" charset="2"/>
              <a:buChar char="§"/>
            </a:pPr>
            <a:r>
              <a:rPr lang="cs-CZ" dirty="0"/>
              <a:t>Posiluje </a:t>
            </a:r>
            <a:r>
              <a:rPr lang="cs-CZ" dirty="0" smtClean="0"/>
              <a:t>etiku </a:t>
            </a:r>
            <a:r>
              <a:rPr lang="cs-CZ" dirty="0"/>
              <a:t>a kulturu a může motivovat zaměstnance k vyšší spokojenosti</a:t>
            </a:r>
          </a:p>
          <a:p>
            <a:pPr marL="0" indent="0" algn="just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/>
          </a:p>
          <a:p>
            <a:pPr marL="0" indent="0" algn="just">
              <a:spcBef>
                <a:spcPct val="50000"/>
              </a:spcBef>
              <a:buClr>
                <a:srgbClr val="003366"/>
              </a:buClr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Řízení rizik uvnitř organizace 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0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Děkuji za pozornost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pavlisova@tranparency.cz</a:t>
            </a:r>
            <a:endParaRPr lang="cs-CZ" dirty="0"/>
          </a:p>
        </p:txBody>
      </p:sp>
      <p:pic>
        <p:nvPicPr>
          <p:cNvPr id="4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tx2"/>
                </a:solidFill>
              </a:rPr>
              <a:t>Z</a:t>
            </a:r>
            <a:r>
              <a:rPr lang="cs-CZ" sz="2800" b="1" dirty="0" smtClean="0">
                <a:solidFill>
                  <a:schemeClr val="tx2"/>
                </a:solidFill>
              </a:rPr>
              <a:t>ávěr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</a:t>
            </a:r>
            <a:r>
              <a:rPr lang="cs-CZ" dirty="0" smtClean="0"/>
              <a:t>ředepsané postupy, jimiž se má oznamovatel řídit</a:t>
            </a:r>
          </a:p>
          <a:p>
            <a:pPr algn="just"/>
            <a:r>
              <a:rPr lang="cs-CZ" dirty="0" smtClean="0"/>
              <a:t>umožňují odhalit nekalé jednání závažného charakteru v určité organizaci prostřednictvím poskytnutí informace osobám nebo institucím, které mohou oznamovanou skutečnost prověřit a případně zakročit</a:t>
            </a:r>
          </a:p>
          <a:p>
            <a:pPr algn="just"/>
            <a:r>
              <a:rPr lang="cs-CZ" dirty="0"/>
              <a:t>n</a:t>
            </a:r>
            <a:r>
              <a:rPr lang="cs-CZ" dirty="0" smtClean="0"/>
              <a:t>ejde tedy pouze o samotné oznámení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Účel oznamovacích mechanismů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6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Interní (vnitřní) oznamovací mechanismy - směřují </a:t>
            </a:r>
            <a:r>
              <a:rPr lang="cs-CZ" dirty="0"/>
              <a:t>dovnitř organizace a jejich cílem je řešení oznamovaného podnětu orgány či osobami samotné organizace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Externí (</a:t>
            </a:r>
            <a:r>
              <a:rPr lang="cs-CZ" dirty="0" smtClean="0"/>
              <a:t>vnější) </a:t>
            </a:r>
            <a:r>
              <a:rPr lang="cs-CZ" dirty="0" smtClean="0"/>
              <a:t>oznamovací </a:t>
            </a:r>
            <a:r>
              <a:rPr lang="cs-CZ" dirty="0" smtClean="0"/>
              <a:t>mechanismy </a:t>
            </a:r>
            <a:r>
              <a:rPr lang="cs-CZ" dirty="0" smtClean="0"/>
              <a:t>– podnět se </a:t>
            </a:r>
            <a:r>
              <a:rPr lang="cs-CZ" dirty="0"/>
              <a:t>dostane k příslušnému kontrolnímu orgánu, médiím, nevládním organizacím a v nejzávažnějších případech policii</a:t>
            </a:r>
            <a:r>
              <a:rPr lang="cs-CZ" dirty="0" smtClean="0"/>
              <a:t>. Jde </a:t>
            </a:r>
            <a:r>
              <a:rPr lang="cs-CZ" dirty="0"/>
              <a:t>o oznamování nekalých </a:t>
            </a:r>
            <a:r>
              <a:rPr lang="cs-CZ" dirty="0" smtClean="0"/>
              <a:t>jednání vedení organizace, v případě hrozby ztráty </a:t>
            </a:r>
            <a:r>
              <a:rPr lang="cs-CZ" dirty="0"/>
              <a:t>důkazů, </a:t>
            </a:r>
            <a:r>
              <a:rPr lang="cs-CZ" dirty="0" smtClean="0"/>
              <a:t>osobního ohrožení oznamovatele. Uplatňují se rovněž  při nefunkčnosti </a:t>
            </a:r>
            <a:r>
              <a:rPr lang="cs-CZ" dirty="0"/>
              <a:t>vnitřních oznamovacích </a:t>
            </a:r>
            <a:r>
              <a:rPr lang="cs-CZ" dirty="0" smtClean="0"/>
              <a:t>mechanismů  (nahlášený </a:t>
            </a:r>
            <a:r>
              <a:rPr lang="cs-CZ" dirty="0"/>
              <a:t>podnět nebyl vůbec řešen, nebo nebyl řešen </a:t>
            </a:r>
            <a:r>
              <a:rPr lang="cs-CZ" dirty="0" smtClean="0"/>
              <a:t>účinně).  </a:t>
            </a:r>
          </a:p>
          <a:p>
            <a:pPr algn="just"/>
            <a:r>
              <a:rPr lang="cs-CZ" dirty="0" smtClean="0"/>
              <a:t>Prolínání interních a externích oznamovacích mechanismů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Interní X externí oznamovací mechanismy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7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Specifikace oznamovaných skutečností – vymezení druhu informací</a:t>
            </a:r>
          </a:p>
          <a:p>
            <a:pPr algn="just"/>
            <a:r>
              <a:rPr lang="cs-CZ" dirty="0" smtClean="0"/>
              <a:t>Konkrétní podezření týkající se </a:t>
            </a:r>
          </a:p>
          <a:p>
            <a:pPr algn="just">
              <a:buFontTx/>
              <a:buChar char="-"/>
            </a:pPr>
            <a:r>
              <a:rPr lang="cs-CZ" dirty="0" smtClean="0"/>
              <a:t>určité osoby</a:t>
            </a:r>
          </a:p>
          <a:p>
            <a:pPr algn="just">
              <a:buFontTx/>
              <a:buChar char="-"/>
            </a:pPr>
            <a:r>
              <a:rPr lang="cs-CZ" dirty="0" smtClean="0"/>
              <a:t>určité události</a:t>
            </a:r>
          </a:p>
          <a:p>
            <a:pPr algn="just"/>
            <a:r>
              <a:rPr lang="cs-CZ" dirty="0"/>
              <a:t>Specifická úprava v případě oznámení s korupčním </a:t>
            </a:r>
            <a:r>
              <a:rPr lang="cs-CZ" dirty="0" smtClean="0"/>
              <a:t>prvkem (zpřístupnit oznámení i osobám mimo organizaci)</a:t>
            </a:r>
          </a:p>
          <a:p>
            <a:pPr algn="just"/>
            <a:r>
              <a:rPr lang="cs-CZ" dirty="0" smtClean="0"/>
              <a:t>Propagace systému – zapojení nejvyššího vedení</a:t>
            </a:r>
          </a:p>
          <a:p>
            <a:pPr algn="just"/>
            <a:r>
              <a:rPr lang="cs-CZ" dirty="0" smtClean="0"/>
              <a:t>Eliminace nerelevantních oznámení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tx2"/>
                </a:solidFill>
              </a:rPr>
              <a:t>O</a:t>
            </a:r>
            <a:r>
              <a:rPr lang="cs-CZ" sz="2800" b="1" dirty="0" smtClean="0">
                <a:solidFill>
                  <a:schemeClr val="tx2"/>
                </a:solidFill>
              </a:rPr>
              <a:t>známení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</a:t>
            </a:r>
            <a:r>
              <a:rPr lang="cs-CZ" dirty="0" smtClean="0"/>
              <a:t>ícero komunikačních kanálů</a:t>
            </a:r>
          </a:p>
          <a:p>
            <a:pPr>
              <a:spcBef>
                <a:spcPct val="50000"/>
              </a:spcBef>
              <a:buClr>
                <a:srgbClr val="003366"/>
              </a:buClr>
            </a:pPr>
            <a:r>
              <a:rPr lang="cs-CZ" dirty="0"/>
              <a:t>bezpečné, snadno přístupné oznamovací </a:t>
            </a:r>
            <a:r>
              <a:rPr lang="cs-CZ" dirty="0" smtClean="0"/>
              <a:t>mechanismy (maximální dostupnost, ochrana důvěrnosti údajů)</a:t>
            </a:r>
          </a:p>
          <a:p>
            <a:pPr>
              <a:spcBef>
                <a:spcPct val="50000"/>
              </a:spcBef>
              <a:buClr>
                <a:srgbClr val="003366"/>
              </a:buClr>
            </a:pPr>
            <a:r>
              <a:rPr lang="cs-CZ" dirty="0"/>
              <a:t>u</a:t>
            </a:r>
            <a:r>
              <a:rPr lang="cs-CZ" dirty="0" smtClean="0"/>
              <a:t>živatelská přívětivost – jednoduchý a srozumitelný návod</a:t>
            </a:r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/>
          </a:p>
          <a:p>
            <a:pPr>
              <a:spcBef>
                <a:spcPct val="50000"/>
              </a:spcBef>
              <a:buClr>
                <a:srgbClr val="003366"/>
              </a:buClr>
            </a:pPr>
            <a:r>
              <a:rPr lang="cs-CZ" dirty="0"/>
              <a:t>ochrana totožnosti </a:t>
            </a:r>
            <a:r>
              <a:rPr lang="cs-CZ" dirty="0" smtClean="0"/>
              <a:t>oznamovatele (uvedení </a:t>
            </a:r>
            <a:r>
              <a:rPr lang="cs-CZ" dirty="0" smtClean="0"/>
              <a:t>totožnosti oznamovatele podmíněno jeho souhlasem) </a:t>
            </a:r>
            <a:endParaRPr lang="cs-CZ" dirty="0"/>
          </a:p>
          <a:p>
            <a:pPr>
              <a:spcBef>
                <a:spcPct val="50000"/>
              </a:spcBef>
              <a:buClr>
                <a:srgbClr val="003366"/>
              </a:buClr>
            </a:pPr>
            <a:r>
              <a:rPr lang="cs-CZ" dirty="0"/>
              <a:t>možnost anonymních oznámení</a:t>
            </a:r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Přijímání oznámení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3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pečlivé, včasné a nezávislé vyšetření nahlášených </a:t>
            </a:r>
            <a:r>
              <a:rPr lang="cs-CZ" dirty="0" smtClean="0"/>
              <a:t>podnětů</a:t>
            </a:r>
          </a:p>
          <a:p>
            <a:pPr algn="just"/>
            <a:r>
              <a:rPr lang="cs-CZ" dirty="0"/>
              <a:t>z</a:t>
            </a:r>
            <a:r>
              <a:rPr lang="cs-CZ" dirty="0" smtClean="0"/>
              <a:t>aměření se na podstatu informace,  nikoliv na jejího nositele </a:t>
            </a:r>
          </a:p>
          <a:p>
            <a:pPr algn="just"/>
            <a:r>
              <a:rPr lang="cs-CZ" dirty="0"/>
              <a:t>e</a:t>
            </a:r>
            <a:r>
              <a:rPr lang="cs-CZ" dirty="0" smtClean="0"/>
              <a:t>vidence oznámení včetně způsobů jejich vyřízení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hodné postupy výběru osob zapojených do řešení podnětů</a:t>
            </a:r>
          </a:p>
          <a:p>
            <a:pPr algn="just"/>
            <a:r>
              <a:rPr lang="cs-CZ" dirty="0"/>
              <a:t>j</a:t>
            </a:r>
            <a:r>
              <a:rPr lang="cs-CZ" dirty="0" smtClean="0"/>
              <a:t>asně vymezené kompetence k vyřízení</a:t>
            </a:r>
            <a:endParaRPr lang="cs-CZ" dirty="0"/>
          </a:p>
          <a:p>
            <a:pPr>
              <a:spcBef>
                <a:spcPct val="50000"/>
              </a:spcBef>
              <a:buClr>
                <a:srgbClr val="003366"/>
              </a:buClr>
            </a:pPr>
            <a:r>
              <a:rPr lang="cs-CZ" dirty="0"/>
              <a:t>d</a:t>
            </a:r>
            <a:r>
              <a:rPr lang="cs-CZ" dirty="0" smtClean="0"/>
              <a:t>voustupňový systém </a:t>
            </a:r>
          </a:p>
          <a:p>
            <a:pPr marL="514350" indent="-514350">
              <a:spcBef>
                <a:spcPct val="50000"/>
              </a:spcBef>
              <a:buClr>
                <a:srgbClr val="003366"/>
              </a:buClr>
              <a:buAutoNum type="arabicPeriod"/>
            </a:pPr>
            <a:r>
              <a:rPr lang="cs-CZ" dirty="0" smtClean="0"/>
              <a:t>posouzení relevance</a:t>
            </a:r>
          </a:p>
          <a:p>
            <a:pPr marL="514350" indent="-514350">
              <a:spcBef>
                <a:spcPct val="50000"/>
              </a:spcBef>
              <a:buClr>
                <a:srgbClr val="003366"/>
              </a:buClr>
              <a:buAutoNum type="arabicPeriod"/>
            </a:pPr>
            <a:r>
              <a:rPr lang="cs-CZ" dirty="0"/>
              <a:t>i</a:t>
            </a:r>
            <a:r>
              <a:rPr lang="cs-CZ" dirty="0" smtClean="0"/>
              <a:t>dentifikace nedostatků</a:t>
            </a:r>
            <a:r>
              <a:rPr lang="cs-CZ" dirty="0" smtClean="0"/>
              <a:t>, vyvození odpovědnosti, </a:t>
            </a:r>
            <a:r>
              <a:rPr lang="cs-CZ" dirty="0" smtClean="0"/>
              <a:t>okamžité nápravné </a:t>
            </a:r>
            <a:r>
              <a:rPr lang="cs-CZ" dirty="0" smtClean="0"/>
              <a:t>opatření</a:t>
            </a:r>
            <a:endParaRPr lang="cs-CZ" dirty="0" smtClean="0"/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tx2"/>
                </a:solidFill>
              </a:rPr>
              <a:t>V</a:t>
            </a:r>
            <a:r>
              <a:rPr lang="cs-CZ" sz="2800" b="1" dirty="0" smtClean="0">
                <a:solidFill>
                  <a:schemeClr val="tx2"/>
                </a:solidFill>
              </a:rPr>
              <a:t>yřizování oznámení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Systém vhodných  a rychlých nápravných opatření</a:t>
            </a:r>
            <a:endParaRPr lang="cs-CZ" dirty="0"/>
          </a:p>
          <a:p>
            <a:pPr algn="just"/>
            <a:r>
              <a:rPr lang="cs-CZ" dirty="0" smtClean="0"/>
              <a:t>Zpětná vazba – informace o zjištěných poznatcích a nápravných opatřeních, nejen v případě konkrétního oznamovatele, ale je třeba v obecné rovině zveřejnit charakter podnětů a systémová opatření, jež byla na jeho základě </a:t>
            </a:r>
            <a:r>
              <a:rPr lang="cs-CZ" dirty="0" smtClean="0"/>
              <a:t>relevantního oznámení</a:t>
            </a:r>
            <a:r>
              <a:rPr lang="cs-CZ" dirty="0" smtClean="0"/>
              <a:t> </a:t>
            </a:r>
            <a:r>
              <a:rPr lang="cs-CZ" dirty="0" smtClean="0">
                <a:latin typeface="Arial"/>
                <a:cs typeface="Arial"/>
              </a:rPr>
              <a:t>►</a:t>
            </a:r>
            <a:r>
              <a:rPr lang="cs-CZ" dirty="0" smtClean="0">
                <a:latin typeface="+mj-lt"/>
                <a:cs typeface="Arial"/>
              </a:rPr>
              <a:t>preventivní opatření</a:t>
            </a:r>
            <a:endParaRPr lang="cs-CZ" dirty="0" smtClean="0">
              <a:latin typeface="+mj-lt"/>
            </a:endParaRPr>
          </a:p>
          <a:p>
            <a:pPr algn="just"/>
            <a:r>
              <a:rPr lang="cs-CZ" dirty="0" smtClean="0"/>
              <a:t>Pravidelný monitoring a audit systému oznámení – posouzení fungování systému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Nápravná opatření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6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Absence institucionální podpory</a:t>
            </a:r>
          </a:p>
          <a:p>
            <a:pPr algn="just"/>
            <a:r>
              <a:rPr lang="cs-CZ" dirty="0" smtClean="0"/>
              <a:t>Cílem – motivovat osoby, aby oznamovaly skutečnosti, jež svědčí o pochybení či protiprávním jednání v příslušné organizaci</a:t>
            </a:r>
          </a:p>
          <a:p>
            <a:pPr algn="just"/>
            <a:r>
              <a:rPr lang="cs-CZ" dirty="0" smtClean="0"/>
              <a:t>Záruky ochrany oznamovatelů před odvetnými opatřeními </a:t>
            </a:r>
          </a:p>
          <a:p>
            <a:pPr marL="0" indent="0" algn="just">
              <a:buNone/>
            </a:pPr>
            <a:r>
              <a:rPr lang="cs-CZ" dirty="0" smtClean="0"/>
              <a:t>-	žádné sankce (diskriminace, disciplinární opatření), pokud byl oznamovatel v dobré víře, že jím podaná informace je </a:t>
            </a:r>
            <a:r>
              <a:rPr lang="cs-CZ" dirty="0" smtClean="0"/>
              <a:t>pravdivá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	povinnost mlčenlivosti (informacemi disponují pouze vymezené osoby, které jsou pověřeny přijímáním oznámení a prověřením oznamovaných skutečností, neopomenout u externích provozovatelů oznamovacích mechanismů) 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Ochrana oznamovatelů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8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obsah 2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Základním předpokladem pro fungování oznamovacích mechanismů je důvěryhodnost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podpora </a:t>
            </a:r>
            <a:r>
              <a:rPr lang="cs-CZ" dirty="0"/>
              <a:t>rozvoje etických zásad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cs-CZ" dirty="0"/>
              <a:t>kontinuální proškolování zaměstnanců – co organizace považuje za nekalé jednání, jak se zachovat, pokud zaměstnanec na takové jednání narazí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cs-CZ" dirty="0"/>
              <a:t>informační kampaň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cs-CZ" dirty="0"/>
              <a:t>jednoznačná podpora nejvyššího managementu</a:t>
            </a:r>
          </a:p>
          <a:p>
            <a:pPr algn="just">
              <a:spcBef>
                <a:spcPct val="50000"/>
              </a:spcBef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cs-CZ" dirty="0"/>
              <a:t>výběr důvěryhodných zaměstnanců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spcBef>
                <a:spcPct val="50000"/>
              </a:spcBef>
              <a:buClr>
                <a:srgbClr val="003366"/>
              </a:buClr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980728"/>
            <a:ext cx="91440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2"/>
                </a:solidFill>
              </a:rPr>
              <a:t>Preventivní opatření zaměřená na lidské zdroje 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556792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5" name="Picture 2" descr="http://blog.transparency.org/wp-content/uploads/2008/11/logo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-4298" t="14842" b="50345"/>
          <a:stretch>
            <a:fillRect/>
          </a:stretch>
        </p:blipFill>
        <p:spPr bwMode="auto">
          <a:xfrm>
            <a:off x="4788024" y="0"/>
            <a:ext cx="4355976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11" descr="Z:\PODKLADY PRO TISK\LOGO\Logo TIC\logo_TIC_česká verze.jpg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61778" cy="496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bdélník 26"/>
          <p:cNvSpPr/>
          <p:nvPr/>
        </p:nvSpPr>
        <p:spPr>
          <a:xfrm>
            <a:off x="0" y="90872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823520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Hlídáme veřejný zájem, hájíme efektivní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odpovědnou správu země.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5402</TotalTime>
  <Words>510</Words>
  <Application>Microsoft Office PowerPoint</Application>
  <PresentationFormat>Předvádění na obrazovce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Efektivní systém oznamovacích mechanismů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Novy</dc:creator>
  <cp:lastModifiedBy>Radka Pavlišová</cp:lastModifiedBy>
  <cp:revision>91</cp:revision>
  <cp:lastPrinted>2013-04-18T12:05:50Z</cp:lastPrinted>
  <dcterms:created xsi:type="dcterms:W3CDTF">2013-03-27T20:52:28Z</dcterms:created>
  <dcterms:modified xsi:type="dcterms:W3CDTF">2014-02-12T09:31:45Z</dcterms:modified>
</cp:coreProperties>
</file>