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21"/>
  </p:notesMasterIdLst>
  <p:handoutMasterIdLst>
    <p:handoutMasterId r:id="rId22"/>
  </p:handoutMasterIdLst>
  <p:sldIdLst>
    <p:sldId id="270" r:id="rId5"/>
    <p:sldId id="299" r:id="rId6"/>
    <p:sldId id="302" r:id="rId7"/>
    <p:sldId id="303" r:id="rId8"/>
    <p:sldId id="291" r:id="rId9"/>
    <p:sldId id="301" r:id="rId10"/>
    <p:sldId id="300" r:id="rId11"/>
    <p:sldId id="298" r:id="rId12"/>
    <p:sldId id="306" r:id="rId13"/>
    <p:sldId id="295" r:id="rId14"/>
    <p:sldId id="296" r:id="rId15"/>
    <p:sldId id="293" r:id="rId16"/>
    <p:sldId id="294" r:id="rId17"/>
    <p:sldId id="304" r:id="rId18"/>
    <p:sldId id="305" r:id="rId19"/>
    <p:sldId id="297" r:id="rId20"/>
  </p:sldIdLst>
  <p:sldSz cx="12192000" cy="6858000"/>
  <p:notesSz cx="9144000" cy="6858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1A4F"/>
    <a:srgbClr val="D4D4E4"/>
    <a:srgbClr val="2D2D8A"/>
    <a:srgbClr val="5757B1"/>
    <a:srgbClr val="3F3FA1"/>
    <a:srgbClr val="9A9ABF"/>
    <a:srgbClr val="39B7ED"/>
    <a:srgbClr val="F3F3F3"/>
    <a:srgbClr val="6CC2CB"/>
    <a:srgbClr val="0D24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3557" autoAdjust="0"/>
  </p:normalViewPr>
  <p:slideViewPr>
    <p:cSldViewPr>
      <p:cViewPr varScale="1">
        <p:scale>
          <a:sx n="87" d="100"/>
          <a:sy n="87" d="100"/>
        </p:scale>
        <p:origin x="636" y="8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8" d="100"/>
          <a:sy n="108" d="100"/>
        </p:scale>
        <p:origin x="-102" y="-12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F76F03ED-B4CA-9397-633B-FC874BE888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C87C960-8C8E-3ABC-1FFA-E0381AD87C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0D56368F-3A45-4F3B-9E15-8CAC2F7B0B9F}" type="datetimeFigureOut">
              <a:rPr lang="cs-CZ"/>
              <a:pPr>
                <a:defRPr/>
              </a:pPr>
              <a:t>06.05.2026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F2D626E-B46E-738F-75EF-7F576120C4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DE258D3-445B-F78B-F4A2-DDA28996CC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anose="020F0502020204030204" pitchFamily="34" charset="0"/>
              </a:defRPr>
            </a:lvl1pPr>
          </a:lstStyle>
          <a:p>
            <a:fld id="{B00686A1-E636-4E98-88E7-BDE1EBF69D1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05B7C03-4827-4638-3B0D-C6C1491F48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E5D0673-817D-22F7-8097-DB141A23429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5B06AC5F-6552-485E-877B-5EEFA0B38451}" type="datetimeFigureOut">
              <a:rPr lang="cs-CZ"/>
              <a:pPr>
                <a:defRPr/>
              </a:pPr>
              <a:t>06.05.2026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A4640151-93B4-61EE-DF38-27BC1D1D75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896BF730-1886-A276-995F-6085E670A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03464D7-408E-BE76-928C-3E67171314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21B57DF-CE37-E25C-216F-CA4389877D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anose="020F0502020204030204" pitchFamily="34" charset="0"/>
              </a:defRPr>
            </a:lvl1pPr>
          </a:lstStyle>
          <a:p>
            <a:fld id="{B49FC8EF-99D1-466D-8B85-4ACE2D6A4AB8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rgbClr val="001A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1A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/>
              <a:t>Podnadpis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89183A-3D01-527C-993C-723FFE683A1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 altLang="cs-CZ"/>
              <a:t>Souhrn informací k začleňování romských témat do mŠVP (2026)</a:t>
            </a:r>
            <a:endParaRPr lang="cs-CZ" altLang="cs-CZ" sz="1000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594D8A-33F1-F46C-6AAA-B00FF33BF55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 anchor="ctr"/>
          <a:lstStyle>
            <a:lvl1pPr>
              <a:defRPr>
                <a:solidFill>
                  <a:srgbClr val="001A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DE27678-2100-4F2D-8BA0-1B604ECA5B2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5B4634-F4D1-D68C-C292-69E2C804AF3A}"/>
              </a:ext>
            </a:extLst>
          </p:cNvPr>
          <p:cNvSpPr/>
          <p:nvPr userDrawn="1"/>
        </p:nvSpPr>
        <p:spPr bwMode="auto">
          <a:xfrm>
            <a:off x="0" y="1"/>
            <a:ext cx="6528047" cy="105273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>
                <a:solidFill>
                  <a:srgbClr val="001A4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Úřad vlády České republiky</a:t>
            </a:r>
            <a:endParaRPr kumimoji="0" lang="cs-CZ" sz="3600" b="1" i="0" u="none" strike="noStrike" cap="none" normalizeH="0" baseline="0" dirty="0">
              <a:ln>
                <a:noFill/>
              </a:ln>
              <a:solidFill>
                <a:srgbClr val="001A4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4190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ákla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9185" y="142899"/>
            <a:ext cx="10321311" cy="7905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9185" y="1340768"/>
            <a:ext cx="11618383" cy="453615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29EEE6-6D13-188D-49FC-F8DD43785EC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 altLang="cs-CZ"/>
              <a:t>Souhrn informací k začleňování romských témat do mŠVP (2026)</a:t>
            </a:r>
            <a:endParaRPr lang="cs-CZ" altLang="cs-CZ" sz="1000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929DF7-86DB-56A9-7FF8-F7F93512FD5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6BC55C-55F3-4045-8E87-B63D7A20A8E0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9150932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39184" y="1319261"/>
            <a:ext cx="5706533" cy="45576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48918" y="1319261"/>
            <a:ext cx="5708649" cy="45576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C691A-21D1-BDE9-8434-D0270631CD7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Souhrn informací k začleňování romských témat do mŠVP (2026)</a:t>
            </a:r>
            <a:endParaRPr lang="cs-CZ" altLang="cs-CZ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AAF68-9A21-FA87-D506-B3F65504A06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701B5C-F764-4C20-B42E-C5FABA88E38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074357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ělovač sek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2FE6E07-6C42-67FB-FB18-92D7C64B946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 altLang="cs-CZ"/>
              <a:t>Souhrn informací k začleňování romských témat do mŠVP (2026)</a:t>
            </a:r>
            <a:endParaRPr lang="cs-CZ" altLang="cs-CZ" sz="1000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7B401B9-5CC7-9D39-9548-BAA8CCF2DF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1A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87705F-7F06-444F-A676-C23FF6800A55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4D901B-9484-2C8F-2279-23F69C006017}"/>
              </a:ext>
            </a:extLst>
          </p:cNvPr>
          <p:cNvSpPr/>
          <p:nvPr userDrawn="1"/>
        </p:nvSpPr>
        <p:spPr bwMode="auto">
          <a:xfrm>
            <a:off x="0" y="1"/>
            <a:ext cx="6528047" cy="105273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>
                <a:solidFill>
                  <a:srgbClr val="001A4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Úřad vlády České republiky</a:t>
            </a:r>
            <a:endParaRPr kumimoji="0" lang="cs-CZ" sz="1800" b="1" i="0" u="none" strike="noStrike" cap="none" normalizeH="0" baseline="0" dirty="0">
              <a:ln>
                <a:noFill/>
              </a:ln>
              <a:solidFill>
                <a:srgbClr val="001A4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9E39459-C889-742A-6F1D-BBC3F1DEA7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rgbClr val="001A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 oddělovače sekce</a:t>
            </a:r>
          </a:p>
        </p:txBody>
      </p:sp>
    </p:spTree>
    <p:extLst>
      <p:ext uri="{BB962C8B-B14F-4D97-AF65-F5344CB8AC3E}">
        <p14:creationId xmlns:p14="http://schemas.microsoft.com/office/powerpoint/2010/main" val="204389514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2B42579-D313-0FC6-F0F1-6504E692109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Souhrn informací k začleňování romských témat do mŠVP (2026)</a:t>
            </a:r>
            <a:endParaRPr lang="cs-CZ" altLang="cs-CZ" sz="1000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7FEA71E-F326-848B-8613-2E8F521A59F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1CA7B0-5CFC-483F-8B9C-EA22078CAE7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428505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2A35E0-4E87-D6C5-43CC-6F78D945D26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Souhrn informací k začleňování romských témat do mŠVP (2026)</a:t>
            </a:r>
            <a:endParaRPr lang="cs-CZ" altLang="cs-CZ" sz="1000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DE2899-4689-0803-DEE2-132F44D5D87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E6CFFB-D5C2-4EE5-ACD1-91AD9ED9CBA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598597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53500" y="1125539"/>
            <a:ext cx="2904067" cy="4751387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39185" y="1125539"/>
            <a:ext cx="8511116" cy="475138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02AA20-35F7-546D-216A-69CC5CE0908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Souhrn informací k začleňování romských témat do mŠVP (2026)</a:t>
            </a:r>
            <a:endParaRPr lang="cs-CZ" altLang="cs-CZ" sz="1000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1A87D4-F73C-593A-E9D3-B19166BE6B9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94E161-5AAD-4111-A113-91BC13A4516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832960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D9B0F-6451-3FC0-3F07-0134A87654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4762" y="1052736"/>
            <a:ext cx="3575720" cy="5200974"/>
          </a:xfrm>
          <a:prstGeom prst="rect">
            <a:avLst/>
          </a:prstGeom>
          <a:solidFill>
            <a:srgbClr val="001A4F"/>
          </a:solidFill>
          <a:ln w="9525" cap="flat" cmpd="sng" algn="ctr">
            <a:solidFill>
              <a:srgbClr val="001A4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581DA1-82C1-B646-F57A-EB60E1B4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17F2E0-3DEE-CD65-C057-7F953E99C2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Souhrn informací k začleňování romských témat do mŠVP (2026)</a:t>
            </a:r>
            <a:endParaRPr lang="cs-CZ" altLang="cs-CZ" sz="1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37DFC-A7DE-F59E-9EB2-8D847A7C21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9D10FE-3335-4295-9463-FD9595F0C5D9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8DAEE93E-0624-1F8F-65BD-DA3414619165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3719736" y="1366192"/>
            <a:ext cx="8136904" cy="45576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1BD31E07-9D97-527C-26AC-F120253B650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399" y="1089935"/>
            <a:ext cx="3469022" cy="5128966"/>
          </a:xfr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Obrázek</a:t>
            </a:r>
          </a:p>
        </p:txBody>
      </p:sp>
    </p:spTree>
    <p:extLst>
      <p:ext uri="{BB962C8B-B14F-4D97-AF65-F5344CB8AC3E}">
        <p14:creationId xmlns:p14="http://schemas.microsoft.com/office/powerpoint/2010/main" val="1018150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1DD083-539F-D5B7-6266-48526AB9C922}"/>
              </a:ext>
            </a:extLst>
          </p:cNvPr>
          <p:cNvSpPr/>
          <p:nvPr userDrawn="1"/>
        </p:nvSpPr>
        <p:spPr bwMode="auto">
          <a:xfrm>
            <a:off x="0" y="6256362"/>
            <a:ext cx="12192000" cy="601639"/>
          </a:xfrm>
          <a:prstGeom prst="rect">
            <a:avLst/>
          </a:prstGeom>
          <a:solidFill>
            <a:srgbClr val="001A4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85EC950-1145-B1BD-CC24-D7FF9DA6E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42899"/>
            <a:ext cx="10393319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F4CA37B1-FF60-F37E-8F4E-10798ACA74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9185" y="1175528"/>
            <a:ext cx="11618383" cy="470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</a:t>
            </a:r>
          </a:p>
          <a:p>
            <a:pPr lvl="1"/>
            <a:r>
              <a:rPr lang="cs-CZ" altLang="cs-CZ" dirty="0"/>
              <a:t>Druhá úroveň</a:t>
            </a:r>
          </a:p>
          <a:p>
            <a:pPr lvl="2"/>
            <a:r>
              <a:rPr lang="cs-CZ" altLang="cs-CZ" dirty="0"/>
              <a:t>Třetí úroveň</a:t>
            </a:r>
          </a:p>
          <a:p>
            <a:pPr lvl="3"/>
            <a:r>
              <a:rPr lang="cs-CZ" altLang="cs-CZ" dirty="0"/>
              <a:t>Čtvrtá úroveň</a:t>
            </a:r>
          </a:p>
          <a:p>
            <a:pPr lvl="4"/>
            <a:r>
              <a:rPr lang="cs-CZ" altLang="cs-CZ" dirty="0"/>
              <a:t>Pátá úroveň</a:t>
            </a:r>
          </a:p>
        </p:txBody>
      </p:sp>
      <p:sp>
        <p:nvSpPr>
          <p:cNvPr id="112644" name="Rectangle 4">
            <a:extLst>
              <a:ext uri="{FF2B5EF4-FFF2-40B4-BE49-F238E27FC236}">
                <a16:creationId xmlns:a16="http://schemas.microsoft.com/office/drawing/2014/main" id="{C07469B6-859D-7CA0-64CC-FB264705723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00151" y="6315670"/>
            <a:ext cx="969638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b="0" dirty="0" smtClean="0">
                <a:solidFill>
                  <a:srgbClr val="39B7ED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 altLang="cs-CZ"/>
              <a:t>Souhrn informací k začleňování romských témat do mŠVP (2026)</a:t>
            </a:r>
            <a:endParaRPr lang="cs-CZ" altLang="cs-CZ" sz="1000"/>
          </a:p>
        </p:txBody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03F4E491-64FA-FEC8-1BF0-C198652C40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9184" y="6309320"/>
            <a:ext cx="76834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rgbClr val="39B7ED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fld id="{B79D10FE-3335-4295-9463-FD9595F0C5D9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030" name="Line 16">
            <a:extLst>
              <a:ext uri="{FF2B5EF4-FFF2-40B4-BE49-F238E27FC236}">
                <a16:creationId xmlns:a16="http://schemas.microsoft.com/office/drawing/2014/main" id="{90EAD867-A894-0AA1-9E70-A4824925B28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39185" y="1052513"/>
            <a:ext cx="11618383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logo with a lion and a crown&#10;&#10;Description automatically generated">
            <a:extLst>
              <a:ext uri="{FF2B5EF4-FFF2-40B4-BE49-F238E27FC236}">
                <a16:creationId xmlns:a16="http://schemas.microsoft.com/office/drawing/2014/main" id="{3335385B-5886-6D81-6D21-5777CACE6FD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213" y="110500"/>
            <a:ext cx="1173355" cy="906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32" r:id="rId4"/>
    <p:sldLayoutId id="2147483728" r:id="rId5"/>
    <p:sldLayoutId id="2147483730" r:id="rId6"/>
    <p:sldLayoutId id="2147483731" r:id="rId7"/>
    <p:sldLayoutId id="2147483733" r:id="rId8"/>
  </p:sldLayoutIdLst>
  <p:transition/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1A4F"/>
          </a:solidFill>
          <a:latin typeface="Arial" panose="020B0604020202020204" pitchFamily="34" charset="0"/>
          <a:ea typeface="Cambria" panose="02040503050406030204" pitchFamily="18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D244D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D244D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D244D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D244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D244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D244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D244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D244D"/>
          </a:solidFill>
          <a:latin typeface="Arial" charset="0"/>
        </a:defRPr>
      </a:lvl9pPr>
    </p:titleStyle>
    <p:bodyStyle>
      <a:lvl1pPr marL="609600" indent="-609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rgbClr val="001A4F"/>
          </a:solidFill>
          <a:latin typeface="Arial" panose="020B0604020202020204" pitchFamily="34" charset="0"/>
          <a:ea typeface="Cambria" panose="02040503050406030204" pitchFamily="18" charset="0"/>
          <a:cs typeface="Arial" panose="020B0604020202020204" pitchFamily="34" charset="0"/>
        </a:defRPr>
      </a:lvl1pPr>
      <a:lvl2pPr marL="990600" indent="-5334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600">
          <a:solidFill>
            <a:srgbClr val="001A4F"/>
          </a:solidFill>
          <a:latin typeface="Arial" panose="020B0604020202020204" pitchFamily="34" charset="0"/>
          <a:ea typeface="Cambria" panose="02040503050406030204" pitchFamily="18" charset="0"/>
          <a:cs typeface="Arial" panose="020B0604020202020204" pitchFamily="34" charset="0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001A4F"/>
          </a:solidFill>
          <a:latin typeface="Arial" panose="020B0604020202020204" pitchFamily="34" charset="0"/>
          <a:ea typeface="Cambria" panose="02040503050406030204" pitchFamily="18" charset="0"/>
          <a:cs typeface="Arial" panose="020B0604020202020204" pitchFamily="34" charset="0"/>
        </a:defRPr>
      </a:lvl3pPr>
      <a:lvl4pPr marL="1752600" indent="-3810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200">
          <a:solidFill>
            <a:srgbClr val="001A4F"/>
          </a:solidFill>
          <a:latin typeface="Arial" panose="020B0604020202020204" pitchFamily="34" charset="0"/>
          <a:ea typeface="Cambria" panose="02040503050406030204" pitchFamily="18" charset="0"/>
          <a:cs typeface="Arial" panose="020B0604020202020204" pitchFamily="34" charset="0"/>
        </a:defRPr>
      </a:lvl4pPr>
      <a:lvl5pPr marL="2209800" indent="-3810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rgbClr val="001A4F"/>
          </a:solidFill>
          <a:latin typeface="Arial" panose="020B0604020202020204" pitchFamily="34" charset="0"/>
          <a:ea typeface="Cambria" panose="02040503050406030204" pitchFamily="18" charset="0"/>
          <a:cs typeface="Arial" panose="020B0604020202020204" pitchFamily="34" charset="0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D244D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D244D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D244D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D244D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hlednout.rvp.cz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787E4C-04DE-47F8-DDD7-234FB1C8FB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Souhrn informací k začleňování romských témat do RVP a modelových ŠVP (2026)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2F89BAF-5B2C-FD28-9EC6-19F110CD6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392" y="3886200"/>
            <a:ext cx="10945216" cy="2135088"/>
          </a:xfrm>
        </p:spPr>
        <p:txBody>
          <a:bodyPr/>
          <a:lstStyle/>
          <a:p>
            <a:r>
              <a:rPr lang="cs-CZ" dirty="0"/>
              <a:t>Výbor pro vzdělávání Romů</a:t>
            </a:r>
          </a:p>
          <a:p>
            <a:r>
              <a:rPr lang="cs-CZ" dirty="0"/>
              <a:t>19. 3. 2026</a:t>
            </a:r>
          </a:p>
          <a:p>
            <a:endParaRPr lang="cs-CZ" sz="1600" dirty="0"/>
          </a:p>
          <a:p>
            <a:pPr algn="l"/>
            <a:r>
              <a:rPr lang="cs-CZ" sz="1600" dirty="0"/>
              <a:t>PhDr. Martina Seidlová</a:t>
            </a:r>
          </a:p>
          <a:p>
            <a:pPr algn="l"/>
            <a:r>
              <a:rPr lang="cs-CZ" sz="1600" dirty="0"/>
              <a:t>Oddělení národnostních menšin a romských záležitostí</a:t>
            </a:r>
          </a:p>
          <a:p>
            <a:pPr algn="l"/>
            <a:r>
              <a:rPr lang="cs-CZ" sz="1600" dirty="0"/>
              <a:t>Odbor lidských práv a ochrany menšin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55670061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FAC14-9A7F-7F3C-063F-3646B68FC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134963-30D7-3176-61A2-CEF696CE43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z="1000"/>
              <a:t>Souhrn informací k začleňování romských témat do mŠVP (2026)</a:t>
            </a:r>
            <a:endParaRPr lang="cs-CZ" altLang="cs-CZ" sz="1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24479-31DA-3876-D180-233BE5A27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84" y="404664"/>
            <a:ext cx="10321311" cy="790575"/>
          </a:xfrm>
        </p:spPr>
        <p:txBody>
          <a:bodyPr/>
          <a:lstStyle/>
          <a:p>
            <a:r>
              <a:rPr lang="cs-CZ" dirty="0"/>
              <a:t>Připomínky k </a:t>
            </a:r>
            <a:r>
              <a:rPr lang="cs-CZ" dirty="0" err="1"/>
              <a:t>mŠVP</a:t>
            </a:r>
            <a:r>
              <a:rPr lang="cs-CZ" dirty="0"/>
              <a:t> do aplikace za ÚV ČR (1/2026)</a:t>
            </a:r>
            <a:br>
              <a:rPr lang="cs-CZ" dirty="0"/>
            </a:b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E279B-4267-54C8-D6DD-34FAD61B88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6BC55C-55F3-4045-8E87-B63D7A20A8E0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020BE8B-83A7-C206-3D9B-F07270BF6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84" y="980728"/>
            <a:ext cx="11618383" cy="5190926"/>
          </a:xfrm>
        </p:spPr>
        <p:txBody>
          <a:bodyPr/>
          <a:lstStyle/>
          <a:p>
            <a:pPr marL="0" indent="0">
              <a:buNone/>
            </a:pPr>
            <a:r>
              <a:rPr lang="cs-CZ" u="sng" dirty="0"/>
              <a:t>ZAPRACOVÁNO DO MODELOVÝCH ŠKOLNÍCH VZDĚLÁVACÍCH PROGRAMŮ:</a:t>
            </a:r>
          </a:p>
          <a:p>
            <a:pPr marL="0" indent="0">
              <a:buNone/>
            </a:pPr>
            <a:endParaRPr lang="cs-CZ" sz="2000" u="sng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Hl. k OVU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u="sng" dirty="0"/>
              <a:t>Zaměření na obory: </a:t>
            </a:r>
          </a:p>
          <a:p>
            <a:pPr marL="0" indent="0">
              <a:buNone/>
            </a:pPr>
            <a:r>
              <a:rPr lang="cs-CZ" sz="2400" dirty="0"/>
              <a:t>Předmětový i integrovaný </a:t>
            </a:r>
            <a:r>
              <a:rPr lang="cs-CZ" sz="2400" dirty="0" err="1"/>
              <a:t>mŠVP</a:t>
            </a:r>
            <a:r>
              <a:rPr lang="cs-CZ" sz="2400" dirty="0"/>
              <a:t>:</a:t>
            </a:r>
          </a:p>
          <a:p>
            <a:r>
              <a:rPr lang="cs-CZ" sz="2400" dirty="0"/>
              <a:t>1. stupeň: </a:t>
            </a:r>
            <a:r>
              <a:rPr lang="cs-CZ" sz="2400" b="1" dirty="0"/>
              <a:t>Jazyk a komunikace, Svět kolem nás</a:t>
            </a:r>
          </a:p>
          <a:p>
            <a:r>
              <a:rPr lang="cs-CZ" sz="2400" dirty="0"/>
              <a:t>2. stupeň: </a:t>
            </a:r>
            <a:r>
              <a:rPr lang="cs-CZ" sz="2400" b="1" dirty="0"/>
              <a:t>Dějepis, Občanská výchova, Osobnostní a sociální výchova, Společnost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/>
              <a:t>Celkem 20 intervencí </a:t>
            </a:r>
          </a:p>
          <a:p>
            <a:pPr marL="0" indent="0">
              <a:buNone/>
            </a:pPr>
            <a:r>
              <a:rPr lang="cs-CZ" sz="2400" dirty="0"/>
              <a:t>Podklady: hl. Marián </a:t>
            </a:r>
            <a:r>
              <a:rPr lang="cs-CZ" sz="2400" dirty="0" err="1"/>
              <a:t>Dancso</a:t>
            </a:r>
            <a:r>
              <a:rPr lang="cs-CZ" sz="2400" dirty="0"/>
              <a:t>, Martina Seidlová</a:t>
            </a:r>
          </a:p>
        </p:txBody>
      </p:sp>
    </p:spTree>
    <p:extLst>
      <p:ext uri="{BB962C8B-B14F-4D97-AF65-F5344CB8AC3E}">
        <p14:creationId xmlns:p14="http://schemas.microsoft.com/office/powerpoint/2010/main" val="83226712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4CFA7-8F41-0991-0140-B150E2A2D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A6974A-41CE-8AA5-5997-20E2CD2001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z="1000"/>
              <a:t>Souhrn informací k začleňování romských témat do mŠVP (2026)</a:t>
            </a:r>
            <a:endParaRPr lang="cs-CZ" altLang="cs-CZ" sz="1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8E2512-E8ED-2960-A828-753BA7A80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84" y="404664"/>
            <a:ext cx="10321311" cy="790575"/>
          </a:xfrm>
        </p:spPr>
        <p:txBody>
          <a:bodyPr/>
          <a:lstStyle/>
          <a:p>
            <a:r>
              <a:rPr lang="cs-CZ" dirty="0"/>
              <a:t>Připomínky k </a:t>
            </a:r>
            <a:r>
              <a:rPr lang="cs-CZ" dirty="0" err="1"/>
              <a:t>mŠVP</a:t>
            </a:r>
            <a:r>
              <a:rPr lang="cs-CZ" dirty="0"/>
              <a:t> do aplikace L. Červeňáková, M. Kaleja, E. Nyklová (2/2026)</a:t>
            </a:r>
            <a:br>
              <a:rPr lang="cs-CZ" dirty="0"/>
            </a:b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49F64-C9C0-04E3-7B9F-03D3454523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6BC55C-55F3-4045-8E87-B63D7A20A8E0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80BDACB-5EC2-3853-5AF3-169E365EF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27" y="1012239"/>
            <a:ext cx="11618383" cy="5190926"/>
          </a:xfrm>
        </p:spPr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u="sng" dirty="0"/>
              <a:t>ZAPRACOVÁNO DO MODELOVÝCH ŠKOLNÍCH VZDĚLÁVACÍCH PROGRAMŮ: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Hl. k OVU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u="sng" dirty="0"/>
              <a:t>Zaměření na obory: </a:t>
            </a:r>
          </a:p>
          <a:p>
            <a:r>
              <a:rPr lang="cs-CZ" dirty="0"/>
              <a:t>ČJ a literatura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Celkem 26 intervencí</a:t>
            </a:r>
          </a:p>
        </p:txBody>
      </p:sp>
    </p:spTree>
    <p:extLst>
      <p:ext uri="{BB962C8B-B14F-4D97-AF65-F5344CB8AC3E}">
        <p14:creationId xmlns:p14="http://schemas.microsoft.com/office/powerpoint/2010/main" val="399468936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3B5DC-27B9-4E37-CD79-313AC621B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2C349E-C133-7A46-EC82-F219E848A2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z="1000"/>
              <a:t>Souhrn informací k začleňování romských témat do mŠVP (2026)</a:t>
            </a:r>
            <a:endParaRPr lang="cs-CZ" altLang="cs-CZ" sz="1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5B6628-9C87-235F-2357-2F200F6A7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- intervence do OVU v RVP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7320F3-D9B6-0A7D-E8D2-839A0BDBE0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6BC55C-55F3-4045-8E87-B63D7A20A8E0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0B42D30-D590-F477-CA2A-581B2FE11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27" y="1012239"/>
            <a:ext cx="11618383" cy="5190926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•	</a:t>
            </a:r>
            <a:r>
              <a:rPr lang="cs-CZ" sz="2400" dirty="0"/>
              <a:t>OVU 9: Rozliší příčiny, důsledky a podobu konfliktů a spolupráce v minulosti (popis úrovně „na cestě“). </a:t>
            </a:r>
          </a:p>
          <a:p>
            <a:pPr marL="0" indent="0">
              <a:buNone/>
            </a:pPr>
            <a:r>
              <a:rPr lang="cs-CZ" sz="2400" dirty="0"/>
              <a:t>- Prozkoumá několik příkladů významných válek, revolucí a spolupráce.</a:t>
            </a:r>
          </a:p>
          <a:p>
            <a:pPr marL="0" indent="0">
              <a:buNone/>
            </a:pPr>
            <a:r>
              <a:rPr lang="cs-CZ" sz="2400" dirty="0"/>
              <a:t>- Popíše jejich krátkodobé důsledky i bezprostřední příčiny a rozliší mezi reálnými a ideologickými (zástupnými) důvody (např. náboženské spory u třicetileté války, konflikty 20. století).</a:t>
            </a:r>
          </a:p>
          <a:p>
            <a:pPr marL="0" indent="0">
              <a:buNone/>
            </a:pPr>
            <a:r>
              <a:rPr lang="cs-CZ" sz="2400" dirty="0"/>
              <a:t>- Na příkladech revolucí a válek sleduje předpoklady jejich ukončení a co je součástí procesu smíru.</a:t>
            </a:r>
          </a:p>
          <a:p>
            <a:pPr marL="0" indent="0">
              <a:buNone/>
            </a:pPr>
            <a:r>
              <a:rPr lang="cs-CZ" sz="2400" dirty="0"/>
              <a:t>- Rozeznává různé způsoby chování v době konfliktu, včetně příkladů aktivní pomoci a solidarity s pronásledovanými a aktivními odpůrci bezpráví (příběhy </a:t>
            </a:r>
            <a:r>
              <a:rPr lang="cs-CZ" sz="2400" dirty="0">
                <a:solidFill>
                  <a:srgbClr val="FF0000"/>
                </a:solidFill>
              </a:rPr>
              <a:t>Romů</a:t>
            </a:r>
            <a:r>
              <a:rPr lang="cs-CZ" sz="2400" dirty="0"/>
              <a:t>, Židů, jejich podporovatelů či zachránců v době nacistické genocidy apod.).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543620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AC108-034F-46D2-8CC4-022B61183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7989ED-81AC-ABDF-F9BA-01C44923A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z="1000"/>
              <a:t>Souhrn informací k začleňování romských témat do mŠVP (2026)</a:t>
            </a:r>
            <a:endParaRPr lang="cs-CZ" altLang="cs-CZ" sz="1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FD4E99-2D37-69DA-9233-80323FC80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84" y="367910"/>
            <a:ext cx="10321311" cy="790575"/>
          </a:xfrm>
        </p:spPr>
        <p:txBody>
          <a:bodyPr/>
          <a:lstStyle/>
          <a:p>
            <a:r>
              <a:rPr lang="cs-CZ" dirty="0"/>
              <a:t>Příklad - připomínky k </a:t>
            </a:r>
            <a:r>
              <a:rPr lang="cs-CZ" dirty="0" err="1"/>
              <a:t>mŠVP</a:t>
            </a:r>
            <a:r>
              <a:rPr lang="cs-CZ" dirty="0"/>
              <a:t> do aplikace za ÚV ČR (2/2026)</a:t>
            </a:r>
            <a:br>
              <a:rPr lang="cs-CZ" dirty="0"/>
            </a:b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1E6C75-7934-C776-099B-F820FC1892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6BC55C-55F3-4045-8E87-B63D7A20A8E0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CAD8A94-5275-F9EB-0059-E38F048CA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27" y="1012239"/>
            <a:ext cx="11618383" cy="5190926"/>
          </a:xfrm>
        </p:spPr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•	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FD2C579-B016-34F5-1F0E-A22F4210AB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893" t="37187" r="37260" b="12393"/>
          <a:stretch>
            <a:fillRect/>
          </a:stretch>
        </p:blipFill>
        <p:spPr>
          <a:xfrm>
            <a:off x="1847528" y="1158485"/>
            <a:ext cx="6840760" cy="479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866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C9B7D-BB0F-02EF-480D-3606CAC20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D6531B-FA77-CBF9-F57D-867D6E899C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z="1000"/>
              <a:t>Souhrn informací k začleňování romských témat do mŠVP (2026)</a:t>
            </a:r>
            <a:endParaRPr lang="cs-CZ" altLang="cs-CZ" sz="1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8B99FC-46A9-3799-C084-D1E55949A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27" y="406177"/>
            <a:ext cx="10321311" cy="790575"/>
          </a:xfrm>
        </p:spPr>
        <p:txBody>
          <a:bodyPr/>
          <a:lstStyle/>
          <a:p>
            <a:r>
              <a:rPr lang="cs-CZ" dirty="0"/>
              <a:t>Příklad - připomínky k </a:t>
            </a:r>
            <a:r>
              <a:rPr lang="cs-CZ" dirty="0" err="1"/>
              <a:t>mŠVP</a:t>
            </a:r>
            <a:r>
              <a:rPr lang="cs-CZ" dirty="0"/>
              <a:t> do aplikace za ÚV ČR (2/2026)</a:t>
            </a:r>
            <a:br>
              <a:rPr lang="cs-CZ" dirty="0"/>
            </a:b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15DB22-D1B1-24FD-68DB-99C8BC89EB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6BC55C-55F3-4045-8E87-B63D7A20A8E0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9839F3-69A3-2EAE-C16F-D23846474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27" y="1012239"/>
            <a:ext cx="11618383" cy="5190926"/>
          </a:xfrm>
        </p:spPr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ADA1EAA-5D5A-E2E9-C16E-ACF615954E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735" t="27352" r="16111" b="8199"/>
          <a:stretch>
            <a:fillRect/>
          </a:stretch>
        </p:blipFill>
        <p:spPr>
          <a:xfrm>
            <a:off x="1703512" y="1412776"/>
            <a:ext cx="806489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3988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7AA04-1403-2507-15E4-F82AD2F65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594DC-2758-7330-1613-33C5BA42ED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z="1000"/>
              <a:t>Souhrn informací k začleňování romských témat do mŠVP (2026)</a:t>
            </a:r>
            <a:endParaRPr lang="cs-CZ" altLang="cs-CZ" sz="1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289F8A-6ABD-7827-D6D1-D61856F21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94" y="404664"/>
            <a:ext cx="10321311" cy="790575"/>
          </a:xfrm>
        </p:spPr>
        <p:txBody>
          <a:bodyPr/>
          <a:lstStyle/>
          <a:p>
            <a:r>
              <a:rPr lang="cs-CZ" dirty="0"/>
              <a:t>Příklad - připomínky k </a:t>
            </a:r>
            <a:r>
              <a:rPr lang="cs-CZ" dirty="0" err="1"/>
              <a:t>mŠVP</a:t>
            </a:r>
            <a:r>
              <a:rPr lang="cs-CZ" dirty="0"/>
              <a:t> do aplikace za ÚV ČR (2/2026)</a:t>
            </a:r>
            <a:br>
              <a:rPr lang="cs-CZ" dirty="0"/>
            </a:b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E1EF74-1CA8-A102-C1AD-B0FEA7B51C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6BC55C-55F3-4045-8E87-B63D7A20A8E0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2E0E8D-78CD-7A6C-E5FF-E52F83802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27" y="1012239"/>
            <a:ext cx="11618383" cy="5190926"/>
          </a:xfrm>
        </p:spPr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61E63BD-2C12-3D0A-9659-1084AA41B8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825" t="36172" r="16926" b="16707"/>
          <a:stretch>
            <a:fillRect/>
          </a:stretch>
        </p:blipFill>
        <p:spPr>
          <a:xfrm>
            <a:off x="2783632" y="1772815"/>
            <a:ext cx="5760640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8971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DE878-863F-E1BF-4802-8AD6A71A7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342AE1-58E4-7342-A8FC-DD6A1D22A5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z="1000"/>
              <a:t>Souhrn informací k začleňování romských témat do mŠVP (2026)</a:t>
            </a:r>
            <a:endParaRPr lang="cs-CZ" altLang="cs-CZ" sz="1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987291-14D0-62C9-26BF-B6CECA08A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84" y="259547"/>
            <a:ext cx="10321311" cy="790575"/>
          </a:xfrm>
        </p:spPr>
        <p:txBody>
          <a:bodyPr/>
          <a:lstStyle/>
          <a:p>
            <a:r>
              <a:rPr lang="cs-CZ" dirty="0"/>
              <a:t>Příklad - připomínky k </a:t>
            </a:r>
            <a:r>
              <a:rPr lang="cs-CZ" dirty="0" err="1"/>
              <a:t>mŠVP</a:t>
            </a:r>
            <a:r>
              <a:rPr lang="cs-CZ" dirty="0"/>
              <a:t> do aplikace za LČ, MK, EN (2/2026)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D88F70-CB39-9CEF-756D-064BF5E99B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6BC55C-55F3-4045-8E87-B63D7A20A8E0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ED0B75A-FF3A-6411-EA0E-855E9D19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27" y="1012239"/>
            <a:ext cx="11618383" cy="5190926"/>
          </a:xfrm>
        </p:spPr>
        <p:txBody>
          <a:bodyPr/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CB0549E-8B0B-4BE7-BDCC-A5FD43FA11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22" t="29000" r="8839" b="20601"/>
          <a:stretch>
            <a:fillRect/>
          </a:stretch>
        </p:blipFill>
        <p:spPr>
          <a:xfrm>
            <a:off x="695399" y="1988840"/>
            <a:ext cx="10441161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6959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C98AA-7D39-2ECB-5CD3-9A46010BB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F31F01-966D-B8CC-BE92-CFE2CD6F9C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000" dirty="0"/>
              <a:t>Souhrn informací k začleňování romských témat do </a:t>
            </a:r>
            <a:r>
              <a:rPr lang="cs-CZ" altLang="cs-CZ" sz="1000" dirty="0" err="1"/>
              <a:t>mŠVP</a:t>
            </a:r>
            <a:r>
              <a:rPr lang="cs-CZ" altLang="cs-CZ" sz="1000" dirty="0"/>
              <a:t> (2026)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1D3E7C-9FC7-7D12-4B4B-77CEA934B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23" y="404664"/>
            <a:ext cx="10321311" cy="790575"/>
          </a:xfrm>
        </p:spPr>
        <p:txBody>
          <a:bodyPr/>
          <a:lstStyle/>
          <a:p>
            <a:r>
              <a:rPr lang="cs-CZ" dirty="0"/>
              <a:t>Struktura obsahu RVP PRO ZŠ</a:t>
            </a:r>
            <a:br>
              <a:rPr lang="cs-CZ" dirty="0"/>
            </a:b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05B2A4-1509-360D-4DAC-4B38DC4F0D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6BC55C-55F3-4045-8E87-B63D7A20A8E0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CCCDB7A-2B50-C353-DAAB-E61047697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84" y="1052736"/>
            <a:ext cx="11618383" cy="5154513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 </a:t>
            </a:r>
            <a:endParaRPr lang="cs-CZ" sz="2400" b="1" dirty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E71A3CA-7187-7EFD-5B24-EAE02620EF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805" b="13244"/>
          <a:stretch>
            <a:fillRect/>
          </a:stretch>
        </p:blipFill>
        <p:spPr>
          <a:xfrm>
            <a:off x="1343728" y="1303660"/>
            <a:ext cx="8784299" cy="345638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5FDE312-21F6-CB6D-6606-DB60E5EA039F}"/>
              </a:ext>
            </a:extLst>
          </p:cNvPr>
          <p:cNvSpPr txBox="1"/>
          <p:nvPr/>
        </p:nvSpPr>
        <p:spPr>
          <a:xfrm>
            <a:off x="1559496" y="5448508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Rámcové vzdělávací programy - Revize RVP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448754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1D90B-DA22-6511-5CEA-1BB3610D1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BEDB4-994B-E099-F5F6-671802C89C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000" dirty="0"/>
              <a:t>Souhrn informací k začleňování romských témat do </a:t>
            </a:r>
            <a:r>
              <a:rPr lang="cs-CZ" altLang="cs-CZ" sz="1000" dirty="0" err="1"/>
              <a:t>mŠVP</a:t>
            </a:r>
            <a:r>
              <a:rPr lang="cs-CZ" altLang="cs-CZ" sz="1000" dirty="0"/>
              <a:t> (2026)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69A05-1B84-44F9-03C3-D66011557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23" y="404664"/>
            <a:ext cx="10321311" cy="790575"/>
          </a:xfrm>
        </p:spPr>
        <p:txBody>
          <a:bodyPr/>
          <a:lstStyle/>
          <a:p>
            <a:r>
              <a:rPr lang="cs-CZ" dirty="0"/>
              <a:t>Struktura obsahu RVP PRO ZŠ</a:t>
            </a:r>
            <a:br>
              <a:rPr lang="cs-CZ" dirty="0"/>
            </a:b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FE756-8F8D-514C-27A0-714740DDF8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6BC55C-55F3-4045-8E87-B63D7A20A8E0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3EC4B5A-187A-FDC9-9AD1-B4B389C2A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94" y="1052736"/>
            <a:ext cx="11618383" cy="5154513"/>
          </a:xfrm>
        </p:spPr>
        <p:txBody>
          <a:bodyPr/>
          <a:lstStyle/>
          <a:p>
            <a:pPr marL="0" indent="0">
              <a:buNone/>
            </a:pPr>
            <a:r>
              <a:rPr lang="cs-CZ" sz="24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10 vzdělávacích oblastí </a:t>
            </a:r>
            <a:endParaRPr lang="cs-CZ" sz="2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u="none" strike="noStrike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u="sng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Každá oblast obsahuje:</a:t>
            </a:r>
            <a:endParaRPr lang="cs-CZ" sz="20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 </a:t>
            </a:r>
            <a:r>
              <a:rPr lang="cs-CZ" sz="20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charakteristiku vzdělávací oblasti</a:t>
            </a:r>
            <a:endParaRPr lang="cs-CZ" sz="20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20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vzdělávací obory</a:t>
            </a:r>
            <a:r>
              <a:rPr lang="cs-CZ" sz="20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dané oblasti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u="none" strike="noStrike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0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u="sng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Je</a:t>
            </a:r>
            <a:r>
              <a:rPr lang="cs-CZ" sz="2000" u="sng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jich součástí jsou:</a:t>
            </a:r>
            <a:r>
              <a:rPr lang="cs-CZ" sz="20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20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charakteristiky vzdělávacích oborů </a:t>
            </a:r>
            <a:r>
              <a:rPr lang="cs-CZ" sz="20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+ na úrovni 5. nebo 9. ročníku (případně obou) </a:t>
            </a:r>
            <a:r>
              <a:rPr lang="cs-CZ" sz="20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očekávané výsledky učení (OVU)</a:t>
            </a:r>
            <a:endParaRPr lang="cs-CZ" sz="20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OVU je doplněný: </a:t>
            </a:r>
            <a:r>
              <a:rPr lang="cs-CZ" sz="20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popisem, zdůvodněním</a:t>
            </a:r>
            <a:r>
              <a:rPr lang="cs-CZ" sz="20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popisem postupných kroků žáka</a:t>
            </a:r>
            <a:r>
              <a:rPr lang="cs-CZ" sz="20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k dosažení OVU a vazby na základní hodnoty vzdělávání a klíčové kompetence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 OVU alespoň 1 </a:t>
            </a:r>
            <a:r>
              <a:rPr lang="cs-CZ" sz="20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ilustrativní</a:t>
            </a:r>
            <a:r>
              <a:rPr lang="cs-CZ" sz="20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20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příklad důkazu o učení</a:t>
            </a:r>
            <a:r>
              <a:rPr lang="cs-CZ" sz="20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(způsobu ověřování) daného </a:t>
            </a:r>
            <a:r>
              <a:rPr lang="cs-CZ" sz="20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očekávaného výsledku učení</a:t>
            </a:r>
            <a:r>
              <a:rPr lang="cs-CZ" sz="20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a další podpůrné a metodické informace.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8502971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92FFB-1141-55DA-A5CD-CC881A778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2184CF-90F1-031E-4519-598D09A569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000" dirty="0"/>
              <a:t>Souhrn informací k začleňování romských témat do </a:t>
            </a:r>
            <a:r>
              <a:rPr lang="cs-CZ" altLang="cs-CZ" sz="1000" dirty="0" err="1"/>
              <a:t>mŠVP</a:t>
            </a:r>
            <a:r>
              <a:rPr lang="cs-CZ" altLang="cs-CZ" sz="1000" dirty="0"/>
              <a:t> (2026)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ACA908-5D8C-5589-5832-F8BD799D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23" y="404664"/>
            <a:ext cx="10321311" cy="790575"/>
          </a:xfrm>
        </p:spPr>
        <p:txBody>
          <a:bodyPr/>
          <a:lstStyle/>
          <a:p>
            <a:r>
              <a:rPr lang="cs-CZ" dirty="0"/>
              <a:t>Struktura obsahu RVP PRO ZŠ</a:t>
            </a:r>
            <a:br>
              <a:rPr lang="cs-CZ" dirty="0"/>
            </a:b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607DB4-7F89-89F6-CB28-50074EAA58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6BC55C-55F3-4045-8E87-B63D7A20A8E0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CB4F20-742F-2B39-6342-4F5215231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94" y="1052736"/>
            <a:ext cx="11618383" cy="496855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Průřezová témata:</a:t>
            </a:r>
          </a:p>
          <a:p>
            <a:r>
              <a:rPr lang="cs-CZ" sz="2400" dirty="0">
                <a:latin typeface="+mn-lt"/>
              </a:rPr>
              <a:t>Péče o sebe a druhé</a:t>
            </a:r>
          </a:p>
          <a:p>
            <a:r>
              <a:rPr lang="cs-CZ" sz="2400" dirty="0">
                <a:latin typeface="+mn-lt"/>
              </a:rPr>
              <a:t>Společnost pro všechny</a:t>
            </a:r>
          </a:p>
          <a:p>
            <a:r>
              <a:rPr lang="cs-CZ" sz="2400" dirty="0">
                <a:latin typeface="+mn-lt"/>
              </a:rPr>
              <a:t>Udržitelné prostředí</a:t>
            </a:r>
          </a:p>
          <a:p>
            <a:endParaRPr lang="cs-CZ" sz="2400" dirty="0">
              <a:latin typeface="+mn-lt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b="1" dirty="0"/>
              <a:t>Základní gramotnosti:</a:t>
            </a:r>
            <a:endParaRPr lang="cs-CZ" sz="2400" b="1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400" dirty="0"/>
              <a:t>Logicko-matematická</a:t>
            </a:r>
          </a:p>
          <a:p>
            <a:r>
              <a:rPr lang="cs-CZ" sz="2400" dirty="0"/>
              <a:t>Čtenářská a pisatelská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cs-CZ" sz="2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24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+ na úrovni 5. nebo 9. ročníku (případně obou) </a:t>
            </a:r>
            <a:r>
              <a:rPr lang="cs-CZ" sz="24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očekávané výsledky učení (OVU)</a:t>
            </a:r>
            <a:endParaRPr lang="cs-CZ" sz="2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7458484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6A15FE-43D1-4E48-5ABC-6D1717E5E8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000" dirty="0"/>
              <a:t>Souhrn informací k začleňování romských témat do </a:t>
            </a:r>
            <a:r>
              <a:rPr lang="cs-CZ" altLang="cs-CZ" sz="1000" dirty="0" err="1"/>
              <a:t>mŠVP</a:t>
            </a:r>
            <a:r>
              <a:rPr lang="cs-CZ" altLang="cs-CZ" sz="1000" dirty="0"/>
              <a:t> (2026)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285EAA-266F-57CB-B868-62D5681AE0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6BC55C-55F3-4045-8E87-B63D7A20A8E0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B957E43-CBF6-4DC0-A175-28FC46E3C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49" y="1024930"/>
            <a:ext cx="11618383" cy="5760640"/>
          </a:xfrm>
        </p:spPr>
        <p:txBody>
          <a:bodyPr/>
          <a:lstStyle/>
          <a:p>
            <a:pPr marL="0" indent="0">
              <a:buNone/>
            </a:pPr>
            <a:r>
              <a:rPr lang="cs-CZ" sz="2400" u="sng" dirty="0">
                <a:latin typeface="+mn-lt"/>
              </a:rPr>
              <a:t>Iniciativa složená z: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i="1" dirty="0">
                <a:latin typeface="+mn-lt"/>
                <a:cs typeface="Calibri" panose="020F0502020204030204" pitchFamily="34" charset="0"/>
              </a:rPr>
              <a:t>Vládní zmocněnkyně pro záležitosti romské menšiny</a:t>
            </a:r>
            <a:r>
              <a:rPr lang="cs-CZ" sz="2000" dirty="0">
                <a:latin typeface="+mn-lt"/>
                <a:cs typeface="Calibri" panose="020F0502020204030204" pitchFamily="34" charset="0"/>
              </a:rPr>
              <a:t>: Lucie Fuková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i="1" dirty="0">
                <a:latin typeface="+mn-lt"/>
                <a:cs typeface="Calibri" panose="020F0502020204030204" pitchFamily="34" charset="0"/>
              </a:rPr>
              <a:t>Rada vlády pro záležitosti romské menšiny:</a:t>
            </a:r>
            <a:r>
              <a:rPr lang="cs-CZ" sz="2000" dirty="0">
                <a:latin typeface="+mn-lt"/>
                <a:cs typeface="Calibri" panose="020F0502020204030204" pitchFamily="34" charset="0"/>
              </a:rPr>
              <a:t> Tomáš Ščuka</a:t>
            </a:r>
            <a:br>
              <a:rPr lang="cs-CZ" sz="2000" dirty="0">
                <a:latin typeface="+mn-lt"/>
                <a:cs typeface="Calibri" panose="020F0502020204030204" pitchFamily="34" charset="0"/>
              </a:rPr>
            </a:br>
            <a:r>
              <a:rPr lang="cs-CZ" sz="2000" i="1" dirty="0">
                <a:latin typeface="+mn-lt"/>
                <a:cs typeface="Calibri" panose="020F0502020204030204" pitchFamily="34" charset="0"/>
              </a:rPr>
              <a:t>Rada vlády pro záležitosti romské menšiny</a:t>
            </a:r>
            <a:r>
              <a:rPr lang="cs-CZ" sz="2000" dirty="0">
                <a:latin typeface="+mn-lt"/>
                <a:cs typeface="Calibri" panose="020F0502020204030204" pitchFamily="34" charset="0"/>
              </a:rPr>
              <a:t> + </a:t>
            </a:r>
            <a:r>
              <a:rPr lang="cs-CZ" sz="2000" i="1" dirty="0">
                <a:latin typeface="+mn-lt"/>
                <a:cs typeface="Calibri" panose="020F0502020204030204" pitchFamily="34" charset="0"/>
              </a:rPr>
              <a:t>Výbor pro vzdělávání Romů</a:t>
            </a:r>
            <a:r>
              <a:rPr lang="cs-CZ" sz="2000" dirty="0">
                <a:latin typeface="+mn-lt"/>
                <a:cs typeface="Calibri" panose="020F0502020204030204" pitchFamily="34" charset="0"/>
              </a:rPr>
              <a:t>: Martin Kaleja</a:t>
            </a:r>
            <a:br>
              <a:rPr lang="cs-CZ" sz="2000" dirty="0">
                <a:latin typeface="+mn-lt"/>
                <a:cs typeface="Calibri" panose="020F0502020204030204" pitchFamily="34" charset="0"/>
              </a:rPr>
            </a:br>
            <a:r>
              <a:rPr lang="cs-CZ" sz="2000" i="1" dirty="0">
                <a:latin typeface="+mn-lt"/>
                <a:cs typeface="Calibri" panose="020F0502020204030204" pitchFamily="34" charset="0"/>
              </a:rPr>
              <a:t>Muzeum romské kultury</a:t>
            </a:r>
            <a:r>
              <a:rPr lang="cs-CZ" sz="2000" dirty="0">
                <a:latin typeface="+mn-lt"/>
                <a:cs typeface="Calibri" panose="020F0502020204030204" pitchFamily="34" charset="0"/>
              </a:rPr>
              <a:t>: Marie Smutná, Jana Horváthová, Veronika </a:t>
            </a:r>
            <a:r>
              <a:rPr lang="cs-CZ" sz="2000" dirty="0" err="1">
                <a:latin typeface="+mn-lt"/>
                <a:cs typeface="Calibri" panose="020F0502020204030204" pitchFamily="34" charset="0"/>
              </a:rPr>
              <a:t>Lucassen</a:t>
            </a:r>
            <a:r>
              <a:rPr lang="cs-CZ" sz="2000" dirty="0">
                <a:latin typeface="+mn-lt"/>
                <a:cs typeface="Calibri" panose="020F0502020204030204" pitchFamily="34" charset="0"/>
              </a:rPr>
              <a:t> </a:t>
            </a:r>
            <a:br>
              <a:rPr lang="cs-CZ" sz="2000" dirty="0">
                <a:latin typeface="+mn-lt"/>
                <a:cs typeface="Calibri" panose="020F0502020204030204" pitchFamily="34" charset="0"/>
              </a:rPr>
            </a:br>
            <a:r>
              <a:rPr lang="cs-CZ" sz="2000" i="1" dirty="0">
                <a:latin typeface="+mn-lt"/>
                <a:cs typeface="Calibri" panose="020F0502020204030204" pitchFamily="34" charset="0"/>
              </a:rPr>
              <a:t>Oddělení </a:t>
            </a:r>
            <a:r>
              <a:rPr lang="cs-CZ" sz="2000" i="1" dirty="0" err="1">
                <a:latin typeface="+mn-lt"/>
                <a:cs typeface="Calibri" panose="020F0502020204030204" pitchFamily="34" charset="0"/>
              </a:rPr>
              <a:t>romistiky</a:t>
            </a:r>
            <a:r>
              <a:rPr lang="cs-CZ" sz="2000" i="1" dirty="0">
                <a:latin typeface="+mn-lt"/>
                <a:cs typeface="Calibri" panose="020F0502020204030204" pitchFamily="34" charset="0"/>
              </a:rPr>
              <a:t> UESEBS FFUK</a:t>
            </a:r>
            <a:r>
              <a:rPr lang="cs-CZ" sz="2000" dirty="0">
                <a:latin typeface="+mn-lt"/>
                <a:cs typeface="Calibri" panose="020F0502020204030204" pitchFamily="34" charset="0"/>
              </a:rPr>
              <a:t>: Helena Sadílková </a:t>
            </a:r>
          </a:p>
          <a:p>
            <a:pPr marL="0" indent="0">
              <a:spcBef>
                <a:spcPts val="0"/>
              </a:spcBef>
              <a:buNone/>
            </a:pPr>
            <a:endParaRPr lang="cs-CZ" sz="2400" dirty="0">
              <a:latin typeface="+mn-lt"/>
              <a:cs typeface="Calibri" panose="020F0502020204030204" pitchFamily="34" charset="0"/>
            </a:endParaRPr>
          </a:p>
          <a:p>
            <a:r>
              <a:rPr lang="cs-CZ" sz="2400" u="sng" dirty="0"/>
              <a:t>Zaměření na: </a:t>
            </a:r>
          </a:p>
          <a:p>
            <a:pPr marL="0" indent="0">
              <a:buNone/>
            </a:pPr>
            <a:r>
              <a:rPr lang="cs-CZ" sz="2400" dirty="0"/>
              <a:t>a) průřezová témata </a:t>
            </a:r>
          </a:p>
          <a:p>
            <a:pPr marL="0" indent="0">
              <a:buNone/>
            </a:pPr>
            <a:r>
              <a:rPr lang="cs-CZ" sz="2400" dirty="0"/>
              <a:t>b) obory občanská výchova, dějepis, český jazyk a literatura, umění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Zajištění </a:t>
            </a:r>
            <a:r>
              <a:rPr lang="cs-CZ" sz="2400" u="sng" dirty="0"/>
              <a:t>integrálního začlenění </a:t>
            </a:r>
            <a:r>
              <a:rPr lang="cs-CZ" sz="2400" dirty="0"/>
              <a:t>informací o Romech do výuky tak, aby se o tématu Romů uvažovalo jako o běžné součásti historie i současnosti ČR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>
              <a:latin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72ECD1-A00F-29C6-6BB8-E06EEC334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04664"/>
            <a:ext cx="10320337" cy="790575"/>
          </a:xfrm>
        </p:spPr>
        <p:txBody>
          <a:bodyPr/>
          <a:lstStyle/>
          <a:p>
            <a:r>
              <a:rPr lang="cs-CZ" sz="2800" dirty="0"/>
              <a:t>Výstupy Iniciativy pro začleňování romských témat / informací o Romech do školní výuky (do 12/2025) 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618508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970C1-D469-9E3A-C50F-458D3BF87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879A06-BA65-9FA0-0CFA-F94A0D65D0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000" dirty="0"/>
              <a:t>Souhrn informací k začleňování romských témat do </a:t>
            </a:r>
            <a:r>
              <a:rPr lang="cs-CZ" altLang="cs-CZ" sz="1000" dirty="0" err="1"/>
              <a:t>mŠVP</a:t>
            </a:r>
            <a:r>
              <a:rPr lang="cs-CZ" altLang="cs-CZ" sz="1000" dirty="0"/>
              <a:t> (2026)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21D95F-DB34-9F5B-20CE-4625BEEFC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23" y="404664"/>
            <a:ext cx="10321311" cy="790575"/>
          </a:xfrm>
        </p:spPr>
        <p:txBody>
          <a:bodyPr/>
          <a:lstStyle/>
          <a:p>
            <a:r>
              <a:rPr lang="cs-CZ" sz="2800" dirty="0"/>
              <a:t>Výstupy Iniciativy pro začleňování romských témat / informací o Romech do školní výuky (do 12/2025) </a:t>
            </a:r>
            <a:br>
              <a:rPr lang="cs-CZ" dirty="0"/>
            </a:b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6BFD7-4458-477E-3D85-DD9F4B2BE3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6BC55C-55F3-4045-8E87-B63D7A20A8E0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FE92C5A-7BFB-0C9C-80B5-1C28A9700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84" y="1052736"/>
            <a:ext cx="11618383" cy="515451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Připomínky k RVP </a:t>
            </a:r>
          </a:p>
          <a:p>
            <a:pPr marL="0" indent="0">
              <a:buNone/>
            </a:pPr>
            <a:endParaRPr lang="cs-CZ" sz="2400" b="1" dirty="0"/>
          </a:p>
          <a:p>
            <a:r>
              <a:rPr lang="cs-CZ" sz="2400" u="sng" dirty="0"/>
              <a:t>Očekávané výstupy učení (OVU)</a:t>
            </a:r>
            <a:endParaRPr lang="cs-CZ" sz="2400" dirty="0"/>
          </a:p>
          <a:p>
            <a:r>
              <a:rPr lang="cs-CZ" sz="2400" u="sng" dirty="0"/>
              <a:t>Ilustrativní úlohy (IÚ)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i="1" dirty="0"/>
              <a:t>U ZŠ Dějepis obecně struktura:</a:t>
            </a:r>
          </a:p>
          <a:p>
            <a:pPr>
              <a:buFontTx/>
              <a:buChar char="-"/>
            </a:pPr>
            <a:r>
              <a:rPr lang="cs-CZ" sz="2400" i="1" dirty="0"/>
              <a:t>2 tematické okruhy (Poznáváme minulost, Tvoříme dějiny) </a:t>
            </a:r>
          </a:p>
          <a:p>
            <a:pPr>
              <a:buFontTx/>
              <a:buChar char="-"/>
            </a:pPr>
            <a:r>
              <a:rPr lang="cs-CZ" sz="2400" i="1" dirty="0"/>
              <a:t>konkretizované 18 OVU</a:t>
            </a:r>
          </a:p>
          <a:p>
            <a:pPr>
              <a:buFontTx/>
              <a:buChar char="-"/>
            </a:pPr>
            <a:r>
              <a:rPr lang="cs-CZ" sz="2400" i="1" dirty="0"/>
              <a:t>ke každému OVU v metodické podpoře minimálně 3 IÚ (úrovně: začátek, na cestě, splněno): celkem přibližně 60 metodik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507304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7F8F6-FFA3-60AB-BEB8-E55C845DF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010535-6A52-0603-416C-76B13E99DC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000" dirty="0"/>
              <a:t>Souhrn informací k začleňování romských témat do </a:t>
            </a:r>
            <a:r>
              <a:rPr lang="cs-CZ" altLang="cs-CZ" sz="1000" dirty="0" err="1"/>
              <a:t>mŠVP</a:t>
            </a:r>
            <a:r>
              <a:rPr lang="cs-CZ" altLang="cs-CZ" sz="1000" dirty="0"/>
              <a:t> (2026)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6BDDB5-7CD1-C3CB-D792-FCCD71715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23" y="404664"/>
            <a:ext cx="10321311" cy="790575"/>
          </a:xfrm>
        </p:spPr>
        <p:txBody>
          <a:bodyPr/>
          <a:lstStyle/>
          <a:p>
            <a:r>
              <a:rPr lang="cs-CZ" sz="2800" dirty="0"/>
              <a:t>Výstupy Iniciativy pro začleňování romských témat / informací o Romech do školní výuky (do 12/2025) </a:t>
            </a:r>
            <a:br>
              <a:rPr lang="cs-CZ" dirty="0"/>
            </a:b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D89A9-4F02-1827-73E1-C4C7A03A6A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6BC55C-55F3-4045-8E87-B63D7A20A8E0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A5CF520-7731-AF67-16D8-F0D4E8173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84" y="1052736"/>
            <a:ext cx="11618383" cy="5154513"/>
          </a:xfrm>
        </p:spPr>
        <p:txBody>
          <a:bodyPr/>
          <a:lstStyle/>
          <a:p>
            <a:pPr marL="0" indent="0">
              <a:buNone/>
            </a:pPr>
            <a:r>
              <a:rPr lang="cs-CZ" sz="2400" b="1" u="sng" dirty="0"/>
              <a:t>K TOMU PŘIPOMÍNKY A Z TOHO ZAPRACOVÁNO DO RVP: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1800" u="sng" dirty="0"/>
              <a:t>Očekávané výstupy učení (OVU):</a:t>
            </a:r>
            <a:endParaRPr lang="cs-CZ" sz="1800" dirty="0"/>
          </a:p>
          <a:p>
            <a:r>
              <a:rPr lang="cs-CZ" sz="1800" dirty="0"/>
              <a:t>4 intervence</a:t>
            </a:r>
          </a:p>
          <a:p>
            <a:pPr marL="0" indent="0">
              <a:buNone/>
            </a:pPr>
            <a:r>
              <a:rPr lang="cs-CZ" sz="1800" dirty="0"/>
              <a:t>+ </a:t>
            </a:r>
            <a:r>
              <a:rPr lang="cs-CZ" sz="1800" u="sng" dirty="0"/>
              <a:t>Ilustrativní úlohy (IÚ):</a:t>
            </a:r>
            <a:endParaRPr lang="cs-CZ" sz="1800" dirty="0"/>
          </a:p>
          <a:p>
            <a:r>
              <a:rPr lang="cs-CZ" sz="1800" b="1" dirty="0"/>
              <a:t>DJ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           13 připomínkovaných IÚ – úspěch: 7 pracujících s tématy z DJ Romů </a:t>
            </a:r>
          </a:p>
          <a:p>
            <a:r>
              <a:rPr lang="cs-CZ" sz="1800" b="1" dirty="0"/>
              <a:t>Výchova k občanství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            4 metodiky, které zpracovávala Marie Smutná, dvě z nich explicitně pracují s romským tématem (MDR, konflikt v Břeclavi). Další, které rozvíjejí téma identity (6), hodnot (5), boje s předsudky (7), obrany při porušování práv (4), společensky prospěšných akcí (5) - které se situace Romů dotýkají</a:t>
            </a:r>
          </a:p>
          <a:p>
            <a:r>
              <a:rPr lang="cs-CZ" sz="1800" b="1" dirty="0"/>
              <a:t>ČJ a literatura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            3 IÚ připomínkované, ale akceptována 1 intervence</a:t>
            </a:r>
          </a:p>
          <a:p>
            <a:r>
              <a:rPr lang="cs-CZ" sz="1800" b="1" dirty="0"/>
              <a:t>Umění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          Složité, nevíme výsledek</a:t>
            </a:r>
          </a:p>
          <a:p>
            <a:pPr marL="0" indent="0">
              <a:buNone/>
            </a:pP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271010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0A125-9AE2-AC0F-007C-1EC9D5DBB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89079E-12A2-C4FA-9D13-C5243DFD58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000" dirty="0"/>
              <a:t>Souhrn informací k začleňování romských témat do </a:t>
            </a:r>
            <a:r>
              <a:rPr lang="cs-CZ" altLang="cs-CZ" sz="1000" dirty="0" err="1"/>
              <a:t>mŠVP</a:t>
            </a:r>
            <a:r>
              <a:rPr lang="cs-CZ" altLang="cs-CZ" sz="1000" dirty="0"/>
              <a:t> (2026)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6F86A6-B6E3-EB95-A76D-72143245A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23" y="376782"/>
            <a:ext cx="10321311" cy="790575"/>
          </a:xfrm>
        </p:spPr>
        <p:txBody>
          <a:bodyPr/>
          <a:lstStyle/>
          <a:p>
            <a:r>
              <a:rPr lang="cs-CZ" sz="2800" dirty="0"/>
              <a:t>Připomínky k </a:t>
            </a:r>
            <a:r>
              <a:rPr lang="cs-CZ" sz="2800" dirty="0" err="1"/>
              <a:t>mŠVP</a:t>
            </a:r>
            <a:r>
              <a:rPr lang="cs-CZ" sz="2800" dirty="0"/>
              <a:t> Helena Sadílková (průběžně konzultace pro NPI, do 12/2025) </a:t>
            </a:r>
            <a:br>
              <a:rPr lang="cs-CZ" dirty="0"/>
            </a:b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BA981-6C5C-B54F-C752-8EB87904E1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6BC55C-55F3-4045-8E87-B63D7A20A8E0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B73675A7-100F-F05E-2017-40BB74AF8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u="sng" dirty="0"/>
              <a:t>ZAPRACOVÁNO DO MODELOVÝCH ŠKOLNÍCH VZDĚLÁVACÍCH PROGRAMŮ:</a:t>
            </a:r>
          </a:p>
          <a:p>
            <a:pPr marL="0" indent="0">
              <a:buNone/>
            </a:pPr>
            <a:endParaRPr lang="cs-CZ" sz="2400" u="sng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u="sng" dirty="0"/>
              <a:t>Zaměření na obory: </a:t>
            </a:r>
          </a:p>
          <a:p>
            <a:r>
              <a:rPr lang="cs-CZ" sz="2400" b="1" dirty="0"/>
              <a:t>Dějepis</a:t>
            </a:r>
          </a:p>
          <a:p>
            <a:r>
              <a:rPr lang="cs-CZ" sz="2400" b="1" dirty="0"/>
              <a:t>Český jazyk a literatura</a:t>
            </a:r>
          </a:p>
          <a:p>
            <a:pPr marL="0" indent="0">
              <a:buNone/>
            </a:pPr>
            <a:r>
              <a:rPr lang="cs-CZ" sz="2400" dirty="0"/>
              <a:t>	Celkem cca 25 intervencí</a:t>
            </a:r>
          </a:p>
        </p:txBody>
      </p:sp>
    </p:spTree>
    <p:extLst>
      <p:ext uri="{BB962C8B-B14F-4D97-AF65-F5344CB8AC3E}">
        <p14:creationId xmlns:p14="http://schemas.microsoft.com/office/powerpoint/2010/main" val="366749969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7ACB9-1375-51D7-5617-FE51CF334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AAFDA7-1B48-BB5D-1086-2196660A70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000" dirty="0"/>
              <a:t>Souhrn informací k začleňování romských témat do </a:t>
            </a:r>
            <a:r>
              <a:rPr lang="cs-CZ" altLang="cs-CZ" sz="1000" dirty="0" err="1"/>
              <a:t>mŠVP</a:t>
            </a:r>
            <a:r>
              <a:rPr lang="cs-CZ" altLang="cs-CZ" sz="1000" dirty="0"/>
              <a:t> (2026)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1E33F-739D-5DF4-16AB-75ED3BF33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23" y="376782"/>
            <a:ext cx="10321311" cy="790575"/>
          </a:xfrm>
        </p:spPr>
        <p:txBody>
          <a:bodyPr/>
          <a:lstStyle/>
          <a:p>
            <a:pPr algn="just"/>
            <a:r>
              <a:rPr lang="cs-CZ" sz="2800" dirty="0"/>
              <a:t>Připomínky k </a:t>
            </a:r>
            <a:r>
              <a:rPr lang="cs-CZ" sz="2800" dirty="0" err="1"/>
              <a:t>mŠVP</a:t>
            </a:r>
            <a:r>
              <a:rPr lang="cs-CZ" sz="2800" dirty="0"/>
              <a:t> do aplikace Jana Horváthová (12/2025) </a:t>
            </a:r>
            <a:br>
              <a:rPr lang="cs-CZ" dirty="0"/>
            </a:b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1D21F-602F-B99B-71FD-6794387F42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6BC55C-55F3-4045-8E87-B63D7A20A8E0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C915A24-3E85-A6E4-64B7-039DFA2D4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29" y="1371409"/>
            <a:ext cx="11618383" cy="4536157"/>
          </a:xfrm>
        </p:spPr>
        <p:txBody>
          <a:bodyPr/>
          <a:lstStyle/>
          <a:p>
            <a:pPr marL="0" indent="0">
              <a:buNone/>
            </a:pPr>
            <a:r>
              <a:rPr lang="cs-CZ" sz="2400" u="sng" dirty="0"/>
              <a:t>ZAPRACOVÁNO DO MODELOVÝCH ŠKOLNÍCH VZDĚLÁVACÍCH PROGRAMŮ:</a:t>
            </a:r>
          </a:p>
          <a:p>
            <a:pPr marL="0" indent="0">
              <a:buNone/>
            </a:pPr>
            <a:endParaRPr lang="cs-CZ" sz="2400" u="sng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Hl. k OVU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u="sng" dirty="0"/>
              <a:t>Zaměření na obory: </a:t>
            </a:r>
          </a:p>
          <a:p>
            <a:r>
              <a:rPr lang="cs-CZ" sz="2400" b="1" dirty="0"/>
              <a:t>DJ (pro 7.–8. ročník)</a:t>
            </a:r>
          </a:p>
          <a:p>
            <a:pPr marL="0" indent="0">
              <a:buNone/>
            </a:pPr>
            <a:r>
              <a:rPr lang="cs-CZ" sz="2400" dirty="0"/>
              <a:t>        12 intervencí</a:t>
            </a:r>
          </a:p>
          <a:p>
            <a:r>
              <a:rPr lang="cs-CZ" sz="2400" b="1" dirty="0"/>
              <a:t>Občanská výchova pro 8. ročník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        1 intervence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672114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Vlastní návrh">
  <a:themeElements>
    <a:clrScheme name="ÚVČR">
      <a:dk1>
        <a:srgbClr val="00206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0C0"/>
      </a:hlink>
      <a:folHlink>
        <a:srgbClr val="00B0F0"/>
      </a:folHlink>
    </a:clrScheme>
    <a:fontScheme name="Úřad vlády Č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E62C27E-8BFC-4DE1-9B00-912380C210F7}" vid="{091A5D33-25C8-4F84-B660-140AD6323D6B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unkcedolo_x017e_ka xmlns="fad348b1-e182-4659-9bc2-ab7b7b0af368" xsi:nil="true"/>
    <_x00da_tvar xmlns="fad348b1-e182-4659-9bc2-ab7b7b0af368" xsi:nil="true"/>
    <Funkcekomu xmlns="fad348b1-e182-4659-9bc2-ab7b7b0af368" xsi:nil="true"/>
    <Jm_x00e9_nodolo_x017e_ka xmlns="fad348b1-e182-4659-9bc2-ab7b7b0af368" xsi:nil="true"/>
    <Jm_x00e9_nokomu xmlns="fad348b1-e182-4659-9bc2-ab7b7b0af36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FB89735FE8694BB32C7C2A08521F08" ma:contentTypeVersion="9" ma:contentTypeDescription="Vytvoří nový dokument" ma:contentTypeScope="" ma:versionID="c25dbe3d84dba045e0d083b2bdea6a44">
  <xsd:schema xmlns:xsd="http://www.w3.org/2001/XMLSchema" xmlns:xs="http://www.w3.org/2001/XMLSchema" xmlns:p="http://schemas.microsoft.com/office/2006/metadata/properties" xmlns:ns2="fad348b1-e182-4659-9bc2-ab7b7b0af368" targetNamespace="http://schemas.microsoft.com/office/2006/metadata/properties" ma:root="true" ma:fieldsID="ad95911d58bc6aeb8983371a3f0cf8a4" ns2:_="">
    <xsd:import namespace="fad348b1-e182-4659-9bc2-ab7b7b0af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_x00da_tvar" minOccurs="0"/>
                <xsd:element ref="ns2:Jm_x00e9_nodolo_x017e_ka" minOccurs="0"/>
                <xsd:element ref="ns2:Funkcedolo_x017e_ka" minOccurs="0"/>
                <xsd:element ref="ns2:Jm_x00e9_nokomu" minOccurs="0"/>
                <xsd:element ref="ns2:Funkcekomu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d348b1-e182-4659-9bc2-ab7b7b0af3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x00da_tvar" ma:index="12" nillable="true" ma:displayName="Útvar" ma:description="Jména útvarů do šablon" ma:format="Dropdown" ma:internalName="_x00da_tvar">
      <xsd:simpleType>
        <xsd:restriction base="dms:Choice">
          <xsd:enumeration value="Ministr pro sport, prevenci a zdraví"/>
          <xsd:enumeration value="Odbor bezpečnostní a zahraniční"/>
          <xsd:enumeration value="Odbor evropské institucionální a právní podpory"/>
          <xsd:enumeration value="Odbor informatiky"/>
          <xsd:enumeration value="Odbor Kabinetu ministra pro sport, prevenci a zdraví"/>
          <xsd:enumeration value="Odbor kompatibility"/>
          <xsd:enumeration value="Odbor komunikace"/>
          <xsd:enumeration value="Odbor komunikace o evropských záležitostech"/>
          <xsd:enumeration value="Odbor koordinace evropských politik"/>
          <xsd:enumeration value="Odbor lidských práv a ochrany menšin"/>
          <xsd:enumeration value="Odbor majetku a služeb"/>
          <xsd:enumeration value="Odbor personální"/>
          <xsd:enumeration value="Odbor právní"/>
          <xsd:enumeration value="Odbor protidrogové politiky"/>
          <xsd:enumeration value="Odbor protokolu"/>
          <xsd:enumeration value="Odbor Rady pro výzkum, vývoj a inovace"/>
          <xsd:enumeration value="Odbor rovnosti žen a mužů"/>
          <xsd:enumeration value="Odbor rozpočtu a financování"/>
          <xsd:enumeration value="Odbor správy nemovitostí"/>
          <xsd:enumeration value="Odbor státní služby"/>
          <xsd:enumeration value="Odbor strategické komunikace státu"/>
          <xsd:enumeration value="Odbor strategie a analýz"/>
          <xsd:enumeration value="Odbor strategií a analýz pro státní službu"/>
          <xsd:enumeration value="Odbor systemizace a řízení ve věcech státní služby"/>
          <xsd:enumeration value="Odbor věcných politik EU"/>
          <xsd:enumeration value="Odbor vládní agendy"/>
          <xsd:enumeration value="Odbor vládní legislativy"/>
          <xsd:enumeration value="Odbor vládního analytického útvaru"/>
          <xsd:enumeration value="Oddělení interního auditu a kontroly"/>
          <xsd:enumeration value="Oddělení politiky duševního zdraví"/>
          <xsd:enumeration value="Oddělení sekretariátu Legislativní rady vlády a Etické komise ČR pro ocenění účastníků odboje a odporu proti komunismu"/>
          <xsd:enumeration value="Oddělení vnitřní bezpečnosti"/>
          <xsd:enumeration value="Poradce pro národní bezpečnost"/>
          <xsd:enumeration value="Předseda vlády"/>
          <xsd:enumeration value="Sekce Kabinetu předsedy vlády ČR"/>
          <xsd:enumeration value="Sekce Legislativní rady vlády"/>
          <xsd:enumeration value="Sekce pro evropské záležitosti"/>
          <xsd:enumeration value="Sekce pro řízení služebních vztahů, právo a ekonomiku"/>
          <xsd:enumeration value="Sekce pro státní službu"/>
          <xsd:enumeration value="Vedoucí Úřadu vlády ČR"/>
          <xsd:enumeration value="Vládní zmocněnkyně pro záležitosti romské menšiny"/>
          <xsd:enumeration value="Zmocněnkyně pro lidská práva"/>
        </xsd:restriction>
      </xsd:simpleType>
    </xsd:element>
    <xsd:element name="Jm_x00e9_nodolo_x017e_ka" ma:index="13" nillable="true" ma:displayName="Jméno doložka" ma:description="Jméno, příjmení a titul osoby, která dokument podepisuje (je v podpisové doložce uvedena)" ma:format="Dropdown" ma:internalName="Jm_x00e9_nodolo_x017e_ka">
      <xsd:simpleType>
        <xsd:restriction base="dms:Choice">
          <xsd:enumeration value="Ing. Andrej Babiš"/>
          <xsd:enumeration value="Mgr. Tünde Bartha"/>
          <xsd:enumeration value="Mgr. Milan Blažej"/>
          <xsd:enumeration value="Mgr. Zuzana Brücknerová"/>
          <xsd:enumeration value="Ing. Mgr. Oldřich Bruža"/>
          <xsd:enumeration value="Mgr. et Mgr. Tomáš Dundr"/>
          <xsd:enumeration value="PhDr. Jindřich Fryč"/>
          <xsd:enumeration value="Mgr. Lucie Fuková"/>
          <xsd:enumeration value="Jana Havlíková"/>
          <xsd:enumeration value="PhDr. Mgr. Jiří Holík"/>
          <xsd:enumeration value="Ing. Ivana Hošťálková"/>
          <xsd:enumeration value="Ing. Iva Hrabánková , Ph.D."/>
          <xsd:enumeration value="Milena Hrdinková"/>
          <xsd:enumeration value="Mgr. et Mgr. Eva Húsková"/>
          <xsd:enumeration value="Ing. Lucia Kiššová"/>
          <xsd:enumeration value="PaedDr. Hynek Kmoníček"/>
          <xsd:enumeration value="JUDr. Jan Kněžínek, Ph.D."/>
          <xsd:enumeration value="Mgr. David Král"/>
          <xsd:enumeration value="Mgr. Ing.  Markéta Krčmářová"/>
          <xsd:enumeration value="Ing. Jitka Křupková"/>
          <xsd:enumeration value="Mgr. Viktor Kundrák, Ph.D., E.MA"/>
          <xsd:enumeration value="Mgr. Zuzana Kykalová"/>
          <xsd:enumeration value="Ing. Ondřej Matoušek"/>
          <xsd:enumeration value="Mgr. Ing. Filip Minář"/>
          <xsd:enumeration value="Mgr. Štěpán Pech"/>
          <xsd:enumeration value="Mgr. Magdalena Pokludová"/>
          <xsd:enumeration value="MUDr. Dita Protopopová, Ph.D."/>
          <xsd:enumeration value="Mgr. Ilona Sánchez"/>
          <xsd:enumeration value="Mgr. Kateřina Slezáková"/>
          <xsd:enumeration value="Mgr. Alena Svobodová"/>
          <xsd:enumeration value="Mgr. Radan Šafařík"/>
          <xsd:enumeration value="Mgr. Robert Škeřík"/>
          <xsd:enumeration value="Ing. Tomáš Štainbruch, MBA"/>
          <xsd:enumeration value="MUDr. Boris Šťastný, MBA, LL.M."/>
          <xsd:enumeration value="Mgr. Daniel Štěch"/>
          <xsd:enumeration value="Ing. Karel Tauchman"/>
          <xsd:enumeration value="Mgr. Hana Thorne"/>
          <xsd:enumeration value="Mgr. Ing. Dušan Uher"/>
          <xsd:enumeration value="Mgr. Jan Večeřa"/>
          <xsd:enumeration value="Bc. Martin Vodička"/>
          <xsd:enumeration value="Dr. Šimon Vydra, MSc"/>
        </xsd:restriction>
      </xsd:simpleType>
    </xsd:element>
    <xsd:element name="Funkcedolo_x017e_ka" ma:index="14" nillable="true" ma:displayName="Funkce doložka" ma:description="funkce a název útvaru v podpisové doložce" ma:format="Dropdown" ma:internalName="Funkcedolo_x017e_ka">
      <xsd:simpleType>
        <xsd:restriction base="dms:Choice">
          <xsd:enumeration value="koordinační, projektový a programový pracovník"/>
          <xsd:enumeration value="ministr pro sport, prevenci a zdraví"/>
          <xsd:enumeration value="nejvyšší státní tajemník Sekce pro státní službu"/>
          <xsd:enumeration value="personální ředitelka Sekce pro státní službu"/>
          <xsd:enumeration value="poradce pro národní bezpečnost"/>
          <xsd:enumeration value="poradkyně předsedy vlády pro záležitosti EU"/>
          <xsd:enumeration value="předseda vlády"/>
          <xsd:enumeration value="ředitel Odboru bezpečnostní a zahraniční"/>
          <xsd:enumeration value="ředitel Odboru evropské institucionální a právní podpory"/>
          <xsd:enumeration value="ředitel Odboru informatiky"/>
          <xsd:enumeration value="ředitel Odboru Kabinetu ministra pro sport, prevenci a zdraví"/>
          <xsd:enumeration value="ředitel Odboru kompatibility"/>
          <xsd:enumeration value="ředitel Odboru komunikace"/>
          <xsd:enumeration value="ředitel Odboru komunikace o evropských záležitostech"/>
          <xsd:enumeration value="ředitel Odboru koordinace evropských politik"/>
          <xsd:enumeration value="ředitel Odboru lidských práv a ochrany menšin"/>
          <xsd:enumeration value="ředitel Odboru majetku a služeb"/>
          <xsd:enumeration value="ředitel Odboru personálního"/>
          <xsd:enumeration value="ředitel Odboru právního"/>
          <xsd:enumeration value="ředitel Odboru protidrogové politiky"/>
          <xsd:enumeration value="ředitel Odboru protokolu"/>
          <xsd:enumeration value="ředitel Odboru Rady pro výzkum, vývoj a inovace"/>
          <xsd:enumeration value="ředitel Odboru rovnosti žen a mužů"/>
          <xsd:enumeration value="ředitel Odboru rozpočtu a financování"/>
          <xsd:enumeration value="ředitel Odboru správy nemovitostí"/>
          <xsd:enumeration value="ředitel Odboru státní služby"/>
          <xsd:enumeration value="ředitel Odboru strategické komunikace státu"/>
          <xsd:enumeration value="ředitel Odboru strategií a analýz pro státní službu"/>
          <xsd:enumeration value="ředitel Odboru systemizace a řízení ve věcech státní služby"/>
          <xsd:enumeration value="ředitel Odboru věcných politik EU"/>
          <xsd:enumeration value="ředitel Odboru vládní agendy"/>
          <xsd:enumeration value="ředitel Odboru vládní legislativy"/>
          <xsd:enumeration value="ředitel Odboru vládního analytického útvaru"/>
          <xsd:enumeration value="státní tajemník"/>
          <xsd:enumeration value="vedoucí  strategie a analýz"/>
          <xsd:enumeration value="vedoucí Oddělení interního auditu a kontroly"/>
          <xsd:enumeration value="vedoucí Oddělení politiky duševního zdraví"/>
          <xsd:enumeration value="vedoucí oddělení, bezpečnostní ředitelOddělení vnitřní bezpečnosti"/>
          <xsd:enumeration value="vedoucí Úřadu vlády ČR"/>
          <xsd:enumeration value="vedoucí Oddělení sekretariátu Legislativní rady vlády a Etické komise ČR pro ocenění účastníků odboje a odporu proti komunismu"/>
          <xsd:enumeration value="vládní zmocněnkyně pro lidská práva"/>
          <xsd:enumeration value="vládní zmocněnkyně pro záležitosti romské menšiny"/>
          <xsd:enumeration value="vrchní ředitel Sekce Kabinetu předsedy vlády ČR"/>
          <xsd:enumeration value="vrchní ředitel Sekce Legislativní rady vlády"/>
          <xsd:enumeration value="vrchní ředitel Sekce pro evropské záležitosti"/>
        </xsd:restriction>
      </xsd:simpleType>
    </xsd:element>
    <xsd:element name="Jm_x00e9_nokomu" ma:index="15" nillable="true" ma:displayName="Jméno komu" ma:description="Jméno a příjmení" ma:format="Dropdown" ma:internalName="Jm_x00e9_nokomu">
      <xsd:simpleType>
        <xsd:restriction base="dms:Choice">
          <xsd:enumeration value="Ing. Andrej Babiš"/>
          <xsd:enumeration value="Mgr. Tünde Bartha"/>
          <xsd:enumeration value="Mgr. Milan Blažej"/>
          <xsd:enumeration value="Mgr. Zuzana Brücknerová"/>
          <xsd:enumeration value="Ing. Mgr. Oldřich Bruža"/>
          <xsd:enumeration value="Mgr. et Mgr. Tomáš Dundr"/>
          <xsd:enumeration value="PhDr. Jindřich Fryč"/>
          <xsd:enumeration value="Mgr. Lucie Fuková"/>
          <xsd:enumeration value="Jana Havlíková"/>
          <xsd:enumeration value="PhDr. Mgr. Jiří Holík"/>
          <xsd:enumeration value="Ing. Ivana Hošťálková"/>
          <xsd:enumeration value="Ing. Iva Hrabánková , Ph.D."/>
          <xsd:enumeration value="Milena Hrdinková"/>
          <xsd:enumeration value="Mgr. et Mgr. Eva Húsková"/>
          <xsd:enumeration value="Ing. Lucia Kiššová"/>
          <xsd:enumeration value="PaedDr. Hynek Kmoníček"/>
          <xsd:enumeration value="JUDr. Jan Kněžínek, Ph.D."/>
          <xsd:enumeration value="Mgr. David Král"/>
          <xsd:enumeration value="Mgr. Ing.  Markéta Krčmářová"/>
          <xsd:enumeration value="Ing. Jitka Křupková"/>
          <xsd:enumeration value="Mgr. Viktor Kundrák, Ph.D., E.MA"/>
          <xsd:enumeration value="Mgr. Zuzana Kykalová"/>
          <xsd:enumeration value="Ing. Ondřej Matoušek"/>
          <xsd:enumeration value="Mgr. Ing. Filip Minář"/>
          <xsd:enumeration value="Mgr. Štěpán Pech"/>
          <xsd:enumeration value="Mgr. Magdalena Pokludová"/>
          <xsd:enumeration value="MUDr. Dita Protopopová, Ph.D."/>
          <xsd:enumeration value="Mgr. Ilona Sánchez"/>
          <xsd:enumeration value="Mgr. Kateřina Slezáková"/>
          <xsd:enumeration value="Mgr. Alena Svobodová"/>
          <xsd:enumeration value="Mgr. Radan Šafařík"/>
          <xsd:enumeration value="Mgr. Robert Škeřík"/>
          <xsd:enumeration value="Ing. Tomáš Štainbruch, MBA"/>
          <xsd:enumeration value="MUDr. Boris Šťastný, MBA, LL.M."/>
          <xsd:enumeration value="Mgr. Daniel Štěch"/>
          <xsd:enumeration value="Ing. Karel Tauchman"/>
          <xsd:enumeration value="Mgr. Hana Thorne"/>
          <xsd:enumeration value="Mgr. Ing. Dušan Uher"/>
          <xsd:enumeration value="Mgr. Jan Večeřa"/>
          <xsd:enumeration value="Bc. Martin Vodička"/>
          <xsd:enumeration value="Dr. Šimon Vydra, MSc"/>
        </xsd:restriction>
      </xsd:simpleType>
    </xsd:element>
    <xsd:element name="Funkcekomu" ma:index="16" nillable="true" ma:displayName="Funkce komu" ma:format="Dropdown" ma:internalName="Funkcekomu">
      <xsd:simpleType>
        <xsd:restriction base="dms:Choice">
          <xsd:enumeration value="koordinační, projektový a programový pracovník"/>
          <xsd:enumeration value="ministr pro sport, prevenci a zdraví"/>
          <xsd:enumeration value="nejvyšší státní tajemník Sekce pro státní službu"/>
          <xsd:enumeration value="personální ředitelka Sekce pro státní službu"/>
          <xsd:enumeration value="poradce pro národní bezpečnost"/>
          <xsd:enumeration value="poradkyně předsedy vlády pro záležitosti EU"/>
          <xsd:enumeration value="předseda vlády"/>
          <xsd:enumeration value="ředitel Odboru bezpečnostní a zahraniční"/>
          <xsd:enumeration value="ředitel Odboru evropské institucionální a právní podpory"/>
          <xsd:enumeration value="ředitel Odboru informatiky"/>
          <xsd:enumeration value="ředitel Odboru Kabinetu ministra pro sport, prevenci a zdraví"/>
          <xsd:enumeration value="ředitel Odboru kompatibility"/>
          <xsd:enumeration value="ředitel Odboru komunikace"/>
          <xsd:enumeration value="ředitel Odboru komunikace o evropských záležitostech"/>
          <xsd:enumeration value="ředitel Odboru koordinace evropských politik"/>
          <xsd:enumeration value="ředitel Odboru lidských práv a ochrany menšin"/>
          <xsd:enumeration value="ředitel Odboru majetku a služeb"/>
          <xsd:enumeration value="ředitel Odboru personálního"/>
          <xsd:enumeration value="ředitel Odboru právního"/>
          <xsd:enumeration value="ředitel Odboru protidrogové politiky"/>
          <xsd:enumeration value="ředitel Odboru protokolu"/>
          <xsd:enumeration value="ředitel Odboru Rady pro výzkum, vývoj a inovace"/>
          <xsd:enumeration value="ředitel Odboru rovnosti žen a mužů"/>
          <xsd:enumeration value="ředitel Odboru rozpočtu a financování"/>
          <xsd:enumeration value="ředitel Odboru správy nemovitostí"/>
          <xsd:enumeration value="ředitel Odboru státní služby"/>
          <xsd:enumeration value="ředitel Odboru strategické komunikace státu"/>
          <xsd:enumeration value="ředitel Odboru strategií a analýz pro státní službu"/>
          <xsd:enumeration value="ředitel Odboru systemizace a řízení ve věcech státní služby"/>
          <xsd:enumeration value="ředitel Odboru věcných politik EU"/>
          <xsd:enumeration value="ředitel Odboru vládní agendy"/>
          <xsd:enumeration value="ředitel Odboru vládní legislativy"/>
          <xsd:enumeration value="ředitel Odboru vládního analytického útvaru"/>
          <xsd:enumeration value="státní tajemník"/>
          <xsd:enumeration value="vedoucí  strategie a analýz"/>
          <xsd:enumeration value="vedoucí Oddělení interního auditu a kontroly"/>
          <xsd:enumeration value="vedoucí Oddělení politiky duševního zdraví"/>
          <xsd:enumeration value="vedoucí oddělení, bezpečnostní ředitelOddělení vnitřní bezpečnosti"/>
          <xsd:enumeration value="vedoucí Úřadu vlády ČR"/>
          <xsd:enumeration value="vedoucí Oddělení sekretariátu Legislativní rady vlády a Etické komise ČR pro ocenění účastníků odboje a odporu proti komunismu"/>
          <xsd:enumeration value="vládní zmocněnkyně pro lidská práva"/>
          <xsd:enumeration value="vládní zmocněnkyně pro záležitosti romské menšiny"/>
          <xsd:enumeration value="vrchní ředitel Sekce Kabinetu předsedy vlády ČR"/>
          <xsd:enumeration value="vrchní ředitel Sekce Legislativní rady vlády"/>
          <xsd:enumeration value="vrchní ředitel Sekce pro evropské záležitosti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BB341F-67D0-4DA9-9794-85256034F9DC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fad348b1-e182-4659-9bc2-ab7b7b0af368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A2FC019-3971-4C21-B548-59349D12AC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d348b1-e182-4659-9bc2-ab7b7b0af3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7E231C-0112-4A4E-9705-E4B6B10B4D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Základní prezentace</Template>
  <TotalTime>572</TotalTime>
  <Words>1096</Words>
  <Application>Microsoft Office PowerPoint</Application>
  <PresentationFormat>Širokoúhlá obrazovka</PresentationFormat>
  <Paragraphs>146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Courier New</vt:lpstr>
      <vt:lpstr>Wingdings</vt:lpstr>
      <vt:lpstr>1_Vlastní návrh</vt:lpstr>
      <vt:lpstr>Souhrn informací k začleňování romských témat do RVP a modelových ŠVP (2026)</vt:lpstr>
      <vt:lpstr>Struktura obsahu RVP PRO ZŠ </vt:lpstr>
      <vt:lpstr>Struktura obsahu RVP PRO ZŠ </vt:lpstr>
      <vt:lpstr>Struktura obsahu RVP PRO ZŠ </vt:lpstr>
      <vt:lpstr>Výstupy Iniciativy pro začleňování romských témat / informací o Romech do školní výuky (do 12/2025)  </vt:lpstr>
      <vt:lpstr>Výstupy Iniciativy pro začleňování romských témat / informací o Romech do školní výuky (do 12/2025)  </vt:lpstr>
      <vt:lpstr>Výstupy Iniciativy pro začleňování romských témat / informací o Romech do školní výuky (do 12/2025)  </vt:lpstr>
      <vt:lpstr>Připomínky k mŠVP Helena Sadílková (průběžně konzultace pro NPI, do 12/2025)  </vt:lpstr>
      <vt:lpstr>Připomínky k mŠVP do aplikace Jana Horváthová (12/2025)  </vt:lpstr>
      <vt:lpstr>Připomínky k mŠVP do aplikace za ÚV ČR (1/2026) </vt:lpstr>
      <vt:lpstr>Připomínky k mŠVP do aplikace L. Červeňáková, M. Kaleja, E. Nyklová (2/2026) </vt:lpstr>
      <vt:lpstr>Příklad - intervence do OVU v RVP</vt:lpstr>
      <vt:lpstr>Příklad - připomínky k mŠVP do aplikace za ÚV ČR (2/2026) </vt:lpstr>
      <vt:lpstr>Příklad - připomínky k mŠVP do aplikace za ÚV ČR (2/2026) </vt:lpstr>
      <vt:lpstr>Příklad - připomínky k mŠVP do aplikace za ÚV ČR (2/2026) </vt:lpstr>
      <vt:lpstr>Příklad - připomínky k mŠVP do aplikace za LČ, MK, EN (2/2026) </vt:lpstr>
    </vt:vector>
  </TitlesOfParts>
  <Company>Úřad vlády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Martina Seidlová</dc:creator>
  <cp:lastModifiedBy>Martina Seidlová</cp:lastModifiedBy>
  <cp:revision>14</cp:revision>
  <dcterms:created xsi:type="dcterms:W3CDTF">2026-02-16T18:20:06Z</dcterms:created>
  <dcterms:modified xsi:type="dcterms:W3CDTF">2026-05-06T08:05:05Z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0x010100BBFB89735FE8694BB32C7C2A08521F08</vt:lpwstr>
  </property>
  <property fmtid="{D5CDD505-2E9C-101B-9397-08002B2CF9AE}" pid="3" name="MSIP_Label_4e6f22b5-62e0-4dae-88a1-38ec65c4e260_Enabled">
    <vt:lpwstr>true</vt:lpwstr>
  </property>
  <property fmtid="{D5CDD505-2E9C-101B-9397-08002B2CF9AE}" pid="4" name="MSIP_Label_4e6f22b5-62e0-4dae-88a1-38ec65c4e260_SetDate">
    <vt:lpwstr>2025-07-03T14:16:26Z</vt:lpwstr>
  </property>
  <property fmtid="{D5CDD505-2E9C-101B-9397-08002B2CF9AE}" pid="5" name="MSIP_Label_4e6f22b5-62e0-4dae-88a1-38ec65c4e260_Method">
    <vt:lpwstr>Standard</vt:lpwstr>
  </property>
  <property fmtid="{D5CDD505-2E9C-101B-9397-08002B2CF9AE}" pid="6" name="MSIP_Label_4e6f22b5-62e0-4dae-88a1-38ec65c4e260_Name">
    <vt:lpwstr>TLP-GREEN</vt:lpwstr>
  </property>
  <property fmtid="{D5CDD505-2E9C-101B-9397-08002B2CF9AE}" pid="7" name="MSIP_Label_4e6f22b5-62e0-4dae-88a1-38ec65c4e260_SiteId">
    <vt:lpwstr>29292cca-6718-4b9a-a036-6a2467c9b190</vt:lpwstr>
  </property>
  <property fmtid="{D5CDD505-2E9C-101B-9397-08002B2CF9AE}" pid="8" name="MSIP_Label_4e6f22b5-62e0-4dae-88a1-38ec65c4e260_ActionId">
    <vt:lpwstr>6f3a4881-7db6-4919-9b77-b09c0d689f2e</vt:lpwstr>
  </property>
  <property fmtid="{D5CDD505-2E9C-101B-9397-08002B2CF9AE}" pid="9" name="MSIP_Label_4e6f22b5-62e0-4dae-88a1-38ec65c4e260_ContentBits">
    <vt:lpwstr>0</vt:lpwstr>
  </property>
  <property fmtid="{D5CDD505-2E9C-101B-9397-08002B2CF9AE}" pid="10" name="MSIP_Label_4e6f22b5-62e0-4dae-88a1-38ec65c4e260_Tag">
    <vt:lpwstr>10, 3, 0, 1</vt:lpwstr>
  </property>
</Properties>
</file>