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9C_22D8DB25.xml" ContentType="application/vnd.ms-powerpoint.comments+xml"/>
  <Override PartName="/ppt/comments/modernComment_17A_C6179618.xml" ContentType="application/vnd.ms-powerpoint.comment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 id="2147483682" r:id="rId5"/>
  </p:sldMasterIdLst>
  <p:notesMasterIdLst>
    <p:notesMasterId r:id="rId83"/>
  </p:notesMasterIdLst>
  <p:sldIdLst>
    <p:sldId id="263" r:id="rId6"/>
    <p:sldId id="331" r:id="rId7"/>
    <p:sldId id="406" r:id="rId8"/>
    <p:sldId id="404" r:id="rId9"/>
    <p:sldId id="334" r:id="rId10"/>
    <p:sldId id="405" r:id="rId11"/>
    <p:sldId id="388" r:id="rId12"/>
    <p:sldId id="387" r:id="rId13"/>
    <p:sldId id="325" r:id="rId14"/>
    <p:sldId id="427" r:id="rId15"/>
    <p:sldId id="326" r:id="rId16"/>
    <p:sldId id="423" r:id="rId17"/>
    <p:sldId id="422" r:id="rId18"/>
    <p:sldId id="424" r:id="rId19"/>
    <p:sldId id="425" r:id="rId20"/>
    <p:sldId id="426" r:id="rId21"/>
    <p:sldId id="421" r:id="rId22"/>
    <p:sldId id="392" r:id="rId23"/>
    <p:sldId id="333" r:id="rId24"/>
    <p:sldId id="407" r:id="rId25"/>
    <p:sldId id="408" r:id="rId26"/>
    <p:sldId id="386" r:id="rId27"/>
    <p:sldId id="412" r:id="rId28"/>
    <p:sldId id="413" r:id="rId29"/>
    <p:sldId id="414" r:id="rId30"/>
    <p:sldId id="267" r:id="rId31"/>
    <p:sldId id="290" r:id="rId32"/>
    <p:sldId id="321" r:id="rId33"/>
    <p:sldId id="417" r:id="rId34"/>
    <p:sldId id="265" r:id="rId35"/>
    <p:sldId id="319" r:id="rId36"/>
    <p:sldId id="418" r:id="rId37"/>
    <p:sldId id="357" r:id="rId38"/>
    <p:sldId id="419" r:id="rId39"/>
    <p:sldId id="344" r:id="rId40"/>
    <p:sldId id="383" r:id="rId41"/>
    <p:sldId id="384" r:id="rId42"/>
    <p:sldId id="339" r:id="rId43"/>
    <p:sldId id="391" r:id="rId44"/>
    <p:sldId id="377" r:id="rId45"/>
    <p:sldId id="317" r:id="rId46"/>
    <p:sldId id="264" r:id="rId47"/>
    <p:sldId id="283" r:id="rId48"/>
    <p:sldId id="364" r:id="rId49"/>
    <p:sldId id="366" r:id="rId50"/>
    <p:sldId id="367" r:id="rId51"/>
    <p:sldId id="368" r:id="rId52"/>
    <p:sldId id="382" r:id="rId53"/>
    <p:sldId id="395" r:id="rId54"/>
    <p:sldId id="396" r:id="rId55"/>
    <p:sldId id="397" r:id="rId56"/>
    <p:sldId id="433" r:id="rId57"/>
    <p:sldId id="399" r:id="rId58"/>
    <p:sldId id="398" r:id="rId59"/>
    <p:sldId id="401" r:id="rId60"/>
    <p:sldId id="400" r:id="rId61"/>
    <p:sldId id="403" r:id="rId62"/>
    <p:sldId id="324" r:id="rId63"/>
    <p:sldId id="415" r:id="rId64"/>
    <p:sldId id="416" r:id="rId65"/>
    <p:sldId id="430" r:id="rId66"/>
    <p:sldId id="431" r:id="rId67"/>
    <p:sldId id="432" r:id="rId68"/>
    <p:sldId id="390" r:id="rId69"/>
    <p:sldId id="411" r:id="rId70"/>
    <p:sldId id="381" r:id="rId71"/>
    <p:sldId id="379" r:id="rId72"/>
    <p:sldId id="378" r:id="rId73"/>
    <p:sldId id="410" r:id="rId74"/>
    <p:sldId id="393" r:id="rId75"/>
    <p:sldId id="428" r:id="rId76"/>
    <p:sldId id="280" r:id="rId77"/>
    <p:sldId id="279" r:id="rId78"/>
    <p:sldId id="429" r:id="rId79"/>
    <p:sldId id="409" r:id="rId80"/>
    <p:sldId id="316" r:id="rId81"/>
    <p:sldId id="257" r:id="rId82"/>
  </p:sldIdLst>
  <p:sldSz cx="18288000" cy="10287000"/>
  <p:notesSz cx="6858000" cy="9144000"/>
  <p:embeddedFontLst>
    <p:embeddedFont>
      <p:font typeface="League Spartan" panose="020B0604020202020204" charset="-18"/>
      <p:regular r:id="rId84"/>
    </p:embeddedFont>
    <p:embeddedFont>
      <p:font typeface="Montserrat" panose="020B0604020202020204" charset="-18"/>
      <p:regular r:id="rId85"/>
      <p:bold r:id="rId86"/>
      <p:italic r:id="rId87"/>
      <p:boldItalic r:id="rId88"/>
    </p:embeddedFont>
    <p:embeddedFont>
      <p:font typeface="Calibri" panose="020F0502020204030204" pitchFamily="34" charset="0"/>
      <p:regular r:id="rId89"/>
      <p:bold r:id="rId90"/>
      <p:italic r:id="rId91"/>
      <p:boldItalic r:id="rId92"/>
    </p:embeddedFont>
    <p:embeddedFont>
      <p:font typeface="Calibri Light" panose="020F0302020204030204" pitchFamily="34" charset="0"/>
      <p:regular r:id="rId93"/>
      <p:italic r:id="rId9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F58756-57EF-DC37-3416-2C0B15541A4E}" name="Syruček Petr" initials="SP" userId="S::petr.syrucek@mmr.cz::97e64c22-1558-4118-b870-fb3e9ebc6c19" providerId="AD"/>
  <p188:author id="{BC2CC97F-157F-BAF8-6699-B481D4683195}" name="Vepřková Radka" initials="VR" userId="S::radka.veprkova@mmr.cz::659b730a-32b6-4e46-a8ea-80c277efac3b" providerId="AD"/>
  <p188:author id="{4538268D-34A3-3961-916A-ADA608FE6158}" name="Vališ Daniel" initials="VD" userId="S::daniel.valis@mmr.cz::b2b49f9c-b1b4-4fd7-b5e4-2eba1168ebb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413F73-9613-A047-6CCB-33ED0A628BD1}" v="10" dt="2024-03-18T11:18:57.296"/>
    <p1510:client id="{6BBD6318-B70D-01CB-0756-0F1CF2426FD7}" v="1149" dt="2024-03-18T07:59:23.485"/>
    <p1510:client id="{873D0F66-20ED-4D2E-A18D-726C80E210CA}" v="508" dt="2024-03-17T13:37:09.137"/>
    <p1510:client id="{94998E4D-61DB-6D45-C27C-5874DD8CDEE8}" v="62" dt="2024-03-18T11:15:56.479"/>
    <p1510:client id="{CBCB5645-7BCF-0953-40C1-A3679222E999}" v="87" dt="2024-03-18T07:44:18.730"/>
    <p1510:client id="{F8025852-961D-9AE5-0778-5B295F8C2582}" v="32" dt="2024-03-18T08:50:02.9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Střední styl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2838BEF-8BB2-4498-84A7-C5851F593DF1}" styleName="Střední styl 4 – zvýraznění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0" d="100"/>
          <a:sy n="40" d="100"/>
        </p:scale>
        <p:origin x="90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1.fntdata"/><Relationship Id="rId89" Type="http://schemas.openxmlformats.org/officeDocument/2006/relationships/font" Target="fonts/font6.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font" Target="fonts/font7.fntdata"/><Relationship Id="rId95"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notesMaster" Target="notesMasters/notesMaster1.xml"/><Relationship Id="rId88" Type="http://schemas.openxmlformats.org/officeDocument/2006/relationships/font" Target="fonts/font5.fntdata"/><Relationship Id="rId91" Type="http://schemas.openxmlformats.org/officeDocument/2006/relationships/font" Target="fonts/font8.fntdata"/><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font" Target="fonts/font3.fntdata"/><Relationship Id="rId94" Type="http://schemas.openxmlformats.org/officeDocument/2006/relationships/font" Target="fonts/font11.fntdata"/><Relationship Id="rId9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9.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4.fntdata"/><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font" Target="fonts/font10.fntdata"/><Relationship Id="rId98" Type="http://schemas.openxmlformats.org/officeDocument/2006/relationships/tableStyles" Target="tableStyles.xml"/></Relationships>
</file>

<file path=ppt/comments/modernComment_17A_C6179618.xml><?xml version="1.0" encoding="utf-8"?>
<p188:cmLst xmlns:a="http://schemas.openxmlformats.org/drawingml/2006/main" xmlns:r="http://schemas.openxmlformats.org/officeDocument/2006/relationships" xmlns:p188="http://schemas.microsoft.com/office/powerpoint/2018/8/main">
  <p188:cm id="{507E007E-6573-4994-86CB-BAA53F6950E3}" authorId="{7DF58756-57EF-DC37-3416-2C0B15541A4E}" created="2024-03-14T07:19:51.731">
    <ac:deMkLst xmlns:ac="http://schemas.microsoft.com/office/drawing/2013/main/command">
      <pc:docMk xmlns:pc="http://schemas.microsoft.com/office/powerpoint/2013/main/command"/>
      <pc:sldMk xmlns:pc="http://schemas.microsoft.com/office/powerpoint/2013/main/command" cId="3323434520" sldId="378"/>
      <ac:spMk id="3" creationId="{FD6318D9-FD2D-CD5B-FAC8-62F37485DF5C}"/>
    </ac:deMkLst>
    <p188:txBody>
      <a:bodyPr/>
      <a:lstStyle/>
      <a:p>
        <a:r>
          <a:rPr lang="en-US"/>
          <a:t>Jana Chovancová komentuje: Připravované i schválené změny nemají charakter systémových změn, povětšinou se jedná o změny parametrické i procesní. Nicméně zejména, ty které jsou spojeny s vyššími úhradami mohou sekundárně negativně dopad na osoby, jež mají nízké příjmy případně na pečující osoby (zvýšení cen za ubytování a stravu v odlehčovacích službách)  </a:t>
        </a:r>
      </a:p>
    </p188:txBody>
  </p188:cm>
</p188:cmLst>
</file>

<file path=ppt/comments/modernComment_19C_22D8DB25.xml><?xml version="1.0" encoding="utf-8"?>
<p188:cmLst xmlns:a="http://schemas.openxmlformats.org/drawingml/2006/main" xmlns:r="http://schemas.openxmlformats.org/officeDocument/2006/relationships" xmlns:p188="http://schemas.microsoft.com/office/powerpoint/2018/8/main">
  <p188:cm id="{79B7790A-FF9D-4DC5-96D3-1B5D85393E34}" authorId="{4538268D-34A3-3961-916A-ADA608FE6158}" created="2024-03-15T12:30:38.332">
    <ac:deMkLst xmlns:ac="http://schemas.microsoft.com/office/drawing/2013/main/command">
      <pc:docMk xmlns:pc="http://schemas.microsoft.com/office/powerpoint/2013/main/command"/>
      <pc:sldMk xmlns:pc="http://schemas.microsoft.com/office/powerpoint/2013/main/command" cId="584637221" sldId="412"/>
      <ac:spMk id="3" creationId="{E41BA88F-5EA9-8898-5F97-2E70AC26D4CD}"/>
    </ac:deMkLst>
    <p188:txBody>
      <a:bodyPr/>
      <a:lstStyle/>
      <a:p>
        <a:r>
          <a:rPr lang="en-US"/>
          <a:t>tohle je Superscénář</a:t>
        </a:r>
      </a:p>
    </p188:txBody>
  </p188:cm>
</p188:cmLst>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B989D4-5AE4-4113-A307-241322D17CF0}" type="doc">
      <dgm:prSet loTypeId="urn:microsoft.com/office/officeart/2005/8/layout/radial2" loCatId="relationship" qsTypeId="urn:microsoft.com/office/officeart/2005/8/quickstyle/simple1" qsCatId="simple" csTypeId="urn:microsoft.com/office/officeart/2005/8/colors/accent4_2" csCatId="accent4" phldr="1"/>
      <dgm:spPr/>
      <dgm:t>
        <a:bodyPr/>
        <a:lstStyle/>
        <a:p>
          <a:endParaRPr lang="en-US"/>
        </a:p>
      </dgm:t>
    </dgm:pt>
    <dgm:pt modelId="{0EA6BC8B-A0AF-4609-84D0-468B7087075C}">
      <dgm:prSet phldrT="[Text]" phldr="0"/>
      <dgm:spPr/>
      <dgm:t>
        <a:bodyPr/>
        <a:lstStyle/>
        <a:p>
          <a:pPr rtl="0"/>
          <a:r>
            <a:rPr lang="en-US" err="1">
              <a:latin typeface="Calibri"/>
            </a:rPr>
            <a:t>Zákon</a:t>
          </a:r>
          <a:r>
            <a:rPr lang="en-US">
              <a:latin typeface="Calibri"/>
            </a:rPr>
            <a:t> o </a:t>
          </a:r>
          <a:r>
            <a:rPr lang="en-US" err="1">
              <a:latin typeface="Calibri"/>
            </a:rPr>
            <a:t>podpoře</a:t>
          </a:r>
          <a:r>
            <a:rPr lang="en-US">
              <a:latin typeface="Calibri"/>
            </a:rPr>
            <a:t> v </a:t>
          </a:r>
          <a:r>
            <a:rPr lang="en-US" err="1">
              <a:latin typeface="Calibri"/>
            </a:rPr>
            <a:t>bydlení</a:t>
          </a:r>
          <a:r>
            <a:rPr lang="en-US">
              <a:latin typeface="Calibri"/>
            </a:rPr>
            <a:t> </a:t>
          </a:r>
          <a:endParaRPr lang="en-US"/>
        </a:p>
      </dgm:t>
    </dgm:pt>
    <dgm:pt modelId="{32F6B9CC-A967-4751-B1F6-886A7422E6D9}" type="parTrans" cxnId="{358584DB-1FC9-4ED8-909F-290745A8CB6F}">
      <dgm:prSet/>
      <dgm:spPr/>
      <dgm:t>
        <a:bodyPr/>
        <a:lstStyle/>
        <a:p>
          <a:endParaRPr lang="en-US"/>
        </a:p>
      </dgm:t>
    </dgm:pt>
    <dgm:pt modelId="{7ECC55A1-B8F0-408D-B86A-619C616CF7FE}" type="sibTrans" cxnId="{358584DB-1FC9-4ED8-909F-290745A8CB6F}">
      <dgm:prSet/>
      <dgm:spPr/>
      <dgm:t>
        <a:bodyPr/>
        <a:lstStyle/>
        <a:p>
          <a:endParaRPr lang="en-US"/>
        </a:p>
      </dgm:t>
    </dgm:pt>
    <dgm:pt modelId="{54AFAE5C-E0AD-49AD-9A4F-8AF2F353ACA9}">
      <dgm:prSet phldrT="[Text]" phldr="0"/>
      <dgm:spPr/>
      <dgm:t>
        <a:bodyPr/>
        <a:lstStyle/>
        <a:p>
          <a:pPr rtl="0"/>
          <a:r>
            <a:rPr lang="en-US" err="1">
              <a:latin typeface="Calibri"/>
            </a:rPr>
            <a:t>Poradenské</a:t>
          </a:r>
          <a:r>
            <a:rPr lang="en-US">
              <a:latin typeface="Calibri"/>
            </a:rPr>
            <a:t> </a:t>
          </a:r>
          <a:r>
            <a:rPr lang="en-US" err="1">
              <a:latin typeface="Calibri"/>
            </a:rPr>
            <a:t>programy</a:t>
          </a:r>
          <a:endParaRPr lang="en-US"/>
        </a:p>
      </dgm:t>
    </dgm:pt>
    <dgm:pt modelId="{F64F067F-5F2F-4682-AA32-AEF176317960}" type="parTrans" cxnId="{7BF28C1F-1833-47EF-9A56-B376F682230E}">
      <dgm:prSet/>
      <dgm:spPr/>
      <dgm:t>
        <a:bodyPr/>
        <a:lstStyle/>
        <a:p>
          <a:endParaRPr lang="en-US"/>
        </a:p>
      </dgm:t>
    </dgm:pt>
    <dgm:pt modelId="{8770347A-E23F-4C4A-BADF-A8F2469CF96B}" type="sibTrans" cxnId="{7BF28C1F-1833-47EF-9A56-B376F682230E}">
      <dgm:prSet/>
      <dgm:spPr/>
      <dgm:t>
        <a:bodyPr/>
        <a:lstStyle/>
        <a:p>
          <a:endParaRPr lang="en-US"/>
        </a:p>
      </dgm:t>
    </dgm:pt>
    <dgm:pt modelId="{D7C04D2C-8480-4EA6-BCF7-02000222EE0D}">
      <dgm:prSet phldrT="[Text]" phldr="0"/>
      <dgm:spPr/>
      <dgm:t>
        <a:bodyPr/>
        <a:lstStyle/>
        <a:p>
          <a:pPr rtl="0"/>
          <a:r>
            <a:rPr lang="en-US" err="1">
              <a:latin typeface="Calibri"/>
            </a:rPr>
            <a:t>Plány</a:t>
          </a:r>
          <a:r>
            <a:rPr lang="en-US">
              <a:latin typeface="Calibri"/>
            </a:rPr>
            <a:t> </a:t>
          </a:r>
          <a:r>
            <a:rPr lang="en-US" err="1">
              <a:latin typeface="Calibri"/>
            </a:rPr>
            <a:t>sociálního</a:t>
          </a:r>
          <a:r>
            <a:rPr lang="en-US">
              <a:latin typeface="Calibri"/>
            </a:rPr>
            <a:t> </a:t>
          </a:r>
          <a:r>
            <a:rPr lang="en-US" err="1">
              <a:latin typeface="Calibri"/>
            </a:rPr>
            <a:t>začleňování</a:t>
          </a:r>
          <a:r>
            <a:rPr lang="en-US">
              <a:latin typeface="Calibri"/>
            </a:rPr>
            <a:t> </a:t>
          </a:r>
          <a:endParaRPr lang="en-US"/>
        </a:p>
      </dgm:t>
    </dgm:pt>
    <dgm:pt modelId="{C7B02CCF-75CF-494D-A8A4-03118C487586}" type="parTrans" cxnId="{D3983DE0-D23F-4E69-BBD9-B3B0C2361A87}">
      <dgm:prSet/>
      <dgm:spPr/>
      <dgm:t>
        <a:bodyPr/>
        <a:lstStyle/>
        <a:p>
          <a:endParaRPr lang="en-US"/>
        </a:p>
      </dgm:t>
    </dgm:pt>
    <dgm:pt modelId="{E7FAA9E3-1031-4A9E-8E06-6D863BD5F577}" type="sibTrans" cxnId="{D3983DE0-D23F-4E69-BBD9-B3B0C2361A87}">
      <dgm:prSet/>
      <dgm:spPr/>
      <dgm:t>
        <a:bodyPr/>
        <a:lstStyle/>
        <a:p>
          <a:endParaRPr lang="en-US"/>
        </a:p>
      </dgm:t>
    </dgm:pt>
    <dgm:pt modelId="{D9923938-C49C-4B32-AFB3-1DF6ADAD5C01}">
      <dgm:prSet phldrT="[Text]" phldr="0"/>
      <dgm:spPr/>
      <dgm:t>
        <a:bodyPr/>
        <a:lstStyle/>
        <a:p>
          <a:pPr rtl="0"/>
          <a:r>
            <a:rPr lang="en-US" err="1">
              <a:latin typeface="Calibri"/>
            </a:rPr>
            <a:t>Výzva</a:t>
          </a:r>
          <a:r>
            <a:rPr lang="en-US">
              <a:latin typeface="Calibri"/>
            </a:rPr>
            <a:t> č. 18 OP Z+</a:t>
          </a:r>
          <a:endParaRPr lang="en-US"/>
        </a:p>
      </dgm:t>
    </dgm:pt>
    <dgm:pt modelId="{D29C046F-F933-4C35-B45F-560F2FE46FC0}" type="parTrans" cxnId="{D0447B5F-7CEC-4F1A-9267-CE24E09F45D9}">
      <dgm:prSet/>
      <dgm:spPr/>
      <dgm:t>
        <a:bodyPr/>
        <a:lstStyle/>
        <a:p>
          <a:endParaRPr lang="en-US"/>
        </a:p>
      </dgm:t>
    </dgm:pt>
    <dgm:pt modelId="{70D3D6B0-8085-4471-8EBB-3213F2A376AC}" type="sibTrans" cxnId="{D0447B5F-7CEC-4F1A-9267-CE24E09F45D9}">
      <dgm:prSet/>
      <dgm:spPr/>
      <dgm:t>
        <a:bodyPr/>
        <a:lstStyle/>
        <a:p>
          <a:endParaRPr lang="en-US"/>
        </a:p>
      </dgm:t>
    </dgm:pt>
    <dgm:pt modelId="{44019C5A-A205-46E0-8BB8-686D83788FCA}">
      <dgm:prSet phldrT="[Text]" phldr="0"/>
      <dgm:spPr/>
      <dgm:t>
        <a:bodyPr/>
        <a:lstStyle/>
        <a:p>
          <a:pPr rtl="0"/>
          <a:r>
            <a:rPr lang="en-US" err="1">
              <a:latin typeface="Calibri"/>
            </a:rPr>
            <a:t>Výzva</a:t>
          </a:r>
          <a:r>
            <a:rPr lang="en-US">
              <a:latin typeface="Calibri"/>
            </a:rPr>
            <a:t> č. 65 OP Z+</a:t>
          </a:r>
          <a:endParaRPr lang="en-US"/>
        </a:p>
      </dgm:t>
    </dgm:pt>
    <dgm:pt modelId="{2BF6B836-AC89-49B3-B394-D0E60737A310}" type="parTrans" cxnId="{39097990-D186-4808-80D1-54E4C53F532D}">
      <dgm:prSet/>
      <dgm:spPr/>
      <dgm:t>
        <a:bodyPr/>
        <a:lstStyle/>
        <a:p>
          <a:endParaRPr lang="en-US"/>
        </a:p>
      </dgm:t>
    </dgm:pt>
    <dgm:pt modelId="{82926379-A85F-4B3B-96CF-08AC2CA663DA}" type="sibTrans" cxnId="{39097990-D186-4808-80D1-54E4C53F532D}">
      <dgm:prSet/>
      <dgm:spPr/>
      <dgm:t>
        <a:bodyPr/>
        <a:lstStyle/>
        <a:p>
          <a:endParaRPr lang="en-US"/>
        </a:p>
      </dgm:t>
    </dgm:pt>
    <dgm:pt modelId="{1367B90C-1AA0-45D3-B4C9-99446ABA380A}">
      <dgm:prSet phldr="0"/>
      <dgm:spPr/>
      <dgm:t>
        <a:bodyPr/>
        <a:lstStyle/>
        <a:p>
          <a:endParaRPr lang="en-US">
            <a:latin typeface="Calibri"/>
          </a:endParaRPr>
        </a:p>
      </dgm:t>
    </dgm:pt>
    <dgm:pt modelId="{19DCFAC8-F5C6-4BB0-AA33-9102460273C9}" type="parTrans" cxnId="{EF7F3BB3-4D08-402C-91F2-42FDFE88ED8D}">
      <dgm:prSet/>
      <dgm:spPr/>
    </dgm:pt>
    <dgm:pt modelId="{921FBDED-AAAC-441D-8618-824758CB82A0}" type="sibTrans" cxnId="{EF7F3BB3-4D08-402C-91F2-42FDFE88ED8D}">
      <dgm:prSet/>
      <dgm:spPr/>
    </dgm:pt>
    <dgm:pt modelId="{166F779F-74B7-4B42-BECA-F066DA022B48}">
      <dgm:prSet phldr="0"/>
      <dgm:spPr/>
      <dgm:t>
        <a:bodyPr/>
        <a:lstStyle/>
        <a:p>
          <a:pPr rtl="0"/>
          <a:r>
            <a:rPr lang="en-US" err="1">
              <a:latin typeface="Calibri"/>
            </a:rPr>
            <a:t>Krajské</a:t>
          </a:r>
          <a:r>
            <a:rPr lang="en-US">
              <a:latin typeface="Calibri"/>
            </a:rPr>
            <a:t> </a:t>
          </a:r>
          <a:r>
            <a:rPr lang="en-US" err="1">
              <a:latin typeface="Calibri"/>
            </a:rPr>
            <a:t>sítě</a:t>
          </a:r>
          <a:r>
            <a:rPr lang="en-US">
              <a:latin typeface="Calibri"/>
            </a:rPr>
            <a:t> soc. </a:t>
          </a:r>
          <a:r>
            <a:rPr lang="en-US" err="1">
              <a:latin typeface="Calibri"/>
            </a:rPr>
            <a:t>Služeb</a:t>
          </a:r>
          <a:endParaRPr lang="en-US">
            <a:latin typeface="Calibri"/>
          </a:endParaRPr>
        </a:p>
      </dgm:t>
    </dgm:pt>
    <dgm:pt modelId="{8B5EF700-4799-4A16-B097-C235C557870A}" type="parTrans" cxnId="{4727CF25-EB74-430C-8B23-A8ADDEFD4253}">
      <dgm:prSet/>
      <dgm:spPr/>
    </dgm:pt>
    <dgm:pt modelId="{913B9C53-2321-4995-BB4C-853F67E66D70}" type="sibTrans" cxnId="{4727CF25-EB74-430C-8B23-A8ADDEFD4253}">
      <dgm:prSet/>
      <dgm:spPr/>
    </dgm:pt>
    <dgm:pt modelId="{9F1AD56B-A9E4-41C7-BFE7-0AF5D94FFDC3}">
      <dgm:prSet phldr="0"/>
      <dgm:spPr/>
      <dgm:t>
        <a:bodyPr/>
        <a:lstStyle/>
        <a:p>
          <a:pPr rtl="0"/>
          <a:endParaRPr lang="en-US">
            <a:latin typeface="Calibri"/>
          </a:endParaRPr>
        </a:p>
      </dgm:t>
    </dgm:pt>
    <dgm:pt modelId="{159EA8E4-1753-440F-A310-9FD9F5BE7C1F}" type="parTrans" cxnId="{C649AD7F-86D2-4988-9195-3618EF0CF1C7}">
      <dgm:prSet/>
      <dgm:spPr/>
    </dgm:pt>
    <dgm:pt modelId="{6F124554-E728-4EB0-9269-5F11ACD29334}" type="sibTrans" cxnId="{C649AD7F-86D2-4988-9195-3618EF0CF1C7}">
      <dgm:prSet/>
      <dgm:spPr/>
    </dgm:pt>
    <dgm:pt modelId="{9B7FC87D-849C-457F-9772-B66172C3E0F2}">
      <dgm:prSet phldr="0"/>
      <dgm:spPr/>
      <dgm:t>
        <a:bodyPr/>
        <a:lstStyle/>
        <a:p>
          <a:pPr rtl="0"/>
          <a:r>
            <a:rPr lang="en-US" err="1">
              <a:latin typeface="Calibri"/>
            </a:rPr>
            <a:t>Stavební</a:t>
          </a:r>
          <a:r>
            <a:rPr lang="en-US">
              <a:latin typeface="Calibri"/>
            </a:rPr>
            <a:t> </a:t>
          </a:r>
          <a:r>
            <a:rPr lang="en-US" err="1">
              <a:latin typeface="Calibri"/>
            </a:rPr>
            <a:t>úřady</a:t>
          </a:r>
          <a:endParaRPr lang="en-US"/>
        </a:p>
      </dgm:t>
    </dgm:pt>
    <dgm:pt modelId="{63098D3C-A669-4A1A-8E11-E478A4FFEE51}" type="parTrans" cxnId="{3B43772C-69E2-486A-B77C-1117BE10DAAF}">
      <dgm:prSet/>
      <dgm:spPr/>
    </dgm:pt>
    <dgm:pt modelId="{E573E54A-13ED-452C-928F-00BA87A2108D}" type="sibTrans" cxnId="{3B43772C-69E2-486A-B77C-1117BE10DAAF}">
      <dgm:prSet/>
      <dgm:spPr/>
    </dgm:pt>
    <dgm:pt modelId="{527AD6CB-D7EF-4548-A943-04E16E649845}">
      <dgm:prSet phldr="0"/>
      <dgm:spPr/>
      <dgm:t>
        <a:bodyPr/>
        <a:lstStyle/>
        <a:p>
          <a:pPr rtl="0"/>
          <a:r>
            <a:rPr lang="en-US">
              <a:latin typeface="Calibri"/>
            </a:rPr>
            <a:t>IROP </a:t>
          </a:r>
        </a:p>
      </dgm:t>
    </dgm:pt>
    <dgm:pt modelId="{266565F5-B811-4512-B52B-CF7241083868}" type="parTrans" cxnId="{827CD56D-D5B7-4209-8E93-95394BAD716A}">
      <dgm:prSet/>
      <dgm:spPr/>
    </dgm:pt>
    <dgm:pt modelId="{2B7B10C0-2EA9-4E4E-84F9-50D64CCA75C6}" type="sibTrans" cxnId="{827CD56D-D5B7-4209-8E93-95394BAD716A}">
      <dgm:prSet/>
      <dgm:spPr/>
    </dgm:pt>
    <dgm:pt modelId="{DCE4F209-C73B-4DD0-9F26-797DCBC354D6}">
      <dgm:prSet phldr="0"/>
      <dgm:spPr/>
      <dgm:t>
        <a:bodyPr/>
        <a:lstStyle/>
        <a:p>
          <a:endParaRPr lang="en-US">
            <a:latin typeface="Calibri"/>
          </a:endParaRPr>
        </a:p>
      </dgm:t>
    </dgm:pt>
    <dgm:pt modelId="{9404677A-BAC6-4B86-9E21-D99A1B0EBEFC}" type="parTrans" cxnId="{7F0DE4E5-D1BC-452A-8D88-66FA1C2D560E}">
      <dgm:prSet/>
      <dgm:spPr/>
    </dgm:pt>
    <dgm:pt modelId="{FDA9AABE-B134-4A82-85E8-BC4176F1D53D}" type="sibTrans" cxnId="{7F0DE4E5-D1BC-452A-8D88-66FA1C2D560E}">
      <dgm:prSet/>
      <dgm:spPr/>
    </dgm:pt>
    <dgm:pt modelId="{70157B5B-212D-40D0-ADFC-E9D0BF5CD350}">
      <dgm:prSet phldr="0"/>
      <dgm:spPr/>
      <dgm:t>
        <a:bodyPr/>
        <a:lstStyle/>
        <a:p>
          <a:pPr rtl="0"/>
          <a:r>
            <a:rPr lang="en-US" err="1">
              <a:latin typeface="Calibri"/>
            </a:rPr>
            <a:t>Národní</a:t>
          </a:r>
          <a:r>
            <a:rPr lang="en-US">
              <a:latin typeface="Calibri"/>
            </a:rPr>
            <a:t> </a:t>
          </a:r>
          <a:r>
            <a:rPr lang="en-US" err="1">
              <a:latin typeface="Calibri"/>
            </a:rPr>
            <a:t>plán</a:t>
          </a:r>
          <a:r>
            <a:rPr lang="en-US">
              <a:latin typeface="Calibri"/>
            </a:rPr>
            <a:t> </a:t>
          </a:r>
          <a:r>
            <a:rPr lang="en-US" err="1">
              <a:latin typeface="Calibri"/>
            </a:rPr>
            <a:t>obnovy</a:t>
          </a:r>
          <a:r>
            <a:rPr lang="en-US">
              <a:latin typeface="Calibri"/>
            </a:rPr>
            <a:t> </a:t>
          </a:r>
        </a:p>
      </dgm:t>
    </dgm:pt>
    <dgm:pt modelId="{BCB4E40C-F818-4005-9865-AD84DC01F511}" type="parTrans" cxnId="{D597DBDB-FE4B-46DB-98D6-659F8AC71BDE}">
      <dgm:prSet/>
      <dgm:spPr/>
    </dgm:pt>
    <dgm:pt modelId="{B9106CBF-5B48-4C9A-ABBD-4C1F419B98B4}" type="sibTrans" cxnId="{D597DBDB-FE4B-46DB-98D6-659F8AC71BDE}">
      <dgm:prSet/>
      <dgm:spPr/>
    </dgm:pt>
    <dgm:pt modelId="{4A13D564-5C81-425B-A839-5AEFBCCF03E8}">
      <dgm:prSet phldr="0"/>
      <dgm:spPr/>
      <dgm:t>
        <a:bodyPr/>
        <a:lstStyle/>
        <a:p>
          <a:endParaRPr lang="en-US"/>
        </a:p>
      </dgm:t>
    </dgm:pt>
    <dgm:pt modelId="{E95BD3F9-8EB2-42F0-B843-68E976BFF9CE}" type="parTrans" cxnId="{87FBA3EF-0C1E-41BE-9D8F-5EFB7CCD08C8}">
      <dgm:prSet/>
      <dgm:spPr/>
    </dgm:pt>
    <dgm:pt modelId="{ECDE940E-19D5-42A8-96BA-D96092740A53}" type="sibTrans" cxnId="{87FBA3EF-0C1E-41BE-9D8F-5EFB7CCD08C8}">
      <dgm:prSet/>
      <dgm:spPr/>
    </dgm:pt>
    <dgm:pt modelId="{7E05F8BD-69F7-4591-9F71-F25495A91982}">
      <dgm:prSet phldr="0"/>
      <dgm:spPr/>
      <dgm:t>
        <a:bodyPr/>
        <a:lstStyle/>
        <a:p>
          <a:endParaRPr lang="en-US">
            <a:latin typeface="Calibri"/>
          </a:endParaRPr>
        </a:p>
      </dgm:t>
    </dgm:pt>
    <dgm:pt modelId="{A1A79151-2FC5-40C1-8522-F8F64638F439}" type="parTrans" cxnId="{222D361B-03FD-452E-ABF1-74EF934A68F4}">
      <dgm:prSet/>
      <dgm:spPr/>
    </dgm:pt>
    <dgm:pt modelId="{F708F59F-9948-4636-A347-C2E16E0950FF}" type="sibTrans" cxnId="{222D361B-03FD-452E-ABF1-74EF934A68F4}">
      <dgm:prSet/>
      <dgm:spPr/>
    </dgm:pt>
    <dgm:pt modelId="{1B15C03B-81BF-4A8E-9BAE-36D168B785B1}">
      <dgm:prSet phldr="0"/>
      <dgm:spPr/>
      <dgm:t>
        <a:bodyPr/>
        <a:lstStyle/>
        <a:p>
          <a:pPr rtl="0"/>
          <a:endParaRPr lang="en-US">
            <a:latin typeface="Calibri"/>
          </a:endParaRPr>
        </a:p>
      </dgm:t>
    </dgm:pt>
    <dgm:pt modelId="{B633689A-0F6D-4B51-8DD8-6F4FFAFABE84}" type="parTrans" cxnId="{6B991235-AC54-4580-A3CC-A67596245B6A}">
      <dgm:prSet/>
      <dgm:spPr/>
    </dgm:pt>
    <dgm:pt modelId="{1669763C-70FB-41DF-9E1A-BCFED6DACB17}" type="sibTrans" cxnId="{6B991235-AC54-4580-A3CC-A67596245B6A}">
      <dgm:prSet/>
      <dgm:spPr/>
    </dgm:pt>
    <dgm:pt modelId="{652FDCDC-AE93-49F8-B89C-716BFB8B27AE}">
      <dgm:prSet phldr="0"/>
      <dgm:spPr/>
      <dgm:t>
        <a:bodyPr/>
        <a:lstStyle/>
        <a:p>
          <a:pPr rtl="0"/>
          <a:endParaRPr lang="en-US">
            <a:latin typeface="Calibri"/>
          </a:endParaRPr>
        </a:p>
      </dgm:t>
    </dgm:pt>
    <dgm:pt modelId="{866A71DE-B353-4C4E-A743-9D509B6B5F83}" type="parTrans" cxnId="{993F3C46-E07F-4A42-88FC-6EBF73025D36}">
      <dgm:prSet/>
      <dgm:spPr/>
    </dgm:pt>
    <dgm:pt modelId="{690BE110-CE6A-40DE-A7A0-ADF5DD0A5845}" type="sibTrans" cxnId="{993F3C46-E07F-4A42-88FC-6EBF73025D36}">
      <dgm:prSet/>
      <dgm:spPr/>
    </dgm:pt>
    <dgm:pt modelId="{A6CC43A6-6115-489B-9EBA-C0B3AF2297AA}">
      <dgm:prSet phldr="0"/>
      <dgm:spPr/>
      <dgm:t>
        <a:bodyPr/>
        <a:lstStyle/>
        <a:p>
          <a:pPr rtl="0"/>
          <a:endParaRPr lang="en-US">
            <a:latin typeface="Calibri"/>
          </a:endParaRPr>
        </a:p>
      </dgm:t>
    </dgm:pt>
    <dgm:pt modelId="{F9E5EFA5-6187-4FC4-9B70-7B8A90A78966}" type="parTrans" cxnId="{0867EE23-F08F-4A1E-89C8-373ACC754893}">
      <dgm:prSet/>
      <dgm:spPr/>
    </dgm:pt>
    <dgm:pt modelId="{A0839981-360E-4ED1-B4B1-00CC81AD22E8}" type="sibTrans" cxnId="{0867EE23-F08F-4A1E-89C8-373ACC754893}">
      <dgm:prSet/>
      <dgm:spPr/>
    </dgm:pt>
    <dgm:pt modelId="{78FA5BD0-16A2-4AEE-BB7B-AF090B884E72}">
      <dgm:prSet phldr="0"/>
      <dgm:spPr/>
      <dgm:t>
        <a:bodyPr/>
        <a:lstStyle/>
        <a:p>
          <a:pPr rtl="0"/>
          <a:endParaRPr lang="en-US">
            <a:latin typeface="Calibri"/>
          </a:endParaRPr>
        </a:p>
      </dgm:t>
    </dgm:pt>
    <dgm:pt modelId="{A0CB8BE3-2287-4881-8914-B8F39AD984FE}" type="parTrans" cxnId="{7A7F7B31-0AAB-46FD-B47C-8D8091C0694F}">
      <dgm:prSet/>
      <dgm:spPr/>
    </dgm:pt>
    <dgm:pt modelId="{E1CB552D-C12C-469A-90D1-49307CCFD802}" type="sibTrans" cxnId="{7A7F7B31-0AAB-46FD-B47C-8D8091C0694F}">
      <dgm:prSet/>
      <dgm:spPr/>
    </dgm:pt>
    <dgm:pt modelId="{A4AB1AA4-530C-4031-BCC7-2A53E8966B2B}" type="pres">
      <dgm:prSet presAssocID="{14B989D4-5AE4-4113-A307-241322D17CF0}" presName="composite" presStyleCnt="0">
        <dgm:presLayoutVars>
          <dgm:chMax val="5"/>
          <dgm:dir/>
          <dgm:animLvl val="ctr"/>
          <dgm:resizeHandles val="exact"/>
        </dgm:presLayoutVars>
      </dgm:prSet>
      <dgm:spPr/>
      <dgm:t>
        <a:bodyPr/>
        <a:lstStyle/>
        <a:p>
          <a:endParaRPr lang="cs-CZ"/>
        </a:p>
      </dgm:t>
    </dgm:pt>
    <dgm:pt modelId="{F3895C10-8E6B-4ADF-91C3-879A5D85D01D}" type="pres">
      <dgm:prSet presAssocID="{14B989D4-5AE4-4113-A307-241322D17CF0}" presName="cycle" presStyleCnt="0"/>
      <dgm:spPr/>
    </dgm:pt>
    <dgm:pt modelId="{2305C2D0-584C-4F0A-9C72-1E817294B658}" type="pres">
      <dgm:prSet presAssocID="{14B989D4-5AE4-4113-A307-241322D17CF0}" presName="centerShape" presStyleCnt="0"/>
      <dgm:spPr/>
    </dgm:pt>
    <dgm:pt modelId="{B9545960-533E-424D-A29A-76AB86BBF3AB}" type="pres">
      <dgm:prSet presAssocID="{14B989D4-5AE4-4113-A307-241322D17CF0}" presName="connSite" presStyleLbl="node1" presStyleIdx="0" presStyleCnt="10"/>
      <dgm:spPr/>
    </dgm:pt>
    <dgm:pt modelId="{9921DFC6-9276-40E3-812B-E41C2DF6ECCB}" type="pres">
      <dgm:prSet presAssocID="{14B989D4-5AE4-4113-A307-241322D17CF0}" presName="visible" presStyleLbl="node1" presStyleIdx="0" presStyleCnt="10"/>
      <dgm:spPr/>
    </dgm:pt>
    <dgm:pt modelId="{93FC0C77-0078-4E2B-8D78-C212EA842D40}" type="pres">
      <dgm:prSet presAssocID="{B633689A-0F6D-4B51-8DD8-6F4FFAFABE84}" presName="Name25" presStyleLbl="parChTrans1D1" presStyleIdx="0" presStyleCnt="9"/>
      <dgm:spPr/>
    </dgm:pt>
    <dgm:pt modelId="{4DCABADD-08F7-4F36-8988-3CE2C1E84FB2}" type="pres">
      <dgm:prSet presAssocID="{1B15C03B-81BF-4A8E-9BAE-36D168B785B1}" presName="node" presStyleCnt="0"/>
      <dgm:spPr/>
    </dgm:pt>
    <dgm:pt modelId="{4B0B845E-600E-4485-9635-EF87563630AE}" type="pres">
      <dgm:prSet presAssocID="{1B15C03B-81BF-4A8E-9BAE-36D168B785B1}" presName="parentNode" presStyleLbl="node1" presStyleIdx="1" presStyleCnt="10">
        <dgm:presLayoutVars>
          <dgm:chMax val="1"/>
          <dgm:bulletEnabled val="1"/>
        </dgm:presLayoutVars>
      </dgm:prSet>
      <dgm:spPr/>
      <dgm:t>
        <a:bodyPr/>
        <a:lstStyle/>
        <a:p>
          <a:endParaRPr lang="cs-CZ"/>
        </a:p>
      </dgm:t>
    </dgm:pt>
    <dgm:pt modelId="{C2ECAFB9-C96A-4B79-B792-6244A8FFB926}" type="pres">
      <dgm:prSet presAssocID="{1B15C03B-81BF-4A8E-9BAE-36D168B785B1}" presName="childNode" presStyleLbl="revTx" presStyleIdx="0" presStyleCnt="9">
        <dgm:presLayoutVars>
          <dgm:bulletEnabled val="1"/>
        </dgm:presLayoutVars>
      </dgm:prSet>
      <dgm:spPr/>
      <dgm:t>
        <a:bodyPr/>
        <a:lstStyle/>
        <a:p>
          <a:endParaRPr lang="cs-CZ"/>
        </a:p>
      </dgm:t>
    </dgm:pt>
    <dgm:pt modelId="{C102652C-83FC-4C1C-8026-DEEAAED6318D}" type="pres">
      <dgm:prSet presAssocID="{159EA8E4-1753-440F-A310-9FD9F5BE7C1F}" presName="Name25" presStyleLbl="parChTrans1D1" presStyleIdx="1" presStyleCnt="9"/>
      <dgm:spPr/>
    </dgm:pt>
    <dgm:pt modelId="{8A7139EE-A914-49EC-B4C5-A0F4A560011F}" type="pres">
      <dgm:prSet presAssocID="{9F1AD56B-A9E4-41C7-BFE7-0AF5D94FFDC3}" presName="node" presStyleCnt="0"/>
      <dgm:spPr/>
    </dgm:pt>
    <dgm:pt modelId="{3A84DA94-17D7-479A-A3B6-08D92BF7F01E}" type="pres">
      <dgm:prSet presAssocID="{9F1AD56B-A9E4-41C7-BFE7-0AF5D94FFDC3}" presName="parentNode" presStyleLbl="node1" presStyleIdx="2" presStyleCnt="10">
        <dgm:presLayoutVars>
          <dgm:chMax val="1"/>
          <dgm:bulletEnabled val="1"/>
        </dgm:presLayoutVars>
      </dgm:prSet>
      <dgm:spPr/>
      <dgm:t>
        <a:bodyPr/>
        <a:lstStyle/>
        <a:p>
          <a:endParaRPr lang="cs-CZ"/>
        </a:p>
      </dgm:t>
    </dgm:pt>
    <dgm:pt modelId="{F544C091-E55B-40B5-B001-4AEB46175C51}" type="pres">
      <dgm:prSet presAssocID="{9F1AD56B-A9E4-41C7-BFE7-0AF5D94FFDC3}" presName="childNode" presStyleLbl="revTx" presStyleIdx="1" presStyleCnt="9">
        <dgm:presLayoutVars>
          <dgm:bulletEnabled val="1"/>
        </dgm:presLayoutVars>
      </dgm:prSet>
      <dgm:spPr/>
      <dgm:t>
        <a:bodyPr/>
        <a:lstStyle/>
        <a:p>
          <a:endParaRPr lang="cs-CZ"/>
        </a:p>
      </dgm:t>
    </dgm:pt>
    <dgm:pt modelId="{75D60A51-4EEE-43B2-BC24-BF0CCE4DF439}" type="pres">
      <dgm:prSet presAssocID="{866A71DE-B353-4C4E-A743-9D509B6B5F83}" presName="Name25" presStyleLbl="parChTrans1D1" presStyleIdx="2" presStyleCnt="9"/>
      <dgm:spPr/>
    </dgm:pt>
    <dgm:pt modelId="{A65CBF58-AE7F-4F5F-8DAB-39AE23764B68}" type="pres">
      <dgm:prSet presAssocID="{652FDCDC-AE93-49F8-B89C-716BFB8B27AE}" presName="node" presStyleCnt="0"/>
      <dgm:spPr/>
    </dgm:pt>
    <dgm:pt modelId="{85B71647-94DD-4DD6-AF5F-9970AAE2CF11}" type="pres">
      <dgm:prSet presAssocID="{652FDCDC-AE93-49F8-B89C-716BFB8B27AE}" presName="parentNode" presStyleLbl="node1" presStyleIdx="3" presStyleCnt="10">
        <dgm:presLayoutVars>
          <dgm:chMax val="1"/>
          <dgm:bulletEnabled val="1"/>
        </dgm:presLayoutVars>
      </dgm:prSet>
      <dgm:spPr/>
      <dgm:t>
        <a:bodyPr/>
        <a:lstStyle/>
        <a:p>
          <a:endParaRPr lang="cs-CZ"/>
        </a:p>
      </dgm:t>
    </dgm:pt>
    <dgm:pt modelId="{E99A2F4D-68E2-418B-8039-BE9CBFDBF809}" type="pres">
      <dgm:prSet presAssocID="{652FDCDC-AE93-49F8-B89C-716BFB8B27AE}" presName="childNode" presStyleLbl="revTx" presStyleIdx="2" presStyleCnt="9">
        <dgm:presLayoutVars>
          <dgm:bulletEnabled val="1"/>
        </dgm:presLayoutVars>
      </dgm:prSet>
      <dgm:spPr/>
      <dgm:t>
        <a:bodyPr/>
        <a:lstStyle/>
        <a:p>
          <a:endParaRPr lang="cs-CZ"/>
        </a:p>
      </dgm:t>
    </dgm:pt>
    <dgm:pt modelId="{DEC9C833-5045-4206-91A0-22830E1E5425}" type="pres">
      <dgm:prSet presAssocID="{F9E5EFA5-6187-4FC4-9B70-7B8A90A78966}" presName="Name25" presStyleLbl="parChTrans1D1" presStyleIdx="3" presStyleCnt="9"/>
      <dgm:spPr/>
    </dgm:pt>
    <dgm:pt modelId="{D164D45F-4BDC-4BB9-8376-9E42F1A12696}" type="pres">
      <dgm:prSet presAssocID="{A6CC43A6-6115-489B-9EBA-C0B3AF2297AA}" presName="node" presStyleCnt="0"/>
      <dgm:spPr/>
    </dgm:pt>
    <dgm:pt modelId="{9E666615-E979-4B22-8566-F249D840325A}" type="pres">
      <dgm:prSet presAssocID="{A6CC43A6-6115-489B-9EBA-C0B3AF2297AA}" presName="parentNode" presStyleLbl="node1" presStyleIdx="4" presStyleCnt="10">
        <dgm:presLayoutVars>
          <dgm:chMax val="1"/>
          <dgm:bulletEnabled val="1"/>
        </dgm:presLayoutVars>
      </dgm:prSet>
      <dgm:spPr/>
      <dgm:t>
        <a:bodyPr/>
        <a:lstStyle/>
        <a:p>
          <a:endParaRPr lang="cs-CZ"/>
        </a:p>
      </dgm:t>
    </dgm:pt>
    <dgm:pt modelId="{90348D4E-BBEF-4211-8B41-922878113D0D}" type="pres">
      <dgm:prSet presAssocID="{A6CC43A6-6115-489B-9EBA-C0B3AF2297AA}" presName="childNode" presStyleLbl="revTx" presStyleIdx="3" presStyleCnt="9">
        <dgm:presLayoutVars>
          <dgm:bulletEnabled val="1"/>
        </dgm:presLayoutVars>
      </dgm:prSet>
      <dgm:spPr/>
      <dgm:t>
        <a:bodyPr/>
        <a:lstStyle/>
        <a:p>
          <a:endParaRPr lang="cs-CZ"/>
        </a:p>
      </dgm:t>
    </dgm:pt>
    <dgm:pt modelId="{6D66B4FF-1D8E-4ACC-8C31-A1F4384AB0FB}" type="pres">
      <dgm:prSet presAssocID="{A0CB8BE3-2287-4881-8914-B8F39AD984FE}" presName="Name25" presStyleLbl="parChTrans1D1" presStyleIdx="4" presStyleCnt="9"/>
      <dgm:spPr/>
    </dgm:pt>
    <dgm:pt modelId="{ED39A48C-5D83-4908-8D75-EAC8170DCDC0}" type="pres">
      <dgm:prSet presAssocID="{78FA5BD0-16A2-4AEE-BB7B-AF090B884E72}" presName="node" presStyleCnt="0"/>
      <dgm:spPr/>
    </dgm:pt>
    <dgm:pt modelId="{9A2A29E5-2009-43D2-98A0-5CC09AEB25FE}" type="pres">
      <dgm:prSet presAssocID="{78FA5BD0-16A2-4AEE-BB7B-AF090B884E72}" presName="parentNode" presStyleLbl="node1" presStyleIdx="5" presStyleCnt="10">
        <dgm:presLayoutVars>
          <dgm:chMax val="1"/>
          <dgm:bulletEnabled val="1"/>
        </dgm:presLayoutVars>
      </dgm:prSet>
      <dgm:spPr/>
      <dgm:t>
        <a:bodyPr/>
        <a:lstStyle/>
        <a:p>
          <a:endParaRPr lang="cs-CZ"/>
        </a:p>
      </dgm:t>
    </dgm:pt>
    <dgm:pt modelId="{4A0E3C43-B05B-40CF-8199-580958E3D54D}" type="pres">
      <dgm:prSet presAssocID="{78FA5BD0-16A2-4AEE-BB7B-AF090B884E72}" presName="childNode" presStyleLbl="revTx" presStyleIdx="4" presStyleCnt="9">
        <dgm:presLayoutVars>
          <dgm:bulletEnabled val="1"/>
        </dgm:presLayoutVars>
      </dgm:prSet>
      <dgm:spPr/>
      <dgm:t>
        <a:bodyPr/>
        <a:lstStyle/>
        <a:p>
          <a:endParaRPr lang="cs-CZ"/>
        </a:p>
      </dgm:t>
    </dgm:pt>
    <dgm:pt modelId="{BEBE1998-A208-4C43-8255-73C9383F7556}" type="pres">
      <dgm:prSet presAssocID="{19DCFAC8-F5C6-4BB0-AA33-9102460273C9}" presName="Name25" presStyleLbl="parChTrans1D1" presStyleIdx="5" presStyleCnt="9"/>
      <dgm:spPr/>
    </dgm:pt>
    <dgm:pt modelId="{261A4997-A2DA-44FA-B825-CFD364A45557}" type="pres">
      <dgm:prSet presAssocID="{1367B90C-1AA0-45D3-B4C9-99446ABA380A}" presName="node" presStyleCnt="0"/>
      <dgm:spPr/>
    </dgm:pt>
    <dgm:pt modelId="{A556C701-DAFB-44C1-9F80-460D5CC1F7E0}" type="pres">
      <dgm:prSet presAssocID="{1367B90C-1AA0-45D3-B4C9-99446ABA380A}" presName="parentNode" presStyleLbl="node1" presStyleIdx="6" presStyleCnt="10">
        <dgm:presLayoutVars>
          <dgm:chMax val="1"/>
          <dgm:bulletEnabled val="1"/>
        </dgm:presLayoutVars>
      </dgm:prSet>
      <dgm:spPr/>
      <dgm:t>
        <a:bodyPr/>
        <a:lstStyle/>
        <a:p>
          <a:endParaRPr lang="cs-CZ"/>
        </a:p>
      </dgm:t>
    </dgm:pt>
    <dgm:pt modelId="{CA99ABC2-0BF9-4B90-B3C3-066B2DD5E89C}" type="pres">
      <dgm:prSet presAssocID="{1367B90C-1AA0-45D3-B4C9-99446ABA380A}" presName="childNode" presStyleLbl="revTx" presStyleIdx="5" presStyleCnt="9">
        <dgm:presLayoutVars>
          <dgm:bulletEnabled val="1"/>
        </dgm:presLayoutVars>
      </dgm:prSet>
      <dgm:spPr/>
      <dgm:t>
        <a:bodyPr/>
        <a:lstStyle/>
        <a:p>
          <a:endParaRPr lang="cs-CZ"/>
        </a:p>
      </dgm:t>
    </dgm:pt>
    <dgm:pt modelId="{57A9A07C-AA7A-4969-84AE-D1B339AC73AA}" type="pres">
      <dgm:prSet presAssocID="{E95BD3F9-8EB2-42F0-B843-68E976BFF9CE}" presName="Name25" presStyleLbl="parChTrans1D1" presStyleIdx="6" presStyleCnt="9"/>
      <dgm:spPr/>
    </dgm:pt>
    <dgm:pt modelId="{B0518E73-5AAC-4544-B289-AE7C52DC90D1}" type="pres">
      <dgm:prSet presAssocID="{4A13D564-5C81-425B-A839-5AEFBCCF03E8}" presName="node" presStyleCnt="0"/>
      <dgm:spPr/>
    </dgm:pt>
    <dgm:pt modelId="{701BE3F3-EEED-45F3-B6BF-C39522E8392F}" type="pres">
      <dgm:prSet presAssocID="{4A13D564-5C81-425B-A839-5AEFBCCF03E8}" presName="parentNode" presStyleLbl="node1" presStyleIdx="7" presStyleCnt="10">
        <dgm:presLayoutVars>
          <dgm:chMax val="1"/>
          <dgm:bulletEnabled val="1"/>
        </dgm:presLayoutVars>
      </dgm:prSet>
      <dgm:spPr/>
      <dgm:t>
        <a:bodyPr/>
        <a:lstStyle/>
        <a:p>
          <a:endParaRPr lang="cs-CZ"/>
        </a:p>
      </dgm:t>
    </dgm:pt>
    <dgm:pt modelId="{7490B351-3618-48B5-B654-60DF9F740D68}" type="pres">
      <dgm:prSet presAssocID="{4A13D564-5C81-425B-A839-5AEFBCCF03E8}" presName="childNode" presStyleLbl="revTx" presStyleIdx="6" presStyleCnt="9">
        <dgm:presLayoutVars>
          <dgm:bulletEnabled val="1"/>
        </dgm:presLayoutVars>
      </dgm:prSet>
      <dgm:spPr/>
      <dgm:t>
        <a:bodyPr/>
        <a:lstStyle/>
        <a:p>
          <a:endParaRPr lang="cs-CZ"/>
        </a:p>
      </dgm:t>
    </dgm:pt>
    <dgm:pt modelId="{BF8BA8E0-6851-498C-9D2B-1F4D50B646F3}" type="pres">
      <dgm:prSet presAssocID="{A1A79151-2FC5-40C1-8522-F8F64638F439}" presName="Name25" presStyleLbl="parChTrans1D1" presStyleIdx="7" presStyleCnt="9"/>
      <dgm:spPr/>
    </dgm:pt>
    <dgm:pt modelId="{FA0A4A26-FF2A-40C4-A62A-2D16F214893C}" type="pres">
      <dgm:prSet presAssocID="{7E05F8BD-69F7-4591-9F71-F25495A91982}" presName="node" presStyleCnt="0"/>
      <dgm:spPr/>
    </dgm:pt>
    <dgm:pt modelId="{8047D00E-2400-41E6-A322-ED6A606EA85F}" type="pres">
      <dgm:prSet presAssocID="{7E05F8BD-69F7-4591-9F71-F25495A91982}" presName="parentNode" presStyleLbl="node1" presStyleIdx="8" presStyleCnt="10">
        <dgm:presLayoutVars>
          <dgm:chMax val="1"/>
          <dgm:bulletEnabled val="1"/>
        </dgm:presLayoutVars>
      </dgm:prSet>
      <dgm:spPr/>
      <dgm:t>
        <a:bodyPr/>
        <a:lstStyle/>
        <a:p>
          <a:endParaRPr lang="cs-CZ"/>
        </a:p>
      </dgm:t>
    </dgm:pt>
    <dgm:pt modelId="{4EB50BAD-3A9C-4977-8165-E28F10DB0EF3}" type="pres">
      <dgm:prSet presAssocID="{7E05F8BD-69F7-4591-9F71-F25495A91982}" presName="childNode" presStyleLbl="revTx" presStyleIdx="7" presStyleCnt="9">
        <dgm:presLayoutVars>
          <dgm:bulletEnabled val="1"/>
        </dgm:presLayoutVars>
      </dgm:prSet>
      <dgm:spPr/>
      <dgm:t>
        <a:bodyPr/>
        <a:lstStyle/>
        <a:p>
          <a:endParaRPr lang="cs-CZ"/>
        </a:p>
      </dgm:t>
    </dgm:pt>
    <dgm:pt modelId="{15E79BA1-8E2D-4FBD-B2A0-FB328AF93835}" type="pres">
      <dgm:prSet presAssocID="{9404677A-BAC6-4B86-9E21-D99A1B0EBEFC}" presName="Name25" presStyleLbl="parChTrans1D1" presStyleIdx="8" presStyleCnt="9"/>
      <dgm:spPr/>
    </dgm:pt>
    <dgm:pt modelId="{8A2D2E6A-52D7-4CD1-B56E-7161F873859F}" type="pres">
      <dgm:prSet presAssocID="{DCE4F209-C73B-4DD0-9F26-797DCBC354D6}" presName="node" presStyleCnt="0"/>
      <dgm:spPr/>
    </dgm:pt>
    <dgm:pt modelId="{204E15F3-9598-45DB-928B-3B1C7CABDC23}" type="pres">
      <dgm:prSet presAssocID="{DCE4F209-C73B-4DD0-9F26-797DCBC354D6}" presName="parentNode" presStyleLbl="node1" presStyleIdx="9" presStyleCnt="10">
        <dgm:presLayoutVars>
          <dgm:chMax val="1"/>
          <dgm:bulletEnabled val="1"/>
        </dgm:presLayoutVars>
      </dgm:prSet>
      <dgm:spPr/>
      <dgm:t>
        <a:bodyPr/>
        <a:lstStyle/>
        <a:p>
          <a:endParaRPr lang="cs-CZ"/>
        </a:p>
      </dgm:t>
    </dgm:pt>
    <dgm:pt modelId="{05560F94-200B-4771-92F0-753B9665CE94}" type="pres">
      <dgm:prSet presAssocID="{DCE4F209-C73B-4DD0-9F26-797DCBC354D6}" presName="childNode" presStyleLbl="revTx" presStyleIdx="8" presStyleCnt="9">
        <dgm:presLayoutVars>
          <dgm:bulletEnabled val="1"/>
        </dgm:presLayoutVars>
      </dgm:prSet>
      <dgm:spPr/>
      <dgm:t>
        <a:bodyPr/>
        <a:lstStyle/>
        <a:p>
          <a:endParaRPr lang="cs-CZ"/>
        </a:p>
      </dgm:t>
    </dgm:pt>
  </dgm:ptLst>
  <dgm:cxnLst>
    <dgm:cxn modelId="{0867EE23-F08F-4A1E-89C8-373ACC754893}" srcId="{14B989D4-5AE4-4113-A307-241322D17CF0}" destId="{A6CC43A6-6115-489B-9EBA-C0B3AF2297AA}" srcOrd="3" destOrd="0" parTransId="{F9E5EFA5-6187-4FC4-9B70-7B8A90A78966}" sibTransId="{A0839981-360E-4ED1-B4B1-00CC81AD22E8}"/>
    <dgm:cxn modelId="{35471AAA-2BA2-42D9-9CB8-DD893F961C37}" type="presOf" srcId="{9404677A-BAC6-4B86-9E21-D99A1B0EBEFC}" destId="{15E79BA1-8E2D-4FBD-B2A0-FB328AF93835}" srcOrd="0" destOrd="0" presId="urn:microsoft.com/office/officeart/2005/8/layout/radial2"/>
    <dgm:cxn modelId="{CFB6EBFC-4FA8-48A7-BFCD-4DBEF45DF5B7}" type="presOf" srcId="{E95BD3F9-8EB2-42F0-B843-68E976BFF9CE}" destId="{57A9A07C-AA7A-4969-84AE-D1B339AC73AA}" srcOrd="0" destOrd="0" presId="urn:microsoft.com/office/officeart/2005/8/layout/radial2"/>
    <dgm:cxn modelId="{7F0DE4E5-D1BC-452A-8D88-66FA1C2D560E}" srcId="{14B989D4-5AE4-4113-A307-241322D17CF0}" destId="{DCE4F209-C73B-4DD0-9F26-797DCBC354D6}" srcOrd="8" destOrd="0" parTransId="{9404677A-BAC6-4B86-9E21-D99A1B0EBEFC}" sibTransId="{FDA9AABE-B134-4A82-85E8-BC4176F1D53D}"/>
    <dgm:cxn modelId="{B410F809-A0F8-43FF-94EA-5BAE4B301F8D}" type="presOf" srcId="{0EA6BC8B-A0AF-4609-84D0-468B7087075C}" destId="{C2ECAFB9-C96A-4B79-B792-6244A8FFB926}" srcOrd="0" destOrd="0" presId="urn:microsoft.com/office/officeart/2005/8/layout/radial2"/>
    <dgm:cxn modelId="{BA0189A1-385C-4C8C-ADF2-5C6DB4D8ABA0}" type="presOf" srcId="{1B15C03B-81BF-4A8E-9BAE-36D168B785B1}" destId="{4B0B845E-600E-4485-9635-EF87563630AE}" srcOrd="0" destOrd="0" presId="urn:microsoft.com/office/officeart/2005/8/layout/radial2"/>
    <dgm:cxn modelId="{60BCFD77-057A-46E5-BC8A-EEF948C1C3D4}" type="presOf" srcId="{166F779F-74B7-4B42-BECA-F066DA022B48}" destId="{CA99ABC2-0BF9-4B90-B3C3-066B2DD5E89C}" srcOrd="0" destOrd="0" presId="urn:microsoft.com/office/officeart/2005/8/layout/radial2"/>
    <dgm:cxn modelId="{358584DB-1FC9-4ED8-909F-290745A8CB6F}" srcId="{1B15C03B-81BF-4A8E-9BAE-36D168B785B1}" destId="{0EA6BC8B-A0AF-4609-84D0-468B7087075C}" srcOrd="0" destOrd="0" parTransId="{32F6B9CC-A967-4751-B1F6-886A7422E6D9}" sibTransId="{7ECC55A1-B8F0-408D-B86A-619C616CF7FE}"/>
    <dgm:cxn modelId="{222D361B-03FD-452E-ABF1-74EF934A68F4}" srcId="{14B989D4-5AE4-4113-A307-241322D17CF0}" destId="{7E05F8BD-69F7-4591-9F71-F25495A91982}" srcOrd="7" destOrd="0" parTransId="{A1A79151-2FC5-40C1-8522-F8F64638F439}" sibTransId="{F708F59F-9948-4636-A347-C2E16E0950FF}"/>
    <dgm:cxn modelId="{73161F12-8FA9-49C9-AB8F-D629F3391110}" type="presOf" srcId="{4A13D564-5C81-425B-A839-5AEFBCCF03E8}" destId="{701BE3F3-EEED-45F3-B6BF-C39522E8392F}" srcOrd="0" destOrd="0" presId="urn:microsoft.com/office/officeart/2005/8/layout/radial2"/>
    <dgm:cxn modelId="{065B1DF3-B064-4DDC-A49B-EE396F32AF2E}" type="presOf" srcId="{D7C04D2C-8480-4EA6-BCF7-02000222EE0D}" destId="{E99A2F4D-68E2-418B-8039-BE9CBFDBF809}" srcOrd="0" destOrd="0" presId="urn:microsoft.com/office/officeart/2005/8/layout/radial2"/>
    <dgm:cxn modelId="{827CD56D-D5B7-4209-8E93-95394BAD716A}" srcId="{7E05F8BD-69F7-4591-9F71-F25495A91982}" destId="{527AD6CB-D7EF-4548-A943-04E16E649845}" srcOrd="0" destOrd="0" parTransId="{266565F5-B811-4512-B52B-CF7241083868}" sibTransId="{2B7B10C0-2EA9-4E4E-84F9-50D64CCA75C6}"/>
    <dgm:cxn modelId="{C1AADCD8-C948-432A-AA46-6A76C01E4455}" type="presOf" srcId="{A1A79151-2FC5-40C1-8522-F8F64638F439}" destId="{BF8BA8E0-6851-498C-9D2B-1F4D50B646F3}" srcOrd="0" destOrd="0" presId="urn:microsoft.com/office/officeart/2005/8/layout/radial2"/>
    <dgm:cxn modelId="{C429EE2D-F69E-4322-A5CD-858FDC864037}" type="presOf" srcId="{866A71DE-B353-4C4E-A743-9D509B6B5F83}" destId="{75D60A51-4EEE-43B2-BC24-BF0CCE4DF439}" srcOrd="0" destOrd="0" presId="urn:microsoft.com/office/officeart/2005/8/layout/radial2"/>
    <dgm:cxn modelId="{95B820E3-4043-4A59-991F-6564E71E931D}" type="presOf" srcId="{7E05F8BD-69F7-4591-9F71-F25495A91982}" destId="{8047D00E-2400-41E6-A322-ED6A606EA85F}" srcOrd="0" destOrd="0" presId="urn:microsoft.com/office/officeart/2005/8/layout/radial2"/>
    <dgm:cxn modelId="{AEDC28EE-511D-4076-B02E-06353FD4EB73}" type="presOf" srcId="{159EA8E4-1753-440F-A310-9FD9F5BE7C1F}" destId="{C102652C-83FC-4C1C-8026-DEEAAED6318D}" srcOrd="0" destOrd="0" presId="urn:microsoft.com/office/officeart/2005/8/layout/radial2"/>
    <dgm:cxn modelId="{7BF28C1F-1833-47EF-9A56-B376F682230E}" srcId="{9F1AD56B-A9E4-41C7-BFE7-0AF5D94FFDC3}" destId="{54AFAE5C-E0AD-49AD-9A4F-8AF2F353ACA9}" srcOrd="0" destOrd="0" parTransId="{F64F067F-5F2F-4682-AA32-AEF176317960}" sibTransId="{8770347A-E23F-4C4A-BADF-A8F2469CF96B}"/>
    <dgm:cxn modelId="{49687E2F-6464-42EF-87A1-A4127750128A}" type="presOf" srcId="{9F1AD56B-A9E4-41C7-BFE7-0AF5D94FFDC3}" destId="{3A84DA94-17D7-479A-A3B6-08D92BF7F01E}" srcOrd="0" destOrd="0" presId="urn:microsoft.com/office/officeart/2005/8/layout/radial2"/>
    <dgm:cxn modelId="{8583DBE8-F728-42F8-A81F-7490240DAE6A}" type="presOf" srcId="{78FA5BD0-16A2-4AEE-BB7B-AF090B884E72}" destId="{9A2A29E5-2009-43D2-98A0-5CC09AEB25FE}" srcOrd="0" destOrd="0" presId="urn:microsoft.com/office/officeart/2005/8/layout/radial2"/>
    <dgm:cxn modelId="{1BDEAB29-526D-47FB-B6FF-DBDFC4929A4B}" type="presOf" srcId="{19DCFAC8-F5C6-4BB0-AA33-9102460273C9}" destId="{BEBE1998-A208-4C43-8255-73C9383F7556}" srcOrd="0" destOrd="0" presId="urn:microsoft.com/office/officeart/2005/8/layout/radial2"/>
    <dgm:cxn modelId="{173C3A78-06AF-4A22-8298-CE811B482FE4}" type="presOf" srcId="{F9E5EFA5-6187-4FC4-9B70-7B8A90A78966}" destId="{DEC9C833-5045-4206-91A0-22830E1E5425}" srcOrd="0" destOrd="0" presId="urn:microsoft.com/office/officeart/2005/8/layout/radial2"/>
    <dgm:cxn modelId="{E4DE31AE-90CD-4723-888C-A68EB89B5EE3}" type="presOf" srcId="{1367B90C-1AA0-45D3-B4C9-99446ABA380A}" destId="{A556C701-DAFB-44C1-9F80-460D5CC1F7E0}" srcOrd="0" destOrd="0" presId="urn:microsoft.com/office/officeart/2005/8/layout/radial2"/>
    <dgm:cxn modelId="{46FE3031-8E4E-4A40-AFBD-3AAFA61DA016}" type="presOf" srcId="{A0CB8BE3-2287-4881-8914-B8F39AD984FE}" destId="{6D66B4FF-1D8E-4ACC-8C31-A1F4384AB0FB}" srcOrd="0" destOrd="0" presId="urn:microsoft.com/office/officeart/2005/8/layout/radial2"/>
    <dgm:cxn modelId="{71AB5A43-5C2A-412C-ACBF-94666F4EEB2B}" type="presOf" srcId="{70157B5B-212D-40D0-ADFC-E9D0BF5CD350}" destId="{05560F94-200B-4771-92F0-753B9665CE94}" srcOrd="0" destOrd="0" presId="urn:microsoft.com/office/officeart/2005/8/layout/radial2"/>
    <dgm:cxn modelId="{FCB7357D-C8EB-4647-853A-B60E8881AA24}" type="presOf" srcId="{A6CC43A6-6115-489B-9EBA-C0B3AF2297AA}" destId="{9E666615-E979-4B22-8566-F249D840325A}" srcOrd="0" destOrd="0" presId="urn:microsoft.com/office/officeart/2005/8/layout/radial2"/>
    <dgm:cxn modelId="{73E3A793-7202-4989-8B6D-03DE97FD64CC}" type="presOf" srcId="{54AFAE5C-E0AD-49AD-9A4F-8AF2F353ACA9}" destId="{F544C091-E55B-40B5-B001-4AEB46175C51}" srcOrd="0" destOrd="0" presId="urn:microsoft.com/office/officeart/2005/8/layout/radial2"/>
    <dgm:cxn modelId="{2EEAC5AD-D1F6-4520-9B5E-CA8C358B24F3}" type="presOf" srcId="{44019C5A-A205-46E0-8BB8-686D83788FCA}" destId="{4A0E3C43-B05B-40CF-8199-580958E3D54D}" srcOrd="0" destOrd="0" presId="urn:microsoft.com/office/officeart/2005/8/layout/radial2"/>
    <dgm:cxn modelId="{E36546B7-CE5E-4E11-B227-F4564225F642}" type="presOf" srcId="{D9923938-C49C-4B32-AFB3-1DF6ADAD5C01}" destId="{90348D4E-BBEF-4211-8B41-922878113D0D}" srcOrd="0" destOrd="0" presId="urn:microsoft.com/office/officeart/2005/8/layout/radial2"/>
    <dgm:cxn modelId="{7A7F7B31-0AAB-46FD-B47C-8D8091C0694F}" srcId="{14B989D4-5AE4-4113-A307-241322D17CF0}" destId="{78FA5BD0-16A2-4AEE-BB7B-AF090B884E72}" srcOrd="4" destOrd="0" parTransId="{A0CB8BE3-2287-4881-8914-B8F39AD984FE}" sibTransId="{E1CB552D-C12C-469A-90D1-49307CCFD802}"/>
    <dgm:cxn modelId="{39097990-D186-4808-80D1-54E4C53F532D}" srcId="{78FA5BD0-16A2-4AEE-BB7B-AF090B884E72}" destId="{44019C5A-A205-46E0-8BB8-686D83788FCA}" srcOrd="0" destOrd="0" parTransId="{2BF6B836-AC89-49B3-B394-D0E60737A310}" sibTransId="{82926379-A85F-4B3B-96CF-08AC2CA663DA}"/>
    <dgm:cxn modelId="{D3983DE0-D23F-4E69-BBD9-B3B0C2361A87}" srcId="{652FDCDC-AE93-49F8-B89C-716BFB8B27AE}" destId="{D7C04D2C-8480-4EA6-BCF7-02000222EE0D}" srcOrd="0" destOrd="0" parTransId="{C7B02CCF-75CF-494D-A8A4-03118C487586}" sibTransId="{E7FAA9E3-1031-4A9E-8E06-6D863BD5F577}"/>
    <dgm:cxn modelId="{E0B17F4E-BB54-400D-BBC9-91FC9E476C88}" type="presOf" srcId="{9B7FC87D-849C-457F-9772-B66172C3E0F2}" destId="{7490B351-3618-48B5-B654-60DF9F740D68}" srcOrd="0" destOrd="0" presId="urn:microsoft.com/office/officeart/2005/8/layout/radial2"/>
    <dgm:cxn modelId="{87FBA3EF-0C1E-41BE-9D8F-5EFB7CCD08C8}" srcId="{14B989D4-5AE4-4113-A307-241322D17CF0}" destId="{4A13D564-5C81-425B-A839-5AEFBCCF03E8}" srcOrd="6" destOrd="0" parTransId="{E95BD3F9-8EB2-42F0-B843-68E976BFF9CE}" sibTransId="{ECDE940E-19D5-42A8-96BA-D96092740A53}"/>
    <dgm:cxn modelId="{A946BF86-3E80-472C-B1BB-D1EC4B008C61}" type="presOf" srcId="{B633689A-0F6D-4B51-8DD8-6F4FFAFABE84}" destId="{93FC0C77-0078-4E2B-8D78-C212EA842D40}" srcOrd="0" destOrd="0" presId="urn:microsoft.com/office/officeart/2005/8/layout/radial2"/>
    <dgm:cxn modelId="{993F3C46-E07F-4A42-88FC-6EBF73025D36}" srcId="{14B989D4-5AE4-4113-A307-241322D17CF0}" destId="{652FDCDC-AE93-49F8-B89C-716BFB8B27AE}" srcOrd="2" destOrd="0" parTransId="{866A71DE-B353-4C4E-A743-9D509B6B5F83}" sibTransId="{690BE110-CE6A-40DE-A7A0-ADF5DD0A5845}"/>
    <dgm:cxn modelId="{4727CF25-EB74-430C-8B23-A8ADDEFD4253}" srcId="{1367B90C-1AA0-45D3-B4C9-99446ABA380A}" destId="{166F779F-74B7-4B42-BECA-F066DA022B48}" srcOrd="0" destOrd="0" parTransId="{8B5EF700-4799-4A16-B097-C235C557870A}" sibTransId="{913B9C53-2321-4995-BB4C-853F67E66D70}"/>
    <dgm:cxn modelId="{8F722B47-E603-4378-871B-EAE19ED4EAAF}" type="presOf" srcId="{14B989D4-5AE4-4113-A307-241322D17CF0}" destId="{A4AB1AA4-530C-4031-BCC7-2A53E8966B2B}" srcOrd="0" destOrd="0" presId="urn:microsoft.com/office/officeart/2005/8/layout/radial2"/>
    <dgm:cxn modelId="{D0447B5F-7CEC-4F1A-9267-CE24E09F45D9}" srcId="{A6CC43A6-6115-489B-9EBA-C0B3AF2297AA}" destId="{D9923938-C49C-4B32-AFB3-1DF6ADAD5C01}" srcOrd="0" destOrd="0" parTransId="{D29C046F-F933-4C35-B45F-560F2FE46FC0}" sibTransId="{70D3D6B0-8085-4471-8EBB-3213F2A376AC}"/>
    <dgm:cxn modelId="{CD7E1F0A-4846-4ACA-B1F6-F8A578EA38E0}" type="presOf" srcId="{DCE4F209-C73B-4DD0-9F26-797DCBC354D6}" destId="{204E15F3-9598-45DB-928B-3B1C7CABDC23}" srcOrd="0" destOrd="0" presId="urn:microsoft.com/office/officeart/2005/8/layout/radial2"/>
    <dgm:cxn modelId="{558CF119-3335-4B32-AC50-1081114FAE94}" type="presOf" srcId="{652FDCDC-AE93-49F8-B89C-716BFB8B27AE}" destId="{85B71647-94DD-4DD6-AF5F-9970AAE2CF11}" srcOrd="0" destOrd="0" presId="urn:microsoft.com/office/officeart/2005/8/layout/radial2"/>
    <dgm:cxn modelId="{EF7F3BB3-4D08-402C-91F2-42FDFE88ED8D}" srcId="{14B989D4-5AE4-4113-A307-241322D17CF0}" destId="{1367B90C-1AA0-45D3-B4C9-99446ABA380A}" srcOrd="5" destOrd="0" parTransId="{19DCFAC8-F5C6-4BB0-AA33-9102460273C9}" sibTransId="{921FBDED-AAAC-441D-8618-824758CB82A0}"/>
    <dgm:cxn modelId="{8E8E7ED4-69E6-41AC-9609-FFFB3EEE4F2E}" type="presOf" srcId="{527AD6CB-D7EF-4548-A943-04E16E649845}" destId="{4EB50BAD-3A9C-4977-8165-E28F10DB0EF3}" srcOrd="0" destOrd="0" presId="urn:microsoft.com/office/officeart/2005/8/layout/radial2"/>
    <dgm:cxn modelId="{6B991235-AC54-4580-A3CC-A67596245B6A}" srcId="{14B989D4-5AE4-4113-A307-241322D17CF0}" destId="{1B15C03B-81BF-4A8E-9BAE-36D168B785B1}" srcOrd="0" destOrd="0" parTransId="{B633689A-0F6D-4B51-8DD8-6F4FFAFABE84}" sibTransId="{1669763C-70FB-41DF-9E1A-BCFED6DACB17}"/>
    <dgm:cxn modelId="{3B43772C-69E2-486A-B77C-1117BE10DAAF}" srcId="{4A13D564-5C81-425B-A839-5AEFBCCF03E8}" destId="{9B7FC87D-849C-457F-9772-B66172C3E0F2}" srcOrd="0" destOrd="0" parTransId="{63098D3C-A669-4A1A-8E11-E478A4FFEE51}" sibTransId="{E573E54A-13ED-452C-928F-00BA87A2108D}"/>
    <dgm:cxn modelId="{D597DBDB-FE4B-46DB-98D6-659F8AC71BDE}" srcId="{DCE4F209-C73B-4DD0-9F26-797DCBC354D6}" destId="{70157B5B-212D-40D0-ADFC-E9D0BF5CD350}" srcOrd="0" destOrd="0" parTransId="{BCB4E40C-F818-4005-9865-AD84DC01F511}" sibTransId="{B9106CBF-5B48-4C9A-ABBD-4C1F419B98B4}"/>
    <dgm:cxn modelId="{C649AD7F-86D2-4988-9195-3618EF0CF1C7}" srcId="{14B989D4-5AE4-4113-A307-241322D17CF0}" destId="{9F1AD56B-A9E4-41C7-BFE7-0AF5D94FFDC3}" srcOrd="1" destOrd="0" parTransId="{159EA8E4-1753-440F-A310-9FD9F5BE7C1F}" sibTransId="{6F124554-E728-4EB0-9269-5F11ACD29334}"/>
    <dgm:cxn modelId="{53CA2FE9-1C5A-4D7E-8DB6-8756E2556E1C}" type="presParOf" srcId="{A4AB1AA4-530C-4031-BCC7-2A53E8966B2B}" destId="{F3895C10-8E6B-4ADF-91C3-879A5D85D01D}" srcOrd="0" destOrd="0" presId="urn:microsoft.com/office/officeart/2005/8/layout/radial2"/>
    <dgm:cxn modelId="{D60BE2DA-F0D0-4CFA-8FB9-419F76580919}" type="presParOf" srcId="{F3895C10-8E6B-4ADF-91C3-879A5D85D01D}" destId="{2305C2D0-584C-4F0A-9C72-1E817294B658}" srcOrd="0" destOrd="0" presId="urn:microsoft.com/office/officeart/2005/8/layout/radial2"/>
    <dgm:cxn modelId="{04802776-B5C0-42D4-83FC-0771900F1EB7}" type="presParOf" srcId="{2305C2D0-584C-4F0A-9C72-1E817294B658}" destId="{B9545960-533E-424D-A29A-76AB86BBF3AB}" srcOrd="0" destOrd="0" presId="urn:microsoft.com/office/officeart/2005/8/layout/radial2"/>
    <dgm:cxn modelId="{16EEC007-A06D-45E8-9652-263E78CF90BD}" type="presParOf" srcId="{2305C2D0-584C-4F0A-9C72-1E817294B658}" destId="{9921DFC6-9276-40E3-812B-E41C2DF6ECCB}" srcOrd="1" destOrd="0" presId="urn:microsoft.com/office/officeart/2005/8/layout/radial2"/>
    <dgm:cxn modelId="{2E42A5C9-B2BE-4A5F-A1FB-53990AF18C59}" type="presParOf" srcId="{F3895C10-8E6B-4ADF-91C3-879A5D85D01D}" destId="{93FC0C77-0078-4E2B-8D78-C212EA842D40}" srcOrd="1" destOrd="0" presId="urn:microsoft.com/office/officeart/2005/8/layout/radial2"/>
    <dgm:cxn modelId="{AC51F81A-12F8-483A-B3D8-CDE28548630E}" type="presParOf" srcId="{F3895C10-8E6B-4ADF-91C3-879A5D85D01D}" destId="{4DCABADD-08F7-4F36-8988-3CE2C1E84FB2}" srcOrd="2" destOrd="0" presId="urn:microsoft.com/office/officeart/2005/8/layout/radial2"/>
    <dgm:cxn modelId="{941B0C93-B7EE-49BC-BF53-BEF220BE0F13}" type="presParOf" srcId="{4DCABADD-08F7-4F36-8988-3CE2C1E84FB2}" destId="{4B0B845E-600E-4485-9635-EF87563630AE}" srcOrd="0" destOrd="0" presId="urn:microsoft.com/office/officeart/2005/8/layout/radial2"/>
    <dgm:cxn modelId="{DED12C4F-74FB-40AE-9BE2-B7551FE31781}" type="presParOf" srcId="{4DCABADD-08F7-4F36-8988-3CE2C1E84FB2}" destId="{C2ECAFB9-C96A-4B79-B792-6244A8FFB926}" srcOrd="1" destOrd="0" presId="urn:microsoft.com/office/officeart/2005/8/layout/radial2"/>
    <dgm:cxn modelId="{C65B88E0-7129-41C1-B3EF-2A74900A1081}" type="presParOf" srcId="{F3895C10-8E6B-4ADF-91C3-879A5D85D01D}" destId="{C102652C-83FC-4C1C-8026-DEEAAED6318D}" srcOrd="3" destOrd="0" presId="urn:microsoft.com/office/officeart/2005/8/layout/radial2"/>
    <dgm:cxn modelId="{081E9E6B-6541-4D14-AF68-1C3D4DFBC469}" type="presParOf" srcId="{F3895C10-8E6B-4ADF-91C3-879A5D85D01D}" destId="{8A7139EE-A914-49EC-B4C5-A0F4A560011F}" srcOrd="4" destOrd="0" presId="urn:microsoft.com/office/officeart/2005/8/layout/radial2"/>
    <dgm:cxn modelId="{F07F0132-5216-4BE9-9D8A-8AACFFFCA557}" type="presParOf" srcId="{8A7139EE-A914-49EC-B4C5-A0F4A560011F}" destId="{3A84DA94-17D7-479A-A3B6-08D92BF7F01E}" srcOrd="0" destOrd="0" presId="urn:microsoft.com/office/officeart/2005/8/layout/radial2"/>
    <dgm:cxn modelId="{7037CA9E-D454-45E5-A2E5-D8EB2440317E}" type="presParOf" srcId="{8A7139EE-A914-49EC-B4C5-A0F4A560011F}" destId="{F544C091-E55B-40B5-B001-4AEB46175C51}" srcOrd="1" destOrd="0" presId="urn:microsoft.com/office/officeart/2005/8/layout/radial2"/>
    <dgm:cxn modelId="{C422ACE0-BF85-440E-A2DA-53C7E2610C69}" type="presParOf" srcId="{F3895C10-8E6B-4ADF-91C3-879A5D85D01D}" destId="{75D60A51-4EEE-43B2-BC24-BF0CCE4DF439}" srcOrd="5" destOrd="0" presId="urn:microsoft.com/office/officeart/2005/8/layout/radial2"/>
    <dgm:cxn modelId="{9A4BEA83-C584-46CF-A347-7B7BD572B6A1}" type="presParOf" srcId="{F3895C10-8E6B-4ADF-91C3-879A5D85D01D}" destId="{A65CBF58-AE7F-4F5F-8DAB-39AE23764B68}" srcOrd="6" destOrd="0" presId="urn:microsoft.com/office/officeart/2005/8/layout/radial2"/>
    <dgm:cxn modelId="{B4EA3B00-1FAF-41B1-9C83-4523C8A0F8CC}" type="presParOf" srcId="{A65CBF58-AE7F-4F5F-8DAB-39AE23764B68}" destId="{85B71647-94DD-4DD6-AF5F-9970AAE2CF11}" srcOrd="0" destOrd="0" presId="urn:microsoft.com/office/officeart/2005/8/layout/radial2"/>
    <dgm:cxn modelId="{BB54518A-16B3-4D7D-9939-DCD19A6B3EE1}" type="presParOf" srcId="{A65CBF58-AE7F-4F5F-8DAB-39AE23764B68}" destId="{E99A2F4D-68E2-418B-8039-BE9CBFDBF809}" srcOrd="1" destOrd="0" presId="urn:microsoft.com/office/officeart/2005/8/layout/radial2"/>
    <dgm:cxn modelId="{684906E6-F7D6-44FB-896B-C9924BC27B2E}" type="presParOf" srcId="{F3895C10-8E6B-4ADF-91C3-879A5D85D01D}" destId="{DEC9C833-5045-4206-91A0-22830E1E5425}" srcOrd="7" destOrd="0" presId="urn:microsoft.com/office/officeart/2005/8/layout/radial2"/>
    <dgm:cxn modelId="{822AA844-05A3-467B-AFFD-5390A396BE9C}" type="presParOf" srcId="{F3895C10-8E6B-4ADF-91C3-879A5D85D01D}" destId="{D164D45F-4BDC-4BB9-8376-9E42F1A12696}" srcOrd="8" destOrd="0" presId="urn:microsoft.com/office/officeart/2005/8/layout/radial2"/>
    <dgm:cxn modelId="{7576CAE8-15D2-49DE-ADDD-032996E9DE1B}" type="presParOf" srcId="{D164D45F-4BDC-4BB9-8376-9E42F1A12696}" destId="{9E666615-E979-4B22-8566-F249D840325A}" srcOrd="0" destOrd="0" presId="urn:microsoft.com/office/officeart/2005/8/layout/radial2"/>
    <dgm:cxn modelId="{2BA3FB1A-DCF1-4770-AFE0-4BF12B2DF004}" type="presParOf" srcId="{D164D45F-4BDC-4BB9-8376-9E42F1A12696}" destId="{90348D4E-BBEF-4211-8B41-922878113D0D}" srcOrd="1" destOrd="0" presId="urn:microsoft.com/office/officeart/2005/8/layout/radial2"/>
    <dgm:cxn modelId="{4DCB8ADC-810C-4E90-9738-E2AC6298F704}" type="presParOf" srcId="{F3895C10-8E6B-4ADF-91C3-879A5D85D01D}" destId="{6D66B4FF-1D8E-4ACC-8C31-A1F4384AB0FB}" srcOrd="9" destOrd="0" presId="urn:microsoft.com/office/officeart/2005/8/layout/radial2"/>
    <dgm:cxn modelId="{7A18A595-863E-4990-97AE-22DC9FE8E0D3}" type="presParOf" srcId="{F3895C10-8E6B-4ADF-91C3-879A5D85D01D}" destId="{ED39A48C-5D83-4908-8D75-EAC8170DCDC0}" srcOrd="10" destOrd="0" presId="urn:microsoft.com/office/officeart/2005/8/layout/radial2"/>
    <dgm:cxn modelId="{ED71384C-0218-442D-9C48-C670CEF54E13}" type="presParOf" srcId="{ED39A48C-5D83-4908-8D75-EAC8170DCDC0}" destId="{9A2A29E5-2009-43D2-98A0-5CC09AEB25FE}" srcOrd="0" destOrd="0" presId="urn:microsoft.com/office/officeart/2005/8/layout/radial2"/>
    <dgm:cxn modelId="{7227899D-1A46-40DF-83CF-367013D440E7}" type="presParOf" srcId="{ED39A48C-5D83-4908-8D75-EAC8170DCDC0}" destId="{4A0E3C43-B05B-40CF-8199-580958E3D54D}" srcOrd="1" destOrd="0" presId="urn:microsoft.com/office/officeart/2005/8/layout/radial2"/>
    <dgm:cxn modelId="{1EBE21D6-433C-4576-BA71-BAF9228A0648}" type="presParOf" srcId="{F3895C10-8E6B-4ADF-91C3-879A5D85D01D}" destId="{BEBE1998-A208-4C43-8255-73C9383F7556}" srcOrd="11" destOrd="0" presId="urn:microsoft.com/office/officeart/2005/8/layout/radial2"/>
    <dgm:cxn modelId="{DA82146D-9FFD-4B19-92C4-F0D3894A78B3}" type="presParOf" srcId="{F3895C10-8E6B-4ADF-91C3-879A5D85D01D}" destId="{261A4997-A2DA-44FA-B825-CFD364A45557}" srcOrd="12" destOrd="0" presId="urn:microsoft.com/office/officeart/2005/8/layout/radial2"/>
    <dgm:cxn modelId="{872274B4-EF22-4089-9F6B-E6766EFD5DA5}" type="presParOf" srcId="{261A4997-A2DA-44FA-B825-CFD364A45557}" destId="{A556C701-DAFB-44C1-9F80-460D5CC1F7E0}" srcOrd="0" destOrd="0" presId="urn:microsoft.com/office/officeart/2005/8/layout/radial2"/>
    <dgm:cxn modelId="{A1545462-50B8-4D8A-AB8E-008E39D9287E}" type="presParOf" srcId="{261A4997-A2DA-44FA-B825-CFD364A45557}" destId="{CA99ABC2-0BF9-4B90-B3C3-066B2DD5E89C}" srcOrd="1" destOrd="0" presId="urn:microsoft.com/office/officeart/2005/8/layout/radial2"/>
    <dgm:cxn modelId="{ECDFF847-1244-4C8F-BF23-A2FBA38EBA69}" type="presParOf" srcId="{F3895C10-8E6B-4ADF-91C3-879A5D85D01D}" destId="{57A9A07C-AA7A-4969-84AE-D1B339AC73AA}" srcOrd="13" destOrd="0" presId="urn:microsoft.com/office/officeart/2005/8/layout/radial2"/>
    <dgm:cxn modelId="{CC8225D7-9240-418B-9F4B-153406AB8868}" type="presParOf" srcId="{F3895C10-8E6B-4ADF-91C3-879A5D85D01D}" destId="{B0518E73-5AAC-4544-B289-AE7C52DC90D1}" srcOrd="14" destOrd="0" presId="urn:microsoft.com/office/officeart/2005/8/layout/radial2"/>
    <dgm:cxn modelId="{2645FD3E-3E48-47F4-B2B0-B63B1703C44A}" type="presParOf" srcId="{B0518E73-5AAC-4544-B289-AE7C52DC90D1}" destId="{701BE3F3-EEED-45F3-B6BF-C39522E8392F}" srcOrd="0" destOrd="0" presId="urn:microsoft.com/office/officeart/2005/8/layout/radial2"/>
    <dgm:cxn modelId="{8772C420-C995-4E19-88AA-42C1983B4579}" type="presParOf" srcId="{B0518E73-5AAC-4544-B289-AE7C52DC90D1}" destId="{7490B351-3618-48B5-B654-60DF9F740D68}" srcOrd="1" destOrd="0" presId="urn:microsoft.com/office/officeart/2005/8/layout/radial2"/>
    <dgm:cxn modelId="{D3FC7D81-BD69-44E5-9BB1-5E5F73B2A5CE}" type="presParOf" srcId="{F3895C10-8E6B-4ADF-91C3-879A5D85D01D}" destId="{BF8BA8E0-6851-498C-9D2B-1F4D50B646F3}" srcOrd="15" destOrd="0" presId="urn:microsoft.com/office/officeart/2005/8/layout/radial2"/>
    <dgm:cxn modelId="{792A5D64-9FBF-45A7-B281-A56398252D50}" type="presParOf" srcId="{F3895C10-8E6B-4ADF-91C3-879A5D85D01D}" destId="{FA0A4A26-FF2A-40C4-A62A-2D16F214893C}" srcOrd="16" destOrd="0" presId="urn:microsoft.com/office/officeart/2005/8/layout/radial2"/>
    <dgm:cxn modelId="{0DE811DF-9135-4932-AB07-1C1ADB9F1F61}" type="presParOf" srcId="{FA0A4A26-FF2A-40C4-A62A-2D16F214893C}" destId="{8047D00E-2400-41E6-A322-ED6A606EA85F}" srcOrd="0" destOrd="0" presId="urn:microsoft.com/office/officeart/2005/8/layout/radial2"/>
    <dgm:cxn modelId="{6EE27975-FE48-456C-BB8A-46391E6977E8}" type="presParOf" srcId="{FA0A4A26-FF2A-40C4-A62A-2D16F214893C}" destId="{4EB50BAD-3A9C-4977-8165-E28F10DB0EF3}" srcOrd="1" destOrd="0" presId="urn:microsoft.com/office/officeart/2005/8/layout/radial2"/>
    <dgm:cxn modelId="{4082AE5B-0C7C-4732-902C-DBE4A6F4EAFA}" type="presParOf" srcId="{F3895C10-8E6B-4ADF-91C3-879A5D85D01D}" destId="{15E79BA1-8E2D-4FBD-B2A0-FB328AF93835}" srcOrd="17" destOrd="0" presId="urn:microsoft.com/office/officeart/2005/8/layout/radial2"/>
    <dgm:cxn modelId="{F2D2CADB-B4C9-4142-AFCF-E9B7BC7B9037}" type="presParOf" srcId="{F3895C10-8E6B-4ADF-91C3-879A5D85D01D}" destId="{8A2D2E6A-52D7-4CD1-B56E-7161F873859F}" srcOrd="18" destOrd="0" presId="urn:microsoft.com/office/officeart/2005/8/layout/radial2"/>
    <dgm:cxn modelId="{291AD3B0-2A53-4C6B-983C-F057CAFA685E}" type="presParOf" srcId="{8A2D2E6A-52D7-4CD1-B56E-7161F873859F}" destId="{204E15F3-9598-45DB-928B-3B1C7CABDC23}" srcOrd="0" destOrd="0" presId="urn:microsoft.com/office/officeart/2005/8/layout/radial2"/>
    <dgm:cxn modelId="{0E8DA539-DFCC-4F8C-97EF-261E5733B94E}" type="presParOf" srcId="{8A2D2E6A-52D7-4CD1-B56E-7161F873859F}" destId="{05560F94-200B-4771-92F0-753B9665CE94}"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E61A78-0D46-4A8C-B85D-48B4CBC643AC}" type="doc">
      <dgm:prSet loTypeId="urn:microsoft.com/office/officeart/2005/8/layout/default" loCatId="list" qsTypeId="urn:microsoft.com/office/officeart/2005/8/quickstyle/simple2" qsCatId="simple" csTypeId="urn:microsoft.com/office/officeart/2005/8/colors/accent0_1" csCatId="mainScheme" phldr="1"/>
      <dgm:spPr/>
      <dgm:t>
        <a:bodyPr/>
        <a:lstStyle/>
        <a:p>
          <a:endParaRPr lang="cs-CZ"/>
        </a:p>
      </dgm:t>
    </dgm:pt>
    <dgm:pt modelId="{622B16FE-6B9C-4EFC-AC9F-4946133866C5}">
      <dgm:prSet phldrT="[Text]"/>
      <dgm:spPr/>
      <dgm:t>
        <a:bodyPr/>
        <a:lstStyle/>
        <a:p>
          <a:r>
            <a:rPr lang="cs-CZ"/>
            <a:t>Rostoucí</a:t>
          </a:r>
          <a:r>
            <a:rPr lang="cs-CZ" baseline="0"/>
            <a:t> násilí mezi dětmi a mládeží, nárůst psychických obtíží a špatně dostupná psychiatrická péče</a:t>
          </a:r>
        </a:p>
      </dgm:t>
    </dgm:pt>
    <dgm:pt modelId="{3741C295-002E-4007-AAE3-AEA4016FFB98}" type="parTrans" cxnId="{5FE3442B-014B-45FE-9C36-F5BED525D0B3}">
      <dgm:prSet/>
      <dgm:spPr/>
      <dgm:t>
        <a:bodyPr/>
        <a:lstStyle/>
        <a:p>
          <a:endParaRPr lang="cs-CZ"/>
        </a:p>
      </dgm:t>
    </dgm:pt>
    <dgm:pt modelId="{E3FCA3AD-A8C9-4EBD-A2CD-4136146C1DD7}" type="sibTrans" cxnId="{5FE3442B-014B-45FE-9C36-F5BED525D0B3}">
      <dgm:prSet/>
      <dgm:spPr/>
      <dgm:t>
        <a:bodyPr/>
        <a:lstStyle/>
        <a:p>
          <a:endParaRPr lang="cs-CZ"/>
        </a:p>
      </dgm:t>
    </dgm:pt>
    <dgm:pt modelId="{DEF18E8B-5B01-4F09-9A33-616E06C5C85A}">
      <dgm:prSet phldrT="[Text]"/>
      <dgm:spPr/>
      <dgm:t>
        <a:bodyPr/>
        <a:lstStyle/>
        <a:p>
          <a:r>
            <a:rPr lang="cs-CZ"/>
            <a:t>Konflikt a stále přítomné napětí mezi Romy a Ukrajinci</a:t>
          </a:r>
        </a:p>
      </dgm:t>
    </dgm:pt>
    <dgm:pt modelId="{557E08AB-0786-4537-84D9-714CE8C7AACA}" type="parTrans" cxnId="{7C0C54C1-F102-467E-B3C5-65AC8B02D7F9}">
      <dgm:prSet/>
      <dgm:spPr/>
      <dgm:t>
        <a:bodyPr/>
        <a:lstStyle/>
        <a:p>
          <a:endParaRPr lang="cs-CZ"/>
        </a:p>
      </dgm:t>
    </dgm:pt>
    <dgm:pt modelId="{5BCF45B0-3BD3-42A6-BA00-5446443EC796}" type="sibTrans" cxnId="{7C0C54C1-F102-467E-B3C5-65AC8B02D7F9}">
      <dgm:prSet/>
      <dgm:spPr/>
      <dgm:t>
        <a:bodyPr/>
        <a:lstStyle/>
        <a:p>
          <a:endParaRPr lang="cs-CZ"/>
        </a:p>
      </dgm:t>
    </dgm:pt>
    <dgm:pt modelId="{5418C80A-E443-4196-A1BA-1A5C51974376}">
      <dgm:prSet/>
      <dgm:spPr/>
      <dgm:t>
        <a:bodyPr/>
        <a:lstStyle/>
        <a:p>
          <a:r>
            <a:rPr lang="cs-CZ"/>
            <a:t>Snižující se pocit bezpečí v místě bydliště (zejména některé lokality) vs. vnímání pocitu bezpečí na národní úrovni</a:t>
          </a:r>
        </a:p>
      </dgm:t>
    </dgm:pt>
    <dgm:pt modelId="{7A1DD364-C2ED-4CAD-B4F5-B4F4B49B1E4F}" type="parTrans" cxnId="{E7CBD168-6CA9-4251-BFCE-6FBB5EE3A5CD}">
      <dgm:prSet/>
      <dgm:spPr/>
      <dgm:t>
        <a:bodyPr/>
        <a:lstStyle/>
        <a:p>
          <a:endParaRPr lang="cs-CZ"/>
        </a:p>
      </dgm:t>
    </dgm:pt>
    <dgm:pt modelId="{8C322DFA-8988-4369-BF94-930CA5F9F2EA}" type="sibTrans" cxnId="{E7CBD168-6CA9-4251-BFCE-6FBB5EE3A5CD}">
      <dgm:prSet/>
      <dgm:spPr/>
      <dgm:t>
        <a:bodyPr/>
        <a:lstStyle/>
        <a:p>
          <a:endParaRPr lang="cs-CZ"/>
        </a:p>
      </dgm:t>
    </dgm:pt>
    <dgm:pt modelId="{CE266996-36B5-4BD2-A640-AA3F500289FE}">
      <dgm:prSet/>
      <dgm:spPr/>
      <dgm:t>
        <a:bodyPr/>
        <a:lstStyle/>
        <a:p>
          <a:r>
            <a:rPr lang="cs-CZ"/>
            <a:t>Klesající důvěra ve vládu a v instituce. „Instantní viník“ aktuální ekonomické situace – vláda, instituce, EU, Ukrajinci.</a:t>
          </a:r>
        </a:p>
      </dgm:t>
    </dgm:pt>
    <dgm:pt modelId="{7F8C1412-B8C2-43F8-B441-C72511E4A5AE}" type="parTrans" cxnId="{263044E1-DC9B-4A37-BB4D-B808CAABE8FE}">
      <dgm:prSet/>
      <dgm:spPr/>
      <dgm:t>
        <a:bodyPr/>
        <a:lstStyle/>
        <a:p>
          <a:endParaRPr lang="cs-CZ"/>
        </a:p>
      </dgm:t>
    </dgm:pt>
    <dgm:pt modelId="{941615E5-AB5D-4489-B78A-DD26591A9948}" type="sibTrans" cxnId="{263044E1-DC9B-4A37-BB4D-B808CAABE8FE}">
      <dgm:prSet/>
      <dgm:spPr/>
      <dgm:t>
        <a:bodyPr/>
        <a:lstStyle/>
        <a:p>
          <a:endParaRPr lang="cs-CZ"/>
        </a:p>
      </dgm:t>
    </dgm:pt>
    <dgm:pt modelId="{F2A5463A-1C94-4E23-B590-44D9A40F0805}">
      <dgm:prSet/>
      <dgm:spPr/>
      <dgm:t>
        <a:bodyPr/>
        <a:lstStyle/>
        <a:p>
          <a:r>
            <a:rPr lang="cs-CZ"/>
            <a:t>Dezinformace a poplašné zprávy zejména ve strukturálně postižených regionech</a:t>
          </a:r>
        </a:p>
      </dgm:t>
    </dgm:pt>
    <dgm:pt modelId="{0A41CFDA-86FB-48D7-9630-1B6CB2A07B19}" type="parTrans" cxnId="{44777EE7-DFBF-459E-BFD4-4E0CFD2A762D}">
      <dgm:prSet/>
      <dgm:spPr/>
    </dgm:pt>
    <dgm:pt modelId="{AA8963F0-954D-489E-894B-7F481ABEC02A}" type="sibTrans" cxnId="{44777EE7-DFBF-459E-BFD4-4E0CFD2A762D}">
      <dgm:prSet/>
      <dgm:spPr/>
    </dgm:pt>
    <dgm:pt modelId="{B3EE0429-F3CA-4B9F-B93B-524A2D4EB863}" type="pres">
      <dgm:prSet presAssocID="{D9E61A78-0D46-4A8C-B85D-48B4CBC643AC}" presName="diagram" presStyleCnt="0">
        <dgm:presLayoutVars>
          <dgm:dir/>
          <dgm:resizeHandles val="exact"/>
        </dgm:presLayoutVars>
      </dgm:prSet>
      <dgm:spPr/>
      <dgm:t>
        <a:bodyPr/>
        <a:lstStyle/>
        <a:p>
          <a:endParaRPr lang="cs-CZ"/>
        </a:p>
      </dgm:t>
    </dgm:pt>
    <dgm:pt modelId="{B8165F9F-DD79-4EE5-B853-E53B52AE4576}" type="pres">
      <dgm:prSet presAssocID="{622B16FE-6B9C-4EFC-AC9F-4946133866C5}" presName="node" presStyleLbl="node1" presStyleIdx="0" presStyleCnt="5">
        <dgm:presLayoutVars>
          <dgm:bulletEnabled val="1"/>
        </dgm:presLayoutVars>
      </dgm:prSet>
      <dgm:spPr/>
      <dgm:t>
        <a:bodyPr/>
        <a:lstStyle/>
        <a:p>
          <a:endParaRPr lang="cs-CZ"/>
        </a:p>
      </dgm:t>
    </dgm:pt>
    <dgm:pt modelId="{F5B300C4-FAC8-48D1-91A9-485DF40DA1C8}" type="pres">
      <dgm:prSet presAssocID="{E3FCA3AD-A8C9-4EBD-A2CD-4136146C1DD7}" presName="sibTrans" presStyleCnt="0"/>
      <dgm:spPr/>
    </dgm:pt>
    <dgm:pt modelId="{EA5301F9-8194-4859-9F89-9FC5FF6AFBA4}" type="pres">
      <dgm:prSet presAssocID="{5418C80A-E443-4196-A1BA-1A5C51974376}" presName="node" presStyleLbl="node1" presStyleIdx="1" presStyleCnt="5" custScaleY="125979">
        <dgm:presLayoutVars>
          <dgm:bulletEnabled val="1"/>
        </dgm:presLayoutVars>
      </dgm:prSet>
      <dgm:spPr/>
      <dgm:t>
        <a:bodyPr/>
        <a:lstStyle/>
        <a:p>
          <a:endParaRPr lang="cs-CZ"/>
        </a:p>
      </dgm:t>
    </dgm:pt>
    <dgm:pt modelId="{92FF92E9-2BB0-45F5-8A2C-4B4ADF22CF49}" type="pres">
      <dgm:prSet presAssocID="{8C322DFA-8988-4369-BF94-930CA5F9F2EA}" presName="sibTrans" presStyleCnt="0"/>
      <dgm:spPr/>
    </dgm:pt>
    <dgm:pt modelId="{BF818CBA-0C83-45EB-A5F2-3443840AE4DE}" type="pres">
      <dgm:prSet presAssocID="{DEF18E8B-5B01-4F09-9A33-616E06C5C85A}" presName="node" presStyleLbl="node1" presStyleIdx="2" presStyleCnt="5" custLinFactNeighborX="-2505" custLinFactNeighborY="13">
        <dgm:presLayoutVars>
          <dgm:bulletEnabled val="1"/>
        </dgm:presLayoutVars>
      </dgm:prSet>
      <dgm:spPr/>
      <dgm:t>
        <a:bodyPr/>
        <a:lstStyle/>
        <a:p>
          <a:endParaRPr lang="cs-CZ"/>
        </a:p>
      </dgm:t>
    </dgm:pt>
    <dgm:pt modelId="{FB97BE70-5245-4D5F-B6ED-79BB8737C76D}" type="pres">
      <dgm:prSet presAssocID="{5BCF45B0-3BD3-42A6-BA00-5446443EC796}" presName="sibTrans" presStyleCnt="0"/>
      <dgm:spPr/>
    </dgm:pt>
    <dgm:pt modelId="{4BE44EAC-F5C0-40FD-90C6-A5EE93E85690}" type="pres">
      <dgm:prSet presAssocID="{CE266996-36B5-4BD2-A640-AA3F500289FE}" presName="node" presStyleLbl="node1" presStyleIdx="3" presStyleCnt="5" custLinFactNeighborY="620">
        <dgm:presLayoutVars>
          <dgm:bulletEnabled val="1"/>
        </dgm:presLayoutVars>
      </dgm:prSet>
      <dgm:spPr/>
      <dgm:t>
        <a:bodyPr/>
        <a:lstStyle/>
        <a:p>
          <a:endParaRPr lang="cs-CZ"/>
        </a:p>
      </dgm:t>
    </dgm:pt>
    <dgm:pt modelId="{342933BE-E095-40CF-BE34-15446FA8A950}" type="pres">
      <dgm:prSet presAssocID="{941615E5-AB5D-4489-B78A-DD26591A9948}" presName="sibTrans" presStyleCnt="0"/>
      <dgm:spPr/>
    </dgm:pt>
    <dgm:pt modelId="{0268E4A5-7763-4792-94C5-35B6AB9C44C6}" type="pres">
      <dgm:prSet presAssocID="{F2A5463A-1C94-4E23-B590-44D9A40F0805}" presName="node" presStyleLbl="node1" presStyleIdx="4" presStyleCnt="5">
        <dgm:presLayoutVars>
          <dgm:bulletEnabled val="1"/>
        </dgm:presLayoutVars>
      </dgm:prSet>
      <dgm:spPr/>
      <dgm:t>
        <a:bodyPr/>
        <a:lstStyle/>
        <a:p>
          <a:endParaRPr lang="cs-CZ"/>
        </a:p>
      </dgm:t>
    </dgm:pt>
  </dgm:ptLst>
  <dgm:cxnLst>
    <dgm:cxn modelId="{7C0C54C1-F102-467E-B3C5-65AC8B02D7F9}" srcId="{D9E61A78-0D46-4A8C-B85D-48B4CBC643AC}" destId="{DEF18E8B-5B01-4F09-9A33-616E06C5C85A}" srcOrd="2" destOrd="0" parTransId="{557E08AB-0786-4537-84D9-714CE8C7AACA}" sibTransId="{5BCF45B0-3BD3-42A6-BA00-5446443EC796}"/>
    <dgm:cxn modelId="{F0789C7B-DC77-42E8-876B-AFBCD42D6357}" type="presOf" srcId="{CE266996-36B5-4BD2-A640-AA3F500289FE}" destId="{4BE44EAC-F5C0-40FD-90C6-A5EE93E85690}" srcOrd="0" destOrd="0" presId="urn:microsoft.com/office/officeart/2005/8/layout/default"/>
    <dgm:cxn modelId="{752AE1B5-B7AA-4A85-96E4-B6BC74F3F11E}" type="presOf" srcId="{F2A5463A-1C94-4E23-B590-44D9A40F0805}" destId="{0268E4A5-7763-4792-94C5-35B6AB9C44C6}" srcOrd="0" destOrd="0" presId="urn:microsoft.com/office/officeart/2005/8/layout/default"/>
    <dgm:cxn modelId="{E2255ACE-AC5E-4790-B3A1-4998CEE19B15}" type="presOf" srcId="{D9E61A78-0D46-4A8C-B85D-48B4CBC643AC}" destId="{B3EE0429-F3CA-4B9F-B93B-524A2D4EB863}" srcOrd="0" destOrd="0" presId="urn:microsoft.com/office/officeart/2005/8/layout/default"/>
    <dgm:cxn modelId="{5A32C526-8D6C-4445-86B6-CD4551148CCA}" type="presOf" srcId="{5418C80A-E443-4196-A1BA-1A5C51974376}" destId="{EA5301F9-8194-4859-9F89-9FC5FF6AFBA4}" srcOrd="0" destOrd="0" presId="urn:microsoft.com/office/officeart/2005/8/layout/default"/>
    <dgm:cxn modelId="{F6EA6FD3-F76D-473A-8BB5-01E4A2E312ED}" type="presOf" srcId="{DEF18E8B-5B01-4F09-9A33-616E06C5C85A}" destId="{BF818CBA-0C83-45EB-A5F2-3443840AE4DE}" srcOrd="0" destOrd="0" presId="urn:microsoft.com/office/officeart/2005/8/layout/default"/>
    <dgm:cxn modelId="{73588D4D-2C59-414B-8C90-BE3B61C98F5D}" type="presOf" srcId="{622B16FE-6B9C-4EFC-AC9F-4946133866C5}" destId="{B8165F9F-DD79-4EE5-B853-E53B52AE4576}" srcOrd="0" destOrd="0" presId="urn:microsoft.com/office/officeart/2005/8/layout/default"/>
    <dgm:cxn modelId="{263044E1-DC9B-4A37-BB4D-B808CAABE8FE}" srcId="{D9E61A78-0D46-4A8C-B85D-48B4CBC643AC}" destId="{CE266996-36B5-4BD2-A640-AA3F500289FE}" srcOrd="3" destOrd="0" parTransId="{7F8C1412-B8C2-43F8-B441-C72511E4A5AE}" sibTransId="{941615E5-AB5D-4489-B78A-DD26591A9948}"/>
    <dgm:cxn modelId="{44777EE7-DFBF-459E-BFD4-4E0CFD2A762D}" srcId="{D9E61A78-0D46-4A8C-B85D-48B4CBC643AC}" destId="{F2A5463A-1C94-4E23-B590-44D9A40F0805}" srcOrd="4" destOrd="0" parTransId="{0A41CFDA-86FB-48D7-9630-1B6CB2A07B19}" sibTransId="{AA8963F0-954D-489E-894B-7F481ABEC02A}"/>
    <dgm:cxn modelId="{E7CBD168-6CA9-4251-BFCE-6FBB5EE3A5CD}" srcId="{D9E61A78-0D46-4A8C-B85D-48B4CBC643AC}" destId="{5418C80A-E443-4196-A1BA-1A5C51974376}" srcOrd="1" destOrd="0" parTransId="{7A1DD364-C2ED-4CAD-B4F5-B4F4B49B1E4F}" sibTransId="{8C322DFA-8988-4369-BF94-930CA5F9F2EA}"/>
    <dgm:cxn modelId="{5FE3442B-014B-45FE-9C36-F5BED525D0B3}" srcId="{D9E61A78-0D46-4A8C-B85D-48B4CBC643AC}" destId="{622B16FE-6B9C-4EFC-AC9F-4946133866C5}" srcOrd="0" destOrd="0" parTransId="{3741C295-002E-4007-AAE3-AEA4016FFB98}" sibTransId="{E3FCA3AD-A8C9-4EBD-A2CD-4136146C1DD7}"/>
    <dgm:cxn modelId="{64A1AC5C-2956-409F-88C6-69A577ABA836}" type="presParOf" srcId="{B3EE0429-F3CA-4B9F-B93B-524A2D4EB863}" destId="{B8165F9F-DD79-4EE5-B853-E53B52AE4576}" srcOrd="0" destOrd="0" presId="urn:microsoft.com/office/officeart/2005/8/layout/default"/>
    <dgm:cxn modelId="{18B8AD1D-EEAF-4758-8D8D-92280CFB31E6}" type="presParOf" srcId="{B3EE0429-F3CA-4B9F-B93B-524A2D4EB863}" destId="{F5B300C4-FAC8-48D1-91A9-485DF40DA1C8}" srcOrd="1" destOrd="0" presId="urn:microsoft.com/office/officeart/2005/8/layout/default"/>
    <dgm:cxn modelId="{C4C782BA-0033-4BFF-B4CA-939373BD0187}" type="presParOf" srcId="{B3EE0429-F3CA-4B9F-B93B-524A2D4EB863}" destId="{EA5301F9-8194-4859-9F89-9FC5FF6AFBA4}" srcOrd="2" destOrd="0" presId="urn:microsoft.com/office/officeart/2005/8/layout/default"/>
    <dgm:cxn modelId="{D1C3805B-2D26-49E8-832F-081C8FEFFC03}" type="presParOf" srcId="{B3EE0429-F3CA-4B9F-B93B-524A2D4EB863}" destId="{92FF92E9-2BB0-45F5-8A2C-4B4ADF22CF49}" srcOrd="3" destOrd="0" presId="urn:microsoft.com/office/officeart/2005/8/layout/default"/>
    <dgm:cxn modelId="{7D1BDE79-15A2-4D5E-8A83-A73A6D8D016E}" type="presParOf" srcId="{B3EE0429-F3CA-4B9F-B93B-524A2D4EB863}" destId="{BF818CBA-0C83-45EB-A5F2-3443840AE4DE}" srcOrd="4" destOrd="0" presId="urn:microsoft.com/office/officeart/2005/8/layout/default"/>
    <dgm:cxn modelId="{C1AB7E16-169B-4579-8352-41C8C2CC7476}" type="presParOf" srcId="{B3EE0429-F3CA-4B9F-B93B-524A2D4EB863}" destId="{FB97BE70-5245-4D5F-B6ED-79BB8737C76D}" srcOrd="5" destOrd="0" presId="urn:microsoft.com/office/officeart/2005/8/layout/default"/>
    <dgm:cxn modelId="{4EC9E1D9-2E1D-498D-9961-C0F4F0396DF8}" type="presParOf" srcId="{B3EE0429-F3CA-4B9F-B93B-524A2D4EB863}" destId="{4BE44EAC-F5C0-40FD-90C6-A5EE93E85690}" srcOrd="6" destOrd="0" presId="urn:microsoft.com/office/officeart/2005/8/layout/default"/>
    <dgm:cxn modelId="{EA545845-B328-4719-9493-87CBC808DA56}" type="presParOf" srcId="{B3EE0429-F3CA-4B9F-B93B-524A2D4EB863}" destId="{342933BE-E095-40CF-BE34-15446FA8A950}" srcOrd="7" destOrd="0" presId="urn:microsoft.com/office/officeart/2005/8/layout/default"/>
    <dgm:cxn modelId="{0AF57618-FD69-4693-BA30-6C4B043CBE30}" type="presParOf" srcId="{B3EE0429-F3CA-4B9F-B93B-524A2D4EB863}" destId="{0268E4A5-7763-4792-94C5-35B6AB9C44C6}"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79BA1-8E2D-4FBD-B2A0-FB328AF93835}">
      <dsp:nvSpPr>
        <dsp:cNvPr id="0" name=""/>
        <dsp:cNvSpPr/>
      </dsp:nvSpPr>
      <dsp:spPr>
        <a:xfrm rot="2988567">
          <a:off x="6139951" y="6313566"/>
          <a:ext cx="4156507" cy="12041"/>
        </a:xfrm>
        <a:custGeom>
          <a:avLst/>
          <a:gdLst/>
          <a:ahLst/>
          <a:cxnLst/>
          <a:rect l="0" t="0" r="0" b="0"/>
          <a:pathLst>
            <a:path>
              <a:moveTo>
                <a:pt x="0" y="6020"/>
              </a:moveTo>
              <a:lnTo>
                <a:pt x="4156507"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F8BA8E0-6851-498C-9D2B-1F4D50B646F3}">
      <dsp:nvSpPr>
        <dsp:cNvPr id="0" name=""/>
        <dsp:cNvSpPr/>
      </dsp:nvSpPr>
      <dsp:spPr>
        <a:xfrm rot="2255328">
          <a:off x="6520612" y="5873206"/>
          <a:ext cx="4095198" cy="12041"/>
        </a:xfrm>
        <a:custGeom>
          <a:avLst/>
          <a:gdLst/>
          <a:ahLst/>
          <a:cxnLst/>
          <a:rect l="0" t="0" r="0" b="0"/>
          <a:pathLst>
            <a:path>
              <a:moveTo>
                <a:pt x="0" y="6020"/>
              </a:moveTo>
              <a:lnTo>
                <a:pt x="4095198"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A9A07C-AA7A-4969-84AE-D1B339AC73AA}">
      <dsp:nvSpPr>
        <dsp:cNvPr id="0" name=""/>
        <dsp:cNvSpPr/>
      </dsp:nvSpPr>
      <dsp:spPr>
        <a:xfrm rot="1510567">
          <a:off x="6750805" y="5364306"/>
          <a:ext cx="4102715" cy="12041"/>
        </a:xfrm>
        <a:custGeom>
          <a:avLst/>
          <a:gdLst/>
          <a:ahLst/>
          <a:cxnLst/>
          <a:rect l="0" t="0" r="0" b="0"/>
          <a:pathLst>
            <a:path>
              <a:moveTo>
                <a:pt x="0" y="6020"/>
              </a:moveTo>
              <a:lnTo>
                <a:pt x="4102715"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BE1998-A208-4C43-8255-73C9383F7556}">
      <dsp:nvSpPr>
        <dsp:cNvPr id="0" name=""/>
        <dsp:cNvSpPr/>
      </dsp:nvSpPr>
      <dsp:spPr>
        <a:xfrm rot="757474">
          <a:off x="6896117" y="4830858"/>
          <a:ext cx="4099664" cy="12041"/>
        </a:xfrm>
        <a:custGeom>
          <a:avLst/>
          <a:gdLst/>
          <a:ahLst/>
          <a:cxnLst/>
          <a:rect l="0" t="0" r="0" b="0"/>
          <a:pathLst>
            <a:path>
              <a:moveTo>
                <a:pt x="0" y="6020"/>
              </a:moveTo>
              <a:lnTo>
                <a:pt x="4099664"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66B4FF-1D8E-4ACC-8C31-A1F4384AB0FB}">
      <dsp:nvSpPr>
        <dsp:cNvPr id="0" name=""/>
        <dsp:cNvSpPr/>
      </dsp:nvSpPr>
      <dsp:spPr>
        <a:xfrm>
          <a:off x="6945675" y="4283806"/>
          <a:ext cx="4097548" cy="12041"/>
        </a:xfrm>
        <a:custGeom>
          <a:avLst/>
          <a:gdLst/>
          <a:ahLst/>
          <a:cxnLst/>
          <a:rect l="0" t="0" r="0" b="0"/>
          <a:pathLst>
            <a:path>
              <a:moveTo>
                <a:pt x="0" y="6020"/>
              </a:moveTo>
              <a:lnTo>
                <a:pt x="4097548"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C9C833-5045-4206-91A0-22830E1E5425}">
      <dsp:nvSpPr>
        <dsp:cNvPr id="0" name=""/>
        <dsp:cNvSpPr/>
      </dsp:nvSpPr>
      <dsp:spPr>
        <a:xfrm rot="20842526">
          <a:off x="6896117" y="3736754"/>
          <a:ext cx="4099664" cy="12041"/>
        </a:xfrm>
        <a:custGeom>
          <a:avLst/>
          <a:gdLst/>
          <a:ahLst/>
          <a:cxnLst/>
          <a:rect l="0" t="0" r="0" b="0"/>
          <a:pathLst>
            <a:path>
              <a:moveTo>
                <a:pt x="0" y="6020"/>
              </a:moveTo>
              <a:lnTo>
                <a:pt x="4099664"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D60A51-4EEE-43B2-BC24-BF0CCE4DF439}">
      <dsp:nvSpPr>
        <dsp:cNvPr id="0" name=""/>
        <dsp:cNvSpPr/>
      </dsp:nvSpPr>
      <dsp:spPr>
        <a:xfrm rot="20089433">
          <a:off x="6750805" y="3203306"/>
          <a:ext cx="4102715" cy="12041"/>
        </a:xfrm>
        <a:custGeom>
          <a:avLst/>
          <a:gdLst/>
          <a:ahLst/>
          <a:cxnLst/>
          <a:rect l="0" t="0" r="0" b="0"/>
          <a:pathLst>
            <a:path>
              <a:moveTo>
                <a:pt x="0" y="6020"/>
              </a:moveTo>
              <a:lnTo>
                <a:pt x="4102715"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02652C-83FC-4C1C-8026-DEEAAED6318D}">
      <dsp:nvSpPr>
        <dsp:cNvPr id="0" name=""/>
        <dsp:cNvSpPr/>
      </dsp:nvSpPr>
      <dsp:spPr>
        <a:xfrm rot="19344672">
          <a:off x="6520612" y="2694406"/>
          <a:ext cx="4095198" cy="12041"/>
        </a:xfrm>
        <a:custGeom>
          <a:avLst/>
          <a:gdLst/>
          <a:ahLst/>
          <a:cxnLst/>
          <a:rect l="0" t="0" r="0" b="0"/>
          <a:pathLst>
            <a:path>
              <a:moveTo>
                <a:pt x="0" y="6020"/>
              </a:moveTo>
              <a:lnTo>
                <a:pt x="4095198"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FC0C77-0078-4E2B-8D78-C212EA842D40}">
      <dsp:nvSpPr>
        <dsp:cNvPr id="0" name=""/>
        <dsp:cNvSpPr/>
      </dsp:nvSpPr>
      <dsp:spPr>
        <a:xfrm rot="18611433">
          <a:off x="6139951" y="2254046"/>
          <a:ext cx="4156507" cy="12041"/>
        </a:xfrm>
        <a:custGeom>
          <a:avLst/>
          <a:gdLst/>
          <a:ahLst/>
          <a:cxnLst/>
          <a:rect l="0" t="0" r="0" b="0"/>
          <a:pathLst>
            <a:path>
              <a:moveTo>
                <a:pt x="0" y="6020"/>
              </a:moveTo>
              <a:lnTo>
                <a:pt x="4156507" y="6020"/>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21DFC6-9276-40E3-812B-E41C2DF6ECCB}">
      <dsp:nvSpPr>
        <dsp:cNvPr id="0" name=""/>
        <dsp:cNvSpPr/>
      </dsp:nvSpPr>
      <dsp:spPr>
        <a:xfrm>
          <a:off x="5871817" y="3658145"/>
          <a:ext cx="1263362" cy="1263362"/>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0B845E-600E-4485-9635-EF87563630AE}">
      <dsp:nvSpPr>
        <dsp:cNvPr id="0" name=""/>
        <dsp:cNvSpPr/>
      </dsp:nvSpPr>
      <dsp:spPr>
        <a:xfrm>
          <a:off x="9424945" y="3948"/>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0">
            <a:lnSpc>
              <a:spcPct val="90000"/>
            </a:lnSpc>
            <a:spcBef>
              <a:spcPct val="0"/>
            </a:spcBef>
            <a:spcAft>
              <a:spcPct val="35000"/>
            </a:spcAft>
          </a:pPr>
          <a:endParaRPr lang="en-US" sz="3500" kern="1200">
            <a:latin typeface="Calibri"/>
          </a:endParaRPr>
        </a:p>
      </dsp:txBody>
      <dsp:txXfrm>
        <a:off x="9535954" y="114957"/>
        <a:ext cx="535999" cy="535999"/>
      </dsp:txXfrm>
    </dsp:sp>
    <dsp:sp modelId="{C2ECAFB9-C96A-4B79-B792-6244A8FFB926}">
      <dsp:nvSpPr>
        <dsp:cNvPr id="0" name=""/>
        <dsp:cNvSpPr/>
      </dsp:nvSpPr>
      <dsp:spPr>
        <a:xfrm>
          <a:off x="10258764" y="3948"/>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Zákon</a:t>
          </a:r>
          <a:r>
            <a:rPr lang="en-US" sz="1500" kern="1200">
              <a:latin typeface="Calibri"/>
            </a:rPr>
            <a:t> o </a:t>
          </a:r>
          <a:r>
            <a:rPr lang="en-US" sz="1500" kern="1200" err="1">
              <a:latin typeface="Calibri"/>
            </a:rPr>
            <a:t>podpoře</a:t>
          </a:r>
          <a:r>
            <a:rPr lang="en-US" sz="1500" kern="1200">
              <a:latin typeface="Calibri"/>
            </a:rPr>
            <a:t> v </a:t>
          </a:r>
          <a:r>
            <a:rPr lang="en-US" sz="1500" kern="1200" err="1">
              <a:latin typeface="Calibri"/>
            </a:rPr>
            <a:t>bydlení</a:t>
          </a:r>
          <a:r>
            <a:rPr lang="en-US" sz="1500" kern="1200">
              <a:latin typeface="Calibri"/>
            </a:rPr>
            <a:t> </a:t>
          </a:r>
          <a:endParaRPr lang="en-US" sz="1500" kern="1200"/>
        </a:p>
      </dsp:txBody>
      <dsp:txXfrm>
        <a:off x="10258764" y="3948"/>
        <a:ext cx="1137026" cy="758017"/>
      </dsp:txXfrm>
    </dsp:sp>
    <dsp:sp modelId="{3A84DA94-17D7-479A-A3B6-08D92BF7F01E}">
      <dsp:nvSpPr>
        <dsp:cNvPr id="0" name=""/>
        <dsp:cNvSpPr/>
      </dsp:nvSpPr>
      <dsp:spPr>
        <a:xfrm>
          <a:off x="10112068" y="841210"/>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0">
            <a:lnSpc>
              <a:spcPct val="90000"/>
            </a:lnSpc>
            <a:spcBef>
              <a:spcPct val="0"/>
            </a:spcBef>
            <a:spcAft>
              <a:spcPct val="35000"/>
            </a:spcAft>
          </a:pPr>
          <a:endParaRPr lang="en-US" sz="3500" kern="1200">
            <a:latin typeface="Calibri"/>
          </a:endParaRPr>
        </a:p>
      </dsp:txBody>
      <dsp:txXfrm>
        <a:off x="10223077" y="952219"/>
        <a:ext cx="535999" cy="535999"/>
      </dsp:txXfrm>
    </dsp:sp>
    <dsp:sp modelId="{F544C091-E55B-40B5-B001-4AEB46175C51}">
      <dsp:nvSpPr>
        <dsp:cNvPr id="0" name=""/>
        <dsp:cNvSpPr/>
      </dsp:nvSpPr>
      <dsp:spPr>
        <a:xfrm>
          <a:off x="10945887" y="841210"/>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Poradenské</a:t>
          </a:r>
          <a:r>
            <a:rPr lang="en-US" sz="1500" kern="1200">
              <a:latin typeface="Calibri"/>
            </a:rPr>
            <a:t> </a:t>
          </a:r>
          <a:r>
            <a:rPr lang="en-US" sz="1500" kern="1200" err="1">
              <a:latin typeface="Calibri"/>
            </a:rPr>
            <a:t>programy</a:t>
          </a:r>
          <a:endParaRPr lang="en-US" sz="1500" kern="1200"/>
        </a:p>
      </dsp:txBody>
      <dsp:txXfrm>
        <a:off x="10945887" y="841210"/>
        <a:ext cx="1137026" cy="758017"/>
      </dsp:txXfrm>
    </dsp:sp>
    <dsp:sp modelId="{85B71647-94DD-4DD6-AF5F-9970AAE2CF11}">
      <dsp:nvSpPr>
        <dsp:cNvPr id="0" name=""/>
        <dsp:cNvSpPr/>
      </dsp:nvSpPr>
      <dsp:spPr>
        <a:xfrm>
          <a:off x="10622647" y="1796435"/>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0">
            <a:lnSpc>
              <a:spcPct val="90000"/>
            </a:lnSpc>
            <a:spcBef>
              <a:spcPct val="0"/>
            </a:spcBef>
            <a:spcAft>
              <a:spcPct val="35000"/>
            </a:spcAft>
          </a:pPr>
          <a:endParaRPr lang="en-US" sz="3500" kern="1200">
            <a:latin typeface="Calibri"/>
          </a:endParaRPr>
        </a:p>
      </dsp:txBody>
      <dsp:txXfrm>
        <a:off x="10733656" y="1907444"/>
        <a:ext cx="535999" cy="535999"/>
      </dsp:txXfrm>
    </dsp:sp>
    <dsp:sp modelId="{E99A2F4D-68E2-418B-8039-BE9CBFDBF809}">
      <dsp:nvSpPr>
        <dsp:cNvPr id="0" name=""/>
        <dsp:cNvSpPr/>
      </dsp:nvSpPr>
      <dsp:spPr>
        <a:xfrm>
          <a:off x="11456466" y="1796435"/>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Plány</a:t>
          </a:r>
          <a:r>
            <a:rPr lang="en-US" sz="1500" kern="1200">
              <a:latin typeface="Calibri"/>
            </a:rPr>
            <a:t> </a:t>
          </a:r>
          <a:r>
            <a:rPr lang="en-US" sz="1500" kern="1200" err="1">
              <a:latin typeface="Calibri"/>
            </a:rPr>
            <a:t>sociálního</a:t>
          </a:r>
          <a:r>
            <a:rPr lang="en-US" sz="1500" kern="1200">
              <a:latin typeface="Calibri"/>
            </a:rPr>
            <a:t> </a:t>
          </a:r>
          <a:r>
            <a:rPr lang="en-US" sz="1500" kern="1200" err="1">
              <a:latin typeface="Calibri"/>
            </a:rPr>
            <a:t>začleňování</a:t>
          </a:r>
          <a:r>
            <a:rPr lang="en-US" sz="1500" kern="1200">
              <a:latin typeface="Calibri"/>
            </a:rPr>
            <a:t> </a:t>
          </a:r>
          <a:endParaRPr lang="en-US" sz="1500" kern="1200"/>
        </a:p>
      </dsp:txBody>
      <dsp:txXfrm>
        <a:off x="11456466" y="1796435"/>
        <a:ext cx="1137026" cy="758017"/>
      </dsp:txXfrm>
    </dsp:sp>
    <dsp:sp modelId="{9E666615-E979-4B22-8566-F249D840325A}">
      <dsp:nvSpPr>
        <dsp:cNvPr id="0" name=""/>
        <dsp:cNvSpPr/>
      </dsp:nvSpPr>
      <dsp:spPr>
        <a:xfrm>
          <a:off x="10937059" y="2832915"/>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0">
            <a:lnSpc>
              <a:spcPct val="90000"/>
            </a:lnSpc>
            <a:spcBef>
              <a:spcPct val="0"/>
            </a:spcBef>
            <a:spcAft>
              <a:spcPct val="35000"/>
            </a:spcAft>
          </a:pPr>
          <a:endParaRPr lang="en-US" sz="3500" kern="1200">
            <a:latin typeface="Calibri"/>
          </a:endParaRPr>
        </a:p>
      </dsp:txBody>
      <dsp:txXfrm>
        <a:off x="11048068" y="2943924"/>
        <a:ext cx="535999" cy="535999"/>
      </dsp:txXfrm>
    </dsp:sp>
    <dsp:sp modelId="{90348D4E-BBEF-4211-8B41-922878113D0D}">
      <dsp:nvSpPr>
        <dsp:cNvPr id="0" name=""/>
        <dsp:cNvSpPr/>
      </dsp:nvSpPr>
      <dsp:spPr>
        <a:xfrm>
          <a:off x="11770879" y="2832915"/>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Výzva</a:t>
          </a:r>
          <a:r>
            <a:rPr lang="en-US" sz="1500" kern="1200">
              <a:latin typeface="Calibri"/>
            </a:rPr>
            <a:t> č. 18 OP Z+</a:t>
          </a:r>
          <a:endParaRPr lang="en-US" sz="1500" kern="1200"/>
        </a:p>
      </dsp:txBody>
      <dsp:txXfrm>
        <a:off x="11770879" y="2832915"/>
        <a:ext cx="1137026" cy="758017"/>
      </dsp:txXfrm>
    </dsp:sp>
    <dsp:sp modelId="{9A2A29E5-2009-43D2-98A0-5CC09AEB25FE}">
      <dsp:nvSpPr>
        <dsp:cNvPr id="0" name=""/>
        <dsp:cNvSpPr/>
      </dsp:nvSpPr>
      <dsp:spPr>
        <a:xfrm>
          <a:off x="11043223" y="3910818"/>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0">
            <a:lnSpc>
              <a:spcPct val="90000"/>
            </a:lnSpc>
            <a:spcBef>
              <a:spcPct val="0"/>
            </a:spcBef>
            <a:spcAft>
              <a:spcPct val="35000"/>
            </a:spcAft>
          </a:pPr>
          <a:endParaRPr lang="en-US" sz="3500" kern="1200">
            <a:latin typeface="Calibri"/>
          </a:endParaRPr>
        </a:p>
      </dsp:txBody>
      <dsp:txXfrm>
        <a:off x="11154232" y="4021827"/>
        <a:ext cx="535999" cy="535999"/>
      </dsp:txXfrm>
    </dsp:sp>
    <dsp:sp modelId="{4A0E3C43-B05B-40CF-8199-580958E3D54D}">
      <dsp:nvSpPr>
        <dsp:cNvPr id="0" name=""/>
        <dsp:cNvSpPr/>
      </dsp:nvSpPr>
      <dsp:spPr>
        <a:xfrm>
          <a:off x="11877043" y="3910818"/>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Výzva</a:t>
          </a:r>
          <a:r>
            <a:rPr lang="en-US" sz="1500" kern="1200">
              <a:latin typeface="Calibri"/>
            </a:rPr>
            <a:t> č. 65 OP Z+</a:t>
          </a:r>
          <a:endParaRPr lang="en-US" sz="1500" kern="1200"/>
        </a:p>
      </dsp:txBody>
      <dsp:txXfrm>
        <a:off x="11877043" y="3910818"/>
        <a:ext cx="1137026" cy="758017"/>
      </dsp:txXfrm>
    </dsp:sp>
    <dsp:sp modelId="{A556C701-DAFB-44C1-9F80-460D5CC1F7E0}">
      <dsp:nvSpPr>
        <dsp:cNvPr id="0" name=""/>
        <dsp:cNvSpPr/>
      </dsp:nvSpPr>
      <dsp:spPr>
        <a:xfrm>
          <a:off x="10937059" y="4988721"/>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endParaRPr lang="en-US" sz="3500" kern="1200">
            <a:latin typeface="Calibri"/>
          </a:endParaRPr>
        </a:p>
      </dsp:txBody>
      <dsp:txXfrm>
        <a:off x="11048068" y="5099730"/>
        <a:ext cx="535999" cy="535999"/>
      </dsp:txXfrm>
    </dsp:sp>
    <dsp:sp modelId="{CA99ABC2-0BF9-4B90-B3C3-066B2DD5E89C}">
      <dsp:nvSpPr>
        <dsp:cNvPr id="0" name=""/>
        <dsp:cNvSpPr/>
      </dsp:nvSpPr>
      <dsp:spPr>
        <a:xfrm>
          <a:off x="11770879" y="4988721"/>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Krajské</a:t>
          </a:r>
          <a:r>
            <a:rPr lang="en-US" sz="1500" kern="1200">
              <a:latin typeface="Calibri"/>
            </a:rPr>
            <a:t> </a:t>
          </a:r>
          <a:r>
            <a:rPr lang="en-US" sz="1500" kern="1200" err="1">
              <a:latin typeface="Calibri"/>
            </a:rPr>
            <a:t>sítě</a:t>
          </a:r>
          <a:r>
            <a:rPr lang="en-US" sz="1500" kern="1200">
              <a:latin typeface="Calibri"/>
            </a:rPr>
            <a:t> soc. </a:t>
          </a:r>
          <a:r>
            <a:rPr lang="en-US" sz="1500" kern="1200" err="1">
              <a:latin typeface="Calibri"/>
            </a:rPr>
            <a:t>Služeb</a:t>
          </a:r>
          <a:endParaRPr lang="en-US" sz="1500" kern="1200">
            <a:latin typeface="Calibri"/>
          </a:endParaRPr>
        </a:p>
      </dsp:txBody>
      <dsp:txXfrm>
        <a:off x="11770879" y="4988721"/>
        <a:ext cx="1137026" cy="758017"/>
      </dsp:txXfrm>
    </dsp:sp>
    <dsp:sp modelId="{701BE3F3-EEED-45F3-B6BF-C39522E8392F}">
      <dsp:nvSpPr>
        <dsp:cNvPr id="0" name=""/>
        <dsp:cNvSpPr/>
      </dsp:nvSpPr>
      <dsp:spPr>
        <a:xfrm>
          <a:off x="10622647" y="6025200"/>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endParaRPr lang="en-US" sz="3500" kern="1200"/>
        </a:p>
      </dsp:txBody>
      <dsp:txXfrm>
        <a:off x="10733656" y="6136209"/>
        <a:ext cx="535999" cy="535999"/>
      </dsp:txXfrm>
    </dsp:sp>
    <dsp:sp modelId="{7490B351-3618-48B5-B654-60DF9F740D68}">
      <dsp:nvSpPr>
        <dsp:cNvPr id="0" name=""/>
        <dsp:cNvSpPr/>
      </dsp:nvSpPr>
      <dsp:spPr>
        <a:xfrm>
          <a:off x="11456466" y="6025200"/>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Stavební</a:t>
          </a:r>
          <a:r>
            <a:rPr lang="en-US" sz="1500" kern="1200">
              <a:latin typeface="Calibri"/>
            </a:rPr>
            <a:t> </a:t>
          </a:r>
          <a:r>
            <a:rPr lang="en-US" sz="1500" kern="1200" err="1">
              <a:latin typeface="Calibri"/>
            </a:rPr>
            <a:t>úřady</a:t>
          </a:r>
          <a:endParaRPr lang="en-US" sz="1500" kern="1200"/>
        </a:p>
      </dsp:txBody>
      <dsp:txXfrm>
        <a:off x="11456466" y="6025200"/>
        <a:ext cx="1137026" cy="758017"/>
      </dsp:txXfrm>
    </dsp:sp>
    <dsp:sp modelId="{8047D00E-2400-41E6-A322-ED6A606EA85F}">
      <dsp:nvSpPr>
        <dsp:cNvPr id="0" name=""/>
        <dsp:cNvSpPr/>
      </dsp:nvSpPr>
      <dsp:spPr>
        <a:xfrm>
          <a:off x="10112068" y="6980425"/>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endParaRPr lang="en-US" sz="3500" kern="1200">
            <a:latin typeface="Calibri"/>
          </a:endParaRPr>
        </a:p>
      </dsp:txBody>
      <dsp:txXfrm>
        <a:off x="10223077" y="7091434"/>
        <a:ext cx="535999" cy="535999"/>
      </dsp:txXfrm>
    </dsp:sp>
    <dsp:sp modelId="{4EB50BAD-3A9C-4977-8165-E28F10DB0EF3}">
      <dsp:nvSpPr>
        <dsp:cNvPr id="0" name=""/>
        <dsp:cNvSpPr/>
      </dsp:nvSpPr>
      <dsp:spPr>
        <a:xfrm>
          <a:off x="10945887" y="6980425"/>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a:latin typeface="Calibri"/>
            </a:rPr>
            <a:t>IROP </a:t>
          </a:r>
        </a:p>
      </dsp:txBody>
      <dsp:txXfrm>
        <a:off x="10945887" y="6980425"/>
        <a:ext cx="1137026" cy="758017"/>
      </dsp:txXfrm>
    </dsp:sp>
    <dsp:sp modelId="{204E15F3-9598-45DB-928B-3B1C7CABDC23}">
      <dsp:nvSpPr>
        <dsp:cNvPr id="0" name=""/>
        <dsp:cNvSpPr/>
      </dsp:nvSpPr>
      <dsp:spPr>
        <a:xfrm>
          <a:off x="9424945" y="7817687"/>
          <a:ext cx="758017" cy="75801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endParaRPr lang="en-US" sz="3500" kern="1200">
            <a:latin typeface="Calibri"/>
          </a:endParaRPr>
        </a:p>
      </dsp:txBody>
      <dsp:txXfrm>
        <a:off x="9535954" y="7928696"/>
        <a:ext cx="535999" cy="535999"/>
      </dsp:txXfrm>
    </dsp:sp>
    <dsp:sp modelId="{05560F94-200B-4771-92F0-753B9665CE94}">
      <dsp:nvSpPr>
        <dsp:cNvPr id="0" name=""/>
        <dsp:cNvSpPr/>
      </dsp:nvSpPr>
      <dsp:spPr>
        <a:xfrm>
          <a:off x="10258764" y="7817687"/>
          <a:ext cx="1137026" cy="7580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66750" rtl="0">
            <a:lnSpc>
              <a:spcPct val="90000"/>
            </a:lnSpc>
            <a:spcBef>
              <a:spcPct val="0"/>
            </a:spcBef>
            <a:spcAft>
              <a:spcPct val="15000"/>
            </a:spcAft>
            <a:buChar char="••"/>
          </a:pPr>
          <a:r>
            <a:rPr lang="en-US" sz="1500" kern="1200" err="1">
              <a:latin typeface="Calibri"/>
            </a:rPr>
            <a:t>Národní</a:t>
          </a:r>
          <a:r>
            <a:rPr lang="en-US" sz="1500" kern="1200">
              <a:latin typeface="Calibri"/>
            </a:rPr>
            <a:t> </a:t>
          </a:r>
          <a:r>
            <a:rPr lang="en-US" sz="1500" kern="1200" err="1">
              <a:latin typeface="Calibri"/>
            </a:rPr>
            <a:t>plán</a:t>
          </a:r>
          <a:r>
            <a:rPr lang="en-US" sz="1500" kern="1200">
              <a:latin typeface="Calibri"/>
            </a:rPr>
            <a:t> </a:t>
          </a:r>
          <a:r>
            <a:rPr lang="en-US" sz="1500" kern="1200" err="1">
              <a:latin typeface="Calibri"/>
            </a:rPr>
            <a:t>obnovy</a:t>
          </a:r>
          <a:r>
            <a:rPr lang="en-US" sz="1500" kern="1200">
              <a:latin typeface="Calibri"/>
            </a:rPr>
            <a:t> </a:t>
          </a:r>
        </a:p>
      </dsp:txBody>
      <dsp:txXfrm>
        <a:off x="10258764" y="7817687"/>
        <a:ext cx="1137026" cy="7580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165F9F-DD79-4EE5-B853-E53B52AE4576}">
      <dsp:nvSpPr>
        <dsp:cNvPr id="0" name=""/>
        <dsp:cNvSpPr/>
      </dsp:nvSpPr>
      <dsp:spPr>
        <a:xfrm>
          <a:off x="0" y="497713"/>
          <a:ext cx="2944766" cy="176686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cs-CZ" sz="2000" kern="1200"/>
            <a:t>Rostoucí</a:t>
          </a:r>
          <a:r>
            <a:rPr lang="cs-CZ" sz="2000" kern="1200" baseline="0"/>
            <a:t> násilí mezi dětmi a mládeží, nárůst psychických obtíží a špatně dostupná psychiatrická péče</a:t>
          </a:r>
        </a:p>
      </dsp:txBody>
      <dsp:txXfrm>
        <a:off x="0" y="497713"/>
        <a:ext cx="2944766" cy="1766860"/>
      </dsp:txXfrm>
    </dsp:sp>
    <dsp:sp modelId="{EA5301F9-8194-4859-9F89-9FC5FF6AFBA4}">
      <dsp:nvSpPr>
        <dsp:cNvPr id="0" name=""/>
        <dsp:cNvSpPr/>
      </dsp:nvSpPr>
      <dsp:spPr>
        <a:xfrm>
          <a:off x="3239243" y="268207"/>
          <a:ext cx="2944766" cy="2225872"/>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cs-CZ" sz="2000" kern="1200"/>
            <a:t>Snižující se pocit bezpečí v místě bydliště (zejména některé lokality) vs. vnímání pocitu bezpečí na národní úrovni</a:t>
          </a:r>
        </a:p>
      </dsp:txBody>
      <dsp:txXfrm>
        <a:off x="3239243" y="268207"/>
        <a:ext cx="2944766" cy="2225872"/>
      </dsp:txXfrm>
    </dsp:sp>
    <dsp:sp modelId="{BF818CBA-0C83-45EB-A5F2-3443840AE4DE}">
      <dsp:nvSpPr>
        <dsp:cNvPr id="0" name=""/>
        <dsp:cNvSpPr/>
      </dsp:nvSpPr>
      <dsp:spPr>
        <a:xfrm>
          <a:off x="6404720" y="497943"/>
          <a:ext cx="2944766" cy="176686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cs-CZ" sz="2000" kern="1200"/>
            <a:t>Konflikt a stále přítomné napětí mezi Romy a Ukrajinci</a:t>
          </a:r>
        </a:p>
      </dsp:txBody>
      <dsp:txXfrm>
        <a:off x="6404720" y="497943"/>
        <a:ext cx="2944766" cy="1766860"/>
      </dsp:txXfrm>
    </dsp:sp>
    <dsp:sp modelId="{4BE44EAC-F5C0-40FD-90C6-A5EE93E85690}">
      <dsp:nvSpPr>
        <dsp:cNvPr id="0" name=""/>
        <dsp:cNvSpPr/>
      </dsp:nvSpPr>
      <dsp:spPr>
        <a:xfrm>
          <a:off x="1619621" y="2799511"/>
          <a:ext cx="2944766" cy="176686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cs-CZ" sz="2000" kern="1200"/>
            <a:t>Klesající důvěra ve vládu a v instituce. „Instantní viník“ aktuální ekonomické situace – vláda, instituce, EU, Ukrajinci.</a:t>
          </a:r>
        </a:p>
      </dsp:txBody>
      <dsp:txXfrm>
        <a:off x="1619621" y="2799511"/>
        <a:ext cx="2944766" cy="1766860"/>
      </dsp:txXfrm>
    </dsp:sp>
    <dsp:sp modelId="{0268E4A5-7763-4792-94C5-35B6AB9C44C6}">
      <dsp:nvSpPr>
        <dsp:cNvPr id="0" name=""/>
        <dsp:cNvSpPr/>
      </dsp:nvSpPr>
      <dsp:spPr>
        <a:xfrm>
          <a:off x="4858865" y="2788556"/>
          <a:ext cx="2944766" cy="176686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cs-CZ" sz="2000" kern="1200"/>
            <a:t>Dezinformace a poplašné zprávy zejména ve strukturálně postižených regionech</a:t>
          </a:r>
        </a:p>
      </dsp:txBody>
      <dsp:txXfrm>
        <a:off x="4858865" y="2788556"/>
        <a:ext cx="2944766" cy="1766860"/>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C358B-1991-48BD-B44C-8B4BF7A6D2A1}" type="datetimeFigureOut">
              <a:t>03.04.2024</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C8B612-BEDE-464E-8ED4-9B49DE3260E6}" type="slidenum">
              <a:t>‹#›</a:t>
            </a:fld>
            <a:endParaRPr lang="cs-CZ"/>
          </a:p>
        </p:txBody>
      </p:sp>
    </p:spTree>
    <p:extLst>
      <p:ext uri="{BB962C8B-B14F-4D97-AF65-F5344CB8AC3E}">
        <p14:creationId xmlns:p14="http://schemas.microsoft.com/office/powerpoint/2010/main" val="1032871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cs-CZ"/>
              <a:t>Popis toho, co v rámci PR Pohotovosti děláme a jak. Zmínit spolupráci s obcemi, velkými městy, kraji. Akcentovat, že máme díky své činnosti možnost zachytit dezinformační narativy v zárodku, a sledovat, které se opakují bez ohledu na region.</a:t>
            </a:r>
          </a:p>
        </p:txBody>
      </p:sp>
    </p:spTree>
    <p:extLst>
      <p:ext uri="{BB962C8B-B14F-4D97-AF65-F5344CB8AC3E}">
        <p14:creationId xmlns:p14="http://schemas.microsoft.com/office/powerpoint/2010/main" val="108738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cs-CZ"/>
              <a:t>Stručně vyjmenovat a zmínit rizikový potenciál pro celonárodní agendu</a:t>
            </a:r>
          </a:p>
        </p:txBody>
      </p:sp>
    </p:spTree>
    <p:extLst>
      <p:ext uri="{BB962C8B-B14F-4D97-AF65-F5344CB8AC3E}">
        <p14:creationId xmlns:p14="http://schemas.microsoft.com/office/powerpoint/2010/main" val="1240246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2286000" y="1683544"/>
            <a:ext cx="13716000" cy="3581400"/>
          </a:xfrm>
        </p:spPr>
        <p:txBody>
          <a:bodyPr anchor="b"/>
          <a:lstStyle>
            <a:lvl1pPr algn="ctr">
              <a:defRPr sz="9000"/>
            </a:lvl1pPr>
          </a:lstStyle>
          <a:p>
            <a:r>
              <a:rPr lang="cs-CZ"/>
              <a:t>Kliknutím lze upravit styl.</a:t>
            </a:r>
          </a:p>
        </p:txBody>
      </p:sp>
      <p:sp>
        <p:nvSpPr>
          <p:cNvPr id="3" name="Podnadpis 2"/>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cs-CZ"/>
              <a:t>Kliknutím můžete upravit styl předlohy.</a:t>
            </a:r>
          </a:p>
        </p:txBody>
      </p:sp>
      <p:sp>
        <p:nvSpPr>
          <p:cNvPr id="4" name="Zástupný symbol pro datum 3"/>
          <p:cNvSpPr>
            <a:spLocks noGrp="1"/>
          </p:cNvSpPr>
          <p:nvPr>
            <p:ph type="dt" sz="half" idx="10"/>
          </p:nvPr>
        </p:nvSpPr>
        <p:spPr/>
        <p:txBody>
          <a:bodyPr/>
          <a:lstStyle/>
          <a:p>
            <a:fld id="{B61BEF0D-F0BB-DE4B-95CE-6DB70DBA9567}" type="datetimeFigureOut">
              <a:rPr lang="en-US" smtClean="0"/>
              <a:pPr/>
              <a:t>4/3/2024</a:t>
            </a:fld>
            <a:endParaRPr lang="en-US"/>
          </a:p>
        </p:txBody>
      </p:sp>
      <p:sp>
        <p:nvSpPr>
          <p:cNvPr id="5" name="Zástupný symbol pro zápatí 4"/>
          <p:cNvSpPr>
            <a:spLocks noGrp="1"/>
          </p:cNvSpPr>
          <p:nvPr>
            <p:ph type="ftr" sz="quarter" idx="11"/>
          </p:nvPr>
        </p:nvSpPr>
        <p:spPr/>
        <p:txBody>
          <a:bodyPr/>
          <a:lstStyle/>
          <a:p>
            <a:endParaRPr lang="en-US"/>
          </a:p>
        </p:txBody>
      </p:sp>
      <p:sp>
        <p:nvSpPr>
          <p:cNvPr id="6" name="Zástupný symbol pro číslo snímku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380279788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B61BEF0D-F0BB-DE4B-95CE-6DB70DBA9567}" type="datetimeFigureOut">
              <a:rPr lang="en-US" smtClean="0"/>
              <a:pPr/>
              <a:t>4/3/2024</a:t>
            </a:fld>
            <a:endParaRPr lang="en-US"/>
          </a:p>
        </p:txBody>
      </p:sp>
      <p:sp>
        <p:nvSpPr>
          <p:cNvPr id="5" name="Zástupný symbol pro zápatí 4"/>
          <p:cNvSpPr>
            <a:spLocks noGrp="1"/>
          </p:cNvSpPr>
          <p:nvPr>
            <p:ph type="ftr" sz="quarter" idx="11"/>
          </p:nvPr>
        </p:nvSpPr>
        <p:spPr/>
        <p:txBody>
          <a:bodyPr/>
          <a:lstStyle/>
          <a:p>
            <a:endParaRPr lang="en-US"/>
          </a:p>
        </p:txBody>
      </p:sp>
      <p:sp>
        <p:nvSpPr>
          <p:cNvPr id="6" name="Zástupný symbol pro číslo snímku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322584026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1247776" y="2564609"/>
            <a:ext cx="15773400" cy="4279106"/>
          </a:xfrm>
        </p:spPr>
        <p:txBody>
          <a:bodyPr anchor="b"/>
          <a:lstStyle>
            <a:lvl1pPr>
              <a:defRPr sz="9000"/>
            </a:lvl1pPr>
          </a:lstStyle>
          <a:p>
            <a:r>
              <a:rPr lang="cs-CZ"/>
              <a:t>Kliknutím lze upravit styl.</a:t>
            </a:r>
          </a:p>
        </p:txBody>
      </p:sp>
      <p:sp>
        <p:nvSpPr>
          <p:cNvPr id="3" name="Zástupný symbol pro text 2"/>
          <p:cNvSpPr>
            <a:spLocks noGrp="1"/>
          </p:cNvSpPr>
          <p:nvPr>
            <p:ph type="body" idx="1"/>
          </p:nvPr>
        </p:nvSpPr>
        <p:spPr>
          <a:xfrm>
            <a:off x="1247776" y="6884196"/>
            <a:ext cx="15773400" cy="2250280"/>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cs-CZ"/>
              <a:t>Upravte styly předlohy textu.</a:t>
            </a:r>
          </a:p>
        </p:txBody>
      </p:sp>
      <p:sp>
        <p:nvSpPr>
          <p:cNvPr id="4" name="Zástupný symbol pro datum 3"/>
          <p:cNvSpPr>
            <a:spLocks noGrp="1"/>
          </p:cNvSpPr>
          <p:nvPr>
            <p:ph type="dt" sz="half" idx="10"/>
          </p:nvPr>
        </p:nvSpPr>
        <p:spPr/>
        <p:txBody>
          <a:bodyPr/>
          <a:lstStyle/>
          <a:p>
            <a:fld id="{B61BEF0D-F0BB-DE4B-95CE-6DB70DBA9567}" type="datetimeFigureOut">
              <a:rPr lang="en-US" smtClean="0"/>
              <a:pPr/>
              <a:t>4/3/2024</a:t>
            </a:fld>
            <a:endParaRPr lang="en-US"/>
          </a:p>
        </p:txBody>
      </p:sp>
      <p:sp>
        <p:nvSpPr>
          <p:cNvPr id="5" name="Zástupný symbol pro zápatí 4"/>
          <p:cNvSpPr>
            <a:spLocks noGrp="1"/>
          </p:cNvSpPr>
          <p:nvPr>
            <p:ph type="ftr" sz="quarter" idx="11"/>
          </p:nvPr>
        </p:nvSpPr>
        <p:spPr/>
        <p:txBody>
          <a:bodyPr/>
          <a:lstStyle/>
          <a:p>
            <a:endParaRPr lang="en-US"/>
          </a:p>
        </p:txBody>
      </p:sp>
      <p:sp>
        <p:nvSpPr>
          <p:cNvPr id="6" name="Zástupný symbol pro číslo snímku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303487868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1257300" y="2738438"/>
            <a:ext cx="7772400" cy="652700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9258300" y="2738438"/>
            <a:ext cx="7772400" cy="652700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fld id="{EB712588-04B1-427B-82EE-E8DB90309F08}" type="datetimeFigureOut">
              <a:rPr lang="en-US" smtClean="0"/>
              <a:t>4/3/2024</a:t>
            </a:fld>
            <a:endParaRPr lang="en-US"/>
          </a:p>
        </p:txBody>
      </p:sp>
      <p:sp>
        <p:nvSpPr>
          <p:cNvPr id="6" name="Zástupný symbol pro zápatí 5"/>
          <p:cNvSpPr>
            <a:spLocks noGrp="1"/>
          </p:cNvSpPr>
          <p:nvPr>
            <p:ph type="ftr" sz="quarter" idx="11"/>
          </p:nvPr>
        </p:nvSpPr>
        <p:spPr/>
        <p:txBody>
          <a:bodyPr/>
          <a:lstStyle/>
          <a:p>
            <a:endParaRPr lang="en-US"/>
          </a:p>
        </p:txBody>
      </p:sp>
      <p:sp>
        <p:nvSpPr>
          <p:cNvPr id="7" name="Zástupný symbol pro číslo snímku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3858622546"/>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1259682" y="547688"/>
            <a:ext cx="15773400" cy="1988344"/>
          </a:xfrm>
        </p:spPr>
        <p:txBody>
          <a:bodyPr/>
          <a:lstStyle/>
          <a:p>
            <a:r>
              <a:rPr lang="cs-CZ"/>
              <a:t>Kliknutím lze upravit styl.</a:t>
            </a:r>
          </a:p>
        </p:txBody>
      </p:sp>
      <p:sp>
        <p:nvSpPr>
          <p:cNvPr id="3" name="Zástupný symbol pro text 2"/>
          <p:cNvSpPr>
            <a:spLocks noGrp="1"/>
          </p:cNvSpPr>
          <p:nvPr>
            <p:ph type="body" idx="1"/>
          </p:nvPr>
        </p:nvSpPr>
        <p:spPr>
          <a:xfrm>
            <a:off x="1259684" y="2521744"/>
            <a:ext cx="7736680"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cs-CZ"/>
              <a:t>Upravte styly předlohy textu.</a:t>
            </a:r>
          </a:p>
        </p:txBody>
      </p:sp>
      <p:sp>
        <p:nvSpPr>
          <p:cNvPr id="4" name="Zástupný symbol pro obsah 3"/>
          <p:cNvSpPr>
            <a:spLocks noGrp="1"/>
          </p:cNvSpPr>
          <p:nvPr>
            <p:ph sz="half" idx="2"/>
          </p:nvPr>
        </p:nvSpPr>
        <p:spPr>
          <a:xfrm>
            <a:off x="1259684" y="3757613"/>
            <a:ext cx="7736680" cy="5526882"/>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9258301" y="2521744"/>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cs-CZ"/>
              <a:t>Upravte styly předlohy textu.</a:t>
            </a:r>
          </a:p>
        </p:txBody>
      </p:sp>
      <p:sp>
        <p:nvSpPr>
          <p:cNvPr id="6" name="Zástupný symbol pro obsah 5"/>
          <p:cNvSpPr>
            <a:spLocks noGrp="1"/>
          </p:cNvSpPr>
          <p:nvPr>
            <p:ph sz="quarter" idx="4"/>
          </p:nvPr>
        </p:nvSpPr>
        <p:spPr>
          <a:xfrm>
            <a:off x="9258301" y="3757613"/>
            <a:ext cx="7774782" cy="5526882"/>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B61BEF0D-F0BB-DE4B-95CE-6DB70DBA9567}" type="datetimeFigureOut">
              <a:rPr lang="en-US" smtClean="0"/>
              <a:pPr/>
              <a:t>4/3/2024</a:t>
            </a:fld>
            <a:endParaRPr lang="en-US"/>
          </a:p>
        </p:txBody>
      </p:sp>
      <p:sp>
        <p:nvSpPr>
          <p:cNvPr id="8" name="Zástupný symbol pro zápatí 7"/>
          <p:cNvSpPr>
            <a:spLocks noGrp="1"/>
          </p:cNvSpPr>
          <p:nvPr>
            <p:ph type="ftr" sz="quarter" idx="11"/>
          </p:nvPr>
        </p:nvSpPr>
        <p:spPr/>
        <p:txBody>
          <a:bodyPr/>
          <a:lstStyle/>
          <a:p>
            <a:endParaRPr lang="en-US"/>
          </a:p>
        </p:txBody>
      </p:sp>
      <p:sp>
        <p:nvSpPr>
          <p:cNvPr id="9" name="Zástupný symbol pro číslo snímku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478314799"/>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fld id="{B61BEF0D-F0BB-DE4B-95CE-6DB70DBA9567}" type="datetimeFigureOut">
              <a:rPr lang="en-US" smtClean="0"/>
              <a:pPr/>
              <a:t>4/3/2024</a:t>
            </a:fld>
            <a:endParaRPr lang="en-US"/>
          </a:p>
        </p:txBody>
      </p:sp>
      <p:sp>
        <p:nvSpPr>
          <p:cNvPr id="4" name="Zástupný symbol pro zápatí 3"/>
          <p:cNvSpPr>
            <a:spLocks noGrp="1"/>
          </p:cNvSpPr>
          <p:nvPr>
            <p:ph type="ftr" sz="quarter" idx="11"/>
          </p:nvPr>
        </p:nvSpPr>
        <p:spPr/>
        <p:txBody>
          <a:bodyPr/>
          <a:lstStyle/>
          <a:p>
            <a:endParaRPr lang="en-US"/>
          </a:p>
        </p:txBody>
      </p:sp>
      <p:sp>
        <p:nvSpPr>
          <p:cNvPr id="5" name="Zástupný symbol pro číslo snímku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427402791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B61BEF0D-F0BB-DE4B-95CE-6DB70DBA9567}" type="datetimeFigureOut">
              <a:rPr lang="en-US" smtClean="0"/>
              <a:pPr/>
              <a:t>4/3/2024</a:t>
            </a:fld>
            <a:endParaRPr lang="en-US"/>
          </a:p>
        </p:txBody>
      </p:sp>
      <p:sp>
        <p:nvSpPr>
          <p:cNvPr id="3" name="Zástupný symbol pro zápatí 2"/>
          <p:cNvSpPr>
            <a:spLocks noGrp="1"/>
          </p:cNvSpPr>
          <p:nvPr>
            <p:ph type="ftr" sz="quarter" idx="11"/>
          </p:nvPr>
        </p:nvSpPr>
        <p:spPr/>
        <p:txBody>
          <a:bodyPr/>
          <a:lstStyle/>
          <a:p>
            <a:endParaRPr lang="en-US"/>
          </a:p>
        </p:txBody>
      </p:sp>
      <p:sp>
        <p:nvSpPr>
          <p:cNvPr id="4" name="Zástupný symbol pro číslo snímku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153517193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259682" y="685800"/>
            <a:ext cx="5898356" cy="2400300"/>
          </a:xfrm>
        </p:spPr>
        <p:txBody>
          <a:bodyPr anchor="b"/>
          <a:lstStyle>
            <a:lvl1pPr>
              <a:defRPr sz="4800"/>
            </a:lvl1pPr>
          </a:lstStyle>
          <a:p>
            <a:r>
              <a:rPr lang="cs-CZ"/>
              <a:t>Kliknutím lze upravit styl.</a:t>
            </a:r>
          </a:p>
        </p:txBody>
      </p:sp>
      <p:sp>
        <p:nvSpPr>
          <p:cNvPr id="3" name="Zástupný symbol pro obsah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cs-CZ"/>
              <a:t>Upravte styly předlohy textu.</a:t>
            </a:r>
          </a:p>
        </p:txBody>
      </p:sp>
      <p:sp>
        <p:nvSpPr>
          <p:cNvPr id="5" name="Zástupný symbol pro datum 4"/>
          <p:cNvSpPr>
            <a:spLocks noGrp="1"/>
          </p:cNvSpPr>
          <p:nvPr>
            <p:ph type="dt" sz="half" idx="10"/>
          </p:nvPr>
        </p:nvSpPr>
        <p:spPr/>
        <p:txBody>
          <a:bodyPr/>
          <a:lstStyle/>
          <a:p>
            <a:fld id="{42A54C80-263E-416B-A8E0-580EDEADCBDC}" type="datetimeFigureOut">
              <a:rPr lang="en-US" smtClean="0"/>
              <a:t>4/3/2024</a:t>
            </a:fld>
            <a:endParaRPr lang="en-US"/>
          </a:p>
        </p:txBody>
      </p:sp>
      <p:sp>
        <p:nvSpPr>
          <p:cNvPr id="6" name="Zástupný symbol pro zápatí 5"/>
          <p:cNvSpPr>
            <a:spLocks noGrp="1"/>
          </p:cNvSpPr>
          <p:nvPr>
            <p:ph type="ftr" sz="quarter" idx="11"/>
          </p:nvPr>
        </p:nvSpPr>
        <p:spPr/>
        <p:txBody>
          <a:bodyPr/>
          <a:lstStyle/>
          <a:p>
            <a:endParaRPr lang="en-US"/>
          </a:p>
        </p:txBody>
      </p:sp>
      <p:sp>
        <p:nvSpPr>
          <p:cNvPr id="7" name="Zástupný symbol pro číslo snímku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3643407768"/>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259682" y="685800"/>
            <a:ext cx="5898356" cy="2400300"/>
          </a:xfrm>
        </p:spPr>
        <p:txBody>
          <a:bodyPr anchor="b"/>
          <a:lstStyle>
            <a:lvl1pPr>
              <a:defRPr sz="4800"/>
            </a:lvl1pPr>
          </a:lstStyle>
          <a:p>
            <a:r>
              <a:rPr lang="cs-CZ"/>
              <a:t>Kliknutím lze upravit styl.</a:t>
            </a:r>
          </a:p>
        </p:txBody>
      </p:sp>
      <p:sp>
        <p:nvSpPr>
          <p:cNvPr id="3" name="Zástupný symbol pro obrázek 2"/>
          <p:cNvSpPr>
            <a:spLocks noGrp="1"/>
          </p:cNvSpPr>
          <p:nvPr>
            <p:ph type="pic" idx="1"/>
          </p:nvPr>
        </p:nvSpPr>
        <p:spPr>
          <a:xfrm>
            <a:off x="7774782" y="1481139"/>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cs-CZ"/>
          </a:p>
        </p:txBody>
      </p:sp>
      <p:sp>
        <p:nvSpPr>
          <p:cNvPr id="4" name="Zástupný symbol pro text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cs-CZ"/>
              <a:t>Upravte styly předlohy textu.</a:t>
            </a:r>
          </a:p>
        </p:txBody>
      </p:sp>
      <p:sp>
        <p:nvSpPr>
          <p:cNvPr id="5" name="Zástupný symbol pro datum 4"/>
          <p:cNvSpPr>
            <a:spLocks noGrp="1"/>
          </p:cNvSpPr>
          <p:nvPr>
            <p:ph type="dt" sz="half" idx="10"/>
          </p:nvPr>
        </p:nvSpPr>
        <p:spPr/>
        <p:txBody>
          <a:bodyPr/>
          <a:lstStyle/>
          <a:p>
            <a:fld id="{B61BEF0D-F0BB-DE4B-95CE-6DB70DBA9567}" type="datetimeFigureOut">
              <a:rPr lang="en-US" smtClean="0"/>
              <a:pPr/>
              <a:t>4/3/2024</a:t>
            </a:fld>
            <a:endParaRPr lang="en-US"/>
          </a:p>
        </p:txBody>
      </p:sp>
      <p:sp>
        <p:nvSpPr>
          <p:cNvPr id="6" name="Zástupný symbol pro zápatí 5"/>
          <p:cNvSpPr>
            <a:spLocks noGrp="1"/>
          </p:cNvSpPr>
          <p:nvPr>
            <p:ph type="ftr" sz="quarter" idx="11"/>
          </p:nvPr>
        </p:nvSpPr>
        <p:spPr/>
        <p:txBody>
          <a:bodyPr/>
          <a:lstStyle/>
          <a:p>
            <a:endParaRPr lang="en-US"/>
          </a:p>
        </p:txBody>
      </p:sp>
      <p:sp>
        <p:nvSpPr>
          <p:cNvPr id="7" name="Zástupný symbol pro číslo snímku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1409699356"/>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55C6B4A9-1611-4792-9094-5F34BCA07E0B}" type="datetimeFigureOut">
              <a:rPr lang="en-US" smtClean="0"/>
              <a:t>4/3/2024</a:t>
            </a:fld>
            <a:endParaRPr lang="en-US"/>
          </a:p>
        </p:txBody>
      </p:sp>
      <p:sp>
        <p:nvSpPr>
          <p:cNvPr id="5" name="Zástupný symbol pro zápatí 4"/>
          <p:cNvSpPr>
            <a:spLocks noGrp="1"/>
          </p:cNvSpPr>
          <p:nvPr>
            <p:ph type="ftr" sz="quarter" idx="11"/>
          </p:nvPr>
        </p:nvSpPr>
        <p:spPr/>
        <p:txBody>
          <a:bodyPr/>
          <a:lstStyle/>
          <a:p>
            <a:endParaRPr lang="en-US"/>
          </a:p>
        </p:txBody>
      </p:sp>
      <p:sp>
        <p:nvSpPr>
          <p:cNvPr id="6" name="Zástupný symbol pro číslo snímku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1451910458"/>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13087351" y="547689"/>
            <a:ext cx="3943350" cy="871775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1257301" y="547689"/>
            <a:ext cx="11601450" cy="871775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B61BEF0D-F0BB-DE4B-95CE-6DB70DBA9567}" type="datetimeFigureOut">
              <a:rPr lang="en-US" smtClean="0"/>
              <a:pPr/>
              <a:t>4/3/2024</a:t>
            </a:fld>
            <a:endParaRPr lang="en-US"/>
          </a:p>
        </p:txBody>
      </p:sp>
      <p:sp>
        <p:nvSpPr>
          <p:cNvPr id="5" name="Zástupný symbol pro zápatí 4"/>
          <p:cNvSpPr>
            <a:spLocks noGrp="1"/>
          </p:cNvSpPr>
          <p:nvPr>
            <p:ph type="ftr" sz="quarter" idx="11"/>
          </p:nvPr>
        </p:nvSpPr>
        <p:spPr/>
        <p:txBody>
          <a:bodyPr/>
          <a:lstStyle/>
          <a:p>
            <a:endParaRPr lang="en-US"/>
          </a:p>
        </p:txBody>
      </p:sp>
      <p:sp>
        <p:nvSpPr>
          <p:cNvPr id="6" name="Zástupný symbol pro číslo snímku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21344944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onf-RSSZ-titul">
    <p:spTree>
      <p:nvGrpSpPr>
        <p:cNvPr id="1" name=""/>
        <p:cNvGrpSpPr/>
        <p:nvPr/>
      </p:nvGrpSpPr>
      <p:grpSpPr>
        <a:xfrm>
          <a:off x="0" y="0"/>
          <a:ext cx="0" cy="0"/>
          <a:chOff x="0" y="0"/>
          <a:chExt cx="0" cy="0"/>
        </a:xfrm>
      </p:grpSpPr>
      <p:sp>
        <p:nvSpPr>
          <p:cNvPr id="6" name="Freeform 4">
            <a:extLst>
              <a:ext uri="{FF2B5EF4-FFF2-40B4-BE49-F238E27FC236}">
                <a16:creationId xmlns:a16="http://schemas.microsoft.com/office/drawing/2014/main" id="{04681597-3106-330E-3672-CAE99FB85B6B}"/>
              </a:ext>
            </a:extLst>
          </p:cNvPr>
          <p:cNvSpPr/>
          <p:nvPr userDrawn="1"/>
        </p:nvSpPr>
        <p:spPr>
          <a:xfrm>
            <a:off x="9468560" y="1712141"/>
            <a:ext cx="6635244" cy="6331881"/>
          </a:xfrm>
          <a:custGeom>
            <a:avLst/>
            <a:gdLst/>
            <a:ahLst/>
            <a:cxnLst/>
            <a:rect l="l" t="t" r="r" b="b"/>
            <a:pathLst>
              <a:path w="6635244" h="6331881">
                <a:moveTo>
                  <a:pt x="0" y="0"/>
                </a:moveTo>
                <a:lnTo>
                  <a:pt x="6635243" y="0"/>
                </a:lnTo>
                <a:lnTo>
                  <a:pt x="6635243" y="6331882"/>
                </a:lnTo>
                <a:lnTo>
                  <a:pt x="0" y="6331882"/>
                </a:lnTo>
                <a:lnTo>
                  <a:pt x="0" y="0"/>
                </a:lnTo>
                <a:close/>
              </a:path>
            </a:pathLst>
          </a:custGeom>
          <a:blipFill>
            <a:blip r:embed="rId2">
              <a:alphaModFix amt="13000"/>
              <a:extLst>
                <a:ext uri="{96DAC541-7B7A-43D3-8B79-37D633B846F1}">
                  <asvg:svgBlip xmlns:asvg="http://schemas.microsoft.com/office/drawing/2016/SVG/main" xmlns="" r:embed="rId3"/>
                </a:ext>
              </a:extLst>
            </a:blip>
            <a:stretch>
              <a:fillRect/>
            </a:stretch>
          </a:blipFill>
        </p:spPr>
      </p:sp>
      <p:sp>
        <p:nvSpPr>
          <p:cNvPr id="12" name="Freeform 10">
            <a:extLst>
              <a:ext uri="{FF2B5EF4-FFF2-40B4-BE49-F238E27FC236}">
                <a16:creationId xmlns:a16="http://schemas.microsoft.com/office/drawing/2014/main" id="{A36CEED7-317E-6214-BF28-E4A35A7D4480}"/>
              </a:ext>
            </a:extLst>
          </p:cNvPr>
          <p:cNvSpPr/>
          <p:nvPr userDrawn="1"/>
        </p:nvSpPr>
        <p:spPr>
          <a:xfrm>
            <a:off x="14549200" y="218789"/>
            <a:ext cx="3109207" cy="854741"/>
          </a:xfrm>
          <a:custGeom>
            <a:avLst/>
            <a:gdLst/>
            <a:ahLst/>
            <a:cxnLst/>
            <a:rect l="l" t="t" r="r" b="b"/>
            <a:pathLst>
              <a:path w="3109207" h="854741">
                <a:moveTo>
                  <a:pt x="0" y="0"/>
                </a:moveTo>
                <a:lnTo>
                  <a:pt x="3109207" y="0"/>
                </a:lnTo>
                <a:lnTo>
                  <a:pt x="3109207" y="854741"/>
                </a:lnTo>
                <a:lnTo>
                  <a:pt x="0" y="854741"/>
                </a:lnTo>
                <a:lnTo>
                  <a:pt x="0" y="0"/>
                </a:lnTo>
                <a:close/>
              </a:path>
            </a:pathLst>
          </a:custGeom>
          <a:blipFill>
            <a:blip r:embed="rId4"/>
            <a:stretch>
              <a:fillRect/>
            </a:stretch>
          </a:blipFill>
        </p:spPr>
      </p:sp>
      <p:sp>
        <p:nvSpPr>
          <p:cNvPr id="13" name="Freeform 3">
            <a:extLst>
              <a:ext uri="{FF2B5EF4-FFF2-40B4-BE49-F238E27FC236}">
                <a16:creationId xmlns:a16="http://schemas.microsoft.com/office/drawing/2014/main" id="{CCBD355E-A859-906D-9180-2A4670BB7E1F}"/>
              </a:ext>
            </a:extLst>
          </p:cNvPr>
          <p:cNvSpPr/>
          <p:nvPr userDrawn="1"/>
        </p:nvSpPr>
        <p:spPr>
          <a:xfrm>
            <a:off x="635104" y="341773"/>
            <a:ext cx="2821052" cy="608774"/>
          </a:xfrm>
          <a:custGeom>
            <a:avLst/>
            <a:gdLst/>
            <a:ahLst/>
            <a:cxnLst/>
            <a:rect l="l" t="t" r="r" b="b"/>
            <a:pathLst>
              <a:path w="2821052" h="608774">
                <a:moveTo>
                  <a:pt x="0" y="0"/>
                </a:moveTo>
                <a:lnTo>
                  <a:pt x="2821052" y="0"/>
                </a:lnTo>
                <a:lnTo>
                  <a:pt x="2821052" y="608774"/>
                </a:lnTo>
                <a:lnTo>
                  <a:pt x="0" y="608774"/>
                </a:lnTo>
                <a:lnTo>
                  <a:pt x="0" y="0"/>
                </a:lnTo>
                <a:close/>
              </a:path>
            </a:pathLst>
          </a:custGeom>
          <a:blipFill>
            <a:blip r:embed="rId5"/>
            <a:stretch>
              <a:fillRect/>
            </a:stretch>
          </a:blipFill>
        </p:spPr>
      </p:sp>
    </p:spTree>
    <p:extLst>
      <p:ext uri="{BB962C8B-B14F-4D97-AF65-F5344CB8AC3E}">
        <p14:creationId xmlns:p14="http://schemas.microsoft.com/office/powerpoint/2010/main" val="2797514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onf-RSSZ-uvodni-strana">
    <p:spTree>
      <p:nvGrpSpPr>
        <p:cNvPr id="1" name=""/>
        <p:cNvGrpSpPr/>
        <p:nvPr/>
      </p:nvGrpSpPr>
      <p:grpSpPr>
        <a:xfrm>
          <a:off x="0" y="0"/>
          <a:ext cx="0" cy="0"/>
          <a:chOff x="0" y="0"/>
          <a:chExt cx="0" cy="0"/>
        </a:xfrm>
      </p:grpSpPr>
      <p:sp>
        <p:nvSpPr>
          <p:cNvPr id="6" name="Freeform 4">
            <a:extLst>
              <a:ext uri="{FF2B5EF4-FFF2-40B4-BE49-F238E27FC236}">
                <a16:creationId xmlns:a16="http://schemas.microsoft.com/office/drawing/2014/main" id="{04681597-3106-330E-3672-CAE99FB85B6B}"/>
              </a:ext>
            </a:extLst>
          </p:cNvPr>
          <p:cNvSpPr/>
          <p:nvPr userDrawn="1"/>
        </p:nvSpPr>
        <p:spPr>
          <a:xfrm>
            <a:off x="13563477" y="4659267"/>
            <a:ext cx="4253286" cy="4096872"/>
          </a:xfrm>
          <a:custGeom>
            <a:avLst/>
            <a:gdLst/>
            <a:ahLst/>
            <a:cxnLst/>
            <a:rect l="l" t="t" r="r" b="b"/>
            <a:pathLst>
              <a:path w="6635244" h="6331881">
                <a:moveTo>
                  <a:pt x="0" y="0"/>
                </a:moveTo>
                <a:lnTo>
                  <a:pt x="6635243" y="0"/>
                </a:lnTo>
                <a:lnTo>
                  <a:pt x="6635243" y="6331882"/>
                </a:lnTo>
                <a:lnTo>
                  <a:pt x="0" y="6331882"/>
                </a:lnTo>
                <a:lnTo>
                  <a:pt x="0" y="0"/>
                </a:lnTo>
                <a:close/>
              </a:path>
            </a:pathLst>
          </a:custGeom>
          <a:blipFill>
            <a:blip r:embed="rId2">
              <a:alphaModFix amt="13000"/>
              <a:extLst>
                <a:ext uri="{96DAC541-7B7A-43D3-8B79-37D633B846F1}">
                  <asvg:svgBlip xmlns:asvg="http://schemas.microsoft.com/office/drawing/2016/SVG/main" xmlns="" r:embed="rId3"/>
                </a:ext>
              </a:extLst>
            </a:blip>
            <a:stretch>
              <a:fillRect/>
            </a:stretch>
          </a:blipFill>
        </p:spPr>
      </p:sp>
      <p:sp>
        <p:nvSpPr>
          <p:cNvPr id="12" name="Freeform 10">
            <a:extLst>
              <a:ext uri="{FF2B5EF4-FFF2-40B4-BE49-F238E27FC236}">
                <a16:creationId xmlns:a16="http://schemas.microsoft.com/office/drawing/2014/main" id="{A36CEED7-317E-6214-BF28-E4A35A7D4480}"/>
              </a:ext>
            </a:extLst>
          </p:cNvPr>
          <p:cNvSpPr/>
          <p:nvPr userDrawn="1"/>
        </p:nvSpPr>
        <p:spPr>
          <a:xfrm>
            <a:off x="14662038" y="320389"/>
            <a:ext cx="3109207" cy="854741"/>
          </a:xfrm>
          <a:custGeom>
            <a:avLst/>
            <a:gdLst/>
            <a:ahLst/>
            <a:cxnLst/>
            <a:rect l="l" t="t" r="r" b="b"/>
            <a:pathLst>
              <a:path w="3109207" h="854741">
                <a:moveTo>
                  <a:pt x="0" y="0"/>
                </a:moveTo>
                <a:lnTo>
                  <a:pt x="3109207" y="0"/>
                </a:lnTo>
                <a:lnTo>
                  <a:pt x="3109207" y="854741"/>
                </a:lnTo>
                <a:lnTo>
                  <a:pt x="0" y="854741"/>
                </a:lnTo>
                <a:lnTo>
                  <a:pt x="0" y="0"/>
                </a:lnTo>
                <a:close/>
              </a:path>
            </a:pathLst>
          </a:custGeom>
          <a:blipFill>
            <a:blip r:embed="rId4"/>
            <a:stretch>
              <a:fillRect/>
            </a:stretch>
          </a:blipFill>
        </p:spPr>
      </p:sp>
      <p:sp>
        <p:nvSpPr>
          <p:cNvPr id="13" name="Freeform 3">
            <a:extLst>
              <a:ext uri="{FF2B5EF4-FFF2-40B4-BE49-F238E27FC236}">
                <a16:creationId xmlns:a16="http://schemas.microsoft.com/office/drawing/2014/main" id="{CCBD355E-A859-906D-9180-2A4670BB7E1F}"/>
              </a:ext>
            </a:extLst>
          </p:cNvPr>
          <p:cNvSpPr/>
          <p:nvPr userDrawn="1"/>
        </p:nvSpPr>
        <p:spPr>
          <a:xfrm>
            <a:off x="516755" y="443373"/>
            <a:ext cx="2821052" cy="608774"/>
          </a:xfrm>
          <a:custGeom>
            <a:avLst/>
            <a:gdLst/>
            <a:ahLst/>
            <a:cxnLst/>
            <a:rect l="l" t="t" r="r" b="b"/>
            <a:pathLst>
              <a:path w="2821052" h="608774">
                <a:moveTo>
                  <a:pt x="0" y="0"/>
                </a:moveTo>
                <a:lnTo>
                  <a:pt x="2821052" y="0"/>
                </a:lnTo>
                <a:lnTo>
                  <a:pt x="2821052" y="608774"/>
                </a:lnTo>
                <a:lnTo>
                  <a:pt x="0" y="608774"/>
                </a:lnTo>
                <a:lnTo>
                  <a:pt x="0" y="0"/>
                </a:lnTo>
                <a:close/>
              </a:path>
            </a:pathLst>
          </a:custGeom>
          <a:blipFill>
            <a:blip r:embed="rId5"/>
            <a:stretch>
              <a:fillRect/>
            </a:stretch>
          </a:blipFill>
        </p:spPr>
      </p:sp>
      <p:sp>
        <p:nvSpPr>
          <p:cNvPr id="24" name="Title 1">
            <a:extLst>
              <a:ext uri="{FF2B5EF4-FFF2-40B4-BE49-F238E27FC236}">
                <a16:creationId xmlns:a16="http://schemas.microsoft.com/office/drawing/2014/main" id="{85AA1F58-5B48-6C01-3D26-62F0E3953D42}"/>
              </a:ext>
            </a:extLst>
          </p:cNvPr>
          <p:cNvSpPr>
            <a:spLocks noGrp="1"/>
          </p:cNvSpPr>
          <p:nvPr>
            <p:ph type="ctrTitle"/>
          </p:nvPr>
        </p:nvSpPr>
        <p:spPr>
          <a:xfrm>
            <a:off x="3473516" y="2077117"/>
            <a:ext cx="11522195" cy="1470025"/>
          </a:xfrm>
        </p:spPr>
        <p:txBody>
          <a:bodyPr/>
          <a:lstStyle/>
          <a:p>
            <a:r>
              <a:rPr lang="en-US"/>
              <a:t>Click to edit Master title style</a:t>
            </a:r>
          </a:p>
        </p:txBody>
      </p:sp>
      <p:sp>
        <p:nvSpPr>
          <p:cNvPr id="25" name="Subtitle 2">
            <a:extLst>
              <a:ext uri="{FF2B5EF4-FFF2-40B4-BE49-F238E27FC236}">
                <a16:creationId xmlns:a16="http://schemas.microsoft.com/office/drawing/2014/main" id="{957A845E-6AC8-5B1B-094C-835AF388C253}"/>
              </a:ext>
            </a:extLst>
          </p:cNvPr>
          <p:cNvSpPr>
            <a:spLocks noGrp="1"/>
          </p:cNvSpPr>
          <p:nvPr>
            <p:ph type="subTitle" idx="1"/>
          </p:nvPr>
        </p:nvSpPr>
        <p:spPr>
          <a:xfrm>
            <a:off x="5943600" y="3912868"/>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onf-RSSZ-obsahove-strany">
    <p:spTree>
      <p:nvGrpSpPr>
        <p:cNvPr id="1" name=""/>
        <p:cNvGrpSpPr/>
        <p:nvPr/>
      </p:nvGrpSpPr>
      <p:grpSpPr>
        <a:xfrm>
          <a:off x="0" y="0"/>
          <a:ext cx="0" cy="0"/>
          <a:chOff x="0" y="0"/>
          <a:chExt cx="0" cy="0"/>
        </a:xfrm>
      </p:grpSpPr>
      <p:sp>
        <p:nvSpPr>
          <p:cNvPr id="6" name="Freeform 4">
            <a:extLst>
              <a:ext uri="{FF2B5EF4-FFF2-40B4-BE49-F238E27FC236}">
                <a16:creationId xmlns:a16="http://schemas.microsoft.com/office/drawing/2014/main" id="{04681597-3106-330E-3672-CAE99FB85B6B}"/>
              </a:ext>
            </a:extLst>
          </p:cNvPr>
          <p:cNvSpPr/>
          <p:nvPr userDrawn="1"/>
        </p:nvSpPr>
        <p:spPr>
          <a:xfrm>
            <a:off x="13563477" y="4659267"/>
            <a:ext cx="4253286" cy="4096872"/>
          </a:xfrm>
          <a:custGeom>
            <a:avLst/>
            <a:gdLst/>
            <a:ahLst/>
            <a:cxnLst/>
            <a:rect l="l" t="t" r="r" b="b"/>
            <a:pathLst>
              <a:path w="6635244" h="6331881">
                <a:moveTo>
                  <a:pt x="0" y="0"/>
                </a:moveTo>
                <a:lnTo>
                  <a:pt x="6635243" y="0"/>
                </a:lnTo>
                <a:lnTo>
                  <a:pt x="6635243" y="6331882"/>
                </a:lnTo>
                <a:lnTo>
                  <a:pt x="0" y="6331882"/>
                </a:lnTo>
                <a:lnTo>
                  <a:pt x="0" y="0"/>
                </a:lnTo>
                <a:close/>
              </a:path>
            </a:pathLst>
          </a:custGeom>
          <a:blipFill>
            <a:blip r:embed="rId2">
              <a:alphaModFix amt="13000"/>
              <a:extLst>
                <a:ext uri="{96DAC541-7B7A-43D3-8B79-37D633B846F1}">
                  <asvg:svgBlip xmlns:asvg="http://schemas.microsoft.com/office/drawing/2016/SVG/main" xmlns="" r:embed="rId3"/>
                </a:ext>
              </a:extLst>
            </a:blip>
            <a:stretch>
              <a:fillRect/>
            </a:stretch>
          </a:blipFill>
        </p:spPr>
      </p:sp>
      <p:sp>
        <p:nvSpPr>
          <p:cNvPr id="12" name="Freeform 10">
            <a:extLst>
              <a:ext uri="{FF2B5EF4-FFF2-40B4-BE49-F238E27FC236}">
                <a16:creationId xmlns:a16="http://schemas.microsoft.com/office/drawing/2014/main" id="{A36CEED7-317E-6214-BF28-E4A35A7D4480}"/>
              </a:ext>
            </a:extLst>
          </p:cNvPr>
          <p:cNvSpPr/>
          <p:nvPr userDrawn="1"/>
        </p:nvSpPr>
        <p:spPr>
          <a:xfrm>
            <a:off x="14662038" y="168636"/>
            <a:ext cx="3109207" cy="854741"/>
          </a:xfrm>
          <a:custGeom>
            <a:avLst/>
            <a:gdLst/>
            <a:ahLst/>
            <a:cxnLst/>
            <a:rect l="l" t="t" r="r" b="b"/>
            <a:pathLst>
              <a:path w="3109207" h="854741">
                <a:moveTo>
                  <a:pt x="0" y="0"/>
                </a:moveTo>
                <a:lnTo>
                  <a:pt x="3109207" y="0"/>
                </a:lnTo>
                <a:lnTo>
                  <a:pt x="3109207" y="854741"/>
                </a:lnTo>
                <a:lnTo>
                  <a:pt x="0" y="854741"/>
                </a:lnTo>
                <a:lnTo>
                  <a:pt x="0" y="0"/>
                </a:lnTo>
                <a:close/>
              </a:path>
            </a:pathLst>
          </a:custGeom>
          <a:blipFill>
            <a:blip r:embed="rId4"/>
            <a:stretch>
              <a:fillRect/>
            </a:stretch>
          </a:blipFill>
        </p:spPr>
      </p:sp>
      <p:sp>
        <p:nvSpPr>
          <p:cNvPr id="13" name="Freeform 3">
            <a:extLst>
              <a:ext uri="{FF2B5EF4-FFF2-40B4-BE49-F238E27FC236}">
                <a16:creationId xmlns:a16="http://schemas.microsoft.com/office/drawing/2014/main" id="{CCBD355E-A859-906D-9180-2A4670BB7E1F}"/>
              </a:ext>
            </a:extLst>
          </p:cNvPr>
          <p:cNvSpPr/>
          <p:nvPr userDrawn="1"/>
        </p:nvSpPr>
        <p:spPr>
          <a:xfrm>
            <a:off x="516755" y="291620"/>
            <a:ext cx="2821052" cy="608774"/>
          </a:xfrm>
          <a:custGeom>
            <a:avLst/>
            <a:gdLst/>
            <a:ahLst/>
            <a:cxnLst/>
            <a:rect l="l" t="t" r="r" b="b"/>
            <a:pathLst>
              <a:path w="2821052" h="608774">
                <a:moveTo>
                  <a:pt x="0" y="0"/>
                </a:moveTo>
                <a:lnTo>
                  <a:pt x="2821052" y="0"/>
                </a:lnTo>
                <a:lnTo>
                  <a:pt x="2821052" y="608774"/>
                </a:lnTo>
                <a:lnTo>
                  <a:pt x="0" y="608774"/>
                </a:lnTo>
                <a:lnTo>
                  <a:pt x="0" y="0"/>
                </a:lnTo>
                <a:close/>
              </a:path>
            </a:pathLst>
          </a:custGeom>
          <a:blipFill>
            <a:blip r:embed="rId5"/>
            <a:stretch>
              <a:fillRect/>
            </a:stretch>
          </a:blipFill>
        </p:spPr>
      </p:sp>
      <p:sp>
        <p:nvSpPr>
          <p:cNvPr id="2" name="Title Placeholder 1">
            <a:extLst>
              <a:ext uri="{FF2B5EF4-FFF2-40B4-BE49-F238E27FC236}">
                <a16:creationId xmlns:a16="http://schemas.microsoft.com/office/drawing/2014/main" id="{476FC633-C581-F06B-D91F-8C07819B22EB}"/>
              </a:ext>
            </a:extLst>
          </p:cNvPr>
          <p:cNvSpPr>
            <a:spLocks noGrp="1"/>
          </p:cNvSpPr>
          <p:nvPr>
            <p:ph type="title"/>
          </p:nvPr>
        </p:nvSpPr>
        <p:spPr>
          <a:xfrm>
            <a:off x="3187598" y="1659385"/>
            <a:ext cx="11912804"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B4EDB7A-791F-4CFE-4843-469D1D66D9C1}"/>
              </a:ext>
            </a:extLst>
          </p:cNvPr>
          <p:cNvSpPr>
            <a:spLocks noGrp="1"/>
          </p:cNvSpPr>
          <p:nvPr>
            <p:ph idx="1" hasCustomPrompt="1"/>
          </p:nvPr>
        </p:nvSpPr>
        <p:spPr>
          <a:xfrm>
            <a:off x="1709231" y="3441678"/>
            <a:ext cx="14869537" cy="5323069"/>
          </a:xfrm>
          <a:prstGeom prst="rect">
            <a:avLst/>
          </a:prstGeom>
        </p:spPr>
        <p:txBody>
          <a:bodyPr vert="horz" lIns="91440" tIns="45720" rIns="91440" bIns="45720" rtlCol="0">
            <a:normAutofit/>
          </a:bodyPr>
          <a:lstStyle/>
          <a:p>
            <a:pPr lvl="0"/>
            <a:r>
              <a:rPr lang="cs-CZ" noProof="0"/>
              <a:t>Click to </a:t>
            </a:r>
            <a:r>
              <a:rPr lang="cs-CZ" noProof="0" err="1"/>
              <a:t>edit</a:t>
            </a:r>
            <a:r>
              <a:rPr lang="cs-CZ" noProof="0"/>
              <a:t> Master text </a:t>
            </a:r>
            <a:r>
              <a:rPr lang="cs-CZ" noProof="0" err="1"/>
              <a:t>styles</a:t>
            </a:r>
            <a:endParaRPr lang="cs-CZ" noProof="0"/>
          </a:p>
          <a:p>
            <a:pPr lvl="1"/>
            <a:r>
              <a:rPr lang="cs-CZ" noProof="0"/>
              <a:t>Second level</a:t>
            </a:r>
          </a:p>
          <a:p>
            <a:pPr lvl="2"/>
            <a:r>
              <a:rPr lang="cs-CZ" noProof="0" err="1"/>
              <a:t>Third</a:t>
            </a:r>
            <a:r>
              <a:rPr lang="cs-CZ" noProof="0"/>
              <a:t> level</a:t>
            </a:r>
          </a:p>
          <a:p>
            <a:pPr lvl="3"/>
            <a:r>
              <a:rPr lang="cs-CZ" noProof="0" err="1"/>
              <a:t>Fourth</a:t>
            </a:r>
            <a:r>
              <a:rPr lang="cs-CZ" noProof="0"/>
              <a:t> level</a:t>
            </a:r>
          </a:p>
          <a:p>
            <a:pPr lvl="4"/>
            <a:r>
              <a:rPr lang="cs-CZ" noProof="0" err="1"/>
              <a:t>Fifth</a:t>
            </a:r>
            <a:r>
              <a:rPr lang="cs-CZ" noProof="0"/>
              <a:t> level</a:t>
            </a:r>
          </a:p>
        </p:txBody>
      </p:sp>
    </p:spTree>
    <p:extLst>
      <p:ext uri="{BB962C8B-B14F-4D97-AF65-F5344CB8AC3E}">
        <p14:creationId xmlns:p14="http://schemas.microsoft.com/office/powerpoint/2010/main" val="2212073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2" r:id="rId7"/>
    <p:sldLayoutId id="2147483655" r:id="rId8"/>
    <p:sldLayoutId id="2147483663"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1257300" y="547688"/>
            <a:ext cx="15773400" cy="1988344"/>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1257300" y="2738438"/>
            <a:ext cx="15773400" cy="652700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B61BEF0D-F0BB-DE4B-95CE-6DB70DBA9567}" type="datetimeFigureOut">
              <a:rPr lang="en-US" smtClean="0"/>
              <a:pPr/>
              <a:t>4/3/2024</a:t>
            </a:fld>
            <a:endParaRPr lang="en-US"/>
          </a:p>
        </p:txBody>
      </p:sp>
      <p:sp>
        <p:nvSpPr>
          <p:cNvPr id="5" name="Zástupný symbol pro zápatí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Zástupný symbol pro číslo snímku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marL="0" lvl="0" indent="0" algn="r" rtl="0">
              <a:spcBef>
                <a:spcPts val="0"/>
              </a:spcBef>
              <a:spcAft>
                <a:spcPts val="0"/>
              </a:spcAft>
              <a:buNone/>
            </a:pPr>
            <a:fld id="{00000000-1234-1234-1234-123412341234}" type="slidenum">
              <a:rPr lang="cs" smtClean="0"/>
              <a:pPr marL="0" lvl="0" indent="0" algn="r" rtl="0">
                <a:spcBef>
                  <a:spcPts val="0"/>
                </a:spcBef>
                <a:spcAft>
                  <a:spcPts val="0"/>
                </a:spcAft>
                <a:buNone/>
              </a:pPr>
              <a:t>‹#›</a:t>
            </a:fld>
            <a:endParaRPr lang="cs"/>
          </a:p>
        </p:txBody>
      </p:sp>
    </p:spTree>
    <p:extLst>
      <p:ext uri="{BB962C8B-B14F-4D97-AF65-F5344CB8AC3E}">
        <p14:creationId xmlns:p14="http://schemas.microsoft.com/office/powerpoint/2010/main" val="14059918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microsoft.com/office/2018/10/relationships/comments" Target="../comments/modernComment_19C_22D8DB2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5.png"/><Relationship Id="rId7" Type="http://schemas.openxmlformats.org/officeDocument/2006/relationships/diagramQuickStyle" Target="../diagrams/quickStyle2.xml"/><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8.svg"/><Relationship Id="rId9" Type="http://schemas.microsoft.com/office/2007/relationships/diagramDrawing" Target="../diagrams/drawing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socialni-zaclenovani.cz/dokument/socialni-participace/" TargetMode="Externa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hyperlink" Target="https://www.mpsv.cz/akcni-plan-2021-2023-strategie-socialniho-zaclenovani-2021-2030" TargetMode="External"/><Relationship Id="rId2" Type="http://schemas.openxmlformats.org/officeDocument/2006/relationships/hyperlink" Target="https://socialniprace.cz/inspirace-pro-praxi/podpora-romskych-lidryn-v-socialne-vyloucenych-lokalitach/" TargetMode="Externa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microsoft.com/office/2018/10/relationships/comments" Target="../comments/modernComment_17A_C617961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3621E3C9-C813-BE4A-0207-AF0566749C09}"/>
              </a:ext>
            </a:extLst>
          </p:cNvPr>
          <p:cNvSpPr txBox="1"/>
          <p:nvPr/>
        </p:nvSpPr>
        <p:spPr>
          <a:xfrm>
            <a:off x="2961358" y="1898843"/>
            <a:ext cx="6182642" cy="5082545"/>
          </a:xfrm>
          <a:prstGeom prst="rect">
            <a:avLst/>
          </a:prstGeom>
        </p:spPr>
        <p:txBody>
          <a:bodyPr lIns="0" tIns="0" rIns="0" bIns="0" rtlCol="0" anchor="t">
            <a:spAutoFit/>
          </a:bodyPr>
          <a:lstStyle/>
          <a:p>
            <a:pPr>
              <a:lnSpc>
                <a:spcPts val="6620"/>
              </a:lnSpc>
            </a:pPr>
            <a:r>
              <a:rPr lang="cs-CZ" sz="5610" spc="-280">
                <a:solidFill>
                  <a:srgbClr val="000000"/>
                </a:solidFill>
                <a:latin typeface="League Spartan"/>
              </a:rPr>
              <a:t>Podpora sociálního začleňování v obcích, současná a budoucí role Agentury</a:t>
            </a:r>
          </a:p>
        </p:txBody>
      </p:sp>
      <p:sp>
        <p:nvSpPr>
          <p:cNvPr id="6" name="Freeform 4">
            <a:extLst>
              <a:ext uri="{FF2B5EF4-FFF2-40B4-BE49-F238E27FC236}">
                <a16:creationId xmlns:a16="http://schemas.microsoft.com/office/drawing/2014/main" id="{7D0120DD-0676-1E11-944B-17DE442563FA}"/>
              </a:ext>
            </a:extLst>
          </p:cNvPr>
          <p:cNvSpPr/>
          <p:nvPr/>
        </p:nvSpPr>
        <p:spPr>
          <a:xfrm>
            <a:off x="9468560" y="1719009"/>
            <a:ext cx="6635244" cy="6331881"/>
          </a:xfrm>
          <a:custGeom>
            <a:avLst/>
            <a:gdLst/>
            <a:ahLst/>
            <a:cxnLst/>
            <a:rect l="l" t="t" r="r" b="b"/>
            <a:pathLst>
              <a:path w="6635244" h="6331881">
                <a:moveTo>
                  <a:pt x="0" y="0"/>
                </a:moveTo>
                <a:lnTo>
                  <a:pt x="6635243" y="0"/>
                </a:lnTo>
                <a:lnTo>
                  <a:pt x="6635243" y="6331882"/>
                </a:lnTo>
                <a:lnTo>
                  <a:pt x="0" y="633188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Podnadpis 2">
            <a:extLst>
              <a:ext uri="{FF2B5EF4-FFF2-40B4-BE49-F238E27FC236}">
                <a16:creationId xmlns:a16="http://schemas.microsoft.com/office/drawing/2014/main" id="{B2262E53-6627-2C75-DACF-10D96464163A}"/>
              </a:ext>
            </a:extLst>
          </p:cNvPr>
          <p:cNvSpPr txBox="1">
            <a:spLocks/>
          </p:cNvSpPr>
          <p:nvPr/>
        </p:nvSpPr>
        <p:spPr>
          <a:xfrm>
            <a:off x="2769114" y="7125162"/>
            <a:ext cx="7180033" cy="1752600"/>
          </a:xfrm>
          <a:prstGeom prst="rect">
            <a:avLst/>
          </a:prstGeom>
        </p:spPr>
        <p:txBody>
          <a:bodyPr lIns="91440" tIns="45720" rIns="91440" bIns="45720" anchor="t"/>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cs-CZ">
                <a:solidFill>
                  <a:srgbClr val="000000"/>
                </a:solidFill>
                <a:latin typeface="Montserrat"/>
              </a:rPr>
              <a:t>Mgr. Martin Šimáček</a:t>
            </a:r>
            <a:r>
              <a:rPr lang="cs-CZ">
                <a:latin typeface="Montserrat" panose="00000500000000000000" pitchFamily="2" charset="-18"/>
              </a:rPr>
              <a:t/>
            </a:r>
            <a:br>
              <a:rPr lang="cs-CZ">
                <a:latin typeface="Montserrat" panose="00000500000000000000" pitchFamily="2" charset="-18"/>
              </a:rPr>
            </a:br>
            <a:r>
              <a:rPr lang="cs-CZ">
                <a:solidFill>
                  <a:srgbClr val="000000"/>
                </a:solidFill>
                <a:latin typeface="Montserrat"/>
              </a:rPr>
              <a:t>ředitel Agentury pro sociální </a:t>
            </a:r>
            <a:r>
              <a:rPr lang="cs-CZ">
                <a:latin typeface="Montserrat"/>
              </a:rPr>
              <a:t/>
            </a:r>
            <a:br>
              <a:rPr lang="cs-CZ">
                <a:latin typeface="Montserrat"/>
              </a:rPr>
            </a:br>
            <a:r>
              <a:rPr lang="cs-CZ">
                <a:solidFill>
                  <a:srgbClr val="000000"/>
                </a:solidFill>
                <a:latin typeface="Montserrat"/>
              </a:rPr>
              <a:t>začleňování</a:t>
            </a:r>
            <a:endParaRPr lang="en-US">
              <a:latin typeface="Montserrat"/>
            </a:endParaRPr>
          </a:p>
          <a:p>
            <a:endParaRPr lang="cs-CZ"/>
          </a:p>
        </p:txBody>
      </p:sp>
    </p:spTree>
    <p:extLst>
      <p:ext uri="{BB962C8B-B14F-4D97-AF65-F5344CB8AC3E}">
        <p14:creationId xmlns:p14="http://schemas.microsoft.com/office/powerpoint/2010/main" val="453898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Zástupný obsah 4" descr="Obsah obrázku text, snímek obrazovky, kruh, Písmo&#10;&#10;Popis byl vytvořen automaticky">
            <a:extLst>
              <a:ext uri="{FF2B5EF4-FFF2-40B4-BE49-F238E27FC236}">
                <a16:creationId xmlns:a16="http://schemas.microsoft.com/office/drawing/2014/main" id="{5968E419-95F2-93CD-D7D1-82CF5F31AB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45831" y="1501660"/>
            <a:ext cx="10796337" cy="9050547"/>
          </a:xfrm>
        </p:spPr>
      </p:pic>
      <p:sp>
        <p:nvSpPr>
          <p:cNvPr id="2" name="Nadpis 1">
            <a:extLst>
              <a:ext uri="{FF2B5EF4-FFF2-40B4-BE49-F238E27FC236}">
                <a16:creationId xmlns:a16="http://schemas.microsoft.com/office/drawing/2014/main" id="{4C697CE0-2938-A3CF-F815-5EBB99E54E81}"/>
              </a:ext>
            </a:extLst>
          </p:cNvPr>
          <p:cNvSpPr>
            <a:spLocks noGrp="1"/>
          </p:cNvSpPr>
          <p:nvPr>
            <p:ph type="title"/>
          </p:nvPr>
        </p:nvSpPr>
        <p:spPr>
          <a:xfrm>
            <a:off x="3187597" y="1170792"/>
            <a:ext cx="11912804" cy="1143000"/>
          </a:xfrm>
        </p:spPr>
        <p:txBody>
          <a:bodyPr>
            <a:normAutofit fontScale="90000"/>
          </a:bodyPr>
          <a:lstStyle/>
          <a:p>
            <a:r>
              <a:rPr lang="en-US" b="1" err="1">
                <a:solidFill>
                  <a:srgbClr val="002060"/>
                </a:solidFill>
              </a:rPr>
              <a:t>Koordinovaný</a:t>
            </a:r>
            <a:r>
              <a:rPr lang="en-US" b="1">
                <a:solidFill>
                  <a:srgbClr val="002060"/>
                </a:solidFill>
              </a:rPr>
              <a:t> </a:t>
            </a:r>
            <a:r>
              <a:rPr lang="en-US" b="1" err="1">
                <a:solidFill>
                  <a:srgbClr val="002060"/>
                </a:solidFill>
              </a:rPr>
              <a:t>přístup</a:t>
            </a:r>
            <a:r>
              <a:rPr lang="en-US" b="1">
                <a:solidFill>
                  <a:srgbClr val="002060"/>
                </a:solidFill>
              </a:rPr>
              <a:t> k </a:t>
            </a:r>
            <a:r>
              <a:rPr lang="en-US" b="1" err="1">
                <a:solidFill>
                  <a:srgbClr val="002060"/>
                </a:solidFill>
              </a:rPr>
              <a:t>sociálnímu</a:t>
            </a:r>
            <a:r>
              <a:rPr lang="en-US" b="1">
                <a:solidFill>
                  <a:srgbClr val="002060"/>
                </a:solidFill>
              </a:rPr>
              <a:t> </a:t>
            </a:r>
            <a:r>
              <a:rPr lang="en-US" b="1" err="1">
                <a:solidFill>
                  <a:srgbClr val="002060"/>
                </a:solidFill>
              </a:rPr>
              <a:t>vyloučení</a:t>
            </a:r>
            <a:r>
              <a:rPr lang="en-US" b="1">
                <a:solidFill>
                  <a:srgbClr val="002060"/>
                </a:solidFill>
              </a:rPr>
              <a:t> 2021+</a:t>
            </a:r>
            <a:endParaRPr lang="cs-CZ"/>
          </a:p>
        </p:txBody>
      </p:sp>
    </p:spTree>
    <p:extLst>
      <p:ext uri="{BB962C8B-B14F-4D97-AF65-F5344CB8AC3E}">
        <p14:creationId xmlns:p14="http://schemas.microsoft.com/office/powerpoint/2010/main" val="1416283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4B41-D804-371A-8607-DFDCCE10182C}"/>
              </a:ext>
            </a:extLst>
          </p:cNvPr>
          <p:cNvSpPr>
            <a:spLocks noGrp="1"/>
          </p:cNvSpPr>
          <p:nvPr>
            <p:ph type="title"/>
          </p:nvPr>
        </p:nvSpPr>
        <p:spPr/>
        <p:txBody>
          <a:bodyPr>
            <a:normAutofit fontScale="90000"/>
          </a:bodyPr>
          <a:lstStyle/>
          <a:p>
            <a:r>
              <a:rPr lang="cs-CZ" b="1">
                <a:solidFill>
                  <a:srgbClr val="002060"/>
                </a:solidFill>
              </a:rPr>
              <a:t>OP Z+ Výzva č. 18 - Podpora sociálního začleňování ve vyloučených lokalitách (1)</a:t>
            </a:r>
          </a:p>
        </p:txBody>
      </p:sp>
      <p:sp>
        <p:nvSpPr>
          <p:cNvPr id="3" name="Content Placeholder 2">
            <a:extLst>
              <a:ext uri="{FF2B5EF4-FFF2-40B4-BE49-F238E27FC236}">
                <a16:creationId xmlns:a16="http://schemas.microsoft.com/office/drawing/2014/main" id="{C2A05010-3D5F-CCA1-4D9B-630A2ECD1496}"/>
              </a:ext>
            </a:extLst>
          </p:cNvPr>
          <p:cNvSpPr>
            <a:spLocks noGrp="1"/>
          </p:cNvSpPr>
          <p:nvPr>
            <p:ph idx="1"/>
          </p:nvPr>
        </p:nvSpPr>
        <p:spPr/>
        <p:txBody>
          <a:bodyPr vert="horz" lIns="91440" tIns="45720" rIns="91440" bIns="45720" rtlCol="0" anchor="t">
            <a:normAutofit lnSpcReduction="10000"/>
          </a:bodyPr>
          <a:lstStyle/>
          <a:p>
            <a:r>
              <a:rPr lang="cs-CZ"/>
              <a:t>V rámci ukončených operačních programů OPZ a OP VVV došlo u obcí spolupracující s ASZ k realizaci 410 úspěšných projektů, které získaly finanční podporu v objemu cca 3 miliardy korun. </a:t>
            </a:r>
          </a:p>
          <a:p>
            <a:r>
              <a:rPr lang="cs-CZ"/>
              <a:t>Ve výzvě OPZ+ č. 18 Agentura k prosinci 2023 napomohla s přípravou 144 schválených projektů obcí a nevládních organizací za 1 300 143 092 Kč týkajících se sociálního bydlení, zabydlování, terénních programů, oddlužování, sociálně aktivizačních služeb, zaměstnanosti a prevence kriminality.</a:t>
            </a:r>
          </a:p>
          <a:p>
            <a:r>
              <a:rPr lang="cs-CZ"/>
              <a:t>Projekty byly podpořeny například ve městech Brno, Liberec, Chomutov, Ostrava, Aš, Břeclav, Děčín, Moravská Třebová, Budišov nad Budišovkou, Česká Kamenice, Jeseník, Žatec, Jihlava, Jirkov, Kadaň, Písek, Čermná ve Slezsku, Dubí, Frýdlant, Krnov, Kroměříž, Postoloprty, Sokolov a další.</a:t>
            </a:r>
          </a:p>
        </p:txBody>
      </p:sp>
    </p:spTree>
    <p:extLst>
      <p:ext uri="{BB962C8B-B14F-4D97-AF65-F5344CB8AC3E}">
        <p14:creationId xmlns:p14="http://schemas.microsoft.com/office/powerpoint/2010/main" val="2445507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64488-E300-4F80-3754-746AFB5E68E2}"/>
              </a:ext>
            </a:extLst>
          </p:cNvPr>
          <p:cNvSpPr>
            <a:spLocks noGrp="1"/>
          </p:cNvSpPr>
          <p:nvPr>
            <p:ph type="title"/>
          </p:nvPr>
        </p:nvSpPr>
        <p:spPr>
          <a:xfrm>
            <a:off x="3187598" y="1058779"/>
            <a:ext cx="11912804" cy="1700463"/>
          </a:xfrm>
        </p:spPr>
        <p:txBody>
          <a:bodyPr>
            <a:normAutofit/>
          </a:bodyPr>
          <a:lstStyle/>
          <a:p>
            <a:r>
              <a:rPr lang="cs-CZ" b="1">
                <a:solidFill>
                  <a:srgbClr val="002060"/>
                </a:solidFill>
              </a:rPr>
              <a:t>OP Z+ </a:t>
            </a:r>
            <a:r>
              <a:rPr lang="en-US" b="1" err="1">
                <a:solidFill>
                  <a:srgbClr val="002060"/>
                </a:solidFill>
              </a:rPr>
              <a:t>Výzva</a:t>
            </a:r>
            <a:r>
              <a:rPr lang="en-US" b="1">
                <a:solidFill>
                  <a:srgbClr val="002060"/>
                </a:solidFill>
              </a:rPr>
              <a:t> č. 18</a:t>
            </a:r>
            <a:r>
              <a:rPr lang="cs-CZ" b="1">
                <a:solidFill>
                  <a:srgbClr val="002060"/>
                </a:solidFill>
              </a:rPr>
              <a:t> - </a:t>
            </a:r>
            <a:r>
              <a:rPr lang="en-US" b="1" err="1">
                <a:solidFill>
                  <a:srgbClr val="002060"/>
                </a:solidFill>
              </a:rPr>
              <a:t>Podpora</a:t>
            </a:r>
            <a:r>
              <a:rPr lang="en-US" b="1">
                <a:solidFill>
                  <a:srgbClr val="002060"/>
                </a:solidFill>
              </a:rPr>
              <a:t> </a:t>
            </a:r>
            <a:r>
              <a:rPr lang="en-US" b="1" err="1">
                <a:solidFill>
                  <a:srgbClr val="002060"/>
                </a:solidFill>
              </a:rPr>
              <a:t>sociálního</a:t>
            </a:r>
            <a:r>
              <a:rPr lang="en-US" b="1">
                <a:solidFill>
                  <a:srgbClr val="002060"/>
                </a:solidFill>
              </a:rPr>
              <a:t> </a:t>
            </a:r>
            <a:r>
              <a:rPr lang="en-US" b="1" err="1">
                <a:solidFill>
                  <a:srgbClr val="002060"/>
                </a:solidFill>
              </a:rPr>
              <a:t>začleňování</a:t>
            </a:r>
            <a:r>
              <a:rPr lang="en-US" b="1">
                <a:solidFill>
                  <a:srgbClr val="002060"/>
                </a:solidFill>
              </a:rPr>
              <a:t> </a:t>
            </a:r>
            <a:r>
              <a:rPr lang="en-US" b="1" err="1">
                <a:solidFill>
                  <a:srgbClr val="002060"/>
                </a:solidFill>
              </a:rPr>
              <a:t>ve</a:t>
            </a:r>
            <a:r>
              <a:rPr lang="en-US" b="1">
                <a:solidFill>
                  <a:srgbClr val="002060"/>
                </a:solidFill>
              </a:rPr>
              <a:t> </a:t>
            </a:r>
            <a:r>
              <a:rPr lang="en-US" b="1" err="1">
                <a:solidFill>
                  <a:srgbClr val="002060"/>
                </a:solidFill>
              </a:rPr>
              <a:t>vyloučených</a:t>
            </a:r>
            <a:r>
              <a:rPr lang="en-US" b="1">
                <a:solidFill>
                  <a:srgbClr val="002060"/>
                </a:solidFill>
              </a:rPr>
              <a:t> </a:t>
            </a:r>
            <a:r>
              <a:rPr lang="en-US" b="1" err="1">
                <a:solidFill>
                  <a:srgbClr val="002060"/>
                </a:solidFill>
              </a:rPr>
              <a:t>lokalitách</a:t>
            </a:r>
            <a:r>
              <a:rPr lang="en-US" b="1">
                <a:solidFill>
                  <a:srgbClr val="002060"/>
                </a:solidFill>
              </a:rPr>
              <a:t> (1)</a:t>
            </a:r>
            <a:endParaRPr lang="en-US">
              <a:ea typeface="Calibri"/>
              <a:cs typeface="Calibri"/>
            </a:endParaRPr>
          </a:p>
        </p:txBody>
      </p:sp>
      <p:sp>
        <p:nvSpPr>
          <p:cNvPr id="3" name="Content Placeholder 2">
            <a:extLst>
              <a:ext uri="{FF2B5EF4-FFF2-40B4-BE49-F238E27FC236}">
                <a16:creationId xmlns:a16="http://schemas.microsoft.com/office/drawing/2014/main" id="{C99E0541-7482-B521-3062-EA0CD2973F8C}"/>
              </a:ext>
            </a:extLst>
          </p:cNvPr>
          <p:cNvSpPr>
            <a:spLocks noGrp="1"/>
          </p:cNvSpPr>
          <p:nvPr>
            <p:ph idx="1"/>
          </p:nvPr>
        </p:nvSpPr>
        <p:spPr>
          <a:xfrm>
            <a:off x="1371952" y="2973234"/>
            <a:ext cx="14869537" cy="6507649"/>
          </a:xfrm>
        </p:spPr>
        <p:txBody>
          <a:bodyPr vert="horz" lIns="91440" tIns="45720" rIns="91440" bIns="45720" rtlCol="0" anchor="t">
            <a:noAutofit/>
          </a:bodyPr>
          <a:lstStyle/>
          <a:p>
            <a:pPr marL="0" indent="0">
              <a:buNone/>
            </a:pPr>
            <a:r>
              <a:rPr lang="cs-CZ" sz="2200">
                <a:ea typeface="+mn-lt"/>
                <a:cs typeface="+mn-lt"/>
              </a:rPr>
              <a:t>Celkový objem podaných žádostí: 2 035 000 Kč a 223 projektů, Alokace 1 300 000, </a:t>
            </a:r>
            <a:r>
              <a:rPr lang="pl-PL" sz="2200">
                <a:ea typeface="+mn-lt"/>
                <a:cs typeface="+mn-lt"/>
              </a:rPr>
              <a:t>Platnost od: 26. 8. 2022 do: 15. 3. 2023.</a:t>
            </a:r>
            <a:endParaRPr lang="cs-CZ" sz="2200">
              <a:ea typeface="Calibri"/>
              <a:cs typeface="Calibri"/>
            </a:endParaRPr>
          </a:p>
          <a:p>
            <a:pPr marL="0" indent="0">
              <a:buNone/>
            </a:pPr>
            <a:r>
              <a:rPr lang="cs-CZ" sz="2200" b="1">
                <a:ea typeface="+mn-lt"/>
                <a:cs typeface="+mn-lt"/>
              </a:rPr>
              <a:t>Oblast A: </a:t>
            </a:r>
          </a:p>
          <a:p>
            <a:r>
              <a:rPr lang="cs-CZ" sz="2200">
                <a:ea typeface="+mn-lt"/>
                <a:cs typeface="+mn-lt"/>
              </a:rPr>
              <a:t>Obce s indexem SV vyšším než 8 (3letý průměr).</a:t>
            </a:r>
            <a:endParaRPr lang="cs-CZ" sz="2200">
              <a:ea typeface="Calibri"/>
              <a:cs typeface="Calibri"/>
            </a:endParaRPr>
          </a:p>
          <a:p>
            <a:r>
              <a:rPr lang="cs-CZ" sz="2200">
                <a:ea typeface="+mn-lt"/>
                <a:cs typeface="+mn-lt"/>
              </a:rPr>
              <a:t>podáno 37 projektů v celkové výši 406 484 444 Kč  – podpořeno  22 projektů v celkové výši 235 239 793 Kč . </a:t>
            </a:r>
            <a:endParaRPr lang="cs-CZ" sz="2200">
              <a:ea typeface="Calibri"/>
              <a:cs typeface="Calibri"/>
            </a:endParaRPr>
          </a:p>
          <a:p>
            <a:pPr marL="0" indent="0">
              <a:buNone/>
            </a:pPr>
            <a:r>
              <a:rPr lang="cs-CZ" sz="2200">
                <a:ea typeface="+mn-lt"/>
                <a:cs typeface="+mn-lt"/>
              </a:rPr>
              <a:t/>
            </a:r>
            <a:br>
              <a:rPr lang="cs-CZ" sz="2200">
                <a:ea typeface="+mn-lt"/>
                <a:cs typeface="+mn-lt"/>
              </a:rPr>
            </a:br>
            <a:r>
              <a:rPr lang="cs-CZ" sz="2200" b="1">
                <a:ea typeface="+mn-lt"/>
                <a:cs typeface="+mn-lt"/>
              </a:rPr>
              <a:t>Oblast B: </a:t>
            </a:r>
            <a:endParaRPr lang="cs-CZ" sz="2200" b="1">
              <a:ea typeface="Calibri"/>
              <a:cs typeface="Calibri"/>
            </a:endParaRPr>
          </a:p>
          <a:p>
            <a:r>
              <a:rPr lang="cs-CZ" sz="2200">
                <a:ea typeface="+mn-lt"/>
                <a:cs typeface="+mn-lt"/>
              </a:rPr>
              <a:t>Obce ve spolupráci v rámci KPSV 2021+.</a:t>
            </a:r>
            <a:endParaRPr lang="cs-CZ" sz="2200">
              <a:ea typeface="Calibri"/>
              <a:cs typeface="Calibri"/>
            </a:endParaRPr>
          </a:p>
          <a:p>
            <a:r>
              <a:rPr lang="cs-CZ" sz="2200">
                <a:ea typeface="+mn-lt"/>
                <a:cs typeface="+mn-lt"/>
              </a:rPr>
              <a:t>podáno 186 projektů ve výši 1 579 730 467 Kč  – podpořeno 122 projektů ve výši 1 064 903 299 Kč. </a:t>
            </a: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endParaRPr lang="cs-CZ" sz="1800">
              <a:ea typeface="+mn-lt"/>
              <a:cs typeface="+mn-lt"/>
            </a:endParaRPr>
          </a:p>
          <a:p>
            <a:pPr marL="0" indent="0">
              <a:buNone/>
            </a:pPr>
            <a:r>
              <a:rPr lang="cs-CZ" sz="1800">
                <a:ea typeface="Calibri"/>
                <a:cs typeface="Calibri"/>
              </a:rPr>
              <a:t>             Poznámka – některé projekty zahrnují více tematických oblastí (součet se nerovná 100 % alokace)</a:t>
            </a:r>
          </a:p>
          <a:p>
            <a:endParaRPr lang="cs-CZ" sz="1800">
              <a:ea typeface="Calibri"/>
              <a:cs typeface="Calibri"/>
            </a:endParaRPr>
          </a:p>
          <a:p>
            <a:endParaRPr lang="cs-CZ" sz="1800">
              <a:ea typeface="Calibri"/>
              <a:cs typeface="Calibri"/>
            </a:endParaRPr>
          </a:p>
          <a:p>
            <a:pPr marL="0" indent="0">
              <a:buNone/>
            </a:pPr>
            <a:r>
              <a:rPr lang="cs-CZ" sz="1800">
                <a:ea typeface="+mn-lt"/>
                <a:cs typeface="+mn-lt"/>
              </a:rPr>
              <a:t>       </a:t>
            </a:r>
            <a:endParaRPr lang="en-US">
              <a:ea typeface="Calibri"/>
              <a:cs typeface="Calibri"/>
            </a:endParaRPr>
          </a:p>
        </p:txBody>
      </p:sp>
      <p:graphicFrame>
        <p:nvGraphicFramePr>
          <p:cNvPr id="4" name="Tabulka 4">
            <a:extLst>
              <a:ext uri="{FF2B5EF4-FFF2-40B4-BE49-F238E27FC236}">
                <a16:creationId xmlns:a16="http://schemas.microsoft.com/office/drawing/2014/main" id="{24B68A1F-B742-A35D-4144-64109D0C8185}"/>
              </a:ext>
            </a:extLst>
          </p:cNvPr>
          <p:cNvGraphicFramePr>
            <a:graphicFrameLocks noGrp="1"/>
          </p:cNvGraphicFramePr>
          <p:nvPr>
            <p:extLst>
              <p:ext uri="{D42A27DB-BD31-4B8C-83A1-F6EECF244321}">
                <p14:modId xmlns:p14="http://schemas.microsoft.com/office/powerpoint/2010/main" val="1234965590"/>
              </p:ext>
            </p:extLst>
          </p:nvPr>
        </p:nvGraphicFramePr>
        <p:xfrm>
          <a:off x="2149444" y="6165611"/>
          <a:ext cx="13314552" cy="3219384"/>
        </p:xfrm>
        <a:graphic>
          <a:graphicData uri="http://schemas.openxmlformats.org/drawingml/2006/table">
            <a:tbl>
              <a:tblPr firstRow="1" bandRow="1">
                <a:tableStyleId>{5C22544A-7EE6-4342-B048-85BDC9FD1C3A}</a:tableStyleId>
              </a:tblPr>
              <a:tblGrid>
                <a:gridCol w="4438184">
                  <a:extLst>
                    <a:ext uri="{9D8B030D-6E8A-4147-A177-3AD203B41FA5}">
                      <a16:colId xmlns:a16="http://schemas.microsoft.com/office/drawing/2014/main" val="1300094354"/>
                    </a:ext>
                  </a:extLst>
                </a:gridCol>
                <a:gridCol w="4438184">
                  <a:extLst>
                    <a:ext uri="{9D8B030D-6E8A-4147-A177-3AD203B41FA5}">
                      <a16:colId xmlns:a16="http://schemas.microsoft.com/office/drawing/2014/main" val="4042296196"/>
                    </a:ext>
                  </a:extLst>
                </a:gridCol>
                <a:gridCol w="4438184">
                  <a:extLst>
                    <a:ext uri="{9D8B030D-6E8A-4147-A177-3AD203B41FA5}">
                      <a16:colId xmlns:a16="http://schemas.microsoft.com/office/drawing/2014/main" val="3512129671"/>
                    </a:ext>
                  </a:extLst>
                </a:gridCol>
              </a:tblGrid>
              <a:tr h="402423">
                <a:tc>
                  <a:txBody>
                    <a:bodyPr/>
                    <a:lstStyle/>
                    <a:p>
                      <a:pPr algn="ctr" fontAlgn="ctr"/>
                      <a:r>
                        <a:rPr lang="cs-CZ" sz="2400" b="0" i="0" u="none" strike="noStrike">
                          <a:solidFill>
                            <a:srgbClr val="000000"/>
                          </a:solidFill>
                          <a:effectLst/>
                          <a:latin typeface="Arial" panose="020B0604020202020204" pitchFamily="34" charset="0"/>
                        </a:rPr>
                        <a:t>Oblast:</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Počet projektů:</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Alokace v Kč:</a:t>
                      </a:r>
                    </a:p>
                  </a:txBody>
                  <a:tcPr marL="9525" marR="9525" marT="9525" marB="0" anchor="ctr"/>
                </a:tc>
                <a:extLst>
                  <a:ext uri="{0D108BD9-81ED-4DB2-BD59-A6C34878D82A}">
                    <a16:rowId xmlns:a16="http://schemas.microsoft.com/office/drawing/2014/main" val="3154690562"/>
                  </a:ext>
                </a:extLst>
              </a:tr>
              <a:tr h="402423">
                <a:tc>
                  <a:txBody>
                    <a:bodyPr/>
                    <a:lstStyle/>
                    <a:p>
                      <a:pPr algn="l" fontAlgn="ctr">
                        <a:buClr>
                          <a:srgbClr val="000000"/>
                        </a:buClr>
                        <a:buSzPts val="1000"/>
                        <a:buFont typeface="Arial" panose="020B0604020202020204" pitchFamily="34" charset="0"/>
                        <a:buNone/>
                      </a:pPr>
                      <a:r>
                        <a:rPr lang="cs-CZ" sz="2400" b="0" i="0" u="none" strike="noStrike">
                          <a:solidFill>
                            <a:srgbClr val="000000"/>
                          </a:solidFill>
                          <a:effectLst/>
                          <a:latin typeface="Arial" panose="020B0604020202020204" pitchFamily="34" charset="0"/>
                        </a:rPr>
                        <a:t>Komunitní práce</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11</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102 772 191</a:t>
                      </a:r>
                    </a:p>
                  </a:txBody>
                  <a:tcPr marL="9525" marR="9525" marT="9525" marB="0" anchor="ctr"/>
                </a:tc>
                <a:extLst>
                  <a:ext uri="{0D108BD9-81ED-4DB2-BD59-A6C34878D82A}">
                    <a16:rowId xmlns:a16="http://schemas.microsoft.com/office/drawing/2014/main" val="3194172246"/>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Sociální služby</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35</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272 732 388</a:t>
                      </a:r>
                    </a:p>
                  </a:txBody>
                  <a:tcPr marL="9525" marR="9525" marT="9525" marB="0" anchor="ctr"/>
                </a:tc>
                <a:extLst>
                  <a:ext uri="{0D108BD9-81ED-4DB2-BD59-A6C34878D82A}">
                    <a16:rowId xmlns:a16="http://schemas.microsoft.com/office/drawing/2014/main" val="143282309"/>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Podpora ohrožených rodin</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7</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55 162 689</a:t>
                      </a:r>
                    </a:p>
                  </a:txBody>
                  <a:tcPr marL="9525" marR="9525" marT="9525" marB="0" anchor="ctr"/>
                </a:tc>
                <a:extLst>
                  <a:ext uri="{0D108BD9-81ED-4DB2-BD59-A6C34878D82A}">
                    <a16:rowId xmlns:a16="http://schemas.microsoft.com/office/drawing/2014/main" val="3897779515"/>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Preventivní programy (APK a D)</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37</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321 233 490</a:t>
                      </a:r>
                    </a:p>
                  </a:txBody>
                  <a:tcPr marL="9525" marR="9525" marT="9525" marB="0" anchor="ctr"/>
                </a:tc>
                <a:extLst>
                  <a:ext uri="{0D108BD9-81ED-4DB2-BD59-A6C34878D82A}">
                    <a16:rowId xmlns:a16="http://schemas.microsoft.com/office/drawing/2014/main" val="472899519"/>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Dluhy</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22</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187 966 767</a:t>
                      </a:r>
                    </a:p>
                  </a:txBody>
                  <a:tcPr marL="9525" marR="9525" marT="9525" marB="0" anchor="ctr"/>
                </a:tc>
                <a:extLst>
                  <a:ext uri="{0D108BD9-81ED-4DB2-BD59-A6C34878D82A}">
                    <a16:rowId xmlns:a16="http://schemas.microsoft.com/office/drawing/2014/main" val="525000736"/>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Zaměstnatelnost</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20</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190 464 002</a:t>
                      </a:r>
                    </a:p>
                  </a:txBody>
                  <a:tcPr marL="9525" marR="9525" marT="9525" marB="0" anchor="ctr"/>
                </a:tc>
                <a:extLst>
                  <a:ext uri="{0D108BD9-81ED-4DB2-BD59-A6C34878D82A}">
                    <a16:rowId xmlns:a16="http://schemas.microsoft.com/office/drawing/2014/main" val="1771842416"/>
                  </a:ext>
                </a:extLst>
              </a:tr>
              <a:tr h="402423">
                <a:tc>
                  <a:txBody>
                    <a:bodyPr/>
                    <a:lstStyle/>
                    <a:p>
                      <a:pPr marL="0" marR="0" lvl="0" indent="0" algn="l" defTabSz="914400" rtl="0" eaLnBrk="1" fontAlgn="ctr" latinLnBrk="0" hangingPunct="1">
                        <a:lnSpc>
                          <a:spcPct val="100000"/>
                        </a:lnSpc>
                        <a:spcBef>
                          <a:spcPts val="0"/>
                        </a:spcBef>
                        <a:spcAft>
                          <a:spcPts val="0"/>
                        </a:spcAft>
                        <a:buClr>
                          <a:srgbClr val="000000"/>
                        </a:buClr>
                        <a:buSzPts val="1000"/>
                        <a:buFont typeface="Arial" panose="020B0604020202020204" pitchFamily="34" charset="0"/>
                        <a:buNone/>
                        <a:tabLst/>
                        <a:defRPr/>
                      </a:pPr>
                      <a:r>
                        <a:rPr lang="cs-CZ" sz="2400" b="0" i="0" u="none" strike="noStrike">
                          <a:solidFill>
                            <a:srgbClr val="000000"/>
                          </a:solidFill>
                          <a:effectLst/>
                          <a:latin typeface="Arial" panose="020B0604020202020204" pitchFamily="34" charset="0"/>
                        </a:rPr>
                        <a:t>Zdraví</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13</a:t>
                      </a:r>
                    </a:p>
                  </a:txBody>
                  <a:tcPr marL="9525" marR="9525" marT="9525" marB="0" anchor="ctr"/>
                </a:tc>
                <a:tc>
                  <a:txBody>
                    <a:bodyPr/>
                    <a:lstStyle/>
                    <a:p>
                      <a:pPr algn="ctr" fontAlgn="ctr"/>
                      <a:r>
                        <a:rPr lang="cs-CZ" sz="2400" b="0" i="0" u="none" strike="noStrike">
                          <a:solidFill>
                            <a:srgbClr val="000000"/>
                          </a:solidFill>
                          <a:effectLst/>
                          <a:latin typeface="Arial" panose="020B0604020202020204" pitchFamily="34" charset="0"/>
                        </a:rPr>
                        <a:t> 110 865 407</a:t>
                      </a:r>
                    </a:p>
                  </a:txBody>
                  <a:tcPr marL="9525" marR="9525" marT="9525" marB="0" anchor="ctr"/>
                </a:tc>
                <a:extLst>
                  <a:ext uri="{0D108BD9-81ED-4DB2-BD59-A6C34878D82A}">
                    <a16:rowId xmlns:a16="http://schemas.microsoft.com/office/drawing/2014/main" val="2805169072"/>
                  </a:ext>
                </a:extLst>
              </a:tr>
            </a:tbl>
          </a:graphicData>
        </a:graphic>
      </p:graphicFrame>
    </p:spTree>
    <p:extLst>
      <p:ext uri="{BB962C8B-B14F-4D97-AF65-F5344CB8AC3E}">
        <p14:creationId xmlns:p14="http://schemas.microsoft.com/office/powerpoint/2010/main" val="3392972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B8A0F-75BF-0CA6-8F65-C02B90D211E3}"/>
              </a:ext>
            </a:extLst>
          </p:cNvPr>
          <p:cNvSpPr>
            <a:spLocks noGrp="1"/>
          </p:cNvSpPr>
          <p:nvPr>
            <p:ph type="title"/>
          </p:nvPr>
        </p:nvSpPr>
        <p:spPr/>
        <p:txBody>
          <a:bodyPr>
            <a:normAutofit fontScale="90000"/>
          </a:bodyPr>
          <a:lstStyle/>
          <a:p>
            <a:r>
              <a:rPr lang="cs-CZ" sz="4900" b="1">
                <a:solidFill>
                  <a:srgbClr val="002060"/>
                </a:solidFill>
              </a:rPr>
              <a:t>OP Z+ Výzva č. 65 - Podpora sociálního začleňování ve vyloučených lokalitách (2)</a:t>
            </a:r>
            <a:r>
              <a:rPr lang="en-US"/>
              <a:t/>
            </a:r>
            <a:br>
              <a:rPr lang="en-US"/>
            </a:br>
            <a:endParaRPr lang="en-US"/>
          </a:p>
        </p:txBody>
      </p:sp>
      <p:sp>
        <p:nvSpPr>
          <p:cNvPr id="3" name="Content Placeholder 2">
            <a:extLst>
              <a:ext uri="{FF2B5EF4-FFF2-40B4-BE49-F238E27FC236}">
                <a16:creationId xmlns:a16="http://schemas.microsoft.com/office/drawing/2014/main" id="{2A690567-2168-0928-7449-9C8D563F379B}"/>
              </a:ext>
            </a:extLst>
          </p:cNvPr>
          <p:cNvSpPr>
            <a:spLocks noGrp="1"/>
          </p:cNvSpPr>
          <p:nvPr>
            <p:ph idx="1"/>
          </p:nvPr>
        </p:nvSpPr>
        <p:spPr/>
        <p:txBody>
          <a:bodyPr>
            <a:normAutofit fontScale="92500" lnSpcReduction="20000"/>
          </a:bodyPr>
          <a:lstStyle/>
          <a:p>
            <a:r>
              <a:rPr lang="cs-CZ"/>
              <a:t>Finanční alokace: 500 000 000 Kč, Vyhlášení 4. 6. 2024, Ukončení příjmu žádostí 3. 10. 2024</a:t>
            </a:r>
          </a:p>
          <a:p>
            <a:endParaRPr lang="cs-CZ"/>
          </a:p>
          <a:p>
            <a:pPr marL="0" indent="0">
              <a:buNone/>
            </a:pPr>
            <a:r>
              <a:rPr lang="cs-CZ" b="1"/>
              <a:t>Oblast A: </a:t>
            </a:r>
            <a:r>
              <a:rPr lang="cs-CZ"/>
              <a:t>Obce indexem vyšším než 12 (3 letý průměr).</a:t>
            </a:r>
          </a:p>
          <a:p>
            <a:pPr marL="0" indent="0">
              <a:buNone/>
            </a:pPr>
            <a:r>
              <a:rPr lang="cs-CZ" b="1"/>
              <a:t>Oblast B: </a:t>
            </a:r>
            <a:r>
              <a:rPr lang="cs-CZ"/>
              <a:t>Obce, které nově spolupracují s MMR, Odborem pro sociální začleňování (Nový Bor, Česká Lípa, Česká Třebová, Jablonec n/N, Nové město p/S).</a:t>
            </a:r>
          </a:p>
          <a:p>
            <a:pPr marL="0" indent="0">
              <a:buNone/>
            </a:pPr>
            <a:r>
              <a:rPr lang="cs-CZ" b="1"/>
              <a:t>Oblast C: </a:t>
            </a:r>
            <a:r>
              <a:rPr lang="cs-CZ"/>
              <a:t>Obce, které aktivně spolupracují s MMR, Odborem pro sociální začleňování (Agenturou). </a:t>
            </a:r>
          </a:p>
          <a:p>
            <a:endParaRPr lang="cs-CZ"/>
          </a:p>
          <a:p>
            <a:pPr marL="0" indent="0">
              <a:buNone/>
            </a:pPr>
            <a:r>
              <a:rPr lang="cs-CZ" b="1"/>
              <a:t>Hlavní změny oproti výzvě č. 18:</a:t>
            </a:r>
          </a:p>
          <a:p>
            <a:r>
              <a:rPr lang="cs-CZ"/>
              <a:t>Nebude podporována – zaměstnanost a APK s Domovníky.</a:t>
            </a:r>
          </a:p>
          <a:p>
            <a:r>
              <a:rPr lang="cs-CZ"/>
              <a:t>Bude podporována- sociální práce na obcích.</a:t>
            </a:r>
          </a:p>
          <a:p>
            <a:endParaRPr lang="en-US"/>
          </a:p>
        </p:txBody>
      </p:sp>
    </p:spTree>
    <p:extLst>
      <p:ext uri="{BB962C8B-B14F-4D97-AF65-F5344CB8AC3E}">
        <p14:creationId xmlns:p14="http://schemas.microsoft.com/office/powerpoint/2010/main" val="1617127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65EE3C7-623D-6F9A-4FD6-E57CA05BD339}"/>
              </a:ext>
            </a:extLst>
          </p:cNvPr>
          <p:cNvSpPr>
            <a:spLocks noGrp="1"/>
          </p:cNvSpPr>
          <p:nvPr>
            <p:ph type="title"/>
          </p:nvPr>
        </p:nvSpPr>
        <p:spPr/>
        <p:txBody>
          <a:bodyPr>
            <a:normAutofit fontScale="90000"/>
          </a:bodyPr>
          <a:lstStyle/>
          <a:p>
            <a:r>
              <a:rPr lang="cs-CZ" sz="4900" b="1">
                <a:solidFill>
                  <a:srgbClr val="002060"/>
                </a:solidFill>
              </a:rPr>
              <a:t>OP JAK - Výzva č. 17 AP v území – MAP</a:t>
            </a:r>
            <a:r>
              <a:rPr lang="cs-CZ"/>
              <a:t/>
            </a:r>
            <a:br>
              <a:rPr lang="cs-CZ"/>
            </a:br>
            <a:endParaRPr lang="cs-CZ"/>
          </a:p>
        </p:txBody>
      </p:sp>
      <p:sp>
        <p:nvSpPr>
          <p:cNvPr id="3" name="Zástupný obsah 2">
            <a:extLst>
              <a:ext uri="{FF2B5EF4-FFF2-40B4-BE49-F238E27FC236}">
                <a16:creationId xmlns:a16="http://schemas.microsoft.com/office/drawing/2014/main" id="{CBC9D99F-CFCF-607B-45B1-3B73192A623D}"/>
              </a:ext>
            </a:extLst>
          </p:cNvPr>
          <p:cNvSpPr>
            <a:spLocks noGrp="1"/>
          </p:cNvSpPr>
          <p:nvPr>
            <p:ph idx="1"/>
          </p:nvPr>
        </p:nvSpPr>
        <p:spPr/>
        <p:txBody>
          <a:bodyPr>
            <a:normAutofit fontScale="92500" lnSpcReduction="10000"/>
          </a:bodyPr>
          <a:lstStyle/>
          <a:p>
            <a:r>
              <a:rPr lang="cs-CZ"/>
              <a:t>V rámci výzvy mohou MAP v obcích spolupracujících ASZ v rámci KPSV 2021+ zvolit realizaci aktivity v rámci </a:t>
            </a:r>
            <a:r>
              <a:rPr lang="cs-CZ" i="1"/>
              <a:t>SC 2.4. Prosazovat socioekonomickou integraci marginalizovaných komunit, jako jsou Romové</a:t>
            </a:r>
            <a:r>
              <a:rPr lang="cs-CZ"/>
              <a:t>.</a:t>
            </a:r>
          </a:p>
          <a:p>
            <a:endParaRPr lang="cs-CZ"/>
          </a:p>
          <a:p>
            <a:r>
              <a:rPr lang="cs-CZ"/>
              <a:t>Podpořený MAP obdrží bonifikaci, která činní 10% navýšení alokace na realizaci opatření MAP.</a:t>
            </a:r>
          </a:p>
          <a:p>
            <a:endParaRPr lang="cs-CZ"/>
          </a:p>
          <a:p>
            <a:r>
              <a:rPr lang="cs-CZ"/>
              <a:t>Celkem se spolupráce bude týkat 15 MAP v období 1.5.2024 – 31.8.2028</a:t>
            </a:r>
          </a:p>
          <a:p>
            <a:endParaRPr lang="cs-CZ"/>
          </a:p>
          <a:p>
            <a:r>
              <a:rPr lang="cs-CZ" b="1"/>
              <a:t>Role ASZ</a:t>
            </a:r>
            <a:r>
              <a:rPr lang="cs-CZ"/>
              <a:t>: viz projekt </a:t>
            </a:r>
            <a:r>
              <a:rPr lang="cs-CZ" b="1"/>
              <a:t>Desegregace dětí a žáků se soc. vyloučením ve vzdělávání </a:t>
            </a:r>
            <a:r>
              <a:rPr lang="cs-CZ"/>
              <a:t>(nyní ve schvalovacím procesu)</a:t>
            </a:r>
          </a:p>
          <a:p>
            <a:endParaRPr lang="cs-CZ"/>
          </a:p>
        </p:txBody>
      </p:sp>
    </p:spTree>
    <p:extLst>
      <p:ext uri="{BB962C8B-B14F-4D97-AF65-F5344CB8AC3E}">
        <p14:creationId xmlns:p14="http://schemas.microsoft.com/office/powerpoint/2010/main" val="30205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DCEA4E2-C455-6E53-96AD-27F7BB8737B0}"/>
              </a:ext>
            </a:extLst>
          </p:cNvPr>
          <p:cNvSpPr>
            <a:spLocks noGrp="1"/>
          </p:cNvSpPr>
          <p:nvPr>
            <p:ph type="title"/>
          </p:nvPr>
        </p:nvSpPr>
        <p:spPr>
          <a:xfrm>
            <a:off x="3187597" y="1146038"/>
            <a:ext cx="11912804" cy="1143000"/>
          </a:xfrm>
        </p:spPr>
        <p:txBody>
          <a:bodyPr/>
          <a:lstStyle/>
          <a:p>
            <a:r>
              <a:rPr lang="cs-CZ" b="1">
                <a:solidFill>
                  <a:srgbClr val="002060"/>
                </a:solidFill>
              </a:rPr>
              <a:t>IROP</a:t>
            </a:r>
          </a:p>
        </p:txBody>
      </p:sp>
      <p:sp>
        <p:nvSpPr>
          <p:cNvPr id="3" name="Zástupný obsah 2">
            <a:extLst>
              <a:ext uri="{FF2B5EF4-FFF2-40B4-BE49-F238E27FC236}">
                <a16:creationId xmlns:a16="http://schemas.microsoft.com/office/drawing/2014/main" id="{CCE325D3-49BE-9C53-AD9E-3FE00C84B9F0}"/>
              </a:ext>
            </a:extLst>
          </p:cNvPr>
          <p:cNvSpPr>
            <a:spLocks noGrp="1"/>
          </p:cNvSpPr>
          <p:nvPr>
            <p:ph idx="1"/>
          </p:nvPr>
        </p:nvSpPr>
        <p:spPr>
          <a:xfrm>
            <a:off x="1709232" y="2497585"/>
            <a:ext cx="9760874" cy="6851924"/>
          </a:xfrm>
        </p:spPr>
        <p:txBody>
          <a:bodyPr>
            <a:normAutofit fontScale="92500" lnSpcReduction="10000"/>
          </a:bodyPr>
          <a:lstStyle/>
          <a:p>
            <a:pPr marL="0" indent="0">
              <a:buNone/>
            </a:pPr>
            <a:r>
              <a:rPr lang="cs-CZ" b="1"/>
              <a:t>Výzva 14 Sociální služby (MRR) (</a:t>
            </a:r>
            <a:r>
              <a:rPr lang="cs-CZ" b="1" err="1"/>
              <a:t>subalokace</a:t>
            </a:r>
            <a:r>
              <a:rPr lang="cs-CZ" b="1"/>
              <a:t> KPSV 2021+)</a:t>
            </a:r>
          </a:p>
          <a:p>
            <a:r>
              <a:rPr lang="cs-CZ"/>
              <a:t>Celkem podpořeno 8 projektů ve výši 133 mil. Kč.</a:t>
            </a:r>
          </a:p>
          <a:p>
            <a:r>
              <a:rPr lang="cs-CZ"/>
              <a:t>Nízkoprahová denní centra, krizové centrum, azylový dům, NZDM apod.</a:t>
            </a:r>
          </a:p>
          <a:p>
            <a:r>
              <a:rPr lang="cs-CZ"/>
              <a:t>Pořízení elektromobilů.</a:t>
            </a:r>
          </a:p>
          <a:p>
            <a:pPr marL="0" indent="0">
              <a:buNone/>
            </a:pPr>
            <a:r>
              <a:rPr lang="cs-CZ"/>
              <a:t/>
            </a:r>
            <a:br>
              <a:rPr lang="cs-CZ"/>
            </a:br>
            <a:r>
              <a:rPr lang="cs-CZ" b="1"/>
              <a:t>Výzva 15 Sociální služby (PR) (</a:t>
            </a:r>
            <a:r>
              <a:rPr lang="cs-CZ" b="1" err="1"/>
              <a:t>subalokace</a:t>
            </a:r>
            <a:r>
              <a:rPr lang="cs-CZ" b="1"/>
              <a:t> KPSV 2021+)</a:t>
            </a:r>
            <a:endParaRPr lang="cs-CZ"/>
          </a:p>
          <a:p>
            <a:r>
              <a:rPr lang="cs-CZ"/>
              <a:t>celkem 3 projekty ve výši 47 mil. Kč</a:t>
            </a:r>
          </a:p>
          <a:p>
            <a:r>
              <a:rPr lang="cs-CZ"/>
              <a:t>Azylový dům, Kontaktní centrum</a:t>
            </a:r>
          </a:p>
          <a:p>
            <a:r>
              <a:rPr lang="cs-CZ"/>
              <a:t>Elektromobily</a:t>
            </a:r>
          </a:p>
          <a:p>
            <a:endParaRPr lang="cs-CZ"/>
          </a:p>
          <a:p>
            <a:pPr marL="0" indent="0">
              <a:buNone/>
            </a:pPr>
            <a:r>
              <a:rPr lang="cs-CZ" b="1"/>
              <a:t>Výzva 25 soc. bydlení I, Výzva 26 soc. bydlení I</a:t>
            </a:r>
            <a:endParaRPr lang="cs-CZ"/>
          </a:p>
          <a:p>
            <a:r>
              <a:rPr lang="cs-CZ"/>
              <a:t>Podána pouze 1 žádost - (celkově velmi nízké čerpání, cca 25 % alokace výzvy) = vyhlášení nových výzev </a:t>
            </a:r>
          </a:p>
        </p:txBody>
      </p:sp>
      <p:pic>
        <p:nvPicPr>
          <p:cNvPr id="5" name="Obrázek 4" descr="Výsečový graf a znak procenta tužky">
            <a:extLst>
              <a:ext uri="{FF2B5EF4-FFF2-40B4-BE49-F238E27FC236}">
                <a16:creationId xmlns:a16="http://schemas.microsoft.com/office/drawing/2014/main" id="{84E6A4BC-220B-9CA5-F8BA-089D975CC5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70106" y="2935705"/>
            <a:ext cx="6493297" cy="5935579"/>
          </a:xfrm>
          <a:prstGeom prst="rect">
            <a:avLst/>
          </a:prstGeom>
        </p:spPr>
      </p:pic>
    </p:spTree>
    <p:extLst>
      <p:ext uri="{BB962C8B-B14F-4D97-AF65-F5344CB8AC3E}">
        <p14:creationId xmlns:p14="http://schemas.microsoft.com/office/powerpoint/2010/main" val="3704049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DCEA4E2-C455-6E53-96AD-27F7BB8737B0}"/>
              </a:ext>
            </a:extLst>
          </p:cNvPr>
          <p:cNvSpPr>
            <a:spLocks noGrp="1"/>
          </p:cNvSpPr>
          <p:nvPr>
            <p:ph type="title"/>
          </p:nvPr>
        </p:nvSpPr>
        <p:spPr>
          <a:xfrm>
            <a:off x="3187597" y="1146038"/>
            <a:ext cx="11912804" cy="1143000"/>
          </a:xfrm>
        </p:spPr>
        <p:txBody>
          <a:bodyPr/>
          <a:lstStyle/>
          <a:p>
            <a:r>
              <a:rPr lang="cs-CZ" b="1">
                <a:solidFill>
                  <a:srgbClr val="002060"/>
                </a:solidFill>
              </a:rPr>
              <a:t>IROP</a:t>
            </a:r>
          </a:p>
        </p:txBody>
      </p:sp>
      <p:sp>
        <p:nvSpPr>
          <p:cNvPr id="3" name="Zástupný obsah 2">
            <a:extLst>
              <a:ext uri="{FF2B5EF4-FFF2-40B4-BE49-F238E27FC236}">
                <a16:creationId xmlns:a16="http://schemas.microsoft.com/office/drawing/2014/main" id="{CCE325D3-49BE-9C53-AD9E-3FE00C84B9F0}"/>
              </a:ext>
            </a:extLst>
          </p:cNvPr>
          <p:cNvSpPr>
            <a:spLocks noGrp="1"/>
          </p:cNvSpPr>
          <p:nvPr>
            <p:ph idx="1"/>
          </p:nvPr>
        </p:nvSpPr>
        <p:spPr>
          <a:xfrm>
            <a:off x="1709231" y="2497585"/>
            <a:ext cx="14869537" cy="6851924"/>
          </a:xfrm>
        </p:spPr>
        <p:txBody>
          <a:bodyPr>
            <a:normAutofit/>
          </a:bodyPr>
          <a:lstStyle/>
          <a:p>
            <a:pPr marL="0" indent="0">
              <a:buNone/>
            </a:pPr>
            <a:r>
              <a:rPr lang="cs-CZ" b="1"/>
              <a:t>Výzva 115 sociální bydlení II KPSV 2021+</a:t>
            </a:r>
          </a:p>
          <a:p>
            <a:r>
              <a:rPr lang="cs-CZ"/>
              <a:t>Alokace 764 mil. Kč.</a:t>
            </a:r>
          </a:p>
          <a:p>
            <a:pPr marL="0" indent="0">
              <a:buNone/>
            </a:pPr>
            <a:endParaRPr lang="cs-CZ" b="1"/>
          </a:p>
          <a:p>
            <a:pPr marL="0" indent="0">
              <a:buNone/>
            </a:pPr>
            <a:r>
              <a:rPr lang="cs-CZ" b="1"/>
              <a:t>Výzva 116 sociální bydlení II KPSV 2021+</a:t>
            </a:r>
          </a:p>
          <a:p>
            <a:r>
              <a:rPr lang="cs-CZ"/>
              <a:t>Alokace 285 mil. Kč.</a:t>
            </a:r>
          </a:p>
          <a:p>
            <a:r>
              <a:rPr lang="cs-CZ"/>
              <a:t>Zpřístupnění žádosti o podporu: 21. 2. 2024 </a:t>
            </a:r>
          </a:p>
          <a:p>
            <a:r>
              <a:rPr lang="cs-CZ"/>
              <a:t>Zahájení příjmu žádostí:	21. 2. 2024 </a:t>
            </a:r>
          </a:p>
          <a:p>
            <a:r>
              <a:rPr lang="cs-CZ"/>
              <a:t>Ukončení příjmu žádostí:	21. 2. 2025 </a:t>
            </a:r>
          </a:p>
          <a:p>
            <a:endParaRPr lang="cs-CZ"/>
          </a:p>
        </p:txBody>
      </p:sp>
    </p:spTree>
    <p:extLst>
      <p:ext uri="{BB962C8B-B14F-4D97-AF65-F5344CB8AC3E}">
        <p14:creationId xmlns:p14="http://schemas.microsoft.com/office/powerpoint/2010/main" val="2320432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B37EA4-D74F-01CF-AC09-6D077926D85A}"/>
              </a:ext>
            </a:extLst>
          </p:cNvPr>
          <p:cNvSpPr>
            <a:spLocks noGrp="1"/>
          </p:cNvSpPr>
          <p:nvPr>
            <p:ph type="title"/>
          </p:nvPr>
        </p:nvSpPr>
        <p:spPr>
          <a:xfrm>
            <a:off x="3187597" y="1097911"/>
            <a:ext cx="11912804" cy="1143000"/>
          </a:xfrm>
        </p:spPr>
        <p:txBody>
          <a:bodyPr/>
          <a:lstStyle/>
          <a:p>
            <a:r>
              <a:rPr lang="cs-CZ" sz="4000" b="1">
                <a:solidFill>
                  <a:srgbClr val="002060"/>
                </a:solidFill>
              </a:rPr>
              <a:t>Výzvy SC 2.1, 2.2, 2.3 OP Z+</a:t>
            </a:r>
          </a:p>
        </p:txBody>
      </p:sp>
      <p:sp>
        <p:nvSpPr>
          <p:cNvPr id="3" name="Zástupný obsah 2">
            <a:extLst>
              <a:ext uri="{FF2B5EF4-FFF2-40B4-BE49-F238E27FC236}">
                <a16:creationId xmlns:a16="http://schemas.microsoft.com/office/drawing/2014/main" id="{81E297A2-5AA0-B6F0-2BCE-19F4817C4888}"/>
              </a:ext>
            </a:extLst>
          </p:cNvPr>
          <p:cNvSpPr>
            <a:spLocks noGrp="1"/>
          </p:cNvSpPr>
          <p:nvPr>
            <p:ph idx="1"/>
          </p:nvPr>
        </p:nvSpPr>
        <p:spPr>
          <a:xfrm>
            <a:off x="1709231" y="2486525"/>
            <a:ext cx="14869537" cy="7122695"/>
          </a:xfrm>
        </p:spPr>
        <p:txBody>
          <a:bodyPr vert="horz" lIns="91440" tIns="45720" rIns="91440" bIns="45720" rtlCol="0" anchor="t">
            <a:normAutofit/>
          </a:bodyPr>
          <a:lstStyle/>
          <a:p>
            <a:pPr marL="0" indent="0">
              <a:buNone/>
            </a:pPr>
            <a:r>
              <a:rPr lang="cs-CZ" sz="2800" b="1"/>
              <a:t>Výzvy Specifického cíle 2.1</a:t>
            </a:r>
            <a:r>
              <a:rPr lang="cs-CZ" sz="2800"/>
              <a:t>. Posilovat aktivní začleňování, a podpořit tak rovné příležitosti, nediskriminaci a aktivní účast a zlepšit zaměstnatelnost, zejména v případě znevýhodněných skupin</a:t>
            </a:r>
            <a:endParaRPr lang="cs-CZ" sz="2800">
              <a:ea typeface="Calibri"/>
              <a:cs typeface="Calibri"/>
            </a:endParaRPr>
          </a:p>
          <a:p>
            <a:r>
              <a:rPr lang="cs-CZ" sz="2800" b="1"/>
              <a:t>Alokace KPSV 2021+ v rámci SC 2.1. : 15,14 %</a:t>
            </a:r>
            <a:br>
              <a:rPr lang="cs-CZ" sz="2800" b="1"/>
            </a:br>
            <a:endParaRPr lang="cs-CZ" sz="2800" b="1">
              <a:ea typeface="Calibri"/>
              <a:cs typeface="Calibri"/>
            </a:endParaRPr>
          </a:p>
          <a:p>
            <a:pPr marL="0" indent="0">
              <a:buNone/>
            </a:pPr>
            <a:r>
              <a:rPr lang="cs-CZ" sz="2800" b="1"/>
              <a:t>Výzvy Specifického cíle 2.2.</a:t>
            </a:r>
            <a:r>
              <a:rPr lang="cs-CZ" sz="2800"/>
              <a:t> Zvyšovat rovný a včasný přístup ke kvalitním, udržitelným a cenově dostupným službám, včetně služeb, které podporují přístup k bydlení …</a:t>
            </a:r>
            <a:endParaRPr lang="cs-CZ" sz="2800">
              <a:cs typeface="Calibri"/>
            </a:endParaRPr>
          </a:p>
          <a:p>
            <a:r>
              <a:rPr lang="cs-CZ" sz="2800" b="1"/>
              <a:t>Alokace výzvy 04: 14,16 %</a:t>
            </a:r>
            <a:r>
              <a:rPr lang="cs-CZ" sz="2800"/>
              <a:t> (ASZ není výhradním příjemcem ve výzvě)</a:t>
            </a:r>
            <a:br>
              <a:rPr lang="cs-CZ" sz="2800"/>
            </a:br>
            <a:endParaRPr lang="cs-CZ" sz="2800">
              <a:ea typeface="Calibri"/>
              <a:cs typeface="Calibri"/>
            </a:endParaRPr>
          </a:p>
          <a:p>
            <a:pPr marL="0" indent="0">
              <a:buNone/>
            </a:pPr>
            <a:r>
              <a:rPr lang="cs-CZ" sz="2800" b="1"/>
              <a:t>Výzvy Specifického cíle 2.3. Prosazovat socioekonomickou integraci marginalizovaných komunit, jako jsou Romové</a:t>
            </a:r>
          </a:p>
          <a:p>
            <a:r>
              <a:rPr lang="cs-CZ" sz="2800"/>
              <a:t>Plánovaná alokace 421 000 000 Kč</a:t>
            </a:r>
            <a:endParaRPr lang="cs-CZ" sz="2800">
              <a:ea typeface="Calibri"/>
              <a:cs typeface="Calibri"/>
            </a:endParaRPr>
          </a:p>
          <a:p>
            <a:r>
              <a:rPr lang="cs-CZ" sz="2800" b="1"/>
              <a:t>Alokace MMR z výzvy 53: 8,3 %</a:t>
            </a:r>
          </a:p>
          <a:p>
            <a:endParaRPr lang="cs-CZ" sz="2800" b="1">
              <a:ea typeface="Calibri"/>
              <a:cs typeface="Calibri"/>
            </a:endParaRPr>
          </a:p>
          <a:p>
            <a:pPr marL="0" indent="0">
              <a:buNone/>
            </a:pPr>
            <a:r>
              <a:rPr lang="cs-CZ" sz="2800" b="1">
                <a:ea typeface="Calibri"/>
                <a:cs typeface="Calibri"/>
                <a:sym typeface="Wingdings" panose="05000000000000000000" pitchFamily="2" charset="2"/>
              </a:rPr>
              <a:t></a:t>
            </a:r>
            <a:r>
              <a:rPr lang="en-US" sz="2800" b="1">
                <a:ea typeface="Calibri"/>
                <a:cs typeface="Calibri"/>
                <a:sym typeface="Wingdings" panose="05000000000000000000" pitchFamily="2" charset="2"/>
              </a:rPr>
              <a:t> KPSV </a:t>
            </a:r>
            <a:r>
              <a:rPr lang="cs-CZ" sz="2800" b="1">
                <a:ea typeface="Calibri"/>
                <a:cs typeface="Calibri"/>
                <a:sym typeface="Wingdings" panose="05000000000000000000" pitchFamily="2" charset="2"/>
              </a:rPr>
              <a:t>neodebírá podporu organizacím pracujícím s Romy.</a:t>
            </a:r>
            <a:r>
              <a:rPr lang="en-US" sz="2800" b="1">
                <a:ea typeface="Calibri"/>
                <a:cs typeface="Calibri"/>
                <a:sym typeface="Wingdings" panose="05000000000000000000" pitchFamily="2" charset="2"/>
              </a:rPr>
              <a:t> </a:t>
            </a:r>
            <a:endParaRPr lang="cs-CZ" sz="2800" b="1">
              <a:ea typeface="Calibri"/>
              <a:cs typeface="Calibri"/>
            </a:endParaRPr>
          </a:p>
          <a:p>
            <a:endParaRPr lang="cs-CZ"/>
          </a:p>
          <a:p>
            <a:endParaRPr lang="cs-CZ"/>
          </a:p>
        </p:txBody>
      </p:sp>
    </p:spTree>
    <p:extLst>
      <p:ext uri="{BB962C8B-B14F-4D97-AF65-F5344CB8AC3E}">
        <p14:creationId xmlns:p14="http://schemas.microsoft.com/office/powerpoint/2010/main" val="2626088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en-US" sz="6000" b="1">
                <a:solidFill>
                  <a:srgbClr val="002060"/>
                </a:solidFill>
              </a:rPr>
              <a:t>Projektová činnost Agentury</a:t>
            </a:r>
            <a:endParaRPr lang="en-US" sz="6000" b="1">
              <a:solidFill>
                <a:srgbClr val="002060"/>
              </a:solidFill>
              <a:ea typeface="Calibri"/>
              <a:cs typeface="Calibri"/>
            </a:endParaRPr>
          </a:p>
        </p:txBody>
      </p:sp>
    </p:spTree>
    <p:extLst>
      <p:ext uri="{BB962C8B-B14F-4D97-AF65-F5344CB8AC3E}">
        <p14:creationId xmlns:p14="http://schemas.microsoft.com/office/powerpoint/2010/main" val="2610013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0810E-7AF2-D856-6E95-0990A7B374D7}"/>
              </a:ext>
            </a:extLst>
          </p:cNvPr>
          <p:cNvSpPr>
            <a:spLocks noGrp="1"/>
          </p:cNvSpPr>
          <p:nvPr>
            <p:ph type="title"/>
          </p:nvPr>
        </p:nvSpPr>
        <p:spPr>
          <a:xfrm>
            <a:off x="3419770" y="1891557"/>
            <a:ext cx="11912804" cy="1143000"/>
          </a:xfrm>
        </p:spPr>
        <p:txBody>
          <a:bodyPr>
            <a:normAutofit fontScale="90000"/>
          </a:bodyPr>
          <a:lstStyle/>
          <a:p>
            <a:r>
              <a:rPr lang="en-US" b="1">
                <a:solidFill>
                  <a:srgbClr val="002060"/>
                </a:solidFill>
              </a:rPr>
              <a:t>Projekt </a:t>
            </a:r>
            <a:r>
              <a:rPr lang="en-US" b="1" err="1">
                <a:solidFill>
                  <a:srgbClr val="002060"/>
                </a:solidFill>
              </a:rPr>
              <a:t>Rozvoj</a:t>
            </a:r>
            <a:r>
              <a:rPr lang="en-US" b="1">
                <a:solidFill>
                  <a:srgbClr val="002060"/>
                </a:solidFill>
              </a:rPr>
              <a:t> </a:t>
            </a:r>
            <a:r>
              <a:rPr lang="en-US" b="1" err="1">
                <a:solidFill>
                  <a:srgbClr val="002060"/>
                </a:solidFill>
              </a:rPr>
              <a:t>systémů</a:t>
            </a:r>
            <a:r>
              <a:rPr lang="en-US" b="1">
                <a:solidFill>
                  <a:srgbClr val="002060"/>
                </a:solidFill>
              </a:rPr>
              <a:t> pro </a:t>
            </a:r>
            <a:r>
              <a:rPr lang="en-US" b="1" err="1">
                <a:solidFill>
                  <a:srgbClr val="002060"/>
                </a:solidFill>
              </a:rPr>
              <a:t>sociální</a:t>
            </a:r>
            <a:r>
              <a:rPr lang="en-US" b="1">
                <a:solidFill>
                  <a:srgbClr val="002060"/>
                </a:solidFill>
              </a:rPr>
              <a:t> </a:t>
            </a:r>
            <a:r>
              <a:rPr lang="en-US" b="1" err="1">
                <a:solidFill>
                  <a:srgbClr val="002060"/>
                </a:solidFill>
              </a:rPr>
              <a:t>začleňování</a:t>
            </a:r>
            <a:r>
              <a:rPr lang="en-US" b="1">
                <a:solidFill>
                  <a:srgbClr val="002060"/>
                </a:solidFill>
              </a:rPr>
              <a:t>  </a:t>
            </a:r>
            <a:r>
              <a:rPr lang="en-US" b="1">
                <a:solidFill>
                  <a:srgbClr val="002060"/>
                </a:solidFill>
                <a:cs typeface="Calibri"/>
              </a:rPr>
              <a:t/>
            </a:r>
            <a:br>
              <a:rPr lang="en-US" b="1">
                <a:solidFill>
                  <a:srgbClr val="002060"/>
                </a:solidFill>
                <a:cs typeface="Calibri"/>
              </a:rPr>
            </a:br>
            <a:r>
              <a:rPr lang="en-US" b="1">
                <a:solidFill>
                  <a:srgbClr val="002060"/>
                </a:solidFill>
              </a:rPr>
              <a:t/>
            </a:r>
            <a:br>
              <a:rPr lang="en-US" b="1">
                <a:solidFill>
                  <a:srgbClr val="002060"/>
                </a:solidFill>
              </a:rPr>
            </a:br>
            <a:r>
              <a:rPr lang="en-US" b="1">
                <a:solidFill>
                  <a:srgbClr val="002060"/>
                </a:solidFill>
              </a:rPr>
              <a:t>ASZ 2023 - 2024</a:t>
            </a:r>
            <a:endParaRPr lang="en-US" b="1">
              <a:solidFill>
                <a:srgbClr val="002060"/>
              </a:solidFill>
              <a:cs typeface="Calibri"/>
            </a:endParaRPr>
          </a:p>
        </p:txBody>
      </p:sp>
      <p:sp>
        <p:nvSpPr>
          <p:cNvPr id="3" name="Content Placeholder 2">
            <a:extLst>
              <a:ext uri="{FF2B5EF4-FFF2-40B4-BE49-F238E27FC236}">
                <a16:creationId xmlns:a16="http://schemas.microsoft.com/office/drawing/2014/main" id="{90C45451-9DF1-7F26-99CB-572E662AF5CE}"/>
              </a:ext>
            </a:extLst>
          </p:cNvPr>
          <p:cNvSpPr>
            <a:spLocks noGrp="1"/>
          </p:cNvSpPr>
          <p:nvPr>
            <p:ph idx="1"/>
          </p:nvPr>
        </p:nvSpPr>
        <p:spPr/>
        <p:txBody>
          <a:bodyPr vert="horz" lIns="91440" tIns="45720" rIns="91440" bIns="45720" rtlCol="0" anchor="t">
            <a:normAutofit/>
          </a:bodyPr>
          <a:lstStyle/>
          <a:p>
            <a:pPr>
              <a:spcBef>
                <a:spcPts val="20"/>
              </a:spcBef>
            </a:pPr>
            <a:r>
              <a:rPr lang="cs-CZ">
                <a:ea typeface="Calibri"/>
                <a:cs typeface="Calibri"/>
              </a:rPr>
              <a:t>Hlavní projekt, který určuje činnosti Agentury v lokalitách</a:t>
            </a:r>
            <a:endParaRPr lang="en-US">
              <a:ea typeface="Calibri"/>
              <a:cs typeface="Calibri"/>
            </a:endParaRPr>
          </a:p>
          <a:p>
            <a:pPr>
              <a:spcBef>
                <a:spcPts val="20"/>
              </a:spcBef>
            </a:pPr>
            <a:r>
              <a:rPr lang="cs-CZ">
                <a:ea typeface="Calibri"/>
                <a:cs typeface="Calibri"/>
              </a:rPr>
              <a:t>Poskytování multioborové podpory 43 územním celkům </a:t>
            </a:r>
          </a:p>
          <a:p>
            <a:pPr marL="0" indent="0">
              <a:buNone/>
            </a:pPr>
            <a:r>
              <a:rPr lang="cs-CZ" b="1">
                <a:ea typeface="Calibri"/>
                <a:cs typeface="Calibri"/>
              </a:rPr>
              <a:t/>
            </a:r>
            <a:br>
              <a:rPr lang="cs-CZ" b="1">
                <a:ea typeface="Calibri"/>
                <a:cs typeface="Calibri"/>
              </a:rPr>
            </a:br>
            <a:r>
              <a:rPr lang="cs-CZ" b="1">
                <a:ea typeface="Calibri"/>
                <a:cs typeface="Calibri"/>
              </a:rPr>
              <a:t>Hlavní nástroje:</a:t>
            </a:r>
          </a:p>
          <a:p>
            <a:r>
              <a:rPr lang="cs-CZ">
                <a:ea typeface="Calibri"/>
                <a:cs typeface="Calibri"/>
              </a:rPr>
              <a:t>Plány sociálního začleňování</a:t>
            </a:r>
          </a:p>
          <a:p>
            <a:r>
              <a:rPr lang="cs-CZ">
                <a:ea typeface="Calibri"/>
                <a:cs typeface="Calibri"/>
              </a:rPr>
              <a:t>Poradenské programy</a:t>
            </a:r>
          </a:p>
          <a:p>
            <a:r>
              <a:rPr lang="cs-CZ">
                <a:ea typeface="Calibri"/>
                <a:cs typeface="Calibri"/>
              </a:rPr>
              <a:t>Výzkumy (22 uskutečněno, další probíhají)</a:t>
            </a:r>
          </a:p>
          <a:p>
            <a:r>
              <a:rPr lang="cs-CZ">
                <a:ea typeface="Calibri"/>
                <a:cs typeface="Calibri"/>
              </a:rPr>
              <a:t>Workshopy a  další vzdělávací akce(20 za rok 2023), publicita dobrých praxí</a:t>
            </a:r>
          </a:p>
        </p:txBody>
      </p:sp>
      <p:sp>
        <p:nvSpPr>
          <p:cNvPr id="4" name="Not Equal 3">
            <a:extLst>
              <a:ext uri="{FF2B5EF4-FFF2-40B4-BE49-F238E27FC236}">
                <a16:creationId xmlns:a16="http://schemas.microsoft.com/office/drawing/2014/main" id="{935DDC54-6F8A-523F-DBE9-96CC87476DED}"/>
              </a:ext>
            </a:extLst>
          </p:cNvPr>
          <p:cNvSpPr/>
          <p:nvPr/>
        </p:nvSpPr>
        <p:spPr>
          <a:xfrm>
            <a:off x="9277053" y="2009669"/>
            <a:ext cx="910828" cy="910828"/>
          </a:xfrm>
          <a:prstGeom prst="mathNotEqua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Equals 4">
            <a:extLst>
              <a:ext uri="{FF2B5EF4-FFF2-40B4-BE49-F238E27FC236}">
                <a16:creationId xmlns:a16="http://schemas.microsoft.com/office/drawing/2014/main" id="{6F70E115-A2B5-B6A8-BD06-CB6581E9F07B}"/>
              </a:ext>
            </a:extLst>
          </p:cNvPr>
          <p:cNvSpPr/>
          <p:nvPr/>
        </p:nvSpPr>
        <p:spPr>
          <a:xfrm>
            <a:off x="8364943" y="2000838"/>
            <a:ext cx="910828" cy="910828"/>
          </a:xfrm>
          <a:prstGeom prst="mathEqua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76687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1B7B-D649-C0C0-7BE1-8599A1C91755}"/>
              </a:ext>
            </a:extLst>
          </p:cNvPr>
          <p:cNvSpPr>
            <a:spLocks noGrp="1"/>
          </p:cNvSpPr>
          <p:nvPr>
            <p:ph type="title"/>
          </p:nvPr>
        </p:nvSpPr>
        <p:spPr/>
        <p:txBody>
          <a:bodyPr/>
          <a:lstStyle/>
          <a:p>
            <a:r>
              <a:rPr lang="en-US" b="1" err="1">
                <a:solidFill>
                  <a:srgbClr val="002060"/>
                </a:solidFill>
              </a:rPr>
              <a:t>Agentura</a:t>
            </a:r>
            <a:r>
              <a:rPr lang="en-US" b="1">
                <a:solidFill>
                  <a:srgbClr val="002060"/>
                </a:solidFill>
              </a:rPr>
              <a:t> pro </a:t>
            </a:r>
            <a:r>
              <a:rPr lang="en-US" b="1" err="1">
                <a:solidFill>
                  <a:srgbClr val="002060"/>
                </a:solidFill>
              </a:rPr>
              <a:t>sociální</a:t>
            </a:r>
            <a:r>
              <a:rPr lang="en-US" b="1">
                <a:solidFill>
                  <a:srgbClr val="002060"/>
                </a:solidFill>
              </a:rPr>
              <a:t> </a:t>
            </a:r>
            <a:r>
              <a:rPr lang="en-US" b="1" err="1">
                <a:solidFill>
                  <a:srgbClr val="002060"/>
                </a:solidFill>
              </a:rPr>
              <a:t>začleňování</a:t>
            </a:r>
            <a:endParaRPr lang="en-US" b="1">
              <a:solidFill>
                <a:srgbClr val="002060"/>
              </a:solidFill>
              <a:ea typeface="Calibri"/>
              <a:cs typeface="Calibri"/>
            </a:endParaRPr>
          </a:p>
        </p:txBody>
      </p:sp>
      <p:sp>
        <p:nvSpPr>
          <p:cNvPr id="3" name="Content Placeholder 2">
            <a:extLst>
              <a:ext uri="{FF2B5EF4-FFF2-40B4-BE49-F238E27FC236}">
                <a16:creationId xmlns:a16="http://schemas.microsoft.com/office/drawing/2014/main" id="{C3CD6D84-6347-44CE-23BA-BC77127B58AF}"/>
              </a:ext>
            </a:extLst>
          </p:cNvPr>
          <p:cNvSpPr>
            <a:spLocks noGrp="1"/>
          </p:cNvSpPr>
          <p:nvPr>
            <p:ph idx="1"/>
          </p:nvPr>
        </p:nvSpPr>
        <p:spPr/>
        <p:txBody>
          <a:bodyPr vert="horz" lIns="91440" tIns="45720" rIns="91440" bIns="45720" rtlCol="0" anchor="t">
            <a:normAutofit/>
          </a:bodyPr>
          <a:lstStyle/>
          <a:p>
            <a:r>
              <a:rPr lang="cs-CZ">
                <a:ea typeface="Calibri"/>
                <a:cs typeface="Calibri"/>
              </a:rPr>
              <a:t>Jediný institucionální aktér na celostátní úrovni, který se zaměřuje na koordinované řešení sociálního vyloučení.</a:t>
            </a:r>
          </a:p>
          <a:p>
            <a:r>
              <a:rPr lang="cs-CZ">
                <a:ea typeface="+mn-lt"/>
                <a:cs typeface="+mn-lt"/>
              </a:rPr>
              <a:t>Hlavní nástroj Vlády ČR pro realizaci sociálního začleňování na místní úrovní. </a:t>
            </a:r>
            <a:endParaRPr lang="cs-CZ">
              <a:ea typeface="Calibri"/>
              <a:cs typeface="Calibri"/>
            </a:endParaRPr>
          </a:p>
          <a:p>
            <a:r>
              <a:rPr lang="cs-CZ">
                <a:ea typeface="Calibri"/>
                <a:cs typeface="Calibri"/>
              </a:rPr>
              <a:t>Hlavní činností Agentury je spolupráce s obcemi, svazky obcí a místními akčními skupinami na koordinaci aktivit sociálního začleňování.</a:t>
            </a:r>
          </a:p>
          <a:p>
            <a:r>
              <a:rPr lang="cs-CZ">
                <a:ea typeface="Calibri"/>
                <a:cs typeface="Calibri"/>
              </a:rPr>
              <a:t>Agentura pro sociální začleňování byla zřízena usnesením vlády č. 85 ze dne 23. ledna 2008. Činnost byla zahájena na Úřadu vlády ČR.</a:t>
            </a:r>
          </a:p>
          <a:p>
            <a:r>
              <a:rPr lang="cs-CZ">
                <a:ea typeface="Calibri"/>
                <a:cs typeface="Calibri"/>
              </a:rPr>
              <a:t>Jako Odbor pro sociální začleňování (Agentura) je součástí Sekce veřejného investování, výstavby a sociálního začleňování MMR.</a:t>
            </a:r>
          </a:p>
          <a:p>
            <a:endParaRPr lang="cs-CZ">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3887592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FFE04-CDED-3188-D23E-80C4171C29A5}"/>
              </a:ext>
            </a:extLst>
          </p:cNvPr>
          <p:cNvSpPr>
            <a:spLocks noGrp="1"/>
          </p:cNvSpPr>
          <p:nvPr>
            <p:ph type="title"/>
          </p:nvPr>
        </p:nvSpPr>
        <p:spPr/>
        <p:txBody>
          <a:bodyPr/>
          <a:lstStyle/>
          <a:p>
            <a:r>
              <a:rPr lang="cs-CZ" sz="4000" b="1">
                <a:solidFill>
                  <a:srgbClr val="002060"/>
                </a:solidFill>
              </a:rPr>
              <a:t>Plán sociálního začleňování </a:t>
            </a:r>
          </a:p>
        </p:txBody>
      </p:sp>
      <p:sp>
        <p:nvSpPr>
          <p:cNvPr id="3" name="Content Placeholder 2">
            <a:extLst>
              <a:ext uri="{FF2B5EF4-FFF2-40B4-BE49-F238E27FC236}">
                <a16:creationId xmlns:a16="http://schemas.microsoft.com/office/drawing/2014/main" id="{E5E4E885-EF25-DE78-8058-904A40AFC31C}"/>
              </a:ext>
            </a:extLst>
          </p:cNvPr>
          <p:cNvSpPr>
            <a:spLocks noGrp="1"/>
          </p:cNvSpPr>
          <p:nvPr>
            <p:ph idx="1"/>
          </p:nvPr>
        </p:nvSpPr>
        <p:spPr/>
        <p:txBody>
          <a:bodyPr vert="horz" lIns="91440" tIns="45720" rIns="91440" bIns="45720" rtlCol="0" anchor="t">
            <a:normAutofit/>
          </a:bodyPr>
          <a:lstStyle/>
          <a:p>
            <a:r>
              <a:rPr lang="cs-CZ">
                <a:ea typeface="Calibri"/>
                <a:cs typeface="Calibri"/>
              </a:rPr>
              <a:t>Regionální nebo místní strategický dokument.</a:t>
            </a:r>
          </a:p>
          <a:p>
            <a:r>
              <a:rPr lang="cs-CZ">
                <a:ea typeface="Calibri"/>
                <a:cs typeface="Calibri"/>
              </a:rPr>
              <a:t>Komplexní či tematicky zaměřený materiál, případně i akční plán. </a:t>
            </a:r>
          </a:p>
          <a:p>
            <a:r>
              <a:rPr lang="cs-CZ">
                <a:ea typeface="Calibri"/>
                <a:cs typeface="Calibri"/>
              </a:rPr>
              <a:t>Navázaný na již existující strategické dokumenty obce.</a:t>
            </a:r>
          </a:p>
          <a:p>
            <a:r>
              <a:rPr lang="cs-CZ">
                <a:ea typeface="Calibri"/>
                <a:cs typeface="Calibri"/>
              </a:rPr>
              <a:t>Popisuje komplexní cíle a opatření naplánovaná na delší časové období (3 – 5 let).</a:t>
            </a:r>
          </a:p>
          <a:p>
            <a:endParaRPr lang="en-US">
              <a:ea typeface="Calibri"/>
              <a:cs typeface="Calibri"/>
            </a:endParaRPr>
          </a:p>
        </p:txBody>
      </p:sp>
    </p:spTree>
    <p:extLst>
      <p:ext uri="{BB962C8B-B14F-4D97-AF65-F5344CB8AC3E}">
        <p14:creationId xmlns:p14="http://schemas.microsoft.com/office/powerpoint/2010/main" val="105789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FFE04-CDED-3188-D23E-80C4171C29A5}"/>
              </a:ext>
            </a:extLst>
          </p:cNvPr>
          <p:cNvSpPr>
            <a:spLocks noGrp="1"/>
          </p:cNvSpPr>
          <p:nvPr>
            <p:ph type="title"/>
          </p:nvPr>
        </p:nvSpPr>
        <p:spPr/>
        <p:txBody>
          <a:bodyPr/>
          <a:lstStyle/>
          <a:p>
            <a:r>
              <a:rPr lang="cs-CZ" sz="4000" b="1">
                <a:solidFill>
                  <a:srgbClr val="002060"/>
                </a:solidFill>
              </a:rPr>
              <a:t>Poradenské programy</a:t>
            </a:r>
          </a:p>
        </p:txBody>
      </p:sp>
      <p:sp>
        <p:nvSpPr>
          <p:cNvPr id="3" name="Content Placeholder 2">
            <a:extLst>
              <a:ext uri="{FF2B5EF4-FFF2-40B4-BE49-F238E27FC236}">
                <a16:creationId xmlns:a16="http://schemas.microsoft.com/office/drawing/2014/main" id="{E5E4E885-EF25-DE78-8058-904A40AFC31C}"/>
              </a:ext>
            </a:extLst>
          </p:cNvPr>
          <p:cNvSpPr>
            <a:spLocks noGrp="1"/>
          </p:cNvSpPr>
          <p:nvPr>
            <p:ph idx="1"/>
          </p:nvPr>
        </p:nvSpPr>
        <p:spPr/>
        <p:txBody>
          <a:bodyPr vert="horz" lIns="91440" tIns="45720" rIns="91440" bIns="45720" rtlCol="0" anchor="t">
            <a:normAutofit/>
          </a:bodyPr>
          <a:lstStyle/>
          <a:p>
            <a:r>
              <a:rPr lang="cs-CZ">
                <a:ea typeface="Calibri"/>
                <a:cs typeface="Calibri"/>
              </a:rPr>
              <a:t>Poradenský program se zaměřuje na řešení základních faktorů bránících sociálnímu začlenění ve vybrané oblasti. </a:t>
            </a:r>
          </a:p>
          <a:p>
            <a:r>
              <a:rPr lang="cs-CZ">
                <a:ea typeface="Calibri"/>
                <a:cs typeface="Calibri"/>
              </a:rPr>
              <a:t>Expert pro danou oblast poskytuje obci dlouhodobé poradenství zaměřené na pozitivní změnu.</a:t>
            </a:r>
          </a:p>
          <a:p>
            <a:r>
              <a:rPr lang="cs-CZ">
                <a:ea typeface="Calibri"/>
                <a:cs typeface="Calibri"/>
              </a:rPr>
              <a:t>Odborná podpora za účastí expertů ASZ ve vybrané konkrétní oblasti - slouží k naplnění části cílů PSZ prostřednictvím posílení kompetencí obce a partnerů.</a:t>
            </a:r>
          </a:p>
          <a:p>
            <a:r>
              <a:rPr lang="cs-CZ">
                <a:ea typeface="Calibri"/>
                <a:cs typeface="Calibri"/>
              </a:rPr>
              <a:t>Nejde o odklon ASZ od komplexního přístupu, ale realizaci konkrétních opatření a (dílčích) kroků, které vedou k naplnění cílů a opatření Plánu sociálního začleňování.</a:t>
            </a:r>
          </a:p>
          <a:p>
            <a:r>
              <a:rPr lang="cs-CZ">
                <a:ea typeface="Calibri"/>
                <a:cs typeface="Calibri"/>
              </a:rPr>
              <a:t>V partnerských obcích nyní realizujeme 43 Poradenských programů</a:t>
            </a:r>
          </a:p>
          <a:p>
            <a:endParaRPr lang="cs-CZ">
              <a:ea typeface="Calibri"/>
              <a:cs typeface="Calibri"/>
            </a:endParaRPr>
          </a:p>
          <a:p>
            <a:endParaRPr lang="cs-CZ">
              <a:ea typeface="Calibri"/>
              <a:cs typeface="Calibri"/>
            </a:endParaRPr>
          </a:p>
        </p:txBody>
      </p:sp>
    </p:spTree>
    <p:extLst>
      <p:ext uri="{BB962C8B-B14F-4D97-AF65-F5344CB8AC3E}">
        <p14:creationId xmlns:p14="http://schemas.microsoft.com/office/powerpoint/2010/main" val="2883578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00BA6-C536-BBBF-AD50-A44C76E70DA4}"/>
              </a:ext>
            </a:extLst>
          </p:cNvPr>
          <p:cNvSpPr>
            <a:spLocks noGrp="1"/>
          </p:cNvSpPr>
          <p:nvPr>
            <p:ph type="title"/>
          </p:nvPr>
        </p:nvSpPr>
        <p:spPr>
          <a:xfrm>
            <a:off x="2411991" y="1081009"/>
            <a:ext cx="13464018" cy="1143000"/>
          </a:xfrm>
        </p:spPr>
        <p:txBody>
          <a:bodyPr>
            <a:normAutofit fontScale="90000"/>
          </a:bodyPr>
          <a:lstStyle/>
          <a:p>
            <a:r>
              <a:rPr lang="cs-CZ" b="1">
                <a:solidFill>
                  <a:srgbClr val="002060"/>
                </a:solidFill>
                <a:ea typeface="Calibri"/>
                <a:cs typeface="Calibri"/>
              </a:rPr>
              <a:t>Projekt RSSZ - Přehled realizovaných Poradenských programů</a:t>
            </a:r>
            <a:endParaRPr lang="cs-CZ">
              <a:ea typeface="Calibri"/>
              <a:cs typeface="Calibri"/>
            </a:endParaRPr>
          </a:p>
        </p:txBody>
      </p:sp>
      <p:graphicFrame>
        <p:nvGraphicFramePr>
          <p:cNvPr id="7" name="Content Placeholder 6">
            <a:extLst>
              <a:ext uri="{FF2B5EF4-FFF2-40B4-BE49-F238E27FC236}">
                <a16:creationId xmlns:a16="http://schemas.microsoft.com/office/drawing/2014/main" id="{7285CBEC-E7AC-7E37-8819-BC201A305210}"/>
              </a:ext>
            </a:extLst>
          </p:cNvPr>
          <p:cNvGraphicFramePr>
            <a:graphicFrameLocks noGrp="1"/>
          </p:cNvGraphicFramePr>
          <p:nvPr>
            <p:ph idx="1"/>
            <p:extLst>
              <p:ext uri="{D42A27DB-BD31-4B8C-83A1-F6EECF244321}">
                <p14:modId xmlns:p14="http://schemas.microsoft.com/office/powerpoint/2010/main" val="19758580"/>
              </p:ext>
            </p:extLst>
          </p:nvPr>
        </p:nvGraphicFramePr>
        <p:xfrm>
          <a:off x="2498247" y="2143799"/>
          <a:ext cx="13291506" cy="7867911"/>
        </p:xfrm>
        <a:graphic>
          <a:graphicData uri="http://schemas.openxmlformats.org/drawingml/2006/table">
            <a:tbl>
              <a:tblPr bandRow="1">
                <a:tableStyleId>{22838BEF-8BB2-4498-84A7-C5851F593DF1}</a:tableStyleId>
              </a:tblPr>
              <a:tblGrid>
                <a:gridCol w="1686097">
                  <a:extLst>
                    <a:ext uri="{9D8B030D-6E8A-4147-A177-3AD203B41FA5}">
                      <a16:colId xmlns:a16="http://schemas.microsoft.com/office/drawing/2014/main" val="2244488807"/>
                    </a:ext>
                  </a:extLst>
                </a:gridCol>
                <a:gridCol w="9691462">
                  <a:extLst>
                    <a:ext uri="{9D8B030D-6E8A-4147-A177-3AD203B41FA5}">
                      <a16:colId xmlns:a16="http://schemas.microsoft.com/office/drawing/2014/main" val="2495798080"/>
                    </a:ext>
                  </a:extLst>
                </a:gridCol>
                <a:gridCol w="1913947">
                  <a:extLst>
                    <a:ext uri="{9D8B030D-6E8A-4147-A177-3AD203B41FA5}">
                      <a16:colId xmlns:a16="http://schemas.microsoft.com/office/drawing/2014/main" val="2320530779"/>
                    </a:ext>
                  </a:extLst>
                </a:gridCol>
              </a:tblGrid>
              <a:tr h="670256">
                <a:tc>
                  <a:txBody>
                    <a:bodyPr/>
                    <a:lstStyle/>
                    <a:p>
                      <a:pPr algn="l" fontAlgn="b"/>
                      <a:r>
                        <a:rPr lang="cs-CZ" sz="2400" b="1" u="none" strike="noStrike" noProof="0">
                          <a:solidFill>
                            <a:srgbClr val="000000"/>
                          </a:solidFill>
                          <a:effectLst/>
                        </a:rPr>
                        <a:t> Poradenský  </a:t>
                      </a:r>
                      <a:br>
                        <a:rPr lang="cs-CZ" sz="2400" b="1" u="none" strike="noStrike" noProof="0">
                          <a:solidFill>
                            <a:srgbClr val="000000"/>
                          </a:solidFill>
                          <a:effectLst/>
                        </a:rPr>
                      </a:br>
                      <a:r>
                        <a:rPr lang="cs-CZ" sz="2400" b="1" u="none" strike="noStrike" noProof="0">
                          <a:solidFill>
                            <a:srgbClr val="000000"/>
                          </a:solidFill>
                          <a:effectLst/>
                        </a:rPr>
                        <a:t> program:</a:t>
                      </a:r>
                      <a:endParaRPr lang="cs-CZ" sz="1050" b="0" i="0" u="none" strike="noStrike" noProof="0">
                        <a:solidFill>
                          <a:srgbClr val="000000"/>
                        </a:solidFill>
                        <a:effectLst/>
                        <a:latin typeface="Arial"/>
                      </a:endParaRPr>
                    </a:p>
                  </a:txBody>
                  <a:tcPr marL="9525" marR="9525" marT="9525" marB="0" anchor="ctr"/>
                </a:tc>
                <a:tc>
                  <a:txBody>
                    <a:bodyPr/>
                    <a:lstStyle/>
                    <a:p>
                      <a:pPr lvl="0" algn="l" fontAlgn="b"/>
                      <a:r>
                        <a:rPr lang="cs-CZ" sz="2400" b="1" u="none" strike="noStrike" noProof="0">
                          <a:solidFill>
                            <a:srgbClr val="000000"/>
                          </a:solidFill>
                          <a:effectLst/>
                        </a:rPr>
                        <a:t> Konkrétní název programu: </a:t>
                      </a:r>
                      <a:endParaRPr lang="cs-CZ" sz="2400" b="1" i="0" u="none" strike="noStrike" noProof="0">
                        <a:solidFill>
                          <a:srgbClr val="000000"/>
                        </a:solidFill>
                        <a:effectLst/>
                        <a:latin typeface="Arial" panose="020B0604020202020204" pitchFamily="34" charset="0"/>
                      </a:endParaRPr>
                    </a:p>
                  </a:txBody>
                  <a:tcPr marL="9525" marR="9525" marT="9525" marB="0" anchor="ctr"/>
                </a:tc>
                <a:tc>
                  <a:txBody>
                    <a:bodyPr/>
                    <a:lstStyle/>
                    <a:p>
                      <a:pPr algn="l" fontAlgn="b"/>
                      <a:r>
                        <a:rPr lang="cs-CZ" sz="2400" b="1" u="none" strike="noStrike" noProof="0">
                          <a:solidFill>
                            <a:srgbClr val="000000"/>
                          </a:solidFill>
                          <a:effectLst/>
                        </a:rPr>
                        <a:t> Počet </a:t>
                      </a:r>
                      <a:br>
                        <a:rPr lang="cs-CZ" sz="2400" b="1" u="none" strike="noStrike" noProof="0">
                          <a:solidFill>
                            <a:srgbClr val="000000"/>
                          </a:solidFill>
                          <a:effectLst/>
                        </a:rPr>
                      </a:br>
                      <a:r>
                        <a:rPr lang="cs-CZ" sz="2400" b="1" u="none" strike="noStrike" noProof="0">
                          <a:solidFill>
                            <a:srgbClr val="000000"/>
                          </a:solidFill>
                          <a:effectLst/>
                        </a:rPr>
                        <a:t> realizovaných </a:t>
                      </a:r>
                      <a:br>
                        <a:rPr lang="cs-CZ" sz="2400" b="1" u="none" strike="noStrike" noProof="0">
                          <a:solidFill>
                            <a:srgbClr val="000000"/>
                          </a:solidFill>
                          <a:effectLst/>
                        </a:rPr>
                      </a:br>
                      <a:r>
                        <a:rPr lang="cs-CZ" sz="2400" b="1" u="none" strike="noStrike" noProof="0">
                          <a:solidFill>
                            <a:srgbClr val="000000"/>
                          </a:solidFill>
                          <a:effectLst/>
                        </a:rPr>
                        <a:t> PP:</a:t>
                      </a:r>
                      <a:endParaRPr lang="cs-CZ" sz="2400" b="1" i="0" u="none" strike="noStrike" noProof="0">
                        <a:solidFill>
                          <a:srgbClr val="000000"/>
                        </a:solidFill>
                        <a:effectLst/>
                        <a:latin typeface="Arial"/>
                      </a:endParaRPr>
                    </a:p>
                  </a:txBody>
                  <a:tcPr marL="9525" marR="9525" marT="9525" marB="0" anchor="ctr"/>
                </a:tc>
                <a:extLst>
                  <a:ext uri="{0D108BD9-81ED-4DB2-BD59-A6C34878D82A}">
                    <a16:rowId xmlns:a16="http://schemas.microsoft.com/office/drawing/2014/main" val="1218855086"/>
                  </a:ext>
                </a:extLst>
              </a:tr>
              <a:tr h="395967">
                <a:tc>
                  <a:txBody>
                    <a:bodyPr/>
                    <a:lstStyle/>
                    <a:p>
                      <a:pPr lvl="1" algn="l" fontAlgn="b"/>
                      <a:r>
                        <a:rPr lang="cs-CZ" sz="2000" b="0" u="none" strike="noStrike" noProof="0">
                          <a:solidFill>
                            <a:srgbClr val="000000"/>
                          </a:solidFill>
                          <a:effectLst/>
                        </a:rPr>
                        <a:t>PP1</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Zjišťování potřeb a zdrojů vlastními silami ÚC a reakce na zjištění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cs-CZ" sz="2000" b="0" u="none" strike="noStrike" noProof="0">
                          <a:solidFill>
                            <a:srgbClr val="000000"/>
                          </a:solidFill>
                          <a:effectLst/>
                        </a:rPr>
                        <a:t>2</a:t>
                      </a:r>
                      <a:endParaRPr lang="cs-CZ" sz="2000" b="0" i="0" u="none" strike="noStrike" noProof="0">
                        <a:solidFill>
                          <a:srgbClr val="000000"/>
                        </a:solidFill>
                        <a:effectLst/>
                        <a:latin typeface="Arial"/>
                      </a:endParaRPr>
                    </a:p>
                  </a:txBody>
                  <a:tcPr marL="9525" marR="9525" marT="9525" marB="0" anchor="ctr"/>
                </a:tc>
                <a:extLst>
                  <a:ext uri="{0D108BD9-81ED-4DB2-BD59-A6C34878D82A}">
                    <a16:rowId xmlns:a16="http://schemas.microsoft.com/office/drawing/2014/main" val="1984662701"/>
                  </a:ext>
                </a:extLst>
              </a:tr>
              <a:tr h="395967">
                <a:tc>
                  <a:txBody>
                    <a:bodyPr/>
                    <a:lstStyle/>
                    <a:p>
                      <a:pPr lvl="1" algn="l" fontAlgn="b"/>
                      <a:r>
                        <a:rPr lang="cs-CZ" sz="2000" b="0" u="none" strike="noStrike" noProof="0">
                          <a:solidFill>
                            <a:srgbClr val="000000"/>
                          </a:solidFill>
                          <a:effectLst/>
                        </a:rPr>
                        <a:t>PP2</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Místní síť a její financování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cs-CZ" sz="2000" b="0" u="none" strike="noStrike" noProof="0">
                          <a:solidFill>
                            <a:srgbClr val="000000"/>
                          </a:solidFill>
                          <a:effectLst/>
                        </a:rPr>
                        <a:t>2</a:t>
                      </a:r>
                      <a:endParaRPr lang="cs-CZ" sz="2000" b="0" i="0" u="none" strike="noStrike" noProof="0">
                        <a:solidFill>
                          <a:srgbClr val="000000"/>
                        </a:solidFill>
                        <a:effectLst/>
                        <a:latin typeface="Arial"/>
                      </a:endParaRPr>
                    </a:p>
                  </a:txBody>
                  <a:tcPr marL="9525" marR="9525" marT="9525" marB="0" anchor="ctr"/>
                </a:tc>
                <a:extLst>
                  <a:ext uri="{0D108BD9-81ED-4DB2-BD59-A6C34878D82A}">
                    <a16:rowId xmlns:a16="http://schemas.microsoft.com/office/drawing/2014/main" val="2965998388"/>
                  </a:ext>
                </a:extLst>
              </a:tr>
              <a:tr h="395967">
                <a:tc>
                  <a:txBody>
                    <a:bodyPr/>
                    <a:lstStyle/>
                    <a:p>
                      <a:pPr marL="457200" lvl="1" algn="l" defTabSz="914400" rtl="0" eaLnBrk="1" fontAlgn="b" latinLnBrk="0" hangingPunct="1"/>
                      <a:r>
                        <a:rPr lang="cs-CZ" sz="2000" b="0" u="none" strike="noStrike" kern="1200" noProof="0">
                          <a:solidFill>
                            <a:srgbClr val="000000"/>
                          </a:solidFill>
                          <a:effectLst/>
                        </a:rPr>
                        <a:t>PP3</a:t>
                      </a:r>
                      <a:endParaRPr lang="cs-CZ" sz="2000" b="0" i="0" u="none" strike="noStrike" kern="1200" noProof="0">
                        <a:solidFill>
                          <a:srgbClr val="000000"/>
                        </a:solidFill>
                        <a:effectLst/>
                        <a:latin typeface="Arial"/>
                        <a:ea typeface="+mn-ea"/>
                        <a:cs typeface="+mn-cs"/>
                      </a:endParaRPr>
                    </a:p>
                  </a:txBody>
                  <a:tcPr marL="9525" marR="9525" marT="9525" marB="0" anchor="ctr"/>
                </a:tc>
                <a:tc>
                  <a:txBody>
                    <a:bodyPr/>
                    <a:lstStyle/>
                    <a:p>
                      <a:pPr marL="457200" lvl="1" algn="l" defTabSz="914400" rtl="0" eaLnBrk="1" fontAlgn="b" latinLnBrk="0" hangingPunct="1"/>
                      <a:r>
                        <a:rPr lang="cs-CZ" sz="2000" b="0" u="none" strike="noStrike" kern="1200" noProof="0">
                          <a:solidFill>
                            <a:srgbClr val="000000"/>
                          </a:solidFill>
                          <a:effectLst/>
                        </a:rPr>
                        <a:t>Komunikace a zmírňování napětí v komunitě</a:t>
                      </a:r>
                      <a:endParaRPr lang="cs-CZ" sz="2000" b="0" i="0" u="none" strike="noStrike" kern="1200" noProof="0">
                        <a:solidFill>
                          <a:srgbClr val="000000"/>
                        </a:solidFill>
                        <a:effectLst/>
                        <a:latin typeface="Arial"/>
                        <a:ea typeface="+mn-ea"/>
                        <a:cs typeface="+mn-cs"/>
                      </a:endParaRPr>
                    </a:p>
                  </a:txBody>
                  <a:tcPr marL="9525" marR="9525" marT="9525" marB="0" anchor="ctr"/>
                </a:tc>
                <a:tc>
                  <a:txBody>
                    <a:bodyPr/>
                    <a:lstStyle/>
                    <a:p>
                      <a:pPr marL="0" algn="ctr" defTabSz="914400" rtl="0" eaLnBrk="1" fontAlgn="b" latinLnBrk="0" hangingPunct="1"/>
                      <a:r>
                        <a:rPr lang="cs-CZ" sz="2000" b="0" u="none" strike="noStrike" kern="1200" noProof="0">
                          <a:solidFill>
                            <a:srgbClr val="000000"/>
                          </a:solidFill>
                          <a:effectLst/>
                        </a:rPr>
                        <a:t>0</a:t>
                      </a:r>
                      <a:endParaRPr lang="cs-CZ" sz="2000" b="0" i="0" u="none" strike="noStrike" kern="1200" noProof="0">
                        <a:solidFill>
                          <a:srgbClr val="000000"/>
                        </a:solidFill>
                        <a:effectLst/>
                        <a:latin typeface="Arial"/>
                        <a:ea typeface="+mn-ea"/>
                        <a:cs typeface="+mn-cs"/>
                      </a:endParaRPr>
                    </a:p>
                  </a:txBody>
                  <a:tcPr marL="9525" marR="9525" marT="9525" marB="0" anchor="ctr"/>
                </a:tc>
                <a:extLst>
                  <a:ext uri="{0D108BD9-81ED-4DB2-BD59-A6C34878D82A}">
                    <a16:rowId xmlns:a16="http://schemas.microsoft.com/office/drawing/2014/main" val="2280272611"/>
                  </a:ext>
                </a:extLst>
              </a:tr>
              <a:tr h="395967">
                <a:tc>
                  <a:txBody>
                    <a:bodyPr/>
                    <a:lstStyle/>
                    <a:p>
                      <a:pPr marL="457200" lvl="1" algn="l" defTabSz="914400" rtl="0" eaLnBrk="1" fontAlgn="b" latinLnBrk="0" hangingPunct="1">
                        <a:buNone/>
                      </a:pPr>
                      <a:r>
                        <a:rPr lang="cs-CZ" sz="2000" b="0" u="none" strike="noStrike" kern="1200" noProof="0">
                          <a:solidFill>
                            <a:srgbClr val="000000"/>
                          </a:solidFill>
                          <a:effectLst/>
                        </a:rPr>
                        <a:t>PP4</a:t>
                      </a:r>
                      <a:endParaRPr lang="cs-CZ" sz="2000" b="0" i="0" u="none" strike="noStrike" kern="1200" noProof="0">
                        <a:solidFill>
                          <a:srgbClr val="000000"/>
                        </a:solidFill>
                        <a:effectLst/>
                        <a:latin typeface="Arial"/>
                        <a:ea typeface="+mn-ea"/>
                        <a:cs typeface="+mn-cs"/>
                      </a:endParaRPr>
                    </a:p>
                  </a:txBody>
                  <a:tcPr marL="9525" marR="9525" marT="0" marB="0" anchor="ctr"/>
                </a:tc>
                <a:tc>
                  <a:txBody>
                    <a:bodyPr/>
                    <a:lstStyle/>
                    <a:p>
                      <a:pPr marL="457200" lvl="1" algn="l" defTabSz="914400" rtl="0" eaLnBrk="1" fontAlgn="b" latinLnBrk="0" hangingPunct="1">
                        <a:buNone/>
                      </a:pPr>
                      <a:r>
                        <a:rPr lang="cs-CZ" sz="2000" b="0" u="none" strike="noStrike" kern="1200" noProof="0">
                          <a:solidFill>
                            <a:srgbClr val="000000"/>
                          </a:solidFill>
                          <a:effectLst/>
                        </a:rPr>
                        <a:t>Základy politiky sociálního a dostupného bydlení</a:t>
                      </a:r>
                      <a:endParaRPr lang="cs-CZ" sz="2000" b="0" i="0" u="none" strike="noStrike" kern="1200" noProof="0">
                        <a:solidFill>
                          <a:srgbClr val="000000"/>
                        </a:solidFill>
                        <a:effectLst/>
                        <a:latin typeface="Arial"/>
                        <a:ea typeface="+mn-ea"/>
                        <a:cs typeface="+mn-cs"/>
                      </a:endParaRPr>
                    </a:p>
                  </a:txBody>
                  <a:tcPr marL="9525" marR="9525" marT="0" marB="0" anchor="ctr"/>
                </a:tc>
                <a:tc>
                  <a:txBody>
                    <a:bodyPr/>
                    <a:lstStyle/>
                    <a:p>
                      <a:pPr marL="0" lvl="0" algn="ctr" defTabSz="914400" rtl="0" eaLnBrk="1" fontAlgn="b" latinLnBrk="0" hangingPunct="1">
                        <a:buNone/>
                      </a:pPr>
                      <a:r>
                        <a:rPr lang="cs-CZ" sz="2000" b="0" u="none" strike="noStrike" kern="1200" noProof="0">
                          <a:solidFill>
                            <a:srgbClr val="000000"/>
                          </a:solidFill>
                          <a:effectLst/>
                        </a:rPr>
                        <a:t>8</a:t>
                      </a:r>
                      <a:endParaRPr lang="cs-CZ" sz="2000" b="0" i="0" u="none" strike="noStrike" kern="1200" noProof="0">
                        <a:solidFill>
                          <a:srgbClr val="000000"/>
                        </a:solidFill>
                        <a:effectLst/>
                        <a:latin typeface="Arial"/>
                        <a:ea typeface="+mn-ea"/>
                        <a:cs typeface="+mn-cs"/>
                      </a:endParaRPr>
                    </a:p>
                  </a:txBody>
                  <a:tcPr marL="9525" marR="9525" marT="0" marB="0" anchor="ctr"/>
                </a:tc>
                <a:extLst>
                  <a:ext uri="{0D108BD9-81ED-4DB2-BD59-A6C34878D82A}">
                    <a16:rowId xmlns:a16="http://schemas.microsoft.com/office/drawing/2014/main" val="1708019920"/>
                  </a:ext>
                </a:extLst>
              </a:tr>
              <a:tr h="395967">
                <a:tc>
                  <a:txBody>
                    <a:bodyPr/>
                    <a:lstStyle/>
                    <a:p>
                      <a:pPr lvl="1" algn="l" fontAlgn="b"/>
                      <a:r>
                        <a:rPr lang="cs-CZ" sz="2000" b="0" u="none" strike="noStrike" noProof="0">
                          <a:solidFill>
                            <a:srgbClr val="000000"/>
                          </a:solidFill>
                          <a:effectLst/>
                        </a:rPr>
                        <a:t>PP5</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Vznik a reprodukce bytového fondu pro realizaci politiky dostupného bydlení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3</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2876708258"/>
                  </a:ext>
                </a:extLst>
              </a:tr>
              <a:tr h="395967">
                <a:tc>
                  <a:txBody>
                    <a:bodyPr/>
                    <a:lstStyle/>
                    <a:p>
                      <a:pPr lvl="1" algn="l" fontAlgn="b"/>
                      <a:r>
                        <a:rPr lang="cs-CZ" sz="2000" b="0" u="none" strike="noStrike" noProof="0">
                          <a:solidFill>
                            <a:srgbClr val="000000"/>
                          </a:solidFill>
                          <a:effectLst/>
                        </a:rPr>
                        <a:t>PP6</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Rozvoj a adaptace politiky sociálního a dostupného bydlení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6</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4226909172"/>
                  </a:ext>
                </a:extLst>
              </a:tr>
              <a:tr h="395967">
                <a:tc>
                  <a:txBody>
                    <a:bodyPr/>
                    <a:lstStyle/>
                    <a:p>
                      <a:pPr lvl="1" algn="l" fontAlgn="b"/>
                      <a:r>
                        <a:rPr lang="cs-CZ" sz="2000" b="0" u="none" strike="noStrike" noProof="0">
                          <a:solidFill>
                            <a:srgbClr val="000000"/>
                          </a:solidFill>
                          <a:effectLst/>
                        </a:rPr>
                        <a:t>PP7</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Dluhová prevence, podpora informovanosti a podpora sítě služeb v oblasti dluhů</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5</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2343086631"/>
                  </a:ext>
                </a:extLst>
              </a:tr>
              <a:tr h="395967">
                <a:tc>
                  <a:txBody>
                    <a:bodyPr/>
                    <a:lstStyle/>
                    <a:p>
                      <a:pPr marL="457200" lvl="1" algn="l" defTabSz="914400" rtl="0" eaLnBrk="1" fontAlgn="b" latinLnBrk="0" hangingPunct="1"/>
                      <a:r>
                        <a:rPr lang="cs-CZ" sz="2000" b="0" u="none" strike="noStrike" kern="1200" noProof="0">
                          <a:solidFill>
                            <a:srgbClr val="000000"/>
                          </a:solidFill>
                          <a:effectLst/>
                        </a:rPr>
                        <a:t>PP8</a:t>
                      </a:r>
                      <a:endParaRPr lang="cs-CZ" sz="2000" b="0" i="0" u="none" strike="noStrike" kern="1200" noProof="0">
                        <a:solidFill>
                          <a:srgbClr val="000000"/>
                        </a:solidFill>
                        <a:effectLst/>
                        <a:latin typeface="Arial"/>
                        <a:ea typeface="+mn-ea"/>
                        <a:cs typeface="+mn-cs"/>
                      </a:endParaRPr>
                    </a:p>
                  </a:txBody>
                  <a:tcPr marL="9525" marR="9525" marT="9525" marB="0" anchor="ctr"/>
                </a:tc>
                <a:tc>
                  <a:txBody>
                    <a:bodyPr/>
                    <a:lstStyle/>
                    <a:p>
                      <a:pPr marL="457200" lvl="1" algn="l" defTabSz="914400" rtl="0" eaLnBrk="1" fontAlgn="b" latinLnBrk="0" hangingPunct="1"/>
                      <a:r>
                        <a:rPr lang="cs-CZ" sz="2000" b="0" u="none" strike="noStrike" kern="1200" noProof="0">
                          <a:solidFill>
                            <a:srgbClr val="000000"/>
                          </a:solidFill>
                          <a:effectLst/>
                        </a:rPr>
                        <a:t>Podpora zaměstnanosti, aktivizace dlouhodobě nezaměstnaných</a:t>
                      </a:r>
                      <a:endParaRPr lang="cs-CZ" sz="2000" b="0" i="0" u="none" strike="noStrike" kern="1200" noProof="0">
                        <a:solidFill>
                          <a:srgbClr val="000000"/>
                        </a:solidFill>
                        <a:effectLst/>
                        <a:latin typeface="Arial"/>
                        <a:ea typeface="+mn-ea"/>
                        <a:cs typeface="+mn-cs"/>
                      </a:endParaRPr>
                    </a:p>
                  </a:txBody>
                  <a:tcPr marL="9525" marR="9525" marT="9525" marB="0" anchor="ctr"/>
                </a:tc>
                <a:tc>
                  <a:txBody>
                    <a:bodyPr/>
                    <a:lstStyle/>
                    <a:p>
                      <a:pPr marL="0" algn="ctr" defTabSz="914400" rtl="0" eaLnBrk="1" fontAlgn="b" latinLnBrk="0" hangingPunct="1"/>
                      <a:r>
                        <a:rPr lang="en-US" sz="2000" b="0" u="none" strike="noStrike" kern="1200">
                          <a:solidFill>
                            <a:srgbClr val="000000"/>
                          </a:solidFill>
                          <a:effectLst/>
                        </a:rPr>
                        <a:t>3</a:t>
                      </a:r>
                      <a:endParaRPr lang="en-US" sz="2000" b="0" i="0" u="none" strike="noStrike" kern="1200">
                        <a:solidFill>
                          <a:srgbClr val="000000"/>
                        </a:solidFill>
                        <a:effectLst/>
                        <a:latin typeface="Arial"/>
                        <a:ea typeface="+mn-ea"/>
                        <a:cs typeface="+mn-cs"/>
                      </a:endParaRPr>
                    </a:p>
                  </a:txBody>
                  <a:tcPr marL="9525" marR="9525" marT="9525" marB="0" anchor="ctr"/>
                </a:tc>
                <a:extLst>
                  <a:ext uri="{0D108BD9-81ED-4DB2-BD59-A6C34878D82A}">
                    <a16:rowId xmlns:a16="http://schemas.microsoft.com/office/drawing/2014/main" val="3736358096"/>
                  </a:ext>
                </a:extLst>
              </a:tr>
              <a:tr h="395967">
                <a:tc>
                  <a:txBody>
                    <a:bodyPr/>
                    <a:lstStyle/>
                    <a:p>
                      <a:pPr lvl="1" algn="l" fontAlgn="b"/>
                      <a:r>
                        <a:rPr lang="cs-CZ" sz="2000" b="0" u="none" strike="noStrike" noProof="0">
                          <a:solidFill>
                            <a:srgbClr val="000000"/>
                          </a:solidFill>
                          <a:effectLst/>
                        </a:rPr>
                        <a:t>PP9</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Aktivity v oblasti prevence kriminality a bezpečí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7</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3767735957"/>
                  </a:ext>
                </a:extLst>
              </a:tr>
              <a:tr h="395967">
                <a:tc>
                  <a:txBody>
                    <a:bodyPr/>
                    <a:lstStyle/>
                    <a:p>
                      <a:pPr lvl="1" algn="l" fontAlgn="b"/>
                      <a:r>
                        <a:rPr lang="cs-CZ" sz="2000" b="0" u="none" strike="noStrike" noProof="0">
                          <a:solidFill>
                            <a:srgbClr val="000000"/>
                          </a:solidFill>
                          <a:effectLst/>
                        </a:rPr>
                        <a:t>PP10</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Podpora prevence a řešení zdravotních rizik sociálně vyloučených osob</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2</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1153578593"/>
                  </a:ext>
                </a:extLst>
              </a:tr>
              <a:tr h="395967">
                <a:tc>
                  <a:txBody>
                    <a:bodyPr/>
                    <a:lstStyle/>
                    <a:p>
                      <a:pPr lvl="1" algn="l" fontAlgn="b"/>
                      <a:r>
                        <a:rPr lang="cs-CZ" sz="2000" b="0" u="none" strike="noStrike" noProof="0">
                          <a:solidFill>
                            <a:srgbClr val="000000"/>
                          </a:solidFill>
                          <a:effectLst/>
                        </a:rPr>
                        <a:t>PP11</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Podpora realizace prorodinných opatření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2</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1422413031"/>
                  </a:ext>
                </a:extLst>
              </a:tr>
              <a:tr h="395967">
                <a:tc>
                  <a:txBody>
                    <a:bodyPr/>
                    <a:lstStyle/>
                    <a:p>
                      <a:pPr lvl="1" algn="l" fontAlgn="b"/>
                      <a:r>
                        <a:rPr lang="cs-CZ" sz="2000" b="0" u="none" strike="noStrike" noProof="0">
                          <a:solidFill>
                            <a:srgbClr val="000000"/>
                          </a:solidFill>
                          <a:effectLst/>
                        </a:rPr>
                        <a:t>PP12</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Realizace komunitní práce, podpora lokálních aktérů, skupin a autorit</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0</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4288400723"/>
                  </a:ext>
                </a:extLst>
              </a:tr>
              <a:tr h="395967">
                <a:tc>
                  <a:txBody>
                    <a:bodyPr/>
                    <a:lstStyle/>
                    <a:p>
                      <a:pPr lvl="1" algn="l" fontAlgn="b"/>
                      <a:r>
                        <a:rPr lang="cs-CZ" sz="2000" b="0" u="none" strike="noStrike" noProof="0">
                          <a:solidFill>
                            <a:srgbClr val="000000"/>
                          </a:solidFill>
                          <a:effectLst/>
                        </a:rPr>
                        <a:t>PP13</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Systém pro komunikaci a zapojování veřejnosti, podpora participativních aktivit</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3</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193349080"/>
                  </a:ext>
                </a:extLst>
              </a:tr>
              <a:tr h="604262">
                <a:tc>
                  <a:txBody>
                    <a:bodyPr/>
                    <a:lstStyle/>
                    <a:p>
                      <a:pPr lvl="1" algn="l" fontAlgn="b"/>
                      <a:r>
                        <a:rPr lang="cs-CZ" sz="2000" b="0" u="none" strike="noStrike" noProof="0">
                          <a:solidFill>
                            <a:srgbClr val="000000"/>
                          </a:solidFill>
                          <a:effectLst/>
                        </a:rPr>
                        <a:t>PP14</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Podpora poskytovatelů sociálních, návazných a komunitních služeb zejména v oblasti koordinace činnosti, řízení a nastavení služeb</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0</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3319158988"/>
                  </a:ext>
                </a:extLst>
              </a:tr>
              <a:tr h="395967">
                <a:tc>
                  <a:txBody>
                    <a:bodyPr/>
                    <a:lstStyle/>
                    <a:p>
                      <a:pPr lvl="1" algn="l" fontAlgn="b"/>
                      <a:r>
                        <a:rPr lang="cs-CZ" sz="2000" b="0" u="none" strike="noStrike" noProof="0">
                          <a:solidFill>
                            <a:srgbClr val="000000"/>
                          </a:solidFill>
                          <a:effectLst/>
                        </a:rPr>
                        <a:t>PP15</a:t>
                      </a:r>
                      <a:endParaRPr lang="cs-CZ" sz="2000" b="0" i="0" u="none" strike="noStrike" noProof="0">
                        <a:solidFill>
                          <a:srgbClr val="000000"/>
                        </a:solidFill>
                        <a:effectLst/>
                        <a:latin typeface="Arial"/>
                      </a:endParaRPr>
                    </a:p>
                  </a:txBody>
                  <a:tcPr marL="9525" marR="9525" marT="9525" marB="0" anchor="ctr"/>
                </a:tc>
                <a:tc>
                  <a:txBody>
                    <a:bodyPr/>
                    <a:lstStyle/>
                    <a:p>
                      <a:pPr lvl="1" algn="l" fontAlgn="b"/>
                      <a:r>
                        <a:rPr lang="cs-CZ" sz="2000" b="0" u="none" strike="noStrike" noProof="0">
                          <a:solidFill>
                            <a:srgbClr val="000000"/>
                          </a:solidFill>
                          <a:effectLst/>
                        </a:rPr>
                        <a:t>Podpora inovací a procesů strategického plánování při řízení politiky sociálního začleňování</a:t>
                      </a:r>
                      <a:endParaRPr lang="cs-CZ" sz="2000" b="0" i="0" u="none" strike="noStrike" noProof="0">
                        <a:solidFill>
                          <a:srgbClr val="000000"/>
                        </a:solidFill>
                        <a:effectLst/>
                        <a:latin typeface="Arial"/>
                      </a:endParaRPr>
                    </a:p>
                  </a:txBody>
                  <a:tcPr marL="9525" marR="9525" marT="9525" marB="0" anchor="ctr"/>
                </a:tc>
                <a:tc>
                  <a:txBody>
                    <a:bodyPr/>
                    <a:lstStyle/>
                    <a:p>
                      <a:pPr algn="ctr" fontAlgn="b"/>
                      <a:r>
                        <a:rPr lang="en-US" sz="2000" b="0" u="none" strike="noStrike">
                          <a:solidFill>
                            <a:srgbClr val="000000"/>
                          </a:solidFill>
                          <a:effectLst/>
                        </a:rPr>
                        <a:t>0</a:t>
                      </a:r>
                      <a:endParaRPr lang="en-US" sz="20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val="2351766666"/>
                  </a:ext>
                </a:extLst>
              </a:tr>
              <a:tr h="352481">
                <a:tc>
                  <a:txBody>
                    <a:bodyPr/>
                    <a:lstStyle/>
                    <a:p>
                      <a:pPr algn="l" fontAlgn="b"/>
                      <a:endParaRPr lang="en-US" sz="2000" b="1" i="0" u="none" strike="noStrike">
                        <a:solidFill>
                          <a:srgbClr val="000000"/>
                        </a:solidFill>
                        <a:effectLst/>
                        <a:latin typeface="Arial"/>
                      </a:endParaRPr>
                    </a:p>
                  </a:txBody>
                  <a:tcPr marL="9525" marR="9525" marT="9525" marB="0" anchor="b"/>
                </a:tc>
                <a:tc>
                  <a:txBody>
                    <a:bodyPr/>
                    <a:lstStyle/>
                    <a:p>
                      <a:pPr lvl="1" algn="l" fontAlgn="b"/>
                      <a:r>
                        <a:rPr lang="cs-CZ" sz="2400" b="1" u="none" strike="noStrike" noProof="0">
                          <a:solidFill>
                            <a:srgbClr val="000000"/>
                          </a:solidFill>
                          <a:effectLst/>
                        </a:rPr>
                        <a:t>Celkový počet PP:</a:t>
                      </a:r>
                      <a:endParaRPr lang="cs-CZ" sz="2400" b="1" i="0" u="none" strike="noStrike" noProof="0">
                        <a:solidFill>
                          <a:srgbClr val="000000"/>
                        </a:solidFill>
                        <a:effectLst/>
                        <a:latin typeface="Arial"/>
                      </a:endParaRPr>
                    </a:p>
                  </a:txBody>
                  <a:tcPr marL="9525" marR="9525" marT="9525" marB="0" anchor="b"/>
                </a:tc>
                <a:tc>
                  <a:txBody>
                    <a:bodyPr/>
                    <a:lstStyle/>
                    <a:p>
                      <a:pPr algn="ctr" fontAlgn="b"/>
                      <a:r>
                        <a:rPr lang="en-US" sz="2400" b="1" u="none" strike="noStrike">
                          <a:solidFill>
                            <a:srgbClr val="000000"/>
                          </a:solidFill>
                          <a:effectLst/>
                        </a:rPr>
                        <a:t>43</a:t>
                      </a:r>
                      <a:endParaRPr lang="en-US" sz="2400" b="1" i="0" u="none" strike="noStrike">
                        <a:solidFill>
                          <a:srgbClr val="000000"/>
                        </a:solidFill>
                        <a:effectLst/>
                        <a:latin typeface="Arial"/>
                      </a:endParaRPr>
                    </a:p>
                  </a:txBody>
                  <a:tcPr marL="9525" marR="9525" marT="9525" marB="0" anchor="b"/>
                </a:tc>
                <a:extLst>
                  <a:ext uri="{0D108BD9-81ED-4DB2-BD59-A6C34878D82A}">
                    <a16:rowId xmlns:a16="http://schemas.microsoft.com/office/drawing/2014/main" val="1710728652"/>
                  </a:ext>
                </a:extLst>
              </a:tr>
            </a:tbl>
          </a:graphicData>
        </a:graphic>
      </p:graphicFrame>
    </p:spTree>
    <p:extLst>
      <p:ext uri="{BB962C8B-B14F-4D97-AF65-F5344CB8AC3E}">
        <p14:creationId xmlns:p14="http://schemas.microsoft.com/office/powerpoint/2010/main" val="1212324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99D3-3E0A-094D-40FC-EC61D74C5AB8}"/>
              </a:ext>
            </a:extLst>
          </p:cNvPr>
          <p:cNvSpPr>
            <a:spLocks noGrp="1"/>
          </p:cNvSpPr>
          <p:nvPr>
            <p:ph type="title"/>
          </p:nvPr>
        </p:nvSpPr>
        <p:spPr/>
        <p:txBody>
          <a:bodyPr/>
          <a:lstStyle/>
          <a:p>
            <a:r>
              <a:rPr lang="en-US" sz="4000" b="1">
                <a:solidFill>
                  <a:srgbClr val="002060"/>
                </a:solidFill>
                <a:cs typeface="Calibri"/>
              </a:rPr>
              <a:t>PP </a:t>
            </a:r>
            <a:r>
              <a:rPr lang="cs-CZ" sz="4000" b="1">
                <a:solidFill>
                  <a:srgbClr val="002060"/>
                </a:solidFill>
                <a:cs typeface="Calibri"/>
              </a:rPr>
              <a:t>v oblasti </a:t>
            </a:r>
            <a:r>
              <a:rPr lang="en-US" sz="4000" b="1" err="1">
                <a:solidFill>
                  <a:srgbClr val="002060"/>
                </a:solidFill>
                <a:cs typeface="Calibri"/>
              </a:rPr>
              <a:t>Bydlení</a:t>
            </a:r>
            <a:r>
              <a:rPr lang="cs-CZ" sz="4000" b="1">
                <a:solidFill>
                  <a:srgbClr val="002060"/>
                </a:solidFill>
                <a:cs typeface="Calibri"/>
              </a:rPr>
              <a:t> – PP 4, 5, 6</a:t>
            </a:r>
            <a:endParaRPr lang="en-US" sz="4000" b="1">
              <a:solidFill>
                <a:srgbClr val="002060"/>
              </a:solidFill>
              <a:cs typeface="Calibri"/>
            </a:endParaRPr>
          </a:p>
        </p:txBody>
      </p:sp>
      <p:sp>
        <p:nvSpPr>
          <p:cNvPr id="3" name="Content Placeholder 2">
            <a:extLst>
              <a:ext uri="{FF2B5EF4-FFF2-40B4-BE49-F238E27FC236}">
                <a16:creationId xmlns:a16="http://schemas.microsoft.com/office/drawing/2014/main" id="{E41BA88F-5EA9-8898-5F97-2E70AC26D4CD}"/>
              </a:ext>
            </a:extLst>
          </p:cNvPr>
          <p:cNvSpPr>
            <a:spLocks noGrp="1"/>
          </p:cNvSpPr>
          <p:nvPr>
            <p:ph idx="1"/>
          </p:nvPr>
        </p:nvSpPr>
        <p:spPr/>
        <p:txBody>
          <a:bodyPr vert="horz" lIns="91440" tIns="45720" rIns="91440" bIns="45720" rtlCol="0" anchor="t">
            <a:normAutofit lnSpcReduction="10000"/>
          </a:bodyPr>
          <a:lstStyle/>
          <a:p>
            <a:r>
              <a:rPr lang="cs-CZ" b="1">
                <a:ea typeface="Calibri"/>
                <a:cs typeface="Calibri"/>
              </a:rPr>
              <a:t>Audit procesů prevence ztráty bydlení v obecních bytech</a:t>
            </a:r>
          </a:p>
          <a:p>
            <a:r>
              <a:rPr lang="cs-CZ">
                <a:ea typeface="Calibri"/>
                <a:cs typeface="Calibri"/>
              </a:rPr>
              <a:t>Metodická a koordinační podpora při:</a:t>
            </a:r>
          </a:p>
          <a:p>
            <a:pPr lvl="1">
              <a:buFont typeface="Courier New" pitchFamily="34" charset="0"/>
              <a:buChar char="o"/>
            </a:pPr>
            <a:r>
              <a:rPr lang="cs-CZ">
                <a:ea typeface="Calibri"/>
                <a:cs typeface="Calibri"/>
              </a:rPr>
              <a:t> tvorbě </a:t>
            </a:r>
            <a:r>
              <a:rPr lang="cs-CZ" b="1">
                <a:ea typeface="Calibri"/>
                <a:cs typeface="Calibri"/>
              </a:rPr>
              <a:t>pravidel pro přidělování obecních bytů</a:t>
            </a:r>
            <a:r>
              <a:rPr lang="cs-CZ">
                <a:ea typeface="Calibri"/>
                <a:cs typeface="Calibri"/>
              </a:rPr>
              <a:t> - maximální důraz na transparentnost a přístupnost pro sociálně slabé nájemníky</a:t>
            </a:r>
          </a:p>
          <a:p>
            <a:pPr lvl="1">
              <a:buFont typeface="Courier New" pitchFamily="34" charset="0"/>
              <a:buChar char="o"/>
            </a:pPr>
            <a:r>
              <a:rPr lang="cs-CZ">
                <a:ea typeface="Calibri"/>
                <a:cs typeface="Calibri"/>
              </a:rPr>
              <a:t>tvorbě </a:t>
            </a:r>
            <a:r>
              <a:rPr lang="cs-CZ" b="1">
                <a:ea typeface="Calibri"/>
                <a:cs typeface="Calibri"/>
              </a:rPr>
              <a:t>bytových koncepcí</a:t>
            </a:r>
            <a:r>
              <a:rPr lang="cs-CZ">
                <a:ea typeface="Calibri"/>
                <a:cs typeface="Calibri"/>
              </a:rPr>
              <a:t> -  maximální důraz na </a:t>
            </a:r>
            <a:r>
              <a:rPr lang="cs-CZ" b="1">
                <a:ea typeface="Calibri"/>
                <a:cs typeface="Calibri"/>
              </a:rPr>
              <a:t>rozvoj obecních bytových fondů</a:t>
            </a:r>
          </a:p>
          <a:p>
            <a:pPr lvl="1">
              <a:buFont typeface="Courier New" pitchFamily="34" charset="0"/>
              <a:buChar char="o"/>
            </a:pPr>
            <a:r>
              <a:rPr lang="cs-CZ">
                <a:ea typeface="Calibri"/>
                <a:cs typeface="Calibri"/>
              </a:rPr>
              <a:t>přípravě </a:t>
            </a:r>
            <a:r>
              <a:rPr lang="cs-CZ" b="1">
                <a:ea typeface="Calibri"/>
                <a:cs typeface="Calibri"/>
              </a:rPr>
              <a:t>projektů výstavby, rekonstrukce a pořízení sociálního a dostupného bydlení</a:t>
            </a:r>
          </a:p>
          <a:p>
            <a:pPr lvl="1">
              <a:buFont typeface="Courier New" pitchFamily="34" charset="0"/>
              <a:buChar char="o"/>
            </a:pPr>
            <a:r>
              <a:rPr lang="cs-CZ">
                <a:ea typeface="Calibri"/>
                <a:cs typeface="Calibri"/>
              </a:rPr>
              <a:t>zavádění </a:t>
            </a:r>
            <a:r>
              <a:rPr lang="cs-CZ" b="1">
                <a:ea typeface="Calibri"/>
                <a:cs typeface="Calibri"/>
              </a:rPr>
              <a:t>kontaktních míst pro bydlení</a:t>
            </a:r>
          </a:p>
          <a:p>
            <a:pPr lvl="1">
              <a:buFont typeface="Courier New" pitchFamily="34" charset="0"/>
              <a:buChar char="o"/>
            </a:pPr>
            <a:r>
              <a:rPr lang="cs-CZ">
                <a:ea typeface="Calibri"/>
                <a:cs typeface="Calibri"/>
              </a:rPr>
              <a:t>zakládání </a:t>
            </a:r>
            <a:r>
              <a:rPr lang="cs-CZ" b="1">
                <a:ea typeface="Calibri"/>
                <a:cs typeface="Calibri"/>
              </a:rPr>
              <a:t>garančních a krizových fondů</a:t>
            </a:r>
            <a:r>
              <a:rPr lang="cs-CZ">
                <a:ea typeface="Calibri"/>
                <a:cs typeface="Calibri"/>
              </a:rPr>
              <a:t> za účelem zprostředkování bydlení na soukromém trhu</a:t>
            </a:r>
          </a:p>
          <a:p>
            <a:pPr lvl="1">
              <a:buFont typeface="Courier New" pitchFamily="34" charset="0"/>
              <a:buChar char="o"/>
            </a:pPr>
            <a:r>
              <a:rPr lang="cs-CZ">
                <a:ea typeface="Calibri"/>
                <a:cs typeface="Calibri"/>
              </a:rPr>
              <a:t>pilotáži </a:t>
            </a:r>
            <a:r>
              <a:rPr lang="cs-CZ" b="1">
                <a:ea typeface="Calibri"/>
                <a:cs typeface="Calibri"/>
              </a:rPr>
              <a:t>programů zabydlování dle principů </a:t>
            </a:r>
            <a:r>
              <a:rPr lang="cs-CZ" b="1" err="1">
                <a:ea typeface="Calibri"/>
                <a:cs typeface="Calibri"/>
              </a:rPr>
              <a:t>Housing</a:t>
            </a:r>
            <a:r>
              <a:rPr lang="cs-CZ" b="1">
                <a:ea typeface="Calibri"/>
                <a:cs typeface="Calibri"/>
              </a:rPr>
              <a:t> </a:t>
            </a:r>
            <a:r>
              <a:rPr lang="cs-CZ" b="1" err="1">
                <a:ea typeface="Calibri"/>
                <a:cs typeface="Calibri"/>
              </a:rPr>
              <a:t>first</a:t>
            </a:r>
            <a:r>
              <a:rPr lang="cs-CZ" b="1">
                <a:ea typeface="Calibri"/>
                <a:cs typeface="Calibri"/>
              </a:rPr>
              <a:t>/</a:t>
            </a:r>
            <a:r>
              <a:rPr lang="cs-CZ" b="1" err="1">
                <a:ea typeface="Calibri"/>
                <a:cs typeface="Calibri"/>
              </a:rPr>
              <a:t>Housing</a:t>
            </a:r>
            <a:r>
              <a:rPr lang="cs-CZ" b="1">
                <a:ea typeface="Calibri"/>
                <a:cs typeface="Calibri"/>
              </a:rPr>
              <a:t> led</a:t>
            </a:r>
            <a:r>
              <a:rPr lang="cs-CZ">
                <a:ea typeface="Calibri"/>
                <a:cs typeface="Calibri"/>
              </a:rPr>
              <a:t>.</a:t>
            </a:r>
          </a:p>
          <a:p>
            <a:pPr lvl="1">
              <a:buFont typeface="Courier New" pitchFamily="34" charset="0"/>
              <a:buChar char="o"/>
            </a:pPr>
            <a:r>
              <a:rPr lang="cs-CZ" b="1">
                <a:ea typeface="Calibri"/>
                <a:cs typeface="Calibri"/>
              </a:rPr>
              <a:t>jednání s obchodníky s chudobou</a:t>
            </a:r>
            <a:r>
              <a:rPr lang="cs-CZ">
                <a:ea typeface="Calibri"/>
                <a:cs typeface="Calibri"/>
              </a:rPr>
              <a:t> - vymáhání požárních, hygienických a bezpečnostních standardů v sociálně vyloučených lokalitách, vymáhání zákonných norem v nájemních vztazích</a:t>
            </a:r>
          </a:p>
          <a:p>
            <a:pPr lvl="1">
              <a:buFont typeface="Courier New" pitchFamily="34" charset="0"/>
              <a:buChar char="o"/>
            </a:pPr>
            <a:endParaRPr lang="en-US">
              <a:ea typeface="Calibri"/>
              <a:cs typeface="Calibri"/>
            </a:endParaRPr>
          </a:p>
          <a:p>
            <a:pPr lvl="1">
              <a:buFont typeface="Courier New" pitchFamily="34" charset="0"/>
              <a:buChar char="o"/>
            </a:pPr>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584637221"/>
      </p:ext>
    </p:extLst>
  </p:cSld>
  <p:clrMapOvr>
    <a:masterClrMapping/>
  </p:clrMapOvr>
  <p:extLst>
    <p:ext uri="{6950BFC3-D8DA-4A85-94F7-54DA5524770B}">
      <p188:commentRel xmlns:p188="http://schemas.microsoft.com/office/powerpoint/2018/8/main" xmlns=""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99D3-3E0A-094D-40FC-EC61D74C5AB8}"/>
              </a:ext>
            </a:extLst>
          </p:cNvPr>
          <p:cNvSpPr>
            <a:spLocks noGrp="1"/>
          </p:cNvSpPr>
          <p:nvPr>
            <p:ph type="title"/>
          </p:nvPr>
        </p:nvSpPr>
        <p:spPr/>
        <p:txBody>
          <a:bodyPr>
            <a:normAutofit fontScale="90000"/>
          </a:bodyPr>
          <a:lstStyle/>
          <a:p>
            <a:r>
              <a:rPr lang="cs-CZ" sz="4000" b="1">
                <a:solidFill>
                  <a:srgbClr val="002060"/>
                </a:solidFill>
                <a:cs typeface="Calibri"/>
              </a:rPr>
              <a:t>PP 7 - Dluhová prevence, podpora informovanosti a podpora sítě služeb v oblasti dluhů.</a:t>
            </a:r>
          </a:p>
        </p:txBody>
      </p:sp>
      <p:sp>
        <p:nvSpPr>
          <p:cNvPr id="3" name="Content Placeholder 2">
            <a:extLst>
              <a:ext uri="{FF2B5EF4-FFF2-40B4-BE49-F238E27FC236}">
                <a16:creationId xmlns:a16="http://schemas.microsoft.com/office/drawing/2014/main" id="{E41BA88F-5EA9-8898-5F97-2E70AC26D4CD}"/>
              </a:ext>
            </a:extLst>
          </p:cNvPr>
          <p:cNvSpPr>
            <a:spLocks noGrp="1"/>
          </p:cNvSpPr>
          <p:nvPr>
            <p:ph idx="1"/>
          </p:nvPr>
        </p:nvSpPr>
        <p:spPr/>
        <p:txBody>
          <a:bodyPr>
            <a:normAutofit fontScale="92500" lnSpcReduction="20000"/>
          </a:bodyPr>
          <a:lstStyle/>
          <a:p>
            <a:r>
              <a:rPr lang="cs-CZ"/>
              <a:t>Podporuje zadlužené občany a řešení jejich předlužení přímo v lokalitě.</a:t>
            </a:r>
          </a:p>
          <a:p>
            <a:r>
              <a:rPr lang="cs-CZ"/>
              <a:t>Pomáhá obcím převzít dobré praxe v oblasti preventivních opatření či dopadových mechanismů a nástrojů. </a:t>
            </a:r>
          </a:p>
          <a:p>
            <a:r>
              <a:rPr lang="cs-CZ"/>
              <a:t>Primární funkce programu je preventivní i dopadová.</a:t>
            </a:r>
          </a:p>
          <a:p>
            <a:pPr marL="0" indent="0">
              <a:buNone/>
            </a:pPr>
            <a:r>
              <a:rPr lang="cs-CZ" b="1"/>
              <a:t/>
            </a:r>
            <a:br>
              <a:rPr lang="cs-CZ" b="1"/>
            </a:br>
            <a:r>
              <a:rPr lang="cs-CZ" b="1"/>
              <a:t>Ve spolupráci s obcí Agentura:</a:t>
            </a:r>
          </a:p>
          <a:p>
            <a:r>
              <a:rPr lang="cs-CZ"/>
              <a:t>Podporuje systémové budování komplexní sítě služeb v oblasti dluhů (Dluhové poradny).</a:t>
            </a:r>
          </a:p>
          <a:p>
            <a:r>
              <a:rPr lang="cs-CZ"/>
              <a:t>Podporuje metody sběru dat o potřebách zadlužených osob.</a:t>
            </a:r>
          </a:p>
          <a:p>
            <a:r>
              <a:rPr lang="cs-CZ"/>
              <a:t>Podporuje vznik pracovních skupin pro oblast dluhů.</a:t>
            </a:r>
          </a:p>
          <a:p>
            <a:r>
              <a:rPr lang="cs-CZ"/>
              <a:t>Podporuje vznik transparentního systému vymáhání pohledávek obce a odpovědný přístup </a:t>
            </a:r>
            <a:br>
              <a:rPr lang="cs-CZ"/>
            </a:br>
            <a:r>
              <a:rPr lang="cs-CZ"/>
              <a:t>k vymáhání.</a:t>
            </a:r>
          </a:p>
          <a:p>
            <a:r>
              <a:rPr lang="cs-CZ"/>
              <a:t>Pomáhá zajišťovat finanční zdroje.</a:t>
            </a:r>
          </a:p>
        </p:txBody>
      </p:sp>
    </p:spTree>
    <p:extLst>
      <p:ext uri="{BB962C8B-B14F-4D97-AF65-F5344CB8AC3E}">
        <p14:creationId xmlns:p14="http://schemas.microsoft.com/office/powerpoint/2010/main" val="1083323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99D3-3E0A-094D-40FC-EC61D74C5AB8}"/>
              </a:ext>
            </a:extLst>
          </p:cNvPr>
          <p:cNvSpPr>
            <a:spLocks noGrp="1"/>
          </p:cNvSpPr>
          <p:nvPr>
            <p:ph type="title"/>
          </p:nvPr>
        </p:nvSpPr>
        <p:spPr/>
        <p:txBody>
          <a:bodyPr>
            <a:normAutofit fontScale="90000"/>
          </a:bodyPr>
          <a:lstStyle/>
          <a:p>
            <a:r>
              <a:rPr lang="cs-CZ" sz="3600" b="1">
                <a:solidFill>
                  <a:srgbClr val="002060"/>
                </a:solidFill>
                <a:cs typeface="Calibri"/>
              </a:rPr>
              <a:t>PP 8 - </a:t>
            </a:r>
            <a:r>
              <a:rPr lang="en-US" sz="3600" b="1" err="1">
                <a:solidFill>
                  <a:srgbClr val="002060"/>
                </a:solidFill>
                <a:cs typeface="Calibri"/>
              </a:rPr>
              <a:t>Podpora</a:t>
            </a:r>
            <a:r>
              <a:rPr lang="en-US" sz="3600" b="1">
                <a:solidFill>
                  <a:srgbClr val="002060"/>
                </a:solidFill>
                <a:cs typeface="Calibri"/>
              </a:rPr>
              <a:t> </a:t>
            </a:r>
            <a:r>
              <a:rPr lang="en-US" sz="3600" b="1" err="1">
                <a:solidFill>
                  <a:srgbClr val="002060"/>
                </a:solidFill>
                <a:cs typeface="Calibri"/>
              </a:rPr>
              <a:t>zaměstnanosti</a:t>
            </a:r>
            <a:r>
              <a:rPr lang="en-US" sz="3600" b="1">
                <a:solidFill>
                  <a:srgbClr val="002060"/>
                </a:solidFill>
                <a:cs typeface="Calibri"/>
              </a:rPr>
              <a:t>, </a:t>
            </a:r>
            <a:r>
              <a:rPr lang="en-US" sz="3600" b="1" err="1">
                <a:solidFill>
                  <a:srgbClr val="002060"/>
                </a:solidFill>
                <a:cs typeface="Calibri"/>
              </a:rPr>
              <a:t>aktivizace</a:t>
            </a:r>
            <a:r>
              <a:rPr lang="en-US" sz="3600" b="1">
                <a:solidFill>
                  <a:srgbClr val="002060"/>
                </a:solidFill>
                <a:cs typeface="Calibri"/>
              </a:rPr>
              <a:t> </a:t>
            </a:r>
            <a:r>
              <a:rPr lang="en-US" sz="3600" b="1" err="1">
                <a:solidFill>
                  <a:srgbClr val="002060"/>
                </a:solidFill>
                <a:cs typeface="Calibri"/>
              </a:rPr>
              <a:t>dlouhodobě</a:t>
            </a:r>
            <a:r>
              <a:rPr lang="en-US" sz="3600" b="1">
                <a:solidFill>
                  <a:srgbClr val="002060"/>
                </a:solidFill>
                <a:cs typeface="Calibri"/>
              </a:rPr>
              <a:t> </a:t>
            </a:r>
            <a:r>
              <a:rPr lang="en-US" sz="3600" b="1" err="1">
                <a:solidFill>
                  <a:srgbClr val="002060"/>
                </a:solidFill>
                <a:cs typeface="Calibri"/>
              </a:rPr>
              <a:t>nezaměstnaných</a:t>
            </a:r>
            <a:endParaRPr lang="en-US" sz="3600" b="1">
              <a:solidFill>
                <a:srgbClr val="002060"/>
              </a:solidFill>
              <a:cs typeface="Calibri"/>
            </a:endParaRPr>
          </a:p>
        </p:txBody>
      </p:sp>
      <p:sp>
        <p:nvSpPr>
          <p:cNvPr id="3" name="Content Placeholder 2">
            <a:extLst>
              <a:ext uri="{FF2B5EF4-FFF2-40B4-BE49-F238E27FC236}">
                <a16:creationId xmlns:a16="http://schemas.microsoft.com/office/drawing/2014/main" id="{E41BA88F-5EA9-8898-5F97-2E70AC26D4CD}"/>
              </a:ext>
            </a:extLst>
          </p:cNvPr>
          <p:cNvSpPr>
            <a:spLocks noGrp="1"/>
          </p:cNvSpPr>
          <p:nvPr>
            <p:ph idx="1"/>
          </p:nvPr>
        </p:nvSpPr>
        <p:spPr>
          <a:xfrm>
            <a:off x="1709231" y="3441679"/>
            <a:ext cx="8552369" cy="4876822"/>
          </a:xfrm>
        </p:spPr>
        <p:txBody>
          <a:bodyPr vert="horz" lIns="91440" tIns="45720" rIns="91440" bIns="45720" rtlCol="0" anchor="t">
            <a:normAutofit fontScale="85000" lnSpcReduction="20000"/>
          </a:bodyPr>
          <a:lstStyle/>
          <a:p>
            <a:pPr marL="0" indent="0">
              <a:buNone/>
            </a:pPr>
            <a:r>
              <a:rPr lang="cs-CZ" b="1"/>
              <a:t>Ve spolupráci s obcí poskytuje Agentura odbornou podporu při:</a:t>
            </a:r>
          </a:p>
          <a:p>
            <a:r>
              <a:rPr lang="cs-CZ"/>
              <a:t>Tvorbě konceptu podpory zaměstnanosti, zejména prostupného zaměstnávání a jeho složek.</a:t>
            </a:r>
          </a:p>
          <a:p>
            <a:r>
              <a:rPr lang="cs-CZ"/>
              <a:t>Uzpůsobení konceptu prostupného zaměstnávání potřebám cílové skupiny.</a:t>
            </a:r>
          </a:p>
          <a:p>
            <a:r>
              <a:rPr lang="cs-CZ"/>
              <a:t>Zapojování peer pracovníků/mentorů pro uchazeče o zaměstnání se sociálním znevýhodněním.</a:t>
            </a:r>
          </a:p>
          <a:p>
            <a:r>
              <a:rPr lang="cs-CZ"/>
              <a:t>Vedení a zefektivnění činnosti lokálních sítí zaměstnanosti apod. </a:t>
            </a:r>
          </a:p>
          <a:p>
            <a:r>
              <a:rPr lang="cs-CZ"/>
              <a:t>Rozvoji sociálního podnikání, podporovaného zaměstnávání apod.</a:t>
            </a:r>
            <a:endParaRPr lang="cs-CZ">
              <a:cs typeface="Calibri"/>
            </a:endParaRPr>
          </a:p>
          <a:p>
            <a:endParaRPr lang="cs-CZ">
              <a:cs typeface="Calibri"/>
            </a:endParaRPr>
          </a:p>
        </p:txBody>
      </p:sp>
      <p:pic>
        <p:nvPicPr>
          <p:cNvPr id="7" name="Obrázek 6" descr="Obsah obrázku text, snímek obrazovky, Webové stránky&#10;&#10;Popis byl vytvořen automaticky">
            <a:extLst>
              <a:ext uri="{FF2B5EF4-FFF2-40B4-BE49-F238E27FC236}">
                <a16:creationId xmlns:a16="http://schemas.microsoft.com/office/drawing/2014/main" id="{063446CE-16DA-E1EA-CF3C-27D8233FAF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02108">
            <a:off x="10596032" y="2946281"/>
            <a:ext cx="6526887" cy="5423020"/>
          </a:xfrm>
          <a:prstGeom prst="rect">
            <a:avLst/>
          </a:prstGeom>
        </p:spPr>
      </p:pic>
    </p:spTree>
    <p:extLst>
      <p:ext uri="{BB962C8B-B14F-4D97-AF65-F5344CB8AC3E}">
        <p14:creationId xmlns:p14="http://schemas.microsoft.com/office/powerpoint/2010/main" val="2804238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25D775-243C-6CE8-ACD8-8A4DBBDE96D3}"/>
              </a:ext>
            </a:extLst>
          </p:cNvPr>
          <p:cNvSpPr>
            <a:spLocks noGrp="1"/>
          </p:cNvSpPr>
          <p:nvPr>
            <p:ph type="title"/>
          </p:nvPr>
        </p:nvSpPr>
        <p:spPr>
          <a:xfrm>
            <a:off x="3187598" y="1428064"/>
            <a:ext cx="11912804" cy="1143000"/>
          </a:xfrm>
        </p:spPr>
        <p:txBody>
          <a:bodyPr>
            <a:normAutofit/>
          </a:bodyPr>
          <a:lstStyle/>
          <a:p>
            <a:r>
              <a:rPr lang="cs-CZ" b="1">
                <a:solidFill>
                  <a:srgbClr val="002060"/>
                </a:solidFill>
              </a:rPr>
              <a:t>Projekt Koordinace politik </a:t>
            </a:r>
            <a:r>
              <a:rPr lang="cs-CZ" b="1" err="1">
                <a:solidFill>
                  <a:srgbClr val="002060"/>
                </a:solidFill>
              </a:rPr>
              <a:t>desegregace</a:t>
            </a:r>
            <a:r>
              <a:rPr lang="cs-CZ" b="1">
                <a:solidFill>
                  <a:srgbClr val="002060"/>
                </a:solidFill>
              </a:rPr>
              <a:t> v bydlení </a:t>
            </a:r>
            <a:endParaRPr lang="en-US" b="1">
              <a:solidFill>
                <a:srgbClr val="002060"/>
              </a:solidFill>
              <a:ea typeface="Calibri"/>
              <a:cs typeface="Calibri"/>
            </a:endParaRPr>
          </a:p>
        </p:txBody>
      </p:sp>
      <p:sp>
        <p:nvSpPr>
          <p:cNvPr id="3" name="Zástupný obsah 2">
            <a:extLst>
              <a:ext uri="{FF2B5EF4-FFF2-40B4-BE49-F238E27FC236}">
                <a16:creationId xmlns:a16="http://schemas.microsoft.com/office/drawing/2014/main" id="{059E2BDF-ED9D-FC4C-5A0D-EC300F22538D}"/>
              </a:ext>
            </a:extLst>
          </p:cNvPr>
          <p:cNvSpPr>
            <a:spLocks noGrp="1"/>
          </p:cNvSpPr>
          <p:nvPr>
            <p:ph idx="1"/>
          </p:nvPr>
        </p:nvSpPr>
        <p:spPr>
          <a:xfrm>
            <a:off x="1709231" y="2802143"/>
            <a:ext cx="14869537" cy="6248354"/>
          </a:xfrm>
        </p:spPr>
        <p:txBody>
          <a:bodyPr vert="horz" lIns="91440" tIns="45720" rIns="91440" bIns="45720" rtlCol="0" anchor="t">
            <a:normAutofit fontScale="85000" lnSpcReduction="20000"/>
          </a:bodyPr>
          <a:lstStyle/>
          <a:p>
            <a:pPr fontAlgn="base">
              <a:lnSpc>
                <a:spcPct val="150000"/>
              </a:lnSpc>
            </a:pPr>
            <a:r>
              <a:rPr lang="cs-CZ" b="0" i="0">
                <a:solidFill>
                  <a:srgbClr val="000000"/>
                </a:solidFill>
                <a:effectLst/>
                <a:latin typeface="Calibri"/>
                <a:ea typeface="Calibri"/>
                <a:cs typeface="Calibri"/>
              </a:rPr>
              <a:t>Nový projekt </a:t>
            </a:r>
            <a:r>
              <a:rPr lang="cs-CZ">
                <a:solidFill>
                  <a:srgbClr val="000000"/>
                </a:solidFill>
                <a:latin typeface="Calibri"/>
                <a:ea typeface="Calibri"/>
                <a:cs typeface="Calibri"/>
              </a:rPr>
              <a:t>Agentury</a:t>
            </a:r>
            <a:r>
              <a:rPr lang="cs-CZ" b="0" i="0">
                <a:solidFill>
                  <a:srgbClr val="000000"/>
                </a:solidFill>
                <a:effectLst/>
                <a:latin typeface="Calibri"/>
                <a:ea typeface="Calibri"/>
                <a:cs typeface="Calibri"/>
              </a:rPr>
              <a:t> od 10/23</a:t>
            </a:r>
            <a:r>
              <a:rPr lang="cs-CZ">
                <a:solidFill>
                  <a:srgbClr val="000000"/>
                </a:solidFill>
                <a:latin typeface="Calibri"/>
                <a:ea typeface="Calibri"/>
                <a:cs typeface="Calibri"/>
              </a:rPr>
              <a:t>, zaměřený na </a:t>
            </a:r>
            <a:r>
              <a:rPr lang="cs-CZ" b="1" u="sng">
                <a:solidFill>
                  <a:srgbClr val="000000"/>
                </a:solidFill>
                <a:latin typeface="Calibri"/>
                <a:ea typeface="Calibri"/>
                <a:cs typeface="Calibri"/>
              </a:rPr>
              <a:t>systematickou </a:t>
            </a:r>
            <a:r>
              <a:rPr lang="cs-CZ" b="1" u="sng" err="1">
                <a:solidFill>
                  <a:srgbClr val="000000"/>
                </a:solidFill>
                <a:latin typeface="Calibri"/>
                <a:ea typeface="Calibri"/>
                <a:cs typeface="Calibri"/>
              </a:rPr>
              <a:t>desegregaci</a:t>
            </a:r>
            <a:r>
              <a:rPr lang="cs-CZ" b="1" u="sng">
                <a:solidFill>
                  <a:srgbClr val="000000"/>
                </a:solidFill>
                <a:latin typeface="Calibri"/>
                <a:ea typeface="Calibri"/>
                <a:cs typeface="Calibri"/>
              </a:rPr>
              <a:t> území sociálně vyloučených lokalit</a:t>
            </a:r>
            <a:r>
              <a:rPr lang="cs-CZ" b="1">
                <a:solidFill>
                  <a:srgbClr val="000000"/>
                </a:solidFill>
                <a:latin typeface="Calibri"/>
                <a:ea typeface="Calibri"/>
                <a:cs typeface="Calibri"/>
              </a:rPr>
              <a:t> </a:t>
            </a:r>
            <a:r>
              <a:rPr lang="cs-CZ">
                <a:solidFill>
                  <a:srgbClr val="000000"/>
                </a:solidFill>
                <a:latin typeface="Calibri"/>
                <a:ea typeface="Calibri"/>
                <a:cs typeface="Calibri"/>
              </a:rPr>
              <a:t>/ území residenční segregace</a:t>
            </a:r>
            <a:endParaRPr lang="en-US"/>
          </a:p>
          <a:p>
            <a:pPr>
              <a:lnSpc>
                <a:spcPct val="150000"/>
              </a:lnSpc>
            </a:pPr>
            <a:r>
              <a:rPr lang="cs-CZ" sz="3000">
                <a:ea typeface="+mn-lt"/>
                <a:cs typeface="+mn-lt"/>
              </a:rPr>
              <a:t>Spolupráce se úspěšně rozvíjí v </a:t>
            </a:r>
            <a:r>
              <a:rPr lang="cs-CZ" sz="3000" u="sng">
                <a:ea typeface="+mn-lt"/>
                <a:cs typeface="+mn-lt"/>
              </a:rPr>
              <a:t>Karlovarském, Ústeckém, Libereckém, Moravskoslezském, Olomouckém kraji</a:t>
            </a:r>
            <a:endParaRPr lang="en-US" sz="3000">
              <a:ea typeface="+mn-lt"/>
              <a:cs typeface="+mn-lt"/>
            </a:endParaRPr>
          </a:p>
          <a:p>
            <a:pPr>
              <a:lnSpc>
                <a:spcPct val="150000"/>
              </a:lnSpc>
            </a:pPr>
            <a:r>
              <a:rPr lang="cs-CZ">
                <a:ea typeface="+mn-lt"/>
                <a:cs typeface="+mn-lt"/>
              </a:rPr>
              <a:t>Vychází z potřeby</a:t>
            </a:r>
            <a:r>
              <a:rPr lang="cs-CZ" b="1">
                <a:ea typeface="+mn-lt"/>
                <a:cs typeface="+mn-lt"/>
              </a:rPr>
              <a:t> zvyšovat dostupnost bydlení jako východiska sociálního začleňování</a:t>
            </a:r>
          </a:p>
          <a:p>
            <a:pPr>
              <a:lnSpc>
                <a:spcPct val="150000"/>
              </a:lnSpc>
            </a:pPr>
            <a:r>
              <a:rPr lang="cs-CZ">
                <a:ea typeface="+mn-lt"/>
                <a:cs typeface="+mn-lt"/>
              </a:rPr>
              <a:t>Spolupráce s </a:t>
            </a:r>
            <a:r>
              <a:rPr lang="cs-CZ" b="1">
                <a:ea typeface="+mn-lt"/>
                <a:cs typeface="+mn-lt"/>
              </a:rPr>
              <a:t>obcemi a kraji</a:t>
            </a:r>
            <a:r>
              <a:rPr lang="cs-CZ">
                <a:ea typeface="+mn-lt"/>
                <a:cs typeface="+mn-lt"/>
              </a:rPr>
              <a:t> při sestavení, schválení a realizaci plánu </a:t>
            </a:r>
          </a:p>
          <a:p>
            <a:pPr>
              <a:lnSpc>
                <a:spcPct val="150000"/>
              </a:lnSpc>
            </a:pPr>
            <a:r>
              <a:rPr lang="cs-CZ" b="1" u="sng">
                <a:ea typeface="Calibri"/>
                <a:cs typeface="Calibri"/>
              </a:rPr>
              <a:t>6 praktických komplexních plánů</a:t>
            </a:r>
            <a:r>
              <a:rPr lang="cs-CZ">
                <a:ea typeface="Calibri"/>
                <a:cs typeface="Calibri"/>
              </a:rPr>
              <a:t>, které povedou k revitalizaci vyloučených lokalit, k jejich zmenšení, zvýšením kvality bydlení, komplexní podpor při hledáním </a:t>
            </a:r>
          </a:p>
          <a:p>
            <a:pPr fontAlgn="base">
              <a:lnSpc>
                <a:spcPct val="150000"/>
              </a:lnSpc>
            </a:pPr>
            <a:r>
              <a:rPr lang="cs-CZ">
                <a:solidFill>
                  <a:srgbClr val="000000"/>
                </a:solidFill>
                <a:latin typeface="Calibri"/>
                <a:ea typeface="Calibri"/>
                <a:cs typeface="Calibri"/>
              </a:rPr>
              <a:t>Budou využívat prostředky pro výstavbu a rekonstrukce </a:t>
            </a:r>
            <a:r>
              <a:rPr lang="cs-CZ" b="1">
                <a:solidFill>
                  <a:srgbClr val="000000"/>
                </a:solidFill>
                <a:latin typeface="Calibri"/>
                <a:ea typeface="Calibri"/>
                <a:cs typeface="Calibri"/>
              </a:rPr>
              <a:t>z NPO a IROP </a:t>
            </a:r>
            <a:endParaRPr lang="cs-CZ" b="1" i="0">
              <a:solidFill>
                <a:srgbClr val="000000"/>
              </a:solidFill>
              <a:effectLst/>
              <a:latin typeface="Calibri"/>
              <a:ea typeface="Calibri"/>
              <a:cs typeface="Calibri"/>
            </a:endParaRPr>
          </a:p>
          <a:p>
            <a:pPr fontAlgn="base">
              <a:lnSpc>
                <a:spcPct val="150000"/>
              </a:lnSpc>
            </a:pPr>
            <a:r>
              <a:rPr lang="cs-CZ">
                <a:solidFill>
                  <a:srgbClr val="000000"/>
                </a:solidFill>
                <a:latin typeface="Calibri"/>
                <a:ea typeface="Calibri"/>
                <a:cs typeface="Calibri"/>
              </a:rPr>
              <a:t>Pilotáž nástrojů </a:t>
            </a:r>
            <a:r>
              <a:rPr lang="cs-CZ" b="1">
                <a:solidFill>
                  <a:srgbClr val="000000"/>
                </a:solidFill>
                <a:latin typeface="Calibri"/>
                <a:ea typeface="Calibri"/>
                <a:cs typeface="Calibri"/>
              </a:rPr>
              <a:t>zákona o podpoře v bydlení</a:t>
            </a:r>
            <a:r>
              <a:rPr lang="cs-CZ">
                <a:solidFill>
                  <a:srgbClr val="000000"/>
                </a:solidFill>
                <a:latin typeface="Calibri"/>
                <a:ea typeface="Calibri"/>
                <a:cs typeface="Calibri"/>
              </a:rPr>
              <a:t> - systematická spolupráce s MMR</a:t>
            </a:r>
            <a:endParaRPr lang="cs-CZ" b="0" i="0">
              <a:solidFill>
                <a:srgbClr val="000000"/>
              </a:solidFill>
              <a:effectLst/>
              <a:latin typeface="Calibri"/>
              <a:ea typeface="Calibri"/>
              <a:cs typeface="Calibri"/>
            </a:endParaRPr>
          </a:p>
          <a:p>
            <a:pPr>
              <a:lnSpc>
                <a:spcPct val="150000"/>
              </a:lnSpc>
            </a:pPr>
            <a:endParaRPr lang="cs-CZ">
              <a:ea typeface="Calibri"/>
              <a:cs typeface="Calibri"/>
            </a:endParaRPr>
          </a:p>
        </p:txBody>
      </p:sp>
    </p:spTree>
    <p:extLst>
      <p:ext uri="{BB962C8B-B14F-4D97-AF65-F5344CB8AC3E}">
        <p14:creationId xmlns:p14="http://schemas.microsoft.com/office/powerpoint/2010/main" val="2981398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35599-5F82-96F7-C985-6F8F05CA81F4}"/>
              </a:ext>
            </a:extLst>
          </p:cNvPr>
          <p:cNvSpPr>
            <a:spLocks noGrp="1"/>
          </p:cNvSpPr>
          <p:nvPr>
            <p:ph type="title"/>
          </p:nvPr>
        </p:nvSpPr>
        <p:spPr>
          <a:xfrm>
            <a:off x="8849001" y="1424522"/>
            <a:ext cx="8537401" cy="7626222"/>
          </a:xfrm>
        </p:spPr>
        <p:txBody>
          <a:bodyPr vert="horz" lIns="91440" tIns="45720" rIns="91440" bIns="45720" rtlCol="0" anchor="ctr">
            <a:noAutofit/>
          </a:bodyPr>
          <a:lstStyle/>
          <a:p>
            <a:pPr algn="l"/>
            <a:r>
              <a:rPr lang="cs-CZ" b="1" u="sng">
                <a:solidFill>
                  <a:srgbClr val="000000"/>
                </a:solidFill>
                <a:cs typeface="Calibri"/>
              </a:rPr>
              <a:t>Dostupné bydlení - NPO, IROP</a:t>
            </a:r>
            <a:r>
              <a:rPr lang="cs-CZ" b="1" u="sng">
                <a:cs typeface="Calibri"/>
              </a:rPr>
              <a:t/>
            </a:r>
            <a:br>
              <a:rPr lang="cs-CZ" b="1" u="sng">
                <a:cs typeface="Calibri"/>
              </a:rPr>
            </a:br>
            <a:r>
              <a:rPr lang="cs-CZ" sz="3600">
                <a:cs typeface="Calibri"/>
              </a:rPr>
              <a:t> </a:t>
            </a:r>
            <a:br>
              <a:rPr lang="cs-CZ" sz="3600">
                <a:cs typeface="Calibri"/>
              </a:rPr>
            </a:br>
            <a:r>
              <a:rPr lang="cs-CZ" sz="3600">
                <a:cs typeface="Calibri"/>
              </a:rPr>
              <a:t/>
            </a:r>
            <a:br>
              <a:rPr lang="cs-CZ" sz="3600">
                <a:cs typeface="Calibri"/>
              </a:rPr>
            </a:br>
            <a:r>
              <a:rPr lang="cs-CZ" sz="3600" b="1">
                <a:ea typeface="Calibri"/>
                <a:cs typeface="Calibri"/>
              </a:rPr>
              <a:t>Memoranda o spolupráci </a:t>
            </a:r>
            <a:r>
              <a:rPr lang="cs-CZ" sz="3600" b="1">
                <a:cs typeface="Calibri"/>
              </a:rPr>
              <a:t/>
            </a:r>
            <a:br>
              <a:rPr lang="cs-CZ" sz="3600" b="1">
                <a:cs typeface="Calibri"/>
              </a:rPr>
            </a:br>
            <a:r>
              <a:rPr lang="cs-CZ" sz="3600" b="1">
                <a:ea typeface="Calibri"/>
                <a:cs typeface="Calibri"/>
              </a:rPr>
              <a:t>s kraji (Liberecký, Ústecký, Olomoucký)</a:t>
            </a:r>
            <a:r>
              <a:rPr lang="cs-CZ" sz="3600" b="1"/>
              <a:t/>
            </a:r>
            <a:br>
              <a:rPr lang="cs-CZ" sz="3600" b="1"/>
            </a:br>
            <a:r>
              <a:rPr lang="cs-CZ" sz="3600" b="1">
                <a:cs typeface="Calibri"/>
              </a:rPr>
              <a:t>Plány sociálního začleňování obcí</a:t>
            </a:r>
            <a:br>
              <a:rPr lang="cs-CZ" sz="3600" b="1">
                <a:cs typeface="Calibri"/>
              </a:rPr>
            </a:br>
            <a:r>
              <a:rPr lang="cs-CZ" sz="3600" b="1" err="1">
                <a:cs typeface="Calibri"/>
              </a:rPr>
              <a:t>Desegregační</a:t>
            </a:r>
            <a:r>
              <a:rPr lang="cs-CZ" sz="3600" b="1">
                <a:cs typeface="Calibri"/>
              </a:rPr>
              <a:t> plány v území</a:t>
            </a:r>
            <a:r>
              <a:rPr lang="cs-CZ" sz="3600" b="1">
                <a:ea typeface="Calibri"/>
                <a:cs typeface="Calibri"/>
              </a:rPr>
              <a:t/>
            </a:r>
            <a:br>
              <a:rPr lang="cs-CZ" sz="3600" b="1">
                <a:ea typeface="Calibri"/>
                <a:cs typeface="Calibri"/>
              </a:rPr>
            </a:br>
            <a:r>
              <a:rPr lang="cs-CZ" sz="3600" b="1">
                <a:ea typeface="Calibri"/>
                <a:cs typeface="Calibri"/>
              </a:rPr>
              <a:t>Poradenské programy</a:t>
            </a:r>
            <a:br>
              <a:rPr lang="cs-CZ" sz="3600" b="1">
                <a:ea typeface="Calibri"/>
                <a:cs typeface="Calibri"/>
              </a:rPr>
            </a:br>
            <a:r>
              <a:rPr lang="cs-CZ" sz="3600" b="1">
                <a:ea typeface="Calibri"/>
                <a:cs typeface="Calibri"/>
              </a:rPr>
              <a:t>Prevence negativních sociálních dopadů projektů  NPO a IROP</a:t>
            </a:r>
            <a:r>
              <a:rPr lang="cs-CZ"/>
              <a:t/>
            </a:r>
            <a:br>
              <a:rPr lang="cs-CZ"/>
            </a:br>
            <a:endParaRPr lang="cs-CZ" sz="3600" b="1">
              <a:solidFill>
                <a:srgbClr val="FF0000"/>
              </a:solidFill>
              <a:ea typeface="Calibri"/>
              <a:cs typeface="Calibri"/>
            </a:endParaRPr>
          </a:p>
        </p:txBody>
      </p:sp>
      <p:graphicFrame>
        <p:nvGraphicFramePr>
          <p:cNvPr id="4" name="Content Placeholder 3">
            <a:extLst>
              <a:ext uri="{FF2B5EF4-FFF2-40B4-BE49-F238E27FC236}">
                <a16:creationId xmlns:a16="http://schemas.microsoft.com/office/drawing/2014/main" id="{E9BB2722-AA16-C60A-AF61-D15A04639EF9}"/>
              </a:ext>
            </a:extLst>
          </p:cNvPr>
          <p:cNvGraphicFramePr>
            <a:graphicFrameLocks noGrp="1"/>
          </p:cNvGraphicFramePr>
          <p:nvPr>
            <p:ph idx="1"/>
            <p:extLst>
              <p:ext uri="{D42A27DB-BD31-4B8C-83A1-F6EECF244321}">
                <p14:modId xmlns:p14="http://schemas.microsoft.com/office/powerpoint/2010/main" val="3878889432"/>
              </p:ext>
            </p:extLst>
          </p:nvPr>
        </p:nvGraphicFramePr>
        <p:xfrm>
          <a:off x="-4265665" y="849872"/>
          <a:ext cx="18885887" cy="85796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5228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7A6D6-C81E-46F1-17A5-D013D118EBC3}"/>
              </a:ext>
            </a:extLst>
          </p:cNvPr>
          <p:cNvSpPr>
            <a:spLocks noGrp="1"/>
          </p:cNvSpPr>
          <p:nvPr>
            <p:ph type="title"/>
          </p:nvPr>
        </p:nvSpPr>
        <p:spPr/>
        <p:txBody>
          <a:bodyPr/>
          <a:lstStyle/>
          <a:p>
            <a:r>
              <a:rPr lang="en-US" b="1" err="1">
                <a:solidFill>
                  <a:srgbClr val="002060"/>
                </a:solidFill>
              </a:rPr>
              <a:t>Spolupráce</a:t>
            </a:r>
            <a:r>
              <a:rPr lang="en-US" b="1">
                <a:solidFill>
                  <a:srgbClr val="002060"/>
                </a:solidFill>
              </a:rPr>
              <a:t> v rámci Národního plánu obnovy</a:t>
            </a:r>
          </a:p>
        </p:txBody>
      </p:sp>
      <p:sp>
        <p:nvSpPr>
          <p:cNvPr id="3" name="Content Placeholder 2">
            <a:extLst>
              <a:ext uri="{FF2B5EF4-FFF2-40B4-BE49-F238E27FC236}">
                <a16:creationId xmlns:a16="http://schemas.microsoft.com/office/drawing/2014/main" id="{335A57E9-FDA1-0927-0DBB-31AE94E036EE}"/>
              </a:ext>
            </a:extLst>
          </p:cNvPr>
          <p:cNvSpPr>
            <a:spLocks noGrp="1"/>
          </p:cNvSpPr>
          <p:nvPr>
            <p:ph idx="1"/>
          </p:nvPr>
        </p:nvSpPr>
        <p:spPr/>
        <p:txBody>
          <a:bodyPr vert="horz" lIns="91440" tIns="45720" rIns="91440" bIns="45720" rtlCol="0" anchor="t">
            <a:normAutofit/>
          </a:bodyPr>
          <a:lstStyle/>
          <a:p>
            <a:r>
              <a:rPr lang="en-US" err="1">
                <a:ea typeface="Calibri"/>
                <a:cs typeface="Calibri"/>
              </a:rPr>
              <a:t>Příprava</a:t>
            </a:r>
            <a:r>
              <a:rPr lang="en-US">
                <a:ea typeface="Calibri"/>
                <a:cs typeface="Calibri"/>
              </a:rPr>
              <a:t> </a:t>
            </a:r>
            <a:r>
              <a:rPr lang="en-US" err="1">
                <a:ea typeface="Calibri"/>
                <a:cs typeface="Calibri"/>
              </a:rPr>
              <a:t>vybraných</a:t>
            </a:r>
            <a:r>
              <a:rPr lang="en-US">
                <a:ea typeface="Calibri"/>
                <a:cs typeface="Calibri"/>
              </a:rPr>
              <a:t> </a:t>
            </a:r>
            <a:r>
              <a:rPr lang="en-US" err="1">
                <a:ea typeface="Calibri"/>
                <a:cs typeface="Calibri"/>
              </a:rPr>
              <a:t>vyhlášek</a:t>
            </a:r>
            <a:r>
              <a:rPr lang="en-US">
                <a:ea typeface="Calibri"/>
                <a:cs typeface="Calibri"/>
              </a:rPr>
              <a:t> a </a:t>
            </a:r>
            <a:r>
              <a:rPr lang="en-US" err="1">
                <a:ea typeface="Calibri"/>
                <a:cs typeface="Calibri"/>
              </a:rPr>
              <a:t>metodik</a:t>
            </a:r>
            <a:r>
              <a:rPr lang="en-US">
                <a:ea typeface="Calibri"/>
                <a:cs typeface="Calibri"/>
              </a:rPr>
              <a:t> </a:t>
            </a:r>
            <a:r>
              <a:rPr lang="en-US" err="1">
                <a:ea typeface="Calibri"/>
                <a:cs typeface="Calibri"/>
              </a:rPr>
              <a:t>připravovaného</a:t>
            </a:r>
            <a:r>
              <a:rPr lang="en-US">
                <a:ea typeface="Calibri"/>
                <a:cs typeface="Calibri"/>
              </a:rPr>
              <a:t> </a:t>
            </a:r>
            <a:r>
              <a:rPr lang="en-US" err="1">
                <a:ea typeface="Calibri"/>
                <a:cs typeface="Calibri"/>
              </a:rPr>
              <a:t>zákona</a:t>
            </a:r>
            <a:r>
              <a:rPr lang="en-US">
                <a:ea typeface="Calibri"/>
                <a:cs typeface="Calibri"/>
              </a:rPr>
              <a:t> o </a:t>
            </a:r>
            <a:r>
              <a:rPr lang="en-US" err="1">
                <a:ea typeface="Calibri"/>
                <a:cs typeface="Calibri"/>
              </a:rPr>
              <a:t>podpoře</a:t>
            </a:r>
            <a:r>
              <a:rPr lang="en-US">
                <a:ea typeface="Calibri"/>
                <a:cs typeface="Calibri"/>
              </a:rPr>
              <a:t> v </a:t>
            </a:r>
            <a:r>
              <a:rPr lang="en-US" err="1">
                <a:ea typeface="Calibri"/>
                <a:cs typeface="Calibri"/>
              </a:rPr>
              <a:t>bydlení</a:t>
            </a:r>
            <a:endParaRPr lang="en-US">
              <a:ea typeface="Calibri"/>
              <a:cs typeface="Calibri"/>
            </a:endParaRPr>
          </a:p>
          <a:p>
            <a:r>
              <a:rPr lang="en-US" err="1">
                <a:ea typeface="Calibri"/>
                <a:cs typeface="Calibri"/>
              </a:rPr>
              <a:t>Osvětová</a:t>
            </a:r>
            <a:r>
              <a:rPr lang="en-US">
                <a:ea typeface="Calibri"/>
                <a:cs typeface="Calibri"/>
              </a:rPr>
              <a:t> a </a:t>
            </a:r>
            <a:r>
              <a:rPr lang="en-US" err="1">
                <a:ea typeface="Calibri"/>
                <a:cs typeface="Calibri"/>
              </a:rPr>
              <a:t>konzultační</a:t>
            </a:r>
            <a:r>
              <a:rPr lang="en-US">
                <a:ea typeface="Calibri"/>
                <a:cs typeface="Calibri"/>
              </a:rPr>
              <a:t> </a:t>
            </a:r>
            <a:r>
              <a:rPr lang="en-US" err="1">
                <a:ea typeface="Calibri"/>
                <a:cs typeface="Calibri"/>
              </a:rPr>
              <a:t>činnost</a:t>
            </a:r>
            <a:r>
              <a:rPr lang="en-US">
                <a:ea typeface="Calibri"/>
                <a:cs typeface="Calibri"/>
              </a:rPr>
              <a:t> k </a:t>
            </a:r>
            <a:r>
              <a:rPr lang="en-US" err="1">
                <a:ea typeface="Calibri"/>
                <a:cs typeface="Calibri"/>
              </a:rPr>
              <a:t>připravovanému</a:t>
            </a:r>
            <a:r>
              <a:rPr lang="en-US">
                <a:ea typeface="Calibri"/>
                <a:cs typeface="Calibri"/>
              </a:rPr>
              <a:t> </a:t>
            </a:r>
            <a:r>
              <a:rPr lang="en-US" err="1">
                <a:ea typeface="Calibri"/>
                <a:cs typeface="Calibri"/>
              </a:rPr>
              <a:t>zákonu</a:t>
            </a:r>
            <a:r>
              <a:rPr lang="en-US">
                <a:ea typeface="Calibri"/>
                <a:cs typeface="Calibri"/>
              </a:rPr>
              <a:t> a </a:t>
            </a:r>
            <a:r>
              <a:rPr lang="en-US" err="1">
                <a:ea typeface="Calibri"/>
                <a:cs typeface="Calibri"/>
              </a:rPr>
              <a:t>jeho</a:t>
            </a:r>
            <a:r>
              <a:rPr lang="en-US">
                <a:ea typeface="Calibri"/>
                <a:cs typeface="Calibri"/>
              </a:rPr>
              <a:t> </a:t>
            </a:r>
            <a:r>
              <a:rPr lang="en-US" err="1">
                <a:ea typeface="Calibri"/>
                <a:cs typeface="Calibri"/>
              </a:rPr>
              <a:t>nástrojům</a:t>
            </a:r>
            <a:r>
              <a:rPr lang="en-US">
                <a:ea typeface="Calibri"/>
                <a:cs typeface="Calibri"/>
              </a:rPr>
              <a:t> a </a:t>
            </a:r>
            <a:r>
              <a:rPr lang="en-US" err="1">
                <a:ea typeface="Calibri"/>
                <a:cs typeface="Calibri"/>
              </a:rPr>
              <a:t>dotačním</a:t>
            </a:r>
            <a:r>
              <a:rPr lang="en-US">
                <a:ea typeface="Calibri"/>
                <a:cs typeface="Calibri"/>
              </a:rPr>
              <a:t> </a:t>
            </a:r>
            <a:r>
              <a:rPr lang="en-US" err="1">
                <a:ea typeface="Calibri"/>
                <a:cs typeface="Calibri"/>
              </a:rPr>
              <a:t>titulům</a:t>
            </a:r>
            <a:endParaRPr lang="en-US">
              <a:ea typeface="Calibri"/>
              <a:cs typeface="Calibri"/>
            </a:endParaRPr>
          </a:p>
          <a:p>
            <a:r>
              <a:rPr lang="en-US" err="1">
                <a:ea typeface="Calibri"/>
                <a:cs typeface="Calibri"/>
              </a:rPr>
              <a:t>Spolupráce</a:t>
            </a:r>
            <a:r>
              <a:rPr lang="en-US">
                <a:ea typeface="Calibri"/>
                <a:cs typeface="Calibri"/>
              </a:rPr>
              <a:t> </a:t>
            </a:r>
            <a:r>
              <a:rPr lang="en-US" err="1">
                <a:ea typeface="Calibri"/>
                <a:cs typeface="Calibri"/>
              </a:rPr>
              <a:t>na</a:t>
            </a:r>
            <a:r>
              <a:rPr lang="en-US">
                <a:ea typeface="Calibri"/>
                <a:cs typeface="Calibri"/>
              </a:rPr>
              <a:t> </a:t>
            </a:r>
            <a:r>
              <a:rPr lang="en-US" err="1">
                <a:ea typeface="Calibri"/>
                <a:cs typeface="Calibri"/>
              </a:rPr>
              <a:t>přípravě</a:t>
            </a:r>
            <a:r>
              <a:rPr lang="en-US">
                <a:ea typeface="Calibri"/>
                <a:cs typeface="Calibri"/>
              </a:rPr>
              <a:t> </a:t>
            </a:r>
            <a:r>
              <a:rPr lang="en-US" err="1">
                <a:ea typeface="Calibri"/>
                <a:cs typeface="Calibri"/>
              </a:rPr>
              <a:t>dotačních</a:t>
            </a:r>
            <a:r>
              <a:rPr lang="en-US">
                <a:ea typeface="Calibri"/>
                <a:cs typeface="Calibri"/>
              </a:rPr>
              <a:t> </a:t>
            </a:r>
            <a:r>
              <a:rPr lang="en-US" err="1">
                <a:ea typeface="Calibri"/>
                <a:cs typeface="Calibri"/>
              </a:rPr>
              <a:t>titulů</a:t>
            </a:r>
            <a:r>
              <a:rPr lang="en-US">
                <a:ea typeface="Calibri"/>
                <a:cs typeface="Calibri"/>
              </a:rPr>
              <a:t> a </a:t>
            </a:r>
            <a:r>
              <a:rPr lang="en-US" err="1">
                <a:ea typeface="Calibri"/>
                <a:cs typeface="Calibri"/>
              </a:rPr>
              <a:t>získávání</a:t>
            </a:r>
            <a:r>
              <a:rPr lang="en-US">
                <a:ea typeface="Calibri"/>
                <a:cs typeface="Calibri"/>
              </a:rPr>
              <a:t> </a:t>
            </a:r>
            <a:r>
              <a:rPr lang="en-US" err="1">
                <a:ea typeface="Calibri"/>
                <a:cs typeface="Calibri"/>
              </a:rPr>
              <a:t>zpětné</a:t>
            </a:r>
            <a:r>
              <a:rPr lang="en-US">
                <a:ea typeface="Calibri"/>
                <a:cs typeface="Calibri"/>
              </a:rPr>
              <a:t> </a:t>
            </a:r>
            <a:r>
              <a:rPr lang="en-US" err="1">
                <a:ea typeface="Calibri"/>
                <a:cs typeface="Calibri"/>
              </a:rPr>
              <a:t>vazby</a:t>
            </a:r>
            <a:r>
              <a:rPr lang="en-US">
                <a:ea typeface="Calibri"/>
                <a:cs typeface="Calibri"/>
              </a:rPr>
              <a:t> z </a:t>
            </a:r>
            <a:r>
              <a:rPr lang="en-US" err="1">
                <a:ea typeface="Calibri"/>
                <a:cs typeface="Calibri"/>
              </a:rPr>
              <a:t>území</a:t>
            </a:r>
            <a:endParaRPr lang="en-US">
              <a:ea typeface="Calibri"/>
              <a:cs typeface="Calibri"/>
            </a:endParaRPr>
          </a:p>
          <a:p>
            <a:r>
              <a:rPr lang="en-US" err="1">
                <a:ea typeface="Calibri"/>
                <a:cs typeface="Calibri"/>
              </a:rPr>
              <a:t>Úzká</a:t>
            </a:r>
            <a:r>
              <a:rPr lang="en-US">
                <a:ea typeface="Calibri"/>
                <a:cs typeface="Calibri"/>
              </a:rPr>
              <a:t> </a:t>
            </a:r>
            <a:r>
              <a:rPr lang="en-US" err="1">
                <a:ea typeface="Calibri"/>
                <a:cs typeface="Calibri"/>
              </a:rPr>
              <a:t>spolupráce</a:t>
            </a:r>
            <a:r>
              <a:rPr lang="en-US">
                <a:ea typeface="Calibri"/>
                <a:cs typeface="Calibri"/>
              </a:rPr>
              <a:t> se </a:t>
            </a:r>
            <a:r>
              <a:rPr lang="en-US" err="1">
                <a:ea typeface="Calibri"/>
                <a:cs typeface="Calibri"/>
              </a:rPr>
              <a:t>zaváděnými</a:t>
            </a:r>
            <a:r>
              <a:rPr lang="en-US">
                <a:ea typeface="Calibri"/>
                <a:cs typeface="Calibri"/>
              </a:rPr>
              <a:t> </a:t>
            </a:r>
            <a:r>
              <a:rPr lang="en-US" err="1">
                <a:ea typeface="Calibri"/>
                <a:cs typeface="Calibri"/>
              </a:rPr>
              <a:t>Regionálními</a:t>
            </a:r>
            <a:r>
              <a:rPr lang="en-US">
                <a:ea typeface="Calibri"/>
                <a:cs typeface="Calibri"/>
              </a:rPr>
              <a:t> </a:t>
            </a:r>
            <a:r>
              <a:rPr lang="en-US" err="1">
                <a:ea typeface="Calibri"/>
                <a:cs typeface="Calibri"/>
              </a:rPr>
              <a:t>centry</a:t>
            </a:r>
            <a:r>
              <a:rPr lang="en-US">
                <a:ea typeface="Calibri"/>
                <a:cs typeface="Calibri"/>
              </a:rPr>
              <a:t> </a:t>
            </a:r>
            <a:r>
              <a:rPr lang="en-US" err="1">
                <a:ea typeface="Calibri"/>
                <a:cs typeface="Calibri"/>
              </a:rPr>
              <a:t>podpory</a:t>
            </a:r>
            <a:r>
              <a:rPr lang="en-US">
                <a:ea typeface="Calibri"/>
                <a:cs typeface="Calibri"/>
              </a:rPr>
              <a:t> </a:t>
            </a:r>
            <a:r>
              <a:rPr lang="en-US" err="1">
                <a:ea typeface="Calibri"/>
                <a:cs typeface="Calibri"/>
              </a:rPr>
              <a:t>dostupného</a:t>
            </a:r>
            <a:r>
              <a:rPr lang="en-US">
                <a:ea typeface="Calibri"/>
                <a:cs typeface="Calibri"/>
              </a:rPr>
              <a:t> </a:t>
            </a:r>
            <a:r>
              <a:rPr lang="en-US" err="1">
                <a:ea typeface="Calibri"/>
                <a:cs typeface="Calibri"/>
              </a:rPr>
              <a:t>bydlení</a:t>
            </a:r>
            <a:r>
              <a:rPr lang="en-US">
                <a:ea typeface="Calibri"/>
                <a:cs typeface="Calibri"/>
              </a:rPr>
              <a:t> (SFPI)</a:t>
            </a: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2345639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5DE1B-08E5-E275-AB04-84FD951E9DBE}"/>
              </a:ext>
            </a:extLst>
          </p:cNvPr>
          <p:cNvSpPr>
            <a:spLocks noGrp="1"/>
          </p:cNvSpPr>
          <p:nvPr>
            <p:ph type="title"/>
          </p:nvPr>
        </p:nvSpPr>
        <p:spPr/>
        <p:txBody>
          <a:bodyPr>
            <a:normAutofit fontScale="90000"/>
          </a:bodyPr>
          <a:lstStyle/>
          <a:p>
            <a:r>
              <a:rPr lang="cs-CZ" b="1">
                <a:solidFill>
                  <a:srgbClr val="002060"/>
                </a:solidFill>
              </a:rPr>
              <a:t>Dostupné bydlení + </a:t>
            </a:r>
            <a:r>
              <a:rPr lang="cs-CZ" b="1" err="1">
                <a:solidFill>
                  <a:srgbClr val="002060"/>
                </a:solidFill>
              </a:rPr>
              <a:t>desegregace</a:t>
            </a:r>
            <a:r>
              <a:rPr lang="cs-CZ" b="1">
                <a:solidFill>
                  <a:srgbClr val="002060"/>
                </a:solidFill>
              </a:rPr>
              <a:t> SVL = předpoklady sociálního začleňování</a:t>
            </a:r>
            <a:endParaRPr lang="cs-CZ"/>
          </a:p>
        </p:txBody>
      </p:sp>
      <p:pic>
        <p:nvPicPr>
          <p:cNvPr id="5" name="Content Placeholder 4">
            <a:extLst>
              <a:ext uri="{FF2B5EF4-FFF2-40B4-BE49-F238E27FC236}">
                <a16:creationId xmlns:a16="http://schemas.microsoft.com/office/drawing/2014/main" id="{D1D331A8-B5EE-087A-C3CD-6C46BA5E5F49}"/>
              </a:ext>
            </a:extLst>
          </p:cNvPr>
          <p:cNvPicPr>
            <a:picLocks noGrp="1" noChangeAspect="1"/>
          </p:cNvPicPr>
          <p:nvPr>
            <p:ph idx="1"/>
          </p:nvPr>
        </p:nvPicPr>
        <p:blipFill>
          <a:blip r:embed="rId2"/>
          <a:stretch>
            <a:fillRect/>
          </a:stretch>
        </p:blipFill>
        <p:spPr>
          <a:xfrm>
            <a:off x="2702159" y="580152"/>
            <a:ext cx="12862115" cy="10765764"/>
          </a:xfrm>
        </p:spPr>
      </p:pic>
    </p:spTree>
    <p:extLst>
      <p:ext uri="{BB962C8B-B14F-4D97-AF65-F5344CB8AC3E}">
        <p14:creationId xmlns:p14="http://schemas.microsoft.com/office/powerpoint/2010/main" val="278051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59261-E4CC-4535-72C0-5C13A7D5CD4F}"/>
              </a:ext>
            </a:extLst>
          </p:cNvPr>
          <p:cNvSpPr>
            <a:spLocks noGrp="1"/>
          </p:cNvSpPr>
          <p:nvPr>
            <p:ph type="title"/>
          </p:nvPr>
        </p:nvSpPr>
        <p:spPr/>
        <p:txBody>
          <a:bodyPr/>
          <a:lstStyle/>
          <a:p>
            <a:r>
              <a:rPr lang="en-US" b="1" err="1">
                <a:solidFill>
                  <a:srgbClr val="002060"/>
                </a:solidFill>
              </a:rPr>
              <a:t>Základní</a:t>
            </a:r>
            <a:r>
              <a:rPr lang="en-US" b="1">
                <a:solidFill>
                  <a:srgbClr val="002060"/>
                </a:solidFill>
              </a:rPr>
              <a:t> </a:t>
            </a:r>
            <a:r>
              <a:rPr lang="en-US" b="1" err="1">
                <a:solidFill>
                  <a:srgbClr val="002060"/>
                </a:solidFill>
              </a:rPr>
              <a:t>nástroje</a:t>
            </a:r>
            <a:r>
              <a:rPr lang="en-US" b="1">
                <a:solidFill>
                  <a:srgbClr val="002060"/>
                </a:solidFill>
              </a:rPr>
              <a:t> </a:t>
            </a:r>
            <a:r>
              <a:rPr lang="en-US" b="1" err="1">
                <a:solidFill>
                  <a:srgbClr val="002060"/>
                </a:solidFill>
              </a:rPr>
              <a:t>činnosti</a:t>
            </a:r>
            <a:r>
              <a:rPr lang="en-US" b="1">
                <a:solidFill>
                  <a:srgbClr val="002060"/>
                </a:solidFill>
              </a:rPr>
              <a:t> ASZ</a:t>
            </a:r>
          </a:p>
        </p:txBody>
      </p:sp>
      <p:sp>
        <p:nvSpPr>
          <p:cNvPr id="3" name="Content Placeholder 2">
            <a:extLst>
              <a:ext uri="{FF2B5EF4-FFF2-40B4-BE49-F238E27FC236}">
                <a16:creationId xmlns:a16="http://schemas.microsoft.com/office/drawing/2014/main" id="{08F9EC02-3CDD-0537-D20C-AE3DF3FBB573}"/>
              </a:ext>
            </a:extLst>
          </p:cNvPr>
          <p:cNvSpPr>
            <a:spLocks noGrp="1"/>
          </p:cNvSpPr>
          <p:nvPr>
            <p:ph idx="1"/>
          </p:nvPr>
        </p:nvSpPr>
        <p:spPr/>
        <p:txBody>
          <a:bodyPr vert="horz" lIns="91440" tIns="45720" rIns="91440" bIns="45720" rtlCol="0" anchor="t">
            <a:normAutofit fontScale="92500"/>
          </a:bodyPr>
          <a:lstStyle/>
          <a:p>
            <a:r>
              <a:rPr lang="cs-CZ">
                <a:ea typeface="Calibri"/>
                <a:cs typeface="Calibri"/>
              </a:rPr>
              <a:t>Lokální konzultanti ve spolupracujících obcích</a:t>
            </a:r>
          </a:p>
          <a:p>
            <a:r>
              <a:rPr lang="cs-CZ">
                <a:ea typeface="Calibri"/>
                <a:cs typeface="Calibri"/>
              </a:rPr>
              <a:t>Experti pro klíčové oblasti sociálního začleňování (Bydlení, zaměstnanost, dluhy, bezpečí …)</a:t>
            </a:r>
          </a:p>
          <a:p>
            <a:r>
              <a:rPr lang="cs-CZ">
                <a:ea typeface="Calibri"/>
                <a:cs typeface="Calibri"/>
              </a:rPr>
              <a:t>Poradenské programy – Na míru připravené programy změny v konkrétní oblasti</a:t>
            </a:r>
          </a:p>
          <a:p>
            <a:r>
              <a:rPr lang="cs-CZ">
                <a:ea typeface="Calibri"/>
                <a:cs typeface="Calibri"/>
              </a:rPr>
              <a:t>Analýzy situace v obcích - průřezové i zaměřené na konkrétní oblasti</a:t>
            </a:r>
          </a:p>
          <a:p>
            <a:r>
              <a:rPr lang="cs-CZ">
                <a:ea typeface="Calibri"/>
                <a:cs typeface="Calibri"/>
              </a:rPr>
              <a:t>Plán sociálního začleňování - místní strategický dokument, průřezový nebo tematický</a:t>
            </a:r>
          </a:p>
          <a:p>
            <a:r>
              <a:rPr lang="cs-CZ">
                <a:ea typeface="Calibri"/>
                <a:cs typeface="Calibri"/>
              </a:rPr>
              <a:t>Lokální partnerství - Pravidelná platforma místních aktérů SZ (Obec, LK, ÚP, NNO, PČR, OSPOD..)</a:t>
            </a:r>
          </a:p>
          <a:p>
            <a:r>
              <a:rPr lang="cs-CZ">
                <a:ea typeface="Calibri"/>
                <a:cs typeface="Calibri"/>
              </a:rPr>
              <a:t>Projektové poradenství / KPSV+</a:t>
            </a:r>
          </a:p>
          <a:p>
            <a:r>
              <a:rPr lang="cs-CZ">
                <a:ea typeface="Calibri"/>
                <a:cs typeface="Calibri"/>
              </a:rPr>
              <a:t>Na celostátní úrovni: Koordinace a vyjednávání s ministerstvy a dalšími orgány státní správy </a:t>
            </a:r>
          </a:p>
        </p:txBody>
      </p:sp>
    </p:spTree>
    <p:extLst>
      <p:ext uri="{BB962C8B-B14F-4D97-AF65-F5344CB8AC3E}">
        <p14:creationId xmlns:p14="http://schemas.microsoft.com/office/powerpoint/2010/main" val="2992703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25D775-243C-6CE8-ACD8-8A4DBBDE96D3}"/>
              </a:ext>
            </a:extLst>
          </p:cNvPr>
          <p:cNvSpPr>
            <a:spLocks noGrp="1"/>
          </p:cNvSpPr>
          <p:nvPr>
            <p:ph type="title"/>
          </p:nvPr>
        </p:nvSpPr>
        <p:spPr>
          <a:xfrm>
            <a:off x="1922134" y="1332814"/>
            <a:ext cx="14743089" cy="1143000"/>
          </a:xfrm>
        </p:spPr>
        <p:txBody>
          <a:bodyPr>
            <a:normAutofit/>
          </a:bodyPr>
          <a:lstStyle/>
          <a:p>
            <a:r>
              <a:rPr lang="cs-CZ" b="1" err="1">
                <a:solidFill>
                  <a:srgbClr val="002060"/>
                </a:solidFill>
              </a:rPr>
              <a:t>Desegregace</a:t>
            </a:r>
            <a:r>
              <a:rPr lang="cs-CZ" b="1">
                <a:solidFill>
                  <a:srgbClr val="002060"/>
                </a:solidFill>
              </a:rPr>
              <a:t> ve vzdělávání dětí se sociálním znevýhodněním </a:t>
            </a:r>
          </a:p>
        </p:txBody>
      </p:sp>
      <p:sp>
        <p:nvSpPr>
          <p:cNvPr id="3" name="Zástupný obsah 2">
            <a:extLst>
              <a:ext uri="{FF2B5EF4-FFF2-40B4-BE49-F238E27FC236}">
                <a16:creationId xmlns:a16="http://schemas.microsoft.com/office/drawing/2014/main" id="{059E2BDF-ED9D-FC4C-5A0D-EC300F22538D}"/>
              </a:ext>
            </a:extLst>
          </p:cNvPr>
          <p:cNvSpPr>
            <a:spLocks noGrp="1"/>
          </p:cNvSpPr>
          <p:nvPr>
            <p:ph idx="1"/>
          </p:nvPr>
        </p:nvSpPr>
        <p:spPr>
          <a:xfrm>
            <a:off x="1709231" y="2470558"/>
            <a:ext cx="14869537" cy="7091996"/>
          </a:xfrm>
        </p:spPr>
        <p:txBody>
          <a:bodyPr vert="horz" lIns="91440" tIns="45720" rIns="91440" bIns="45720" rtlCol="0" anchor="t">
            <a:normAutofit fontScale="92500" lnSpcReduction="20000"/>
          </a:bodyPr>
          <a:lstStyle/>
          <a:p>
            <a:pPr>
              <a:lnSpc>
                <a:spcPct val="150000"/>
              </a:lnSpc>
            </a:pPr>
            <a:r>
              <a:rPr lang="cs-CZ" b="1"/>
              <a:t>Systémová spolupráce s MŠMT a Národním pedagogickým institutem </a:t>
            </a:r>
            <a:r>
              <a:rPr lang="cs-CZ"/>
              <a:t>pro obce, ve kterých jsou vyšší počty dětí a žáků se sociálním znevýhodněním </a:t>
            </a:r>
            <a:endParaRPr lang="en-US"/>
          </a:p>
          <a:p>
            <a:pPr>
              <a:lnSpc>
                <a:spcPct val="150000"/>
              </a:lnSpc>
            </a:pPr>
            <a:r>
              <a:rPr lang="cs-CZ">
                <a:ea typeface="Calibri"/>
                <a:cs typeface="Calibri"/>
              </a:rPr>
              <a:t>Přihlášky pro obce od 15.1.2024 do 15.3.2024</a:t>
            </a:r>
            <a:endParaRPr lang="cs-CZ"/>
          </a:p>
          <a:p>
            <a:pPr>
              <a:lnSpc>
                <a:spcPct val="150000"/>
              </a:lnSpc>
            </a:pPr>
            <a:r>
              <a:rPr lang="cs-CZ">
                <a:ea typeface="Calibri"/>
                <a:cs typeface="Calibri"/>
              </a:rPr>
              <a:t>Vznikne </a:t>
            </a:r>
            <a:r>
              <a:rPr lang="cs-CZ" b="1" u="sng">
                <a:ea typeface="Calibri"/>
                <a:cs typeface="Calibri"/>
              </a:rPr>
              <a:t>6 praktických plánů</a:t>
            </a:r>
            <a:r>
              <a:rPr lang="cs-CZ" b="1">
                <a:ea typeface="Calibri"/>
                <a:cs typeface="Calibri"/>
              </a:rPr>
              <a:t> na podporu zvýšení dostupnosti kvalitního vzdělávání pro děti a žáky se SZ</a:t>
            </a:r>
          </a:p>
          <a:p>
            <a:pPr>
              <a:lnSpc>
                <a:spcPct val="150000"/>
              </a:lnSpc>
            </a:pPr>
            <a:r>
              <a:rPr lang="cs-CZ">
                <a:ea typeface="Calibri"/>
                <a:cs typeface="Calibri"/>
              </a:rPr>
              <a:t>Předpoklad: soulad mezi zřizovatelem (samosprávou a školským odborem) a řediteli škol </a:t>
            </a:r>
            <a:br>
              <a:rPr lang="cs-CZ">
                <a:ea typeface="Calibri"/>
                <a:cs typeface="Calibri"/>
              </a:rPr>
            </a:br>
            <a:r>
              <a:rPr lang="cs-CZ">
                <a:ea typeface="Calibri"/>
                <a:cs typeface="Calibri"/>
              </a:rPr>
              <a:t>a školských zařízení </a:t>
            </a:r>
          </a:p>
          <a:p>
            <a:pPr>
              <a:lnSpc>
                <a:spcPct val="150000"/>
              </a:lnSpc>
            </a:pPr>
            <a:r>
              <a:rPr lang="cs-CZ" b="1">
                <a:ea typeface="Calibri"/>
                <a:cs typeface="Calibri"/>
              </a:rPr>
              <a:t>Plán až jako výsledek společné práce:</a:t>
            </a:r>
            <a:r>
              <a:rPr lang="cs-CZ">
                <a:ea typeface="Calibri"/>
                <a:cs typeface="Calibri"/>
              </a:rPr>
              <a:t> postupné hledání variant řešení uvnitř vzdělávací soustavy i mimo ni (sociální služby, spolupráce s rodinou, prevence a volný čas, atd.)</a:t>
            </a:r>
          </a:p>
          <a:p>
            <a:pPr>
              <a:lnSpc>
                <a:spcPct val="150000"/>
              </a:lnSpc>
            </a:pPr>
            <a:r>
              <a:rPr lang="cs-CZ" b="1"/>
              <a:t>15x spolupráce s MAS při realizaci 15 MAP</a:t>
            </a:r>
            <a:r>
              <a:rPr lang="cs-CZ"/>
              <a:t> - zvyšování citlivosti vzdělávací soustavy k podpoře dětí se SZ</a:t>
            </a:r>
            <a:endParaRPr lang="cs-CZ">
              <a:ea typeface="Calibri"/>
              <a:cs typeface="Calibri"/>
            </a:endParaRPr>
          </a:p>
        </p:txBody>
      </p:sp>
    </p:spTree>
    <p:extLst>
      <p:ext uri="{BB962C8B-B14F-4D97-AF65-F5344CB8AC3E}">
        <p14:creationId xmlns:p14="http://schemas.microsoft.com/office/powerpoint/2010/main" val="15267780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703C9-EFF9-085F-4099-63CAF636BB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7395B4-1B92-780D-11E9-3F6FF70C7074}"/>
              </a:ext>
            </a:extLst>
          </p:cNvPr>
          <p:cNvSpPr>
            <a:spLocks noGrp="1"/>
          </p:cNvSpPr>
          <p:nvPr>
            <p:ph type="title"/>
          </p:nvPr>
        </p:nvSpPr>
        <p:spPr>
          <a:xfrm>
            <a:off x="2542830" y="1630077"/>
            <a:ext cx="13216995" cy="1143000"/>
          </a:xfrm>
        </p:spPr>
        <p:txBody>
          <a:bodyPr>
            <a:normAutofit/>
          </a:bodyPr>
          <a:lstStyle/>
          <a:p>
            <a:r>
              <a:rPr lang="cs-CZ" sz="3200" b="1">
                <a:solidFill>
                  <a:srgbClr val="002060"/>
                </a:solidFill>
              </a:rPr>
              <a:t>Výzva pro obce ke spolupráci při zvyšování kvality a dostupnosti základního vzdělávání pro děti se sociálním znevýhodněním</a:t>
            </a:r>
            <a:endParaRPr lang="en-US"/>
          </a:p>
        </p:txBody>
      </p:sp>
      <p:sp>
        <p:nvSpPr>
          <p:cNvPr id="3" name="Content Placeholder 2">
            <a:extLst>
              <a:ext uri="{FF2B5EF4-FFF2-40B4-BE49-F238E27FC236}">
                <a16:creationId xmlns:a16="http://schemas.microsoft.com/office/drawing/2014/main" id="{2C0AA1B5-C715-3D6E-D7AE-4486081F1931}"/>
              </a:ext>
            </a:extLst>
          </p:cNvPr>
          <p:cNvSpPr>
            <a:spLocks noGrp="1"/>
          </p:cNvSpPr>
          <p:nvPr>
            <p:ph idx="1"/>
          </p:nvPr>
        </p:nvSpPr>
        <p:spPr>
          <a:xfrm>
            <a:off x="1709231" y="3075332"/>
            <a:ext cx="15060036" cy="5689415"/>
          </a:xfrm>
        </p:spPr>
        <p:txBody>
          <a:bodyPr vert="horz" lIns="91440" tIns="45720" rIns="91440" bIns="45720" rtlCol="0" anchor="t">
            <a:normAutofit lnSpcReduction="10000"/>
          </a:bodyPr>
          <a:lstStyle/>
          <a:p>
            <a:pPr marL="0" indent="0">
              <a:spcBef>
                <a:spcPts val="20"/>
              </a:spcBef>
              <a:buNone/>
            </a:pPr>
            <a:endParaRPr lang="cs-CZ">
              <a:cs typeface="Calibri"/>
            </a:endParaRPr>
          </a:p>
          <a:p>
            <a:pPr>
              <a:spcBef>
                <a:spcPts val="20"/>
              </a:spcBef>
            </a:pPr>
            <a:r>
              <a:rPr lang="cs-CZ">
                <a:cs typeface="Calibri"/>
              </a:rPr>
              <a:t>Předpokladem účasti obce je vůle všech škol na jejím území podílet se na realizaci.</a:t>
            </a:r>
            <a:endParaRPr lang="cs-CZ"/>
          </a:p>
          <a:p>
            <a:pPr>
              <a:spcBef>
                <a:spcPts val="20"/>
              </a:spcBef>
            </a:pPr>
            <a:r>
              <a:rPr lang="cs-CZ">
                <a:cs typeface="Calibri"/>
              </a:rPr>
              <a:t>Agentura poskytne odbornou a expertní podporu při vyhledávání bariér a tvorbě plánů.</a:t>
            </a:r>
            <a:endParaRPr lang="cs-CZ"/>
          </a:p>
          <a:p>
            <a:pPr>
              <a:spcBef>
                <a:spcPts val="20"/>
              </a:spcBef>
            </a:pPr>
            <a:r>
              <a:rPr lang="cs-CZ">
                <a:ea typeface="Calibri"/>
                <a:cs typeface="Calibri"/>
              </a:rPr>
              <a:t>Úzká spolupráce Agentury a NPI.</a:t>
            </a:r>
          </a:p>
          <a:p>
            <a:pPr>
              <a:spcBef>
                <a:spcPts val="20"/>
              </a:spcBef>
            </a:pPr>
            <a:r>
              <a:rPr lang="cs-CZ">
                <a:ea typeface="Calibri"/>
                <a:cs typeface="Calibri"/>
              </a:rPr>
              <a:t>Obce nemají finanční spoluúčast, závazkem je ve spolupráci připravovat a realizovat sjednaná opatření.</a:t>
            </a:r>
          </a:p>
          <a:p>
            <a:pPr marL="0" indent="0">
              <a:buNone/>
            </a:pPr>
            <a:endParaRPr lang="cs-CZ">
              <a:cs typeface="Calibri"/>
            </a:endParaRPr>
          </a:p>
          <a:p>
            <a:r>
              <a:rPr lang="cs-CZ">
                <a:cs typeface="Calibri"/>
              </a:rPr>
              <a:t>Zahájení příjmu přihlášek:   15. 1. 2024</a:t>
            </a:r>
          </a:p>
          <a:p>
            <a:r>
              <a:rPr lang="cs-CZ">
                <a:cs typeface="Calibri"/>
              </a:rPr>
              <a:t>Ukončení příjmu přihlášek: </a:t>
            </a:r>
            <a:r>
              <a:rPr lang="cs-CZ" b="1">
                <a:cs typeface="Calibri"/>
              </a:rPr>
              <a:t>15. 3. 2024</a:t>
            </a:r>
          </a:p>
          <a:p>
            <a:pPr marL="0" indent="0">
              <a:buNone/>
            </a:pPr>
            <a:r>
              <a:rPr lang="cs-CZ">
                <a:ea typeface="+mn-lt"/>
                <a:cs typeface="+mn-lt"/>
              </a:rPr>
              <a:t/>
            </a:r>
            <a:br>
              <a:rPr lang="cs-CZ">
                <a:ea typeface="+mn-lt"/>
                <a:cs typeface="+mn-lt"/>
              </a:rPr>
            </a:br>
            <a:r>
              <a:rPr lang="cs-CZ">
                <a:ea typeface="+mn-lt"/>
                <a:cs typeface="+mn-lt"/>
              </a:rPr>
              <a:t>Více informací: </a:t>
            </a:r>
            <a:r>
              <a:rPr lang="cs-CZ" u="sng">
                <a:solidFill>
                  <a:srgbClr val="0070C0"/>
                </a:solidFill>
                <a:ea typeface="+mn-lt"/>
                <a:cs typeface="+mn-lt"/>
              </a:rPr>
              <a:t>https://1url.cz/@vyzva-vzdelavani</a:t>
            </a:r>
            <a:endParaRPr lang="cs-CZ" u="sng">
              <a:solidFill>
                <a:srgbClr val="0070C0"/>
              </a:solidFill>
              <a:cs typeface="Calibri"/>
            </a:endParaRPr>
          </a:p>
          <a:p>
            <a:endParaRPr lang="cs-CZ">
              <a:cs typeface="Calibri"/>
            </a:endParaRPr>
          </a:p>
        </p:txBody>
      </p:sp>
      <p:pic>
        <p:nvPicPr>
          <p:cNvPr id="4" name="Picture 3">
            <a:extLst>
              <a:ext uri="{FF2B5EF4-FFF2-40B4-BE49-F238E27FC236}">
                <a16:creationId xmlns:a16="http://schemas.microsoft.com/office/drawing/2014/main" id="{F967A0BA-1B5F-14E4-E5FE-B18B61B28223}"/>
              </a:ext>
            </a:extLst>
          </p:cNvPr>
          <p:cNvPicPr>
            <a:picLocks noChangeAspect="1"/>
          </p:cNvPicPr>
          <p:nvPr/>
        </p:nvPicPr>
        <p:blipFill>
          <a:blip r:embed="rId2"/>
          <a:stretch>
            <a:fillRect/>
          </a:stretch>
        </p:blipFill>
        <p:spPr>
          <a:xfrm>
            <a:off x="10717823" y="6263054"/>
            <a:ext cx="2142392" cy="2142392"/>
          </a:xfrm>
          <a:prstGeom prst="rect">
            <a:avLst/>
          </a:prstGeom>
        </p:spPr>
      </p:pic>
    </p:spTree>
    <p:extLst>
      <p:ext uri="{BB962C8B-B14F-4D97-AF65-F5344CB8AC3E}">
        <p14:creationId xmlns:p14="http://schemas.microsoft.com/office/powerpoint/2010/main" val="96992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2DB95-4213-0CBE-7369-63F3843D5B28}"/>
              </a:ext>
            </a:extLst>
          </p:cNvPr>
          <p:cNvSpPr>
            <a:spLocks noGrp="1"/>
          </p:cNvSpPr>
          <p:nvPr>
            <p:ph type="title"/>
          </p:nvPr>
        </p:nvSpPr>
        <p:spPr>
          <a:xfrm>
            <a:off x="408876" y="1266639"/>
            <a:ext cx="5029398" cy="2775972"/>
          </a:xfrm>
        </p:spPr>
        <p:txBody>
          <a:bodyPr>
            <a:noAutofit/>
          </a:bodyPr>
          <a:lstStyle/>
          <a:p>
            <a:pPr algn="l"/>
            <a:r>
              <a:rPr lang="en-US" sz="6000" b="1">
                <a:solidFill>
                  <a:srgbClr val="002060"/>
                </a:solidFill>
              </a:rPr>
              <a:t>Desegregace </a:t>
            </a:r>
            <a:r>
              <a:rPr lang="cs-CZ" sz="6000" b="1">
                <a:solidFill>
                  <a:srgbClr val="002060"/>
                </a:solidFill>
              </a:rPr>
              <a:t/>
            </a:r>
            <a:br>
              <a:rPr lang="cs-CZ" sz="6000" b="1">
                <a:solidFill>
                  <a:srgbClr val="002060"/>
                </a:solidFill>
              </a:rPr>
            </a:br>
            <a:r>
              <a:rPr lang="en-US" sz="6000" b="1" err="1">
                <a:solidFill>
                  <a:srgbClr val="002060"/>
                </a:solidFill>
              </a:rPr>
              <a:t>ve</a:t>
            </a:r>
            <a:r>
              <a:rPr lang="cs-CZ" sz="6000" b="1">
                <a:solidFill>
                  <a:srgbClr val="002060"/>
                </a:solidFill>
              </a:rPr>
              <a:t> </a:t>
            </a:r>
            <a:r>
              <a:rPr lang="en-US" sz="6000" b="1" err="1">
                <a:solidFill>
                  <a:srgbClr val="002060"/>
                </a:solidFill>
              </a:rPr>
              <a:t>vzdělávání</a:t>
            </a:r>
            <a:endParaRPr lang="en-US" sz="6000" b="1">
              <a:solidFill>
                <a:srgbClr val="002060"/>
              </a:solidFill>
              <a:ea typeface="Calibri"/>
              <a:cs typeface="Calibri"/>
            </a:endParaRPr>
          </a:p>
        </p:txBody>
      </p:sp>
      <p:pic>
        <p:nvPicPr>
          <p:cNvPr id="7" name="Zástupný obsah 6" descr="Obsah obrázku text, snímek obrazovky, kruh, Písmo&#10;&#10;Popis byl vytvořen automaticky">
            <a:extLst>
              <a:ext uri="{FF2B5EF4-FFF2-40B4-BE49-F238E27FC236}">
                <a16:creationId xmlns:a16="http://schemas.microsoft.com/office/drawing/2014/main" id="{07FC8944-01C7-CF56-D254-61D8A01F3D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89684" y="261796"/>
            <a:ext cx="11646702" cy="9763407"/>
          </a:xfrm>
        </p:spPr>
      </p:pic>
    </p:spTree>
    <p:extLst>
      <p:ext uri="{BB962C8B-B14F-4D97-AF65-F5344CB8AC3E}">
        <p14:creationId xmlns:p14="http://schemas.microsoft.com/office/powerpoint/2010/main" val="2911887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504F668-C741-E483-E71F-9DF1A5D1DCC0}"/>
              </a:ext>
            </a:extLst>
          </p:cNvPr>
          <p:cNvSpPr>
            <a:spLocks noGrp="1"/>
          </p:cNvSpPr>
          <p:nvPr>
            <p:ph type="title"/>
          </p:nvPr>
        </p:nvSpPr>
        <p:spPr>
          <a:xfrm>
            <a:off x="3171270" y="1316485"/>
            <a:ext cx="11912804" cy="1143000"/>
          </a:xfrm>
        </p:spPr>
        <p:txBody>
          <a:bodyPr>
            <a:normAutofit/>
          </a:bodyPr>
          <a:lstStyle>
            <a:defPPr>
              <a:defRPr lang="cs-CZ"/>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r>
              <a:rPr lang="cs-CZ" sz="4400" b="1">
                <a:solidFill>
                  <a:srgbClr val="002060"/>
                </a:solidFill>
                <a:latin typeface="+mj-lt"/>
                <a:ea typeface="+mj-ea"/>
                <a:cs typeface="+mj-cs"/>
              </a:rPr>
              <a:t>Projekt Obec pro všechny</a:t>
            </a:r>
          </a:p>
        </p:txBody>
      </p:sp>
      <p:sp>
        <p:nvSpPr>
          <p:cNvPr id="3" name="Zástupný obsah 2">
            <a:extLst>
              <a:ext uri="{FF2B5EF4-FFF2-40B4-BE49-F238E27FC236}">
                <a16:creationId xmlns:a16="http://schemas.microsoft.com/office/drawing/2014/main" id="{B37E1F27-AEBC-E76F-83E6-9BEC46A0B3D1}"/>
              </a:ext>
            </a:extLst>
          </p:cNvPr>
          <p:cNvSpPr>
            <a:spLocks noGrp="1"/>
          </p:cNvSpPr>
          <p:nvPr>
            <p:ph idx="1"/>
          </p:nvPr>
        </p:nvSpPr>
        <p:spPr>
          <a:xfrm>
            <a:off x="1709233" y="2565542"/>
            <a:ext cx="14869538" cy="7188745"/>
          </a:xfrm>
        </p:spPr>
        <p:txBody>
          <a:bodyPr vert="horz" lIns="91440" tIns="45720" rIns="91440" bIns="45720" rtlCol="0" anchor="ctr">
            <a:normAutofit/>
          </a:bodyPr>
          <a:lstStyle>
            <a:defPPr>
              <a:defRPr lang="cs-CZ"/>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indent="0">
              <a:buNone/>
            </a:pPr>
            <a:r>
              <a:rPr lang="cs-CZ" sz="3450" b="1">
                <a:latin typeface="Calibri"/>
                <a:ea typeface="Calibri"/>
                <a:cs typeface="Calibri"/>
              </a:rPr>
              <a:t>Cíle projektu:</a:t>
            </a:r>
            <a:endParaRPr lang="cs-CZ" sz="3450">
              <a:latin typeface="Calibri"/>
              <a:ea typeface="Calibri"/>
              <a:cs typeface="Calibri"/>
            </a:endParaRPr>
          </a:p>
          <a:p>
            <a:pPr marL="457200" indent="-457200"/>
            <a:r>
              <a:rPr lang="cs-CZ" sz="3450">
                <a:latin typeface="Calibri"/>
                <a:ea typeface="Calibri"/>
                <a:cs typeface="Calibri"/>
              </a:rPr>
              <a:t>Asistence obcím při řešení konfliktních situací. </a:t>
            </a:r>
            <a:endParaRPr lang="cs-CZ">
              <a:ea typeface="Calibri"/>
              <a:cs typeface="Calibri"/>
            </a:endParaRPr>
          </a:p>
          <a:p>
            <a:pPr marL="457200" indent="-457200"/>
            <a:r>
              <a:rPr lang="cs-CZ" sz="3450">
                <a:latin typeface="Calibri"/>
                <a:ea typeface="Calibri"/>
                <a:cs typeface="Calibri"/>
              </a:rPr>
              <a:t>Systematické odstraňování institucionální diskriminace.</a:t>
            </a:r>
            <a:endParaRPr lang="cs-CZ" sz="3450">
              <a:latin typeface="Calibri" panose="020F0502020204030204" pitchFamily="34" charset="0"/>
              <a:ea typeface="Calibri"/>
              <a:cs typeface="Calibri" panose="020F0502020204030204" pitchFamily="34" charset="0"/>
            </a:endParaRPr>
          </a:p>
          <a:p>
            <a:pPr marL="457200" indent="-457200"/>
            <a:endParaRPr lang="cs-CZ" sz="3450">
              <a:latin typeface="Calibri" panose="020F0502020204030204" pitchFamily="34" charset="0"/>
              <a:ea typeface="Calibri"/>
              <a:cs typeface="Calibri" panose="020F0502020204030204" pitchFamily="34" charset="0"/>
            </a:endParaRPr>
          </a:p>
          <a:p>
            <a:pPr indent="0">
              <a:buNone/>
            </a:pPr>
            <a:r>
              <a:rPr lang="cs-CZ" sz="3450" b="1">
                <a:latin typeface="Calibri"/>
                <a:ea typeface="Calibri"/>
                <a:cs typeface="Calibri"/>
              </a:rPr>
              <a:t>Hlavní nástroje:</a:t>
            </a:r>
          </a:p>
          <a:p>
            <a:pPr marL="457200" indent="-457200"/>
            <a:r>
              <a:rPr lang="cs-CZ" sz="3500">
                <a:latin typeface="Calibri"/>
                <a:ea typeface="Calibri"/>
                <a:cs typeface="Calibri"/>
              </a:rPr>
              <a:t>Krizová komunikace - PR pohotovost.</a:t>
            </a:r>
          </a:p>
          <a:p>
            <a:pPr marL="457200" indent="-457200"/>
            <a:r>
              <a:rPr lang="cs-CZ" sz="3450">
                <a:latin typeface="Calibri"/>
                <a:ea typeface="Calibri"/>
                <a:cs typeface="Calibri"/>
              </a:rPr>
              <a:t>Systematická podpora - Asistence při komunikaci s občany.</a:t>
            </a:r>
            <a:endParaRPr lang="cs-CZ" sz="3450">
              <a:latin typeface="Calibri" panose="020F0502020204030204" pitchFamily="34" charset="0"/>
              <a:ea typeface="Calibri"/>
              <a:cs typeface="Calibri" panose="020F0502020204030204" pitchFamily="34" charset="0"/>
            </a:endParaRPr>
          </a:p>
          <a:p>
            <a:pPr marL="457200" indent="-457200"/>
            <a:r>
              <a:rPr lang="cs-CZ" sz="3450">
                <a:latin typeface="Calibri"/>
                <a:ea typeface="Calibri"/>
                <a:cs typeface="Calibri"/>
              </a:rPr>
              <a:t>Koordinace krizových jednání.</a:t>
            </a:r>
            <a:endParaRPr lang="cs-CZ" sz="3450">
              <a:latin typeface="Calibri" panose="020F0502020204030204" pitchFamily="34" charset="0"/>
              <a:ea typeface="Calibri"/>
              <a:cs typeface="Calibri" panose="020F0502020204030204" pitchFamily="34" charset="0"/>
            </a:endParaRPr>
          </a:p>
          <a:p>
            <a:pPr marL="457200" indent="-457200"/>
            <a:r>
              <a:rPr lang="cs-CZ" sz="3450">
                <a:latin typeface="Calibri"/>
                <a:ea typeface="Calibri"/>
                <a:cs typeface="Calibri"/>
              </a:rPr>
              <a:t>Mediace sporů.</a:t>
            </a:r>
            <a:endParaRPr lang="cs-CZ" sz="3450">
              <a:latin typeface="Calibri" panose="020F0502020204030204" pitchFamily="34" charset="0"/>
              <a:ea typeface="Calibri"/>
              <a:cs typeface="Calibri" panose="020F0502020204030204" pitchFamily="34" charset="0"/>
            </a:endParaRPr>
          </a:p>
          <a:p>
            <a:pPr marL="457200" indent="-457200"/>
            <a:r>
              <a:rPr lang="cs-CZ" sz="3450">
                <a:latin typeface="Calibri"/>
                <a:ea typeface="Calibri"/>
                <a:cs typeface="Calibri"/>
              </a:rPr>
              <a:t>Participace.</a:t>
            </a:r>
            <a:endParaRPr lang="cs-CZ" sz="3450">
              <a:latin typeface="Calibri" panose="020F0502020204030204" pitchFamily="34" charset="0"/>
              <a:ea typeface="Calibri"/>
              <a:cs typeface="Calibri" panose="020F0502020204030204" pitchFamily="34" charset="0"/>
            </a:endParaRPr>
          </a:p>
          <a:p>
            <a:pPr indent="0">
              <a:buNone/>
            </a:pPr>
            <a:endParaRPr lang="cs-CZ" sz="345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4047761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7E9FD-5180-26AB-646D-F18027D94989}"/>
              </a:ext>
            </a:extLst>
          </p:cNvPr>
          <p:cNvSpPr>
            <a:spLocks noGrp="1"/>
          </p:cNvSpPr>
          <p:nvPr>
            <p:ph type="title"/>
          </p:nvPr>
        </p:nvSpPr>
        <p:spPr>
          <a:xfrm>
            <a:off x="2648756" y="1365471"/>
            <a:ext cx="6246789" cy="1436914"/>
          </a:xfrm>
        </p:spPr>
        <p:txBody>
          <a:bodyPr/>
          <a:lstStyle/>
          <a:p>
            <a:r>
              <a:rPr lang="en-US" b="1">
                <a:solidFill>
                  <a:srgbClr val="002060"/>
                </a:solidFill>
                <a:latin typeface="Calibri"/>
                <a:cs typeface="Calibri"/>
                <a:sym typeface="Arial"/>
              </a:rPr>
              <a:t>PR </a:t>
            </a:r>
            <a:r>
              <a:rPr lang="en-US" b="1" err="1">
                <a:solidFill>
                  <a:srgbClr val="002060"/>
                </a:solidFill>
                <a:latin typeface="Calibri"/>
                <a:cs typeface="Calibri"/>
                <a:sym typeface="Arial"/>
              </a:rPr>
              <a:t>pohotovost</a:t>
            </a:r>
            <a:endParaRPr lang="en-US" b="1">
              <a:solidFill>
                <a:srgbClr val="002060"/>
              </a:solidFill>
              <a:latin typeface="Calibri"/>
              <a:cs typeface="Calibri"/>
            </a:endParaRPr>
          </a:p>
        </p:txBody>
      </p:sp>
      <p:sp>
        <p:nvSpPr>
          <p:cNvPr id="3" name="Content Placeholder 2">
            <a:extLst>
              <a:ext uri="{FF2B5EF4-FFF2-40B4-BE49-F238E27FC236}">
                <a16:creationId xmlns:a16="http://schemas.microsoft.com/office/drawing/2014/main" id="{960CDB35-E955-D90C-F4E0-72944E1FC5F1}"/>
              </a:ext>
            </a:extLst>
          </p:cNvPr>
          <p:cNvSpPr>
            <a:spLocks noGrp="1"/>
          </p:cNvSpPr>
          <p:nvPr>
            <p:ph idx="1"/>
          </p:nvPr>
        </p:nvSpPr>
        <p:spPr>
          <a:xfrm>
            <a:off x="876474" y="3033464"/>
            <a:ext cx="9023909" cy="5878239"/>
          </a:xfrm>
        </p:spPr>
        <p:txBody>
          <a:bodyPr vert="horz" lIns="91440" tIns="45720" rIns="91440" bIns="45720" rtlCol="0" anchor="t">
            <a:normAutofit/>
          </a:bodyPr>
          <a:lstStyle/>
          <a:p>
            <a:r>
              <a:rPr lang="cs-CZ">
                <a:cs typeface="Calibri"/>
              </a:rPr>
              <a:t>V případě zjištění krizové situace zasílá do zasažené obce nabídku spolupráce.</a:t>
            </a:r>
          </a:p>
          <a:p>
            <a:r>
              <a:rPr lang="cs-CZ">
                <a:cs typeface="Calibri"/>
              </a:rPr>
              <a:t>Díky pravidelnému monitoringu a meziresortní komunikaci  může zachytit dezinformační narativy již v počátku.</a:t>
            </a:r>
          </a:p>
          <a:p>
            <a:r>
              <a:rPr lang="cs-CZ">
                <a:cs typeface="Calibri"/>
              </a:rPr>
              <a:t>Obcím poskytuje poradenství v mediální komunikaci, práci s  texty pro lokální komunikační kanály a metodickou podporu.</a:t>
            </a:r>
          </a:p>
          <a:p>
            <a:r>
              <a:rPr lang="cs-CZ">
                <a:cs typeface="Calibri"/>
              </a:rPr>
              <a:t>Spolupracuje s obcemi, velkými městy i kraji</a:t>
            </a:r>
          </a:p>
          <a:p>
            <a:r>
              <a:rPr lang="cs-CZ">
                <a:cs typeface="Calibri"/>
              </a:rPr>
              <a:t>Nabízí vzdělávací semináře, jak komunikovat citlivá a polarizující témata.</a:t>
            </a:r>
          </a:p>
        </p:txBody>
      </p:sp>
      <p:pic>
        <p:nvPicPr>
          <p:cNvPr id="4" name="Picture 3">
            <a:extLst>
              <a:ext uri="{FF2B5EF4-FFF2-40B4-BE49-F238E27FC236}">
                <a16:creationId xmlns:a16="http://schemas.microsoft.com/office/drawing/2014/main" id="{A400E554-4DAF-5D06-E8B8-D442D76B2D68}"/>
              </a:ext>
            </a:extLst>
          </p:cNvPr>
          <p:cNvPicPr>
            <a:picLocks noChangeAspect="1"/>
          </p:cNvPicPr>
          <p:nvPr/>
        </p:nvPicPr>
        <p:blipFill>
          <a:blip r:embed="rId2"/>
          <a:stretch>
            <a:fillRect/>
          </a:stretch>
        </p:blipFill>
        <p:spPr>
          <a:xfrm>
            <a:off x="10467786" y="0"/>
            <a:ext cx="8129285" cy="10287000"/>
          </a:xfrm>
          <a:prstGeom prst="rect">
            <a:avLst/>
          </a:prstGeom>
        </p:spPr>
      </p:pic>
    </p:spTree>
    <p:extLst>
      <p:ext uri="{BB962C8B-B14F-4D97-AF65-F5344CB8AC3E}">
        <p14:creationId xmlns:p14="http://schemas.microsoft.com/office/powerpoint/2010/main" val="24528116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BE2D4-26C8-4E75-A73D-3D92CBFCDDB7}"/>
              </a:ext>
            </a:extLst>
          </p:cNvPr>
          <p:cNvSpPr>
            <a:spLocks noGrp="1"/>
          </p:cNvSpPr>
          <p:nvPr>
            <p:ph type="title"/>
          </p:nvPr>
        </p:nvSpPr>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a:lstStyle>
          <a:p>
            <a:r>
              <a:rPr lang="cs-CZ" sz="4400" b="1">
                <a:solidFill>
                  <a:srgbClr val="002060"/>
                </a:solidFill>
                <a:latin typeface="Calibri"/>
                <a:ea typeface="Calibri"/>
                <a:cs typeface="Calibri"/>
              </a:rPr>
              <a:t>PR pohotovost - spolupráce s aktéry na národní úrovni</a:t>
            </a:r>
          </a:p>
        </p:txBody>
      </p:sp>
      <p:sp>
        <p:nvSpPr>
          <p:cNvPr id="3" name="Text Placeholder 2">
            <a:extLst>
              <a:ext uri="{FF2B5EF4-FFF2-40B4-BE49-F238E27FC236}">
                <a16:creationId xmlns:a16="http://schemas.microsoft.com/office/drawing/2014/main" id="{7C6DE969-09E8-4D74-A3D8-B035D3A2B422}"/>
              </a:ext>
            </a:extLst>
          </p:cNvPr>
          <p:cNvSpPr>
            <a:spLocks noGrp="1"/>
          </p:cNvSpPr>
          <p:nvPr>
            <p:ph type="body" idx="1"/>
          </p:nvPr>
        </p:nvSpPr>
        <p:spPr>
          <a:xfrm>
            <a:off x="1259683" y="2146188"/>
            <a:ext cx="9618575" cy="7426793"/>
          </a:xfrm>
        </p:spPr>
        <p:txBody>
          <a:bodyPr vert="horz" lIns="91440" tIns="45720" rIns="91440" bIns="45720"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a:lstStyle>
          <a:p>
            <a:r>
              <a:rPr lang="cs-CZ" sz="2400" b="1">
                <a:solidFill>
                  <a:schemeClr val="tx1"/>
                </a:solidFill>
                <a:latin typeface="Calibri"/>
              </a:rPr>
              <a:t>Úzká spolupráce s KRIT MV ČR </a:t>
            </a:r>
          </a:p>
          <a:p>
            <a:pPr marL="571500" indent="-571500">
              <a:buFont typeface="Arial" panose="020B0604020202020204" pitchFamily="34" charset="0"/>
              <a:buChar char="•"/>
            </a:pPr>
            <a:r>
              <a:rPr lang="cs-CZ" sz="2400" b="0">
                <a:solidFill>
                  <a:schemeClr val="tx1"/>
                </a:solidFill>
                <a:latin typeface="Calibri"/>
              </a:rPr>
              <a:t>koncept akutní komunikace</a:t>
            </a:r>
          </a:p>
          <a:p>
            <a:pPr marL="571500" indent="-571500">
              <a:buFont typeface="Arial" panose="020B0604020202020204" pitchFamily="34" charset="0"/>
              <a:buChar char="•"/>
            </a:pPr>
            <a:r>
              <a:rPr lang="cs-CZ" sz="2400" b="0">
                <a:solidFill>
                  <a:schemeClr val="tx1"/>
                </a:solidFill>
                <a:latin typeface="Calibri"/>
              </a:rPr>
              <a:t>některé krize nelze zvládnout na lokální úrovni</a:t>
            </a:r>
          </a:p>
          <a:p>
            <a:endParaRPr lang="cs-CZ" sz="2400">
              <a:solidFill>
                <a:schemeClr val="tx1"/>
              </a:solidFill>
              <a:latin typeface="Calibri"/>
            </a:endParaRPr>
          </a:p>
          <a:p>
            <a:r>
              <a:rPr lang="cs-CZ" sz="2400" b="1">
                <a:solidFill>
                  <a:schemeClr val="tx1"/>
                </a:solidFill>
                <a:latin typeface="Calibri"/>
              </a:rPr>
              <a:t>Součástí analytické a monitorovací platformy Early Warning</a:t>
            </a:r>
          </a:p>
          <a:p>
            <a:pPr marL="571500" indent="-571500">
              <a:buFont typeface="Arial" panose="020B0604020202020204" pitchFamily="34" charset="0"/>
              <a:buChar char="•"/>
            </a:pPr>
            <a:r>
              <a:rPr lang="cs-CZ" sz="2400" b="0">
                <a:solidFill>
                  <a:schemeClr val="tx1"/>
                </a:solidFill>
                <a:latin typeface="Calibri"/>
              </a:rPr>
              <a:t>daří se detekovat některé rizikové narativy relativně včas</a:t>
            </a:r>
          </a:p>
          <a:p>
            <a:pPr marL="571500" indent="-571500">
              <a:buFont typeface="Arial" panose="020B0604020202020204" pitchFamily="34" charset="0"/>
              <a:buChar char="•"/>
            </a:pPr>
            <a:r>
              <a:rPr lang="cs-CZ" sz="2400" b="0">
                <a:solidFill>
                  <a:schemeClr val="tx1"/>
                </a:solidFill>
                <a:latin typeface="Calibri"/>
              </a:rPr>
              <a:t>pokud se týkají konkrétních lokalit, přinášíme samosprávám </a:t>
            </a:r>
            <a:r>
              <a:rPr lang="cs-CZ" sz="2400">
                <a:solidFill>
                  <a:schemeClr val="tx1"/>
                </a:solidFill>
                <a:latin typeface="Calibri"/>
              </a:rPr>
              <a:t/>
            </a:r>
            <a:br>
              <a:rPr lang="cs-CZ" sz="2400">
                <a:solidFill>
                  <a:schemeClr val="tx1"/>
                </a:solidFill>
                <a:latin typeface="Calibri"/>
              </a:rPr>
            </a:br>
            <a:r>
              <a:rPr lang="cs-CZ" sz="2400">
                <a:solidFill>
                  <a:schemeClr val="tx1"/>
                </a:solidFill>
                <a:latin typeface="Calibri"/>
              </a:rPr>
              <a:t>novou informaci</a:t>
            </a:r>
            <a:r>
              <a:rPr lang="cs-CZ" sz="2400" b="0">
                <a:solidFill>
                  <a:schemeClr val="tx1"/>
                </a:solidFill>
                <a:latin typeface="Calibri"/>
              </a:rPr>
              <a:t> a důležitý </a:t>
            </a:r>
            <a:r>
              <a:rPr lang="cs-CZ" sz="2400" b="0" err="1">
                <a:solidFill>
                  <a:schemeClr val="tx1"/>
                </a:solidFill>
                <a:latin typeface="Calibri"/>
              </a:rPr>
              <a:t>insight</a:t>
            </a:r>
            <a:r>
              <a:rPr lang="cs-CZ" sz="2400" b="0">
                <a:solidFill>
                  <a:schemeClr val="tx1"/>
                </a:solidFill>
                <a:latin typeface="Calibri"/>
              </a:rPr>
              <a:t> (dosah, rizika apod.)</a:t>
            </a:r>
          </a:p>
          <a:p>
            <a:endParaRPr lang="cs-CZ" sz="2400" b="1">
              <a:solidFill>
                <a:schemeClr val="tx1"/>
              </a:solidFill>
              <a:latin typeface="Calibri"/>
            </a:endParaRPr>
          </a:p>
          <a:p>
            <a:r>
              <a:rPr lang="cs-CZ" sz="2400" b="1">
                <a:solidFill>
                  <a:schemeClr val="tx1"/>
                </a:solidFill>
                <a:latin typeface="Calibri"/>
              </a:rPr>
              <a:t>Meziresortní skupina pro strategickou komunikaci při Úřadu vlády</a:t>
            </a:r>
          </a:p>
          <a:p>
            <a:pPr marL="571500" indent="-571500">
              <a:buFont typeface="Arial" panose="020B0604020202020204" pitchFamily="34" charset="0"/>
              <a:buChar char="•"/>
            </a:pPr>
            <a:r>
              <a:rPr lang="cs-CZ" sz="2400" b="0">
                <a:solidFill>
                  <a:schemeClr val="tx1"/>
                </a:solidFill>
                <a:latin typeface="Calibri"/>
              </a:rPr>
              <a:t>Možnost vnášet potřebná témata na nejširší komunikační platformu</a:t>
            </a:r>
          </a:p>
          <a:p>
            <a:endParaRPr lang="cs-CZ" sz="2400">
              <a:solidFill>
                <a:schemeClr val="tx1"/>
              </a:solidFill>
              <a:latin typeface="Calibri"/>
            </a:endParaRPr>
          </a:p>
          <a:p>
            <a:r>
              <a:rPr lang="cs-CZ" sz="2400" b="1">
                <a:solidFill>
                  <a:schemeClr val="tx1"/>
                </a:solidFill>
                <a:latin typeface="Calibri"/>
              </a:rPr>
              <a:t>Pracovní skupina pro akutní komunikaci VZLP</a:t>
            </a:r>
          </a:p>
          <a:p>
            <a:pPr marL="571500" indent="-571500">
              <a:buFont typeface="Arial" panose="020B0604020202020204" pitchFamily="34" charset="0"/>
              <a:buChar char="•"/>
            </a:pPr>
            <a:r>
              <a:rPr lang="cs-CZ" sz="2400" b="0">
                <a:solidFill>
                  <a:schemeClr val="tx1"/>
                </a:solidFill>
                <a:latin typeface="Calibri"/>
              </a:rPr>
              <a:t>Spolupráce zejména na lidskoprávních tématech a problematice menšin</a:t>
            </a:r>
          </a:p>
          <a:p>
            <a:endParaRPr lang="cs-CZ" sz="2000" b="0">
              <a:solidFill>
                <a:schemeClr val="accent6">
                  <a:lumMod val="50000"/>
                </a:schemeClr>
              </a:solidFill>
            </a:endParaRPr>
          </a:p>
        </p:txBody>
      </p:sp>
      <p:pic>
        <p:nvPicPr>
          <p:cNvPr id="5" name="Picture 4" descr="VŠICHNI TADY UMŘEME">
            <a:extLst>
              <a:ext uri="{FF2B5EF4-FFF2-40B4-BE49-F238E27FC236}">
                <a16:creationId xmlns:a16="http://schemas.microsoft.com/office/drawing/2014/main" id="{182C6845-0A57-AB83-5B31-A31D90D7508A}"/>
              </a:ext>
            </a:extLst>
          </p:cNvPr>
          <p:cNvPicPr>
            <a:picLocks noChangeAspect="1"/>
          </p:cNvPicPr>
          <p:nvPr/>
        </p:nvPicPr>
        <p:blipFill>
          <a:blip r:embed="rId3"/>
          <a:stretch>
            <a:fillRect/>
          </a:stretch>
        </p:blipFill>
        <p:spPr>
          <a:xfrm rot="960000">
            <a:off x="12317867" y="3157538"/>
            <a:ext cx="3678010" cy="3678010"/>
          </a:xfrm>
          <a:prstGeom prst="rect">
            <a:avLst/>
          </a:prstGeom>
        </p:spPr>
      </p:pic>
    </p:spTree>
    <p:extLst>
      <p:ext uri="{BB962C8B-B14F-4D97-AF65-F5344CB8AC3E}">
        <p14:creationId xmlns:p14="http://schemas.microsoft.com/office/powerpoint/2010/main" val="30100660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FEB50-7938-26F2-17E1-168C5720FA5A}"/>
              </a:ext>
            </a:extLst>
          </p:cNvPr>
          <p:cNvSpPr>
            <a:spLocks noGrp="1"/>
          </p:cNvSpPr>
          <p:nvPr>
            <p:ph type="title"/>
          </p:nvPr>
        </p:nvSpPr>
        <p:spPr/>
        <p:txBody>
          <a:bodyPr/>
          <a:lstStyle/>
          <a:p>
            <a:r>
              <a:rPr lang="en-US" b="1">
                <a:solidFill>
                  <a:srgbClr val="002060"/>
                </a:solidFill>
                <a:latin typeface="Calibri"/>
                <a:ea typeface="Calibri"/>
                <a:cs typeface="Calibri"/>
                <a:sym typeface="Arial"/>
              </a:rPr>
              <a:t>PR </a:t>
            </a:r>
            <a:r>
              <a:rPr lang="en-US" b="1" err="1">
                <a:solidFill>
                  <a:srgbClr val="002060"/>
                </a:solidFill>
                <a:latin typeface="Calibri"/>
                <a:ea typeface="Calibri"/>
                <a:cs typeface="Calibri"/>
                <a:sym typeface="Arial"/>
              </a:rPr>
              <a:t>pohotovost</a:t>
            </a:r>
            <a:r>
              <a:rPr lang="en-US" b="1">
                <a:solidFill>
                  <a:srgbClr val="002060"/>
                </a:solidFill>
                <a:latin typeface="Calibri"/>
                <a:ea typeface="Calibri"/>
                <a:cs typeface="Calibri"/>
                <a:sym typeface="Arial"/>
              </a:rPr>
              <a:t> </a:t>
            </a:r>
            <a:endParaRPr lang="en-US" b="1">
              <a:solidFill>
                <a:srgbClr val="002060"/>
              </a:solidFill>
              <a:latin typeface="Calibri"/>
              <a:ea typeface="Calibri"/>
              <a:cs typeface="Calibri"/>
            </a:endParaRPr>
          </a:p>
        </p:txBody>
      </p:sp>
      <p:sp>
        <p:nvSpPr>
          <p:cNvPr id="3" name="Content Placeholder 2">
            <a:extLst>
              <a:ext uri="{FF2B5EF4-FFF2-40B4-BE49-F238E27FC236}">
                <a16:creationId xmlns:a16="http://schemas.microsoft.com/office/drawing/2014/main" id="{10946620-BA84-722F-1DA8-9E583C8E2890}"/>
              </a:ext>
            </a:extLst>
          </p:cNvPr>
          <p:cNvSpPr>
            <a:spLocks noGrp="1"/>
          </p:cNvSpPr>
          <p:nvPr>
            <p:ph idx="1"/>
          </p:nvPr>
        </p:nvSpPr>
        <p:spPr>
          <a:xfrm>
            <a:off x="1594931" y="3376363"/>
            <a:ext cx="8762651" cy="4571955"/>
          </a:xfrm>
        </p:spPr>
        <p:txBody>
          <a:bodyPr vert="horz" lIns="91440" tIns="45720" rIns="91440" bIns="45720" rtlCol="0" anchor="t">
            <a:normAutofit/>
          </a:bodyPr>
          <a:lstStyle/>
          <a:p>
            <a:r>
              <a:rPr lang="en-US" err="1">
                <a:ea typeface="Calibri"/>
                <a:cs typeface="Calibri"/>
              </a:rPr>
              <a:t>Aktivní</a:t>
            </a:r>
            <a:r>
              <a:rPr lang="en-US">
                <a:ea typeface="Calibri"/>
                <a:cs typeface="Calibri"/>
              </a:rPr>
              <a:t> </a:t>
            </a:r>
            <a:r>
              <a:rPr lang="en-US" err="1">
                <a:ea typeface="Calibri"/>
                <a:cs typeface="Calibri"/>
              </a:rPr>
              <a:t>veřejné</a:t>
            </a:r>
            <a:r>
              <a:rPr lang="en-US">
                <a:ea typeface="Calibri"/>
                <a:cs typeface="Calibri"/>
              </a:rPr>
              <a:t> </a:t>
            </a:r>
            <a:r>
              <a:rPr lang="en-US" err="1">
                <a:ea typeface="Calibri"/>
                <a:cs typeface="Calibri"/>
              </a:rPr>
              <a:t>působení</a:t>
            </a:r>
            <a:r>
              <a:rPr lang="en-US">
                <a:ea typeface="Calibri"/>
                <a:cs typeface="Calibri"/>
              </a:rPr>
              <a:t> v </a:t>
            </a:r>
            <a:r>
              <a:rPr lang="en-US" err="1">
                <a:ea typeface="Calibri"/>
                <a:cs typeface="Calibri"/>
              </a:rPr>
              <a:t>létě</a:t>
            </a:r>
            <a:r>
              <a:rPr lang="en-US">
                <a:ea typeface="Calibri"/>
                <a:cs typeface="Calibri"/>
              </a:rPr>
              <a:t> 2023</a:t>
            </a:r>
          </a:p>
          <a:p>
            <a:r>
              <a:rPr lang="en-US">
                <a:ea typeface="Calibri"/>
                <a:cs typeface="Calibri"/>
              </a:rPr>
              <a:t>Za </a:t>
            </a:r>
            <a:r>
              <a:rPr lang="en-US" err="1">
                <a:ea typeface="Calibri"/>
                <a:cs typeface="Calibri"/>
              </a:rPr>
              <a:t>celý</a:t>
            </a:r>
            <a:r>
              <a:rPr lang="en-US">
                <a:ea typeface="Calibri"/>
                <a:cs typeface="Calibri"/>
              </a:rPr>
              <a:t> </a:t>
            </a:r>
            <a:r>
              <a:rPr lang="en-US" err="1">
                <a:ea typeface="Calibri"/>
                <a:cs typeface="Calibri"/>
              </a:rPr>
              <a:t>rok</a:t>
            </a:r>
            <a:r>
              <a:rPr lang="en-US">
                <a:ea typeface="Calibri"/>
                <a:cs typeface="Calibri"/>
              </a:rPr>
              <a:t> </a:t>
            </a:r>
            <a:r>
              <a:rPr lang="en-US" err="1">
                <a:ea typeface="Calibri"/>
                <a:cs typeface="Calibri"/>
              </a:rPr>
              <a:t>odesláno</a:t>
            </a:r>
            <a:r>
              <a:rPr lang="en-US">
                <a:ea typeface="Calibri"/>
                <a:cs typeface="Calibri"/>
              </a:rPr>
              <a:t> </a:t>
            </a:r>
            <a:r>
              <a:rPr lang="en-US" err="1">
                <a:ea typeface="Calibri"/>
                <a:cs typeface="Calibri"/>
              </a:rPr>
              <a:t>téměř</a:t>
            </a:r>
            <a:r>
              <a:rPr lang="en-US">
                <a:ea typeface="Calibri"/>
                <a:cs typeface="Calibri"/>
              </a:rPr>
              <a:t> </a:t>
            </a:r>
            <a:r>
              <a:rPr lang="en-US" b="1">
                <a:ea typeface="Calibri"/>
                <a:cs typeface="Calibri"/>
              </a:rPr>
              <a:t>200 </a:t>
            </a:r>
            <a:r>
              <a:rPr lang="en-US" b="1" err="1">
                <a:ea typeface="Calibri"/>
                <a:cs typeface="Calibri"/>
              </a:rPr>
              <a:t>nabídek</a:t>
            </a:r>
            <a:r>
              <a:rPr lang="en-US" b="1">
                <a:ea typeface="Calibri"/>
                <a:cs typeface="Calibri"/>
              </a:rPr>
              <a:t> </a:t>
            </a:r>
            <a:r>
              <a:rPr lang="en-US" b="1" err="1">
                <a:ea typeface="Calibri"/>
                <a:cs typeface="Calibri"/>
              </a:rPr>
              <a:t>podpory</a:t>
            </a:r>
            <a:endParaRPr lang="en-US" b="1">
              <a:ea typeface="Calibri"/>
              <a:cs typeface="Calibri"/>
            </a:endParaRPr>
          </a:p>
          <a:p>
            <a:r>
              <a:rPr lang="en-US" b="1" err="1">
                <a:ea typeface="Calibri"/>
                <a:cs typeface="Calibri"/>
              </a:rPr>
              <a:t>Poskytnuto</a:t>
            </a:r>
            <a:r>
              <a:rPr lang="en-US" b="1">
                <a:ea typeface="Calibri"/>
                <a:cs typeface="Calibri"/>
              </a:rPr>
              <a:t> 26 </a:t>
            </a:r>
            <a:r>
              <a:rPr lang="en-US" b="1" err="1">
                <a:ea typeface="Calibri"/>
                <a:cs typeface="Calibri"/>
              </a:rPr>
              <a:t>až</a:t>
            </a:r>
            <a:r>
              <a:rPr lang="en-US" b="1">
                <a:ea typeface="Calibri"/>
                <a:cs typeface="Calibri"/>
              </a:rPr>
              <a:t> </a:t>
            </a:r>
            <a:r>
              <a:rPr lang="en-US" b="1" err="1">
                <a:ea typeface="Calibri"/>
                <a:cs typeface="Calibri"/>
              </a:rPr>
              <a:t>dvacetihodinových</a:t>
            </a:r>
            <a:r>
              <a:rPr lang="en-US" b="1">
                <a:ea typeface="Calibri"/>
                <a:cs typeface="Calibri"/>
              </a:rPr>
              <a:t> </a:t>
            </a:r>
            <a:r>
              <a:rPr lang="en-US" b="1" err="1">
                <a:ea typeface="Calibri"/>
                <a:cs typeface="Calibri"/>
              </a:rPr>
              <a:t>intervencí</a:t>
            </a:r>
            <a:r>
              <a:rPr lang="en-US">
                <a:ea typeface="Calibri"/>
                <a:cs typeface="Calibri"/>
              </a:rPr>
              <a:t> </a:t>
            </a:r>
            <a:br>
              <a:rPr lang="en-US">
                <a:ea typeface="Calibri"/>
                <a:cs typeface="Calibri"/>
              </a:rPr>
            </a:br>
            <a:r>
              <a:rPr lang="en-US">
                <a:ea typeface="Calibri"/>
                <a:cs typeface="Calibri"/>
              </a:rPr>
              <a:t>21 </a:t>
            </a:r>
            <a:r>
              <a:rPr lang="en-US" err="1">
                <a:ea typeface="Calibri"/>
                <a:cs typeface="Calibri"/>
              </a:rPr>
              <a:t>obcím</a:t>
            </a:r>
            <a:endParaRPr lang="en-US" err="1"/>
          </a:p>
          <a:p>
            <a:r>
              <a:rPr lang="en-US" err="1">
                <a:ea typeface="Calibri"/>
                <a:cs typeface="Calibri"/>
              </a:rPr>
              <a:t>realizováno</a:t>
            </a:r>
            <a:r>
              <a:rPr lang="en-US">
                <a:ea typeface="Calibri"/>
                <a:cs typeface="Calibri"/>
              </a:rPr>
              <a:t> 14 </a:t>
            </a:r>
            <a:r>
              <a:rPr lang="en-US" err="1">
                <a:ea typeface="Calibri"/>
                <a:cs typeface="Calibri"/>
              </a:rPr>
              <a:t>vzdělávacích</a:t>
            </a:r>
            <a:r>
              <a:rPr lang="en-US">
                <a:ea typeface="Calibri"/>
                <a:cs typeface="Calibri"/>
              </a:rPr>
              <a:t> </a:t>
            </a:r>
            <a:r>
              <a:rPr lang="en-US" err="1">
                <a:ea typeface="Calibri"/>
                <a:cs typeface="Calibri"/>
              </a:rPr>
              <a:t>seminářů</a:t>
            </a:r>
            <a:endParaRPr lang="en-US" err="1"/>
          </a:p>
        </p:txBody>
      </p:sp>
      <p:pic>
        <p:nvPicPr>
          <p:cNvPr id="4" name="Picture 3">
            <a:extLst>
              <a:ext uri="{FF2B5EF4-FFF2-40B4-BE49-F238E27FC236}">
                <a16:creationId xmlns:a16="http://schemas.microsoft.com/office/drawing/2014/main" id="{BFB8EDD2-CB07-E498-FE22-6CD120CE3257}"/>
              </a:ext>
            </a:extLst>
          </p:cNvPr>
          <p:cNvPicPr>
            <a:picLocks noChangeAspect="1"/>
          </p:cNvPicPr>
          <p:nvPr/>
        </p:nvPicPr>
        <p:blipFill>
          <a:blip r:embed="rId2"/>
          <a:stretch>
            <a:fillRect/>
          </a:stretch>
        </p:blipFill>
        <p:spPr>
          <a:xfrm rot="600000">
            <a:off x="11062052" y="3151415"/>
            <a:ext cx="6744810" cy="6172200"/>
          </a:xfrm>
          <a:prstGeom prst="rect">
            <a:avLst/>
          </a:prstGeom>
        </p:spPr>
      </p:pic>
    </p:spTree>
    <p:extLst>
      <p:ext uri="{BB962C8B-B14F-4D97-AF65-F5344CB8AC3E}">
        <p14:creationId xmlns:p14="http://schemas.microsoft.com/office/powerpoint/2010/main" val="2354042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FEB50-7938-26F2-17E1-168C5720FA5A}"/>
              </a:ext>
            </a:extLst>
          </p:cNvPr>
          <p:cNvSpPr>
            <a:spLocks noGrp="1"/>
          </p:cNvSpPr>
          <p:nvPr>
            <p:ph type="title"/>
          </p:nvPr>
        </p:nvSpPr>
        <p:spPr>
          <a:xfrm>
            <a:off x="13474598" y="1904313"/>
            <a:ext cx="4613933" cy="1143000"/>
          </a:xfrm>
        </p:spPr>
        <p:txBody>
          <a:bodyPr>
            <a:normAutofit fontScale="90000"/>
          </a:bodyPr>
          <a:lstStyle/>
          <a:p>
            <a:r>
              <a:rPr lang="en-US" b="1">
                <a:solidFill>
                  <a:srgbClr val="002060"/>
                </a:solidFill>
                <a:ea typeface="Calibri"/>
                <a:cs typeface="Calibri"/>
              </a:rPr>
              <a:t>PR </a:t>
            </a:r>
            <a:r>
              <a:rPr lang="en-US" b="1" err="1">
                <a:solidFill>
                  <a:srgbClr val="002060"/>
                </a:solidFill>
                <a:ea typeface="Calibri"/>
                <a:cs typeface="Calibri"/>
              </a:rPr>
              <a:t>pohotovost</a:t>
            </a:r>
            <a:r>
              <a:rPr lang="en-US" b="1">
                <a:solidFill>
                  <a:srgbClr val="002060"/>
                </a:solidFill>
                <a:ea typeface="Calibri"/>
                <a:cs typeface="Calibri"/>
              </a:rPr>
              <a:t> </a:t>
            </a:r>
            <a:br>
              <a:rPr lang="en-US" b="1">
                <a:solidFill>
                  <a:srgbClr val="002060"/>
                </a:solidFill>
                <a:ea typeface="Calibri"/>
                <a:cs typeface="Calibri"/>
              </a:rPr>
            </a:br>
            <a:r>
              <a:rPr lang="en-US" b="1">
                <a:solidFill>
                  <a:srgbClr val="002060"/>
                </a:solidFill>
                <a:ea typeface="Calibri"/>
                <a:cs typeface="Calibri"/>
              </a:rPr>
              <a:t>- </a:t>
            </a:r>
            <a:r>
              <a:rPr lang="en-US" b="1" err="1">
                <a:solidFill>
                  <a:srgbClr val="002060"/>
                </a:solidFill>
                <a:ea typeface="Calibri"/>
                <a:cs typeface="Calibri"/>
              </a:rPr>
              <a:t>podpora</a:t>
            </a:r>
            <a:r>
              <a:rPr lang="en-US" b="1">
                <a:solidFill>
                  <a:srgbClr val="002060"/>
                </a:solidFill>
                <a:ea typeface="Calibri"/>
                <a:cs typeface="Calibri"/>
              </a:rPr>
              <a:t> </a:t>
            </a:r>
            <a:r>
              <a:rPr lang="en-US" b="1" err="1">
                <a:solidFill>
                  <a:srgbClr val="002060"/>
                </a:solidFill>
                <a:ea typeface="Calibri"/>
                <a:cs typeface="Calibri"/>
              </a:rPr>
              <a:t>obcí</a:t>
            </a:r>
            <a:r>
              <a:rPr lang="en-US" b="1">
                <a:solidFill>
                  <a:srgbClr val="002060"/>
                </a:solidFill>
                <a:ea typeface="Calibri"/>
                <a:cs typeface="Calibri"/>
              </a:rPr>
              <a:t/>
            </a:r>
            <a:br>
              <a:rPr lang="en-US" b="1">
                <a:solidFill>
                  <a:srgbClr val="002060"/>
                </a:solidFill>
                <a:ea typeface="Calibri"/>
                <a:cs typeface="Calibri"/>
              </a:rPr>
            </a:br>
            <a:r>
              <a:rPr lang="en-US" b="1">
                <a:solidFill>
                  <a:srgbClr val="002060"/>
                </a:solidFill>
                <a:ea typeface="Calibri"/>
                <a:cs typeface="Calibri"/>
              </a:rPr>
              <a:t> v </a:t>
            </a:r>
            <a:r>
              <a:rPr lang="en-US" b="1" err="1">
                <a:solidFill>
                  <a:srgbClr val="002060"/>
                </a:solidFill>
                <a:ea typeface="Calibri"/>
                <a:cs typeface="Calibri"/>
              </a:rPr>
              <a:t>roce</a:t>
            </a:r>
            <a:r>
              <a:rPr lang="en-US" b="1">
                <a:solidFill>
                  <a:srgbClr val="002060"/>
                </a:solidFill>
                <a:ea typeface="Calibri"/>
                <a:cs typeface="Calibri"/>
              </a:rPr>
              <a:t> 2023</a:t>
            </a:r>
            <a:endParaRPr lang="en-US"/>
          </a:p>
        </p:txBody>
      </p:sp>
      <p:graphicFrame>
        <p:nvGraphicFramePr>
          <p:cNvPr id="5" name="Content Placeholder 4">
            <a:extLst>
              <a:ext uri="{FF2B5EF4-FFF2-40B4-BE49-F238E27FC236}">
                <a16:creationId xmlns:a16="http://schemas.microsoft.com/office/drawing/2014/main" id="{486CB3D4-2FC7-BA2E-2FB2-8C2B70F063F1}"/>
              </a:ext>
            </a:extLst>
          </p:cNvPr>
          <p:cNvGraphicFramePr>
            <a:graphicFrameLocks noGrp="1"/>
          </p:cNvGraphicFramePr>
          <p:nvPr>
            <p:ph idx="1"/>
            <p:extLst>
              <p:ext uri="{D42A27DB-BD31-4B8C-83A1-F6EECF244321}">
                <p14:modId xmlns:p14="http://schemas.microsoft.com/office/powerpoint/2010/main" val="3113768298"/>
              </p:ext>
            </p:extLst>
          </p:nvPr>
        </p:nvGraphicFramePr>
        <p:xfrm>
          <a:off x="1681842" y="1583871"/>
          <a:ext cx="11636256" cy="8378525"/>
        </p:xfrm>
        <a:graphic>
          <a:graphicData uri="http://schemas.openxmlformats.org/drawingml/2006/table">
            <a:tbl>
              <a:tblPr firstRow="1" firstCol="1" bandRow="1">
                <a:tableStyleId>{5C22544A-7EE6-4342-B048-85BDC9FD1C3A}</a:tableStyleId>
              </a:tblPr>
              <a:tblGrid>
                <a:gridCol w="3092970">
                  <a:extLst>
                    <a:ext uri="{9D8B030D-6E8A-4147-A177-3AD203B41FA5}">
                      <a16:colId xmlns:a16="http://schemas.microsoft.com/office/drawing/2014/main" val="2360783407"/>
                    </a:ext>
                  </a:extLst>
                </a:gridCol>
                <a:gridCol w="8543286">
                  <a:extLst>
                    <a:ext uri="{9D8B030D-6E8A-4147-A177-3AD203B41FA5}">
                      <a16:colId xmlns:a16="http://schemas.microsoft.com/office/drawing/2014/main" val="1548301901"/>
                    </a:ext>
                  </a:extLst>
                </a:gridCol>
              </a:tblGrid>
              <a:tr h="298168">
                <a:tc>
                  <a:txBody>
                    <a:bodyPr/>
                    <a:lstStyle/>
                    <a:p>
                      <a:r>
                        <a:rPr lang="en-US" sz="1600" err="1">
                          <a:solidFill>
                            <a:schemeClr val="tx1"/>
                          </a:solidFill>
                          <a:effectLst/>
                          <a:latin typeface="Arial"/>
                        </a:rPr>
                        <a:t>Tachov</a:t>
                      </a:r>
                      <a:endParaRPr lang="en-US" sz="1600">
                        <a:solidFill>
                          <a:schemeClr val="tx1"/>
                        </a:solidFill>
                        <a:effectLst/>
                        <a:latin typeface="Arial"/>
                      </a:endParaRPr>
                    </a:p>
                  </a:txBody>
                  <a:tcPr marL="36576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lnT>
                    <a:lnB w="12700" cap="flat" cmpd="sng" algn="ctr">
                      <a:solidFill>
                        <a:schemeClr val="tx1"/>
                      </a:solidFill>
                      <a:prstDash val="solid"/>
                      <a:round/>
                      <a:headEnd type="none" w="med" len="med"/>
                      <a:tailEnd type="none" w="med" len="med"/>
                    </a:lnB>
                    <a:solidFill>
                      <a:srgbClr val="ED7D31"/>
                    </a:solidFill>
                  </a:tcPr>
                </a:tc>
                <a:tc>
                  <a:txBody>
                    <a:bodyPr/>
                    <a:lstStyle/>
                    <a:p>
                      <a:r>
                        <a:rPr lang="en-US" sz="1600" b="0" err="1">
                          <a:solidFill>
                            <a:schemeClr val="tx1"/>
                          </a:solidFill>
                          <a:effectLst/>
                          <a:latin typeface="Arial"/>
                        </a:rPr>
                        <a:t>Integrace</a:t>
                      </a:r>
                      <a:r>
                        <a:rPr lang="en-US" sz="1600" b="0">
                          <a:solidFill>
                            <a:schemeClr val="tx1"/>
                          </a:solidFill>
                          <a:effectLst/>
                          <a:latin typeface="Arial"/>
                        </a:rPr>
                        <a:t> </a:t>
                      </a:r>
                      <a:r>
                        <a:rPr lang="en-US" sz="1600" b="0" err="1">
                          <a:solidFill>
                            <a:schemeClr val="tx1"/>
                          </a:solidFill>
                          <a:effectLst/>
                          <a:latin typeface="Arial"/>
                        </a:rPr>
                        <a:t>cizinců</a:t>
                      </a:r>
                      <a:r>
                        <a:rPr lang="en-US" sz="1600" b="0">
                          <a:solidFill>
                            <a:schemeClr val="tx1"/>
                          </a:solidFill>
                          <a:effectLst/>
                          <a:latin typeface="Arial"/>
                        </a:rPr>
                        <a:t>, </a:t>
                      </a:r>
                      <a:r>
                        <a:rPr lang="en-US" sz="1600" b="0" err="1">
                          <a:solidFill>
                            <a:schemeClr val="tx1"/>
                          </a:solidFill>
                          <a:effectLst/>
                          <a:latin typeface="Arial"/>
                        </a:rPr>
                        <a:t>bezpečnost</a:t>
                      </a:r>
                      <a:r>
                        <a:rPr lang="en-US" sz="1600" b="0">
                          <a:solidFill>
                            <a:schemeClr val="tx1"/>
                          </a:solidFill>
                          <a:effectLst/>
                          <a:latin typeface="Arial"/>
                        </a:rPr>
                        <a:t> – </a:t>
                      </a:r>
                      <a:r>
                        <a:rPr lang="en-US" sz="1600" b="0" err="1">
                          <a:solidFill>
                            <a:schemeClr val="tx1"/>
                          </a:solidFill>
                          <a:effectLst/>
                          <a:latin typeface="Arial"/>
                        </a:rPr>
                        <a:t>preventivní</a:t>
                      </a:r>
                      <a:r>
                        <a:rPr lang="en-US" sz="1600" b="0">
                          <a:solidFill>
                            <a:schemeClr val="tx1"/>
                          </a:solidFill>
                          <a:effectLst/>
                          <a:latin typeface="Arial"/>
                        </a:rPr>
                        <a:t> </a:t>
                      </a:r>
                      <a:r>
                        <a:rPr lang="en-US" sz="1600" b="0" err="1">
                          <a:solidFill>
                            <a:schemeClr val="tx1"/>
                          </a:solidFill>
                          <a:effectLst/>
                          <a:latin typeface="Arial"/>
                        </a:rPr>
                        <a:t>komunikace</a:t>
                      </a:r>
                      <a:endParaRPr lang="en-US" sz="1600" b="0">
                        <a:solidFill>
                          <a:schemeClr val="tx1"/>
                        </a:solidFill>
                        <a:effectLst/>
                        <a:latin typeface="Arial"/>
                      </a:endParaRPr>
                    </a:p>
                  </a:txBody>
                  <a:tcPr marL="36576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048158"/>
                  </a:ext>
                </a:extLst>
              </a:tr>
              <a:tr h="298168">
                <a:tc>
                  <a:txBody>
                    <a:bodyPr/>
                    <a:lstStyle/>
                    <a:p>
                      <a:r>
                        <a:rPr lang="en-US" sz="1600" err="1">
                          <a:solidFill>
                            <a:schemeClr val="tx1"/>
                          </a:solidFill>
                          <a:effectLst/>
                          <a:latin typeface="Arial"/>
                        </a:rPr>
                        <a:t>Šumperk</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komunikace</a:t>
                      </a:r>
                      <a:r>
                        <a:rPr lang="en-US" sz="1600">
                          <a:solidFill>
                            <a:schemeClr val="tx1"/>
                          </a:solidFill>
                          <a:effectLst/>
                          <a:latin typeface="Arial"/>
                        </a:rPr>
                        <a:t> s </a:t>
                      </a:r>
                      <a:r>
                        <a:rPr lang="en-US" sz="1600" err="1">
                          <a:solidFill>
                            <a:schemeClr val="tx1"/>
                          </a:solidFill>
                          <a:effectLst/>
                          <a:latin typeface="Arial"/>
                        </a:rPr>
                        <a:t>agresivním</a:t>
                      </a:r>
                      <a:r>
                        <a:rPr lang="en-US" sz="1600">
                          <a:solidFill>
                            <a:schemeClr val="tx1"/>
                          </a:solidFill>
                          <a:effectLst/>
                          <a:latin typeface="Arial"/>
                        </a:rPr>
                        <a:t> </a:t>
                      </a:r>
                      <a:r>
                        <a:rPr lang="en-US" sz="1600" err="1">
                          <a:solidFill>
                            <a:schemeClr val="tx1"/>
                          </a:solidFill>
                          <a:effectLst/>
                          <a:latin typeface="Arial"/>
                        </a:rPr>
                        <a:t>klientem</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1408107"/>
                  </a:ext>
                </a:extLst>
              </a:tr>
              <a:tr h="298168">
                <a:tc>
                  <a:txBody>
                    <a:bodyPr/>
                    <a:lstStyle/>
                    <a:p>
                      <a:r>
                        <a:rPr lang="en-US" sz="1600" err="1">
                          <a:solidFill>
                            <a:schemeClr val="tx1"/>
                          </a:solidFill>
                          <a:effectLst/>
                          <a:latin typeface="Arial"/>
                        </a:rPr>
                        <a:t>Jirkov</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drogy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9454855"/>
                  </a:ext>
                </a:extLst>
              </a:tr>
              <a:tr h="298168">
                <a:tc>
                  <a:txBody>
                    <a:bodyPr/>
                    <a:lstStyle/>
                    <a:p>
                      <a:r>
                        <a:rPr lang="en-US" sz="1600">
                          <a:solidFill>
                            <a:schemeClr val="tx1"/>
                          </a:solidFill>
                          <a:effectLst/>
                          <a:latin typeface="Arial"/>
                        </a:rPr>
                        <a:t>Ostrava</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hatespeech</a:t>
                      </a:r>
                      <a:r>
                        <a:rPr lang="en-US" sz="1600">
                          <a:solidFill>
                            <a:schemeClr val="tx1"/>
                          </a:solidFill>
                          <a:effectLst/>
                          <a:latin typeface="Arial"/>
                        </a:rPr>
                        <a:t>, </a:t>
                      </a:r>
                      <a:r>
                        <a:rPr lang="en-US" sz="1600" err="1">
                          <a:solidFill>
                            <a:schemeClr val="tx1"/>
                          </a:solidFill>
                          <a:effectLst/>
                          <a:latin typeface="Arial"/>
                        </a:rPr>
                        <a:t>protiromské</a:t>
                      </a:r>
                      <a:r>
                        <a:rPr lang="en-US" sz="1600">
                          <a:solidFill>
                            <a:schemeClr val="tx1"/>
                          </a:solidFill>
                          <a:effectLst/>
                          <a:latin typeface="Arial"/>
                        </a:rPr>
                        <a:t> </a:t>
                      </a:r>
                      <a:r>
                        <a:rPr lang="en-US" sz="1600" err="1">
                          <a:solidFill>
                            <a:schemeClr val="tx1"/>
                          </a:solidFill>
                          <a:effectLst/>
                          <a:latin typeface="Arial"/>
                        </a:rPr>
                        <a:t>nálady</a:t>
                      </a:r>
                      <a:r>
                        <a:rPr lang="en-US" sz="1600">
                          <a:solidFill>
                            <a:schemeClr val="tx1"/>
                          </a:solidFill>
                          <a:effectLst/>
                          <a:latin typeface="Arial"/>
                        </a:rPr>
                        <a:t>,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32338559"/>
                  </a:ext>
                </a:extLst>
              </a:tr>
              <a:tr h="298168">
                <a:tc>
                  <a:txBody>
                    <a:bodyPr/>
                    <a:lstStyle/>
                    <a:p>
                      <a:r>
                        <a:rPr lang="en-US" sz="1600" err="1">
                          <a:solidFill>
                            <a:schemeClr val="tx1"/>
                          </a:solidFill>
                          <a:effectLst/>
                          <a:latin typeface="Arial"/>
                        </a:rPr>
                        <a:t>Kaplice</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služby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5795184"/>
                  </a:ext>
                </a:extLst>
              </a:tr>
              <a:tr h="298168">
                <a:tc>
                  <a:txBody>
                    <a:bodyPr/>
                    <a:lstStyle/>
                    <a:p>
                      <a:r>
                        <a:rPr lang="en-US" sz="1600" err="1">
                          <a:solidFill>
                            <a:schemeClr val="tx1"/>
                          </a:solidFill>
                          <a:effectLst/>
                          <a:latin typeface="Arial"/>
                        </a:rPr>
                        <a:t>Mikulov</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občanské</a:t>
                      </a:r>
                      <a:r>
                        <a:rPr lang="en-US" sz="1600">
                          <a:solidFill>
                            <a:schemeClr val="tx1"/>
                          </a:solidFill>
                          <a:effectLst/>
                          <a:latin typeface="Arial"/>
                        </a:rPr>
                        <a:t> </a:t>
                      </a:r>
                      <a:r>
                        <a:rPr lang="en-US" sz="1600" err="1">
                          <a:solidFill>
                            <a:schemeClr val="tx1"/>
                          </a:solidFill>
                          <a:effectLst/>
                          <a:latin typeface="Arial"/>
                        </a:rPr>
                        <a:t>soužití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0905600"/>
                  </a:ext>
                </a:extLst>
              </a:tr>
              <a:tr h="298168">
                <a:tc>
                  <a:txBody>
                    <a:bodyPr/>
                    <a:lstStyle/>
                    <a:p>
                      <a:r>
                        <a:rPr lang="en-US" sz="1600" err="1">
                          <a:solidFill>
                            <a:schemeClr val="tx1"/>
                          </a:solidFill>
                          <a:effectLst/>
                          <a:latin typeface="Arial"/>
                        </a:rPr>
                        <a:t>Bezdružice</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občanské</a:t>
                      </a:r>
                      <a:r>
                        <a:rPr lang="en-US" sz="1600">
                          <a:solidFill>
                            <a:schemeClr val="tx1"/>
                          </a:solidFill>
                          <a:effectLst/>
                          <a:latin typeface="Arial"/>
                        </a:rPr>
                        <a:t> </a:t>
                      </a:r>
                      <a:r>
                        <a:rPr lang="en-US" sz="1600" err="1">
                          <a:solidFill>
                            <a:schemeClr val="tx1"/>
                          </a:solidFill>
                          <a:effectLst/>
                          <a:latin typeface="Arial"/>
                        </a:rPr>
                        <a:t>soužití</a:t>
                      </a:r>
                      <a:r>
                        <a:rPr lang="en-US" sz="1600">
                          <a:solidFill>
                            <a:schemeClr val="tx1"/>
                          </a:solidFill>
                          <a:effectLst/>
                          <a:latin typeface="Arial"/>
                        </a:rPr>
                        <a:t> s </a:t>
                      </a:r>
                      <a:r>
                        <a:rPr lang="en-US" sz="1600" err="1">
                          <a:solidFill>
                            <a:schemeClr val="tx1"/>
                          </a:solidFill>
                          <a:effectLst/>
                          <a:latin typeface="Arial"/>
                        </a:rPr>
                        <a:t>menšinami</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6080248"/>
                  </a:ext>
                </a:extLst>
              </a:tr>
              <a:tr h="298168">
                <a:tc>
                  <a:txBody>
                    <a:bodyPr/>
                    <a:lstStyle/>
                    <a:p>
                      <a:r>
                        <a:rPr lang="en-US" sz="1600">
                          <a:solidFill>
                            <a:schemeClr val="tx1"/>
                          </a:solidFill>
                          <a:effectLst/>
                          <a:latin typeface="Arial"/>
                        </a:rPr>
                        <a:t>Brno 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bydlení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0880623"/>
                  </a:ext>
                </a:extLst>
              </a:tr>
              <a:tr h="298168">
                <a:tc>
                  <a:txBody>
                    <a:bodyPr/>
                    <a:lstStyle/>
                    <a:p>
                      <a:r>
                        <a:rPr lang="en-US" sz="1600">
                          <a:solidFill>
                            <a:schemeClr val="tx1"/>
                          </a:solidFill>
                          <a:effectLst/>
                          <a:latin typeface="Arial"/>
                        </a:rPr>
                        <a:t>Brno 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úmrtí</a:t>
                      </a:r>
                      <a:r>
                        <a:rPr lang="en-US" sz="1600">
                          <a:solidFill>
                            <a:schemeClr val="tx1"/>
                          </a:solidFill>
                          <a:effectLst/>
                          <a:latin typeface="Arial"/>
                        </a:rPr>
                        <a:t> </a:t>
                      </a:r>
                      <a:r>
                        <a:rPr lang="en-US" sz="1600" err="1">
                          <a:solidFill>
                            <a:schemeClr val="tx1"/>
                          </a:solidFill>
                          <a:effectLst/>
                          <a:latin typeface="Arial"/>
                        </a:rPr>
                        <a:t>nezletilého</a:t>
                      </a:r>
                      <a:r>
                        <a:rPr lang="en-US" sz="1600">
                          <a:solidFill>
                            <a:schemeClr val="tx1"/>
                          </a:solidFill>
                          <a:effectLst/>
                          <a:latin typeface="Arial"/>
                        </a:rPr>
                        <a:t> Roma po </a:t>
                      </a:r>
                      <a:r>
                        <a:rPr lang="en-US" sz="1600" err="1">
                          <a:solidFill>
                            <a:schemeClr val="tx1"/>
                          </a:solidFill>
                          <a:effectLst/>
                          <a:latin typeface="Arial"/>
                        </a:rPr>
                        <a:t>potyčce</a:t>
                      </a:r>
                      <a:r>
                        <a:rPr lang="en-US" sz="1600">
                          <a:solidFill>
                            <a:schemeClr val="tx1"/>
                          </a:solidFill>
                          <a:effectLst/>
                          <a:latin typeface="Arial"/>
                        </a:rPr>
                        <a:t>, </a:t>
                      </a:r>
                      <a:r>
                        <a:rPr lang="en-US" sz="1600" err="1">
                          <a:solidFill>
                            <a:schemeClr val="tx1"/>
                          </a:solidFill>
                          <a:effectLst/>
                          <a:latin typeface="Arial"/>
                        </a:rPr>
                        <a:t>romsko-krajinské</a:t>
                      </a:r>
                      <a:r>
                        <a:rPr lang="en-US" sz="1600">
                          <a:solidFill>
                            <a:schemeClr val="tx1"/>
                          </a:solidFill>
                          <a:effectLst/>
                          <a:latin typeface="Arial"/>
                        </a:rPr>
                        <a:t> </a:t>
                      </a:r>
                      <a:r>
                        <a:rPr lang="en-US" sz="1600" err="1">
                          <a:solidFill>
                            <a:schemeClr val="tx1"/>
                          </a:solidFill>
                          <a:effectLst/>
                          <a:latin typeface="Arial"/>
                        </a:rPr>
                        <a:t>konflikty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6809528"/>
                  </a:ext>
                </a:extLst>
              </a:tr>
              <a:tr h="298168">
                <a:tc>
                  <a:txBody>
                    <a:bodyPr/>
                    <a:lstStyle/>
                    <a:p>
                      <a:r>
                        <a:rPr lang="en-US" sz="1600">
                          <a:solidFill>
                            <a:schemeClr val="tx1"/>
                          </a:solidFill>
                          <a:effectLst/>
                          <a:latin typeface="Arial"/>
                        </a:rPr>
                        <a:t>Brno - </a:t>
                      </a:r>
                      <a:r>
                        <a:rPr lang="en-US" sz="1600" err="1">
                          <a:solidFill>
                            <a:schemeClr val="tx1"/>
                          </a:solidFill>
                          <a:effectLst/>
                          <a:latin typeface="Arial"/>
                        </a:rPr>
                        <a:t>střed</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Romsko-Ukrajinské</a:t>
                      </a:r>
                      <a:r>
                        <a:rPr lang="en-US" sz="1600">
                          <a:solidFill>
                            <a:schemeClr val="tx1"/>
                          </a:solidFill>
                          <a:effectLst/>
                          <a:latin typeface="Arial"/>
                        </a:rPr>
                        <a:t> </a:t>
                      </a:r>
                      <a:r>
                        <a:rPr lang="en-US" sz="1600" err="1">
                          <a:solidFill>
                            <a:schemeClr val="tx1"/>
                          </a:solidFill>
                          <a:effectLst/>
                          <a:latin typeface="Arial"/>
                        </a:rPr>
                        <a:t>konflikty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23354723"/>
                  </a:ext>
                </a:extLst>
              </a:tr>
              <a:tr h="298168">
                <a:tc>
                  <a:txBody>
                    <a:bodyPr/>
                    <a:lstStyle/>
                    <a:p>
                      <a:r>
                        <a:rPr lang="en-US" sz="1600">
                          <a:solidFill>
                            <a:schemeClr val="tx1"/>
                          </a:solidFill>
                          <a:effectLst/>
                          <a:latin typeface="Arial"/>
                        </a:rPr>
                        <a:t>KÚ JMK</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Romsko-Ukrajinské</a:t>
                      </a:r>
                      <a:r>
                        <a:rPr lang="en-US" sz="1600">
                          <a:solidFill>
                            <a:schemeClr val="tx1"/>
                          </a:solidFill>
                          <a:effectLst/>
                          <a:latin typeface="Arial"/>
                        </a:rPr>
                        <a:t> </a:t>
                      </a:r>
                      <a:r>
                        <a:rPr lang="en-US" sz="1600" err="1">
                          <a:solidFill>
                            <a:schemeClr val="tx1"/>
                          </a:solidFill>
                          <a:effectLst/>
                          <a:latin typeface="Arial"/>
                        </a:rPr>
                        <a:t>konflikty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5367660"/>
                  </a:ext>
                </a:extLst>
              </a:tr>
              <a:tr h="506887">
                <a:tc>
                  <a:txBody>
                    <a:bodyPr/>
                    <a:lstStyle/>
                    <a:p>
                      <a:r>
                        <a:rPr lang="en-US" sz="1600">
                          <a:solidFill>
                            <a:schemeClr val="tx1"/>
                          </a:solidFill>
                          <a:effectLst/>
                          <a:latin typeface="Arial"/>
                        </a:rPr>
                        <a:t>MM </a:t>
                      </a:r>
                      <a:r>
                        <a:rPr lang="en-US" sz="1600" err="1">
                          <a:solidFill>
                            <a:schemeClr val="tx1"/>
                          </a:solidFill>
                          <a:effectLst/>
                          <a:latin typeface="Arial"/>
                        </a:rPr>
                        <a:t>Děčín</a:t>
                      </a:r>
                      <a:r>
                        <a:rPr lang="en-US" sz="1600">
                          <a:solidFill>
                            <a:schemeClr val="tx1"/>
                          </a:solidFill>
                          <a:effectLst/>
                          <a:latin typeface="Arial"/>
                        </a:rPr>
                        <a:t> 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dezinformace</a:t>
                      </a:r>
                      <a:r>
                        <a:rPr lang="en-US" sz="1600">
                          <a:solidFill>
                            <a:schemeClr val="tx1"/>
                          </a:solidFill>
                          <a:effectLst/>
                          <a:latin typeface="Arial"/>
                        </a:rPr>
                        <a:t> o </a:t>
                      </a:r>
                      <a:r>
                        <a:rPr lang="en-US" sz="1600" err="1">
                          <a:solidFill>
                            <a:schemeClr val="tx1"/>
                          </a:solidFill>
                          <a:effectLst/>
                          <a:latin typeface="Arial"/>
                        </a:rPr>
                        <a:t>domnělé</a:t>
                      </a:r>
                      <a:r>
                        <a:rPr lang="en-US" sz="1600">
                          <a:solidFill>
                            <a:schemeClr val="tx1"/>
                          </a:solidFill>
                          <a:effectLst/>
                          <a:latin typeface="Arial"/>
                        </a:rPr>
                        <a:t> </a:t>
                      </a:r>
                      <a:r>
                        <a:rPr lang="en-US" sz="1600" err="1">
                          <a:solidFill>
                            <a:schemeClr val="tx1"/>
                          </a:solidFill>
                          <a:effectLst/>
                          <a:latin typeface="Arial"/>
                        </a:rPr>
                        <a:t>vraždě</a:t>
                      </a:r>
                      <a:r>
                        <a:rPr lang="en-US" sz="1600">
                          <a:solidFill>
                            <a:schemeClr val="tx1"/>
                          </a:solidFill>
                          <a:effectLst/>
                          <a:latin typeface="Arial"/>
                        </a:rPr>
                        <a:t>, </a:t>
                      </a:r>
                      <a:r>
                        <a:rPr lang="en-US" sz="1600" err="1">
                          <a:solidFill>
                            <a:schemeClr val="tx1"/>
                          </a:solidFill>
                          <a:effectLst/>
                          <a:latin typeface="Arial"/>
                        </a:rPr>
                        <a:t>protiukrajinské</a:t>
                      </a:r>
                      <a:r>
                        <a:rPr lang="en-US" sz="1600">
                          <a:solidFill>
                            <a:schemeClr val="tx1"/>
                          </a:solidFill>
                          <a:effectLst/>
                          <a:latin typeface="Arial"/>
                        </a:rPr>
                        <a:t> </a:t>
                      </a:r>
                      <a:r>
                        <a:rPr lang="en-US" sz="1600" err="1">
                          <a:solidFill>
                            <a:schemeClr val="tx1"/>
                          </a:solidFill>
                          <a:effectLst/>
                          <a:latin typeface="Arial"/>
                        </a:rPr>
                        <a:t>nálady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6386468"/>
                  </a:ext>
                </a:extLst>
              </a:tr>
              <a:tr h="298168">
                <a:tc>
                  <a:txBody>
                    <a:bodyPr/>
                    <a:lstStyle/>
                    <a:p>
                      <a:r>
                        <a:rPr lang="en-US" sz="1600" err="1">
                          <a:solidFill>
                            <a:schemeClr val="tx1"/>
                          </a:solidFill>
                          <a:effectLst/>
                          <a:latin typeface="Arial"/>
                        </a:rPr>
                        <a:t>Vejprty</a:t>
                      </a:r>
                      <a:r>
                        <a:rPr lang="en-US" sz="1600">
                          <a:solidFill>
                            <a:schemeClr val="tx1"/>
                          </a:solidFill>
                          <a:effectLst/>
                          <a:latin typeface="Arial"/>
                        </a:rPr>
                        <a:t> 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problematika</a:t>
                      </a:r>
                      <a:r>
                        <a:rPr lang="en-US" sz="1600">
                          <a:solidFill>
                            <a:schemeClr val="tx1"/>
                          </a:solidFill>
                          <a:effectLst/>
                          <a:latin typeface="Arial"/>
                        </a:rPr>
                        <a:t>, </a:t>
                      </a:r>
                      <a:r>
                        <a:rPr lang="en-US" sz="1600" err="1">
                          <a:solidFill>
                            <a:schemeClr val="tx1"/>
                          </a:solidFill>
                          <a:effectLst/>
                          <a:latin typeface="Arial"/>
                        </a:rPr>
                        <a:t>občanské</a:t>
                      </a:r>
                      <a:r>
                        <a:rPr lang="en-US" sz="1600">
                          <a:solidFill>
                            <a:schemeClr val="tx1"/>
                          </a:solidFill>
                          <a:effectLst/>
                          <a:latin typeface="Arial"/>
                        </a:rPr>
                        <a:t> </a:t>
                      </a:r>
                      <a:r>
                        <a:rPr lang="en-US" sz="1600" err="1">
                          <a:solidFill>
                            <a:schemeClr val="tx1"/>
                          </a:solidFill>
                          <a:effectLst/>
                          <a:latin typeface="Arial"/>
                        </a:rPr>
                        <a:t>soužití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03887010"/>
                  </a:ext>
                </a:extLst>
              </a:tr>
              <a:tr h="298168">
                <a:tc>
                  <a:txBody>
                    <a:bodyPr/>
                    <a:lstStyle/>
                    <a:p>
                      <a:r>
                        <a:rPr lang="en-US" sz="1600" err="1">
                          <a:solidFill>
                            <a:schemeClr val="tx1"/>
                          </a:solidFill>
                          <a:effectLst/>
                          <a:latin typeface="Arial"/>
                        </a:rPr>
                        <a:t>Vejprty</a:t>
                      </a:r>
                      <a:r>
                        <a:rPr lang="en-US" sz="1600">
                          <a:solidFill>
                            <a:schemeClr val="tx1"/>
                          </a:solidFill>
                          <a:effectLst/>
                          <a:latin typeface="Arial"/>
                        </a:rPr>
                        <a:t> 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témata</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6893683"/>
                  </a:ext>
                </a:extLst>
              </a:tr>
              <a:tr h="506887">
                <a:tc>
                  <a:txBody>
                    <a:bodyPr/>
                    <a:lstStyle/>
                    <a:p>
                      <a:r>
                        <a:rPr lang="en-US" sz="1600" err="1">
                          <a:solidFill>
                            <a:schemeClr val="tx1"/>
                          </a:solidFill>
                          <a:effectLst/>
                          <a:latin typeface="Arial"/>
                        </a:rPr>
                        <a:t>Přerov</a:t>
                      </a:r>
                      <a:r>
                        <a:rPr lang="en-US" sz="1600">
                          <a:solidFill>
                            <a:schemeClr val="tx1"/>
                          </a:solidFill>
                          <a:effectLst/>
                          <a:latin typeface="Arial"/>
                        </a:rPr>
                        <a:t> </a:t>
                      </a:r>
                      <a:r>
                        <a:rPr lang="en-US" sz="1600" err="1">
                          <a:solidFill>
                            <a:schemeClr val="tx1"/>
                          </a:solidFill>
                          <a:effectLst/>
                          <a:latin typeface="Arial"/>
                        </a:rPr>
                        <a:t>Středisko</a:t>
                      </a:r>
                      <a:r>
                        <a:rPr lang="en-US" sz="1600">
                          <a:solidFill>
                            <a:schemeClr val="tx1"/>
                          </a:solidFill>
                          <a:effectLst/>
                          <a:latin typeface="Arial"/>
                        </a:rPr>
                        <a:t>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prevence</a:t>
                      </a:r>
                      <a:r>
                        <a:rPr lang="en-US" sz="1600">
                          <a:solidFill>
                            <a:schemeClr val="tx1"/>
                          </a:solidFill>
                          <a:effectLst/>
                          <a:latin typeface="Arial"/>
                        </a:rPr>
                        <a:t> Olomouc</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Romsko-Ukrajinské</a:t>
                      </a:r>
                      <a:r>
                        <a:rPr lang="en-US" sz="1600">
                          <a:solidFill>
                            <a:schemeClr val="tx1"/>
                          </a:solidFill>
                          <a:effectLst/>
                          <a:latin typeface="Arial"/>
                        </a:rPr>
                        <a:t> </a:t>
                      </a:r>
                      <a:r>
                        <a:rPr lang="en-US" sz="1600" err="1">
                          <a:solidFill>
                            <a:schemeClr val="tx1"/>
                          </a:solidFill>
                          <a:effectLst/>
                          <a:latin typeface="Arial"/>
                        </a:rPr>
                        <a:t>konflikty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4014810"/>
                  </a:ext>
                </a:extLst>
              </a:tr>
              <a:tr h="298168">
                <a:tc>
                  <a:txBody>
                    <a:bodyPr/>
                    <a:lstStyle/>
                    <a:p>
                      <a:r>
                        <a:rPr lang="en-US" sz="1600" err="1">
                          <a:solidFill>
                            <a:schemeClr val="tx1"/>
                          </a:solidFill>
                          <a:effectLst/>
                          <a:latin typeface="Arial"/>
                        </a:rPr>
                        <a:t>Moravský</a:t>
                      </a:r>
                      <a:r>
                        <a:rPr lang="en-US" sz="1600">
                          <a:solidFill>
                            <a:schemeClr val="tx1"/>
                          </a:solidFill>
                          <a:effectLst/>
                          <a:latin typeface="Arial"/>
                        </a:rPr>
                        <a:t> </a:t>
                      </a:r>
                      <a:r>
                        <a:rPr lang="en-US" sz="1600" err="1">
                          <a:solidFill>
                            <a:schemeClr val="tx1"/>
                          </a:solidFill>
                          <a:effectLst/>
                          <a:latin typeface="Arial"/>
                        </a:rPr>
                        <a:t>Beroun</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problematika</a:t>
                      </a:r>
                      <a:r>
                        <a:rPr lang="en-US" sz="1600">
                          <a:solidFill>
                            <a:schemeClr val="tx1"/>
                          </a:solidFill>
                          <a:effectLst/>
                          <a:latin typeface="Arial"/>
                        </a:rPr>
                        <a:t>, </a:t>
                      </a:r>
                      <a:r>
                        <a:rPr lang="en-US" sz="1600" err="1">
                          <a:solidFill>
                            <a:schemeClr val="tx1"/>
                          </a:solidFill>
                          <a:effectLst/>
                          <a:latin typeface="Arial"/>
                        </a:rPr>
                        <a:t>protiromské</a:t>
                      </a:r>
                      <a:r>
                        <a:rPr lang="en-US" sz="1600">
                          <a:solidFill>
                            <a:schemeClr val="tx1"/>
                          </a:solidFill>
                          <a:effectLst/>
                          <a:latin typeface="Arial"/>
                        </a:rPr>
                        <a:t> </a:t>
                      </a:r>
                      <a:r>
                        <a:rPr lang="en-US" sz="1600" err="1">
                          <a:solidFill>
                            <a:schemeClr val="tx1"/>
                          </a:solidFill>
                          <a:effectLst/>
                          <a:latin typeface="Arial"/>
                        </a:rPr>
                        <a:t>nálady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2772813"/>
                  </a:ext>
                </a:extLst>
              </a:tr>
              <a:tr h="298168">
                <a:tc>
                  <a:txBody>
                    <a:bodyPr/>
                    <a:lstStyle/>
                    <a:p>
                      <a:r>
                        <a:rPr lang="en-US" sz="1600" err="1">
                          <a:solidFill>
                            <a:schemeClr val="tx1"/>
                          </a:solidFill>
                          <a:effectLst/>
                          <a:latin typeface="Arial"/>
                        </a:rPr>
                        <a:t>Žďár</a:t>
                      </a:r>
                      <a:r>
                        <a:rPr lang="en-US" sz="1600">
                          <a:solidFill>
                            <a:schemeClr val="tx1"/>
                          </a:solidFill>
                          <a:effectLst/>
                          <a:latin typeface="Arial"/>
                        </a:rPr>
                        <a:t> </a:t>
                      </a:r>
                      <a:r>
                        <a:rPr lang="en-US" sz="1600" err="1">
                          <a:solidFill>
                            <a:schemeClr val="tx1"/>
                          </a:solidFill>
                          <a:effectLst/>
                          <a:latin typeface="Arial"/>
                        </a:rPr>
                        <a:t>nad</a:t>
                      </a:r>
                      <a:r>
                        <a:rPr lang="en-US" sz="1600">
                          <a:solidFill>
                            <a:schemeClr val="tx1"/>
                          </a:solidFill>
                          <a:effectLst/>
                          <a:latin typeface="Arial"/>
                        </a:rPr>
                        <a:t> </a:t>
                      </a:r>
                      <a:r>
                        <a:rPr lang="en-US" sz="1600" err="1">
                          <a:solidFill>
                            <a:schemeClr val="tx1"/>
                          </a:solidFill>
                          <a:effectLst/>
                          <a:latin typeface="Arial"/>
                        </a:rPr>
                        <a:t>Sázavou</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sociální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 </a:t>
                      </a:r>
                      <a:r>
                        <a:rPr lang="en-US" sz="1600" err="1">
                          <a:solidFill>
                            <a:schemeClr val="tx1"/>
                          </a:solidFill>
                          <a:effectLst/>
                          <a:latin typeface="Arial"/>
                        </a:rPr>
                        <a:t>bydlení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7442165"/>
                  </a:ext>
                </a:extLst>
              </a:tr>
              <a:tr h="298168">
                <a:tc>
                  <a:txBody>
                    <a:bodyPr/>
                    <a:lstStyle/>
                    <a:p>
                      <a:r>
                        <a:rPr lang="en-US" sz="1600">
                          <a:solidFill>
                            <a:schemeClr val="tx1"/>
                          </a:solidFill>
                          <a:effectLst/>
                          <a:latin typeface="Arial"/>
                        </a:rPr>
                        <a:t>MM </a:t>
                      </a:r>
                      <a:r>
                        <a:rPr lang="en-US" sz="1600" err="1">
                          <a:solidFill>
                            <a:schemeClr val="tx1"/>
                          </a:solidFill>
                          <a:effectLst/>
                          <a:latin typeface="Arial"/>
                        </a:rPr>
                        <a:t>Děčín</a:t>
                      </a:r>
                      <a:r>
                        <a:rPr lang="en-US" sz="1600">
                          <a:solidFill>
                            <a:schemeClr val="tx1"/>
                          </a:solidFill>
                          <a:effectLst/>
                          <a:latin typeface="Arial"/>
                        </a:rPr>
                        <a:t> III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násilné</a:t>
                      </a:r>
                      <a:r>
                        <a:rPr lang="en-US" sz="1600">
                          <a:solidFill>
                            <a:schemeClr val="tx1"/>
                          </a:solidFill>
                          <a:effectLst/>
                          <a:latin typeface="Arial"/>
                        </a:rPr>
                        <a:t> </a:t>
                      </a:r>
                      <a:r>
                        <a:rPr lang="en-US" sz="1600" err="1">
                          <a:solidFill>
                            <a:schemeClr val="tx1"/>
                          </a:solidFill>
                          <a:effectLst/>
                          <a:latin typeface="Arial"/>
                        </a:rPr>
                        <a:t>konflikty</a:t>
                      </a:r>
                      <a:r>
                        <a:rPr lang="en-US" sz="1600">
                          <a:solidFill>
                            <a:schemeClr val="tx1"/>
                          </a:solidFill>
                          <a:effectLst/>
                          <a:latin typeface="Arial"/>
                        </a:rPr>
                        <a:t> (VÚ </a:t>
                      </a:r>
                      <a:r>
                        <a:rPr lang="en-US" sz="1600" err="1">
                          <a:solidFill>
                            <a:schemeClr val="tx1"/>
                          </a:solidFill>
                          <a:effectLst/>
                          <a:latin typeface="Arial"/>
                        </a:rPr>
                        <a:t>Boletice</a:t>
                      </a:r>
                      <a:r>
                        <a:rPr lang="en-US" sz="1600">
                          <a:solidFill>
                            <a:schemeClr val="tx1"/>
                          </a:solidFill>
                          <a:effectLst/>
                          <a:latin typeface="Arial"/>
                        </a:rPr>
                        <a:t>)</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4243470"/>
                  </a:ext>
                </a:extLst>
              </a:tr>
              <a:tr h="298168">
                <a:tc>
                  <a:txBody>
                    <a:bodyPr/>
                    <a:lstStyle/>
                    <a:p>
                      <a:r>
                        <a:rPr lang="en-US" sz="1600" err="1">
                          <a:solidFill>
                            <a:schemeClr val="tx1"/>
                          </a:solidFill>
                          <a:effectLst/>
                          <a:latin typeface="Arial"/>
                        </a:rPr>
                        <a:t>Benešov</a:t>
                      </a:r>
                      <a:r>
                        <a:rPr lang="en-US" sz="1600">
                          <a:solidFill>
                            <a:schemeClr val="tx1"/>
                          </a:solidFill>
                          <a:effectLst/>
                          <a:latin typeface="Arial"/>
                        </a:rPr>
                        <a:t> </a:t>
                      </a:r>
                      <a:r>
                        <a:rPr lang="en-US" sz="1600" err="1">
                          <a:solidFill>
                            <a:schemeClr val="tx1"/>
                          </a:solidFill>
                          <a:effectLst/>
                          <a:latin typeface="Arial"/>
                        </a:rPr>
                        <a:t>nad</a:t>
                      </a:r>
                      <a:r>
                        <a:rPr lang="en-US" sz="1600">
                          <a:solidFill>
                            <a:schemeClr val="tx1"/>
                          </a:solidFill>
                          <a:effectLst/>
                          <a:latin typeface="Arial"/>
                        </a:rPr>
                        <a:t> </a:t>
                      </a:r>
                      <a:r>
                        <a:rPr lang="en-US" sz="1600" err="1">
                          <a:solidFill>
                            <a:schemeClr val="tx1"/>
                          </a:solidFill>
                          <a:effectLst/>
                          <a:latin typeface="Arial"/>
                        </a:rPr>
                        <a:t>Ploučnicí</a:t>
                      </a:r>
                      <a:r>
                        <a:rPr lang="en-US" sz="1600">
                          <a:solidFill>
                            <a:schemeClr val="tx1"/>
                          </a:solidFill>
                          <a:effectLst/>
                          <a:latin typeface="Arial"/>
                        </a:rPr>
                        <a:t> 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násilí</a:t>
                      </a:r>
                      <a:r>
                        <a:rPr lang="en-US" sz="1600">
                          <a:solidFill>
                            <a:schemeClr val="tx1"/>
                          </a:solidFill>
                          <a:effectLst/>
                          <a:latin typeface="Arial"/>
                        </a:rPr>
                        <a:t> </a:t>
                      </a:r>
                      <a:r>
                        <a:rPr lang="en-US" sz="1600" err="1">
                          <a:solidFill>
                            <a:schemeClr val="tx1"/>
                          </a:solidFill>
                          <a:effectLst/>
                          <a:latin typeface="Arial"/>
                        </a:rPr>
                        <a:t>mezi</a:t>
                      </a:r>
                      <a:r>
                        <a:rPr lang="en-US" sz="1600">
                          <a:solidFill>
                            <a:schemeClr val="tx1"/>
                          </a:solidFill>
                          <a:effectLst/>
                          <a:latin typeface="Arial"/>
                        </a:rPr>
                        <a:t> </a:t>
                      </a:r>
                      <a:r>
                        <a:rPr lang="en-US" sz="1600" err="1">
                          <a:solidFill>
                            <a:schemeClr val="tx1"/>
                          </a:solidFill>
                          <a:effectLst/>
                          <a:latin typeface="Arial"/>
                        </a:rPr>
                        <a:t>dětmi</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4454742"/>
                  </a:ext>
                </a:extLst>
              </a:tr>
              <a:tr h="298168">
                <a:tc>
                  <a:txBody>
                    <a:bodyPr/>
                    <a:lstStyle/>
                    <a:p>
                      <a:r>
                        <a:rPr lang="en-US" sz="1600" err="1">
                          <a:solidFill>
                            <a:schemeClr val="tx1"/>
                          </a:solidFill>
                          <a:effectLst/>
                          <a:latin typeface="Arial"/>
                        </a:rPr>
                        <a:t>Drahelčice</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sousedské</a:t>
                      </a:r>
                      <a:r>
                        <a:rPr lang="en-US" sz="1600">
                          <a:solidFill>
                            <a:schemeClr val="tx1"/>
                          </a:solidFill>
                          <a:effectLst/>
                          <a:latin typeface="Arial"/>
                        </a:rPr>
                        <a:t> </a:t>
                      </a:r>
                      <a:r>
                        <a:rPr lang="en-US" sz="1600" err="1">
                          <a:solidFill>
                            <a:schemeClr val="tx1"/>
                          </a:solidFill>
                          <a:effectLst/>
                          <a:latin typeface="Arial"/>
                        </a:rPr>
                        <a:t>soužití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25091687"/>
                  </a:ext>
                </a:extLst>
              </a:tr>
              <a:tr h="298168">
                <a:tc>
                  <a:txBody>
                    <a:bodyPr/>
                    <a:lstStyle/>
                    <a:p>
                      <a:r>
                        <a:rPr lang="en-US" sz="1600" err="1">
                          <a:solidFill>
                            <a:schemeClr val="tx1"/>
                          </a:solidFill>
                          <a:effectLst/>
                          <a:latin typeface="Arial"/>
                        </a:rPr>
                        <a:t>Rýmařov</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Romsko-ukrajinské</a:t>
                      </a:r>
                      <a:r>
                        <a:rPr lang="en-US" sz="1600">
                          <a:solidFill>
                            <a:schemeClr val="tx1"/>
                          </a:solidFill>
                          <a:effectLst/>
                          <a:latin typeface="Arial"/>
                        </a:rPr>
                        <a:t> </a:t>
                      </a:r>
                      <a:r>
                        <a:rPr lang="en-US" sz="1600" err="1">
                          <a:solidFill>
                            <a:schemeClr val="tx1"/>
                          </a:solidFill>
                          <a:effectLst/>
                          <a:latin typeface="Arial"/>
                        </a:rPr>
                        <a:t>konflikty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779861"/>
                  </a:ext>
                </a:extLst>
              </a:tr>
              <a:tr h="298168">
                <a:tc>
                  <a:txBody>
                    <a:bodyPr/>
                    <a:lstStyle/>
                    <a:p>
                      <a:r>
                        <a:rPr lang="en-US" sz="1600" err="1">
                          <a:solidFill>
                            <a:schemeClr val="tx1"/>
                          </a:solidFill>
                          <a:effectLst/>
                          <a:latin typeface="Arial"/>
                        </a:rPr>
                        <a:t>Děčín</a:t>
                      </a:r>
                      <a:r>
                        <a:rPr lang="en-US" sz="1600">
                          <a:solidFill>
                            <a:schemeClr val="tx1"/>
                          </a:solidFill>
                          <a:effectLst/>
                          <a:latin typeface="Arial"/>
                        </a:rPr>
                        <a:t> IV</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topná</a:t>
                      </a:r>
                      <a:r>
                        <a:rPr lang="en-US" sz="1600">
                          <a:solidFill>
                            <a:schemeClr val="tx1"/>
                          </a:solidFill>
                          <a:effectLst/>
                          <a:latin typeface="Arial"/>
                        </a:rPr>
                        <a:t> </a:t>
                      </a:r>
                      <a:r>
                        <a:rPr lang="en-US" sz="1600" err="1">
                          <a:solidFill>
                            <a:schemeClr val="tx1"/>
                          </a:solidFill>
                          <a:effectLst/>
                          <a:latin typeface="Arial"/>
                        </a:rPr>
                        <a:t>krize</a:t>
                      </a:r>
                      <a:r>
                        <a:rPr lang="en-US" sz="1600">
                          <a:solidFill>
                            <a:schemeClr val="tx1"/>
                          </a:solidFill>
                          <a:effectLst/>
                          <a:latin typeface="Arial"/>
                        </a:rPr>
                        <a:t> v SVL </a:t>
                      </a:r>
                      <a:r>
                        <a:rPr lang="en-US" sz="1600" err="1">
                          <a:solidFill>
                            <a:schemeClr val="tx1"/>
                          </a:solidFill>
                          <a:effectLst/>
                          <a:latin typeface="Arial"/>
                        </a:rPr>
                        <a:t>Boletice</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414891"/>
                  </a:ext>
                </a:extLst>
              </a:tr>
              <a:tr h="298168">
                <a:tc>
                  <a:txBody>
                    <a:bodyPr/>
                    <a:lstStyle/>
                    <a:p>
                      <a:r>
                        <a:rPr lang="en-US" sz="1600" err="1">
                          <a:solidFill>
                            <a:schemeClr val="tx1"/>
                          </a:solidFill>
                          <a:effectLst/>
                          <a:latin typeface="Arial"/>
                        </a:rPr>
                        <a:t>Benešov</a:t>
                      </a:r>
                      <a:r>
                        <a:rPr lang="en-US" sz="1600">
                          <a:solidFill>
                            <a:schemeClr val="tx1"/>
                          </a:solidFill>
                          <a:effectLst/>
                          <a:latin typeface="Arial"/>
                        </a:rPr>
                        <a:t> </a:t>
                      </a:r>
                      <a:r>
                        <a:rPr lang="en-US" sz="1600" err="1">
                          <a:solidFill>
                            <a:schemeClr val="tx1"/>
                          </a:solidFill>
                          <a:effectLst/>
                          <a:latin typeface="Arial"/>
                        </a:rPr>
                        <a:t>nad</a:t>
                      </a:r>
                      <a:r>
                        <a:rPr lang="en-US" sz="1600">
                          <a:solidFill>
                            <a:schemeClr val="tx1"/>
                          </a:solidFill>
                          <a:effectLst/>
                          <a:latin typeface="Arial"/>
                        </a:rPr>
                        <a:t> </a:t>
                      </a:r>
                      <a:r>
                        <a:rPr lang="en-US" sz="1600" err="1">
                          <a:solidFill>
                            <a:schemeClr val="tx1"/>
                          </a:solidFill>
                          <a:effectLst/>
                          <a:latin typeface="Arial"/>
                        </a:rPr>
                        <a:t>Ploučnicí</a:t>
                      </a:r>
                      <a:r>
                        <a:rPr lang="en-US" sz="1600">
                          <a:solidFill>
                            <a:schemeClr val="tx1"/>
                          </a:solidFill>
                          <a:effectLst/>
                          <a:latin typeface="Arial"/>
                        </a:rPr>
                        <a:t> 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série</a:t>
                      </a:r>
                      <a:r>
                        <a:rPr lang="en-US" sz="1600">
                          <a:solidFill>
                            <a:schemeClr val="tx1"/>
                          </a:solidFill>
                          <a:effectLst/>
                          <a:latin typeface="Arial"/>
                        </a:rPr>
                        <a:t> </a:t>
                      </a:r>
                      <a:r>
                        <a:rPr lang="en-US" sz="1600" err="1">
                          <a:solidFill>
                            <a:schemeClr val="tx1"/>
                          </a:solidFill>
                          <a:effectLst/>
                          <a:latin typeface="Arial"/>
                        </a:rPr>
                        <a:t>vloupání</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0652445"/>
                  </a:ext>
                </a:extLst>
              </a:tr>
              <a:tr h="298168">
                <a:tc>
                  <a:txBody>
                    <a:bodyPr/>
                    <a:lstStyle/>
                    <a:p>
                      <a:r>
                        <a:rPr lang="en-US" sz="1600" err="1">
                          <a:solidFill>
                            <a:schemeClr val="tx1"/>
                          </a:solidFill>
                          <a:effectLst/>
                          <a:latin typeface="Arial"/>
                        </a:rPr>
                        <a:t>Chomutov</a:t>
                      </a:r>
                      <a:r>
                        <a:rPr lang="en-US" sz="1600">
                          <a:solidFill>
                            <a:schemeClr val="tx1"/>
                          </a:solidFill>
                          <a:effectLst/>
                          <a:latin typeface="Arial"/>
                        </a:rPr>
                        <a:t> II</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integrace</a:t>
                      </a:r>
                      <a:r>
                        <a:rPr lang="en-US" sz="1600">
                          <a:solidFill>
                            <a:schemeClr val="tx1"/>
                          </a:solidFill>
                          <a:effectLst/>
                          <a:latin typeface="Arial"/>
                        </a:rPr>
                        <a:t> </a:t>
                      </a:r>
                      <a:r>
                        <a:rPr lang="en-US" sz="1600" err="1">
                          <a:solidFill>
                            <a:schemeClr val="tx1"/>
                          </a:solidFill>
                          <a:effectLst/>
                          <a:latin typeface="Arial"/>
                        </a:rPr>
                        <a:t>Ukrajinců</a:t>
                      </a:r>
                      <a:r>
                        <a:rPr lang="en-US" sz="1600">
                          <a:solidFill>
                            <a:schemeClr val="tx1"/>
                          </a:solidFill>
                          <a:effectLst/>
                          <a:latin typeface="Arial"/>
                        </a:rPr>
                        <a:t> a </a:t>
                      </a:r>
                      <a:r>
                        <a:rPr lang="en-US" sz="1600" err="1">
                          <a:solidFill>
                            <a:schemeClr val="tx1"/>
                          </a:solidFill>
                          <a:effectLst/>
                          <a:latin typeface="Arial"/>
                        </a:rPr>
                        <a:t>dalších</a:t>
                      </a:r>
                      <a:r>
                        <a:rPr lang="en-US" sz="1600">
                          <a:solidFill>
                            <a:schemeClr val="tx1"/>
                          </a:solidFill>
                          <a:effectLst/>
                          <a:latin typeface="Arial"/>
                        </a:rPr>
                        <a:t> </a:t>
                      </a:r>
                      <a:r>
                        <a:rPr lang="en-US" sz="1600" err="1">
                          <a:solidFill>
                            <a:schemeClr val="tx1"/>
                          </a:solidFill>
                          <a:effectLst/>
                          <a:latin typeface="Arial"/>
                        </a:rPr>
                        <a:t>menšin</a:t>
                      </a:r>
                      <a:r>
                        <a:rPr lang="en-US" sz="1600">
                          <a:solidFill>
                            <a:schemeClr val="tx1"/>
                          </a:solidFill>
                          <a:effectLst/>
                          <a:latin typeface="Arial"/>
                        </a:rPr>
                        <a:t>,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2318164"/>
                  </a:ext>
                </a:extLst>
              </a:tr>
              <a:tr h="506887">
                <a:tc>
                  <a:txBody>
                    <a:bodyPr/>
                    <a:lstStyle/>
                    <a:p>
                      <a:r>
                        <a:rPr lang="en-US" sz="1600" err="1">
                          <a:solidFill>
                            <a:schemeClr val="tx1"/>
                          </a:solidFill>
                          <a:effectLst/>
                          <a:latin typeface="Arial"/>
                        </a:rPr>
                        <a:t>Jablonec</a:t>
                      </a:r>
                      <a:r>
                        <a:rPr lang="en-US" sz="1600">
                          <a:solidFill>
                            <a:schemeClr val="tx1"/>
                          </a:solidFill>
                          <a:effectLst/>
                          <a:latin typeface="Arial"/>
                        </a:rPr>
                        <a:t> </a:t>
                      </a:r>
                      <a:r>
                        <a:rPr lang="en-US" sz="1600" err="1">
                          <a:solidFill>
                            <a:schemeClr val="tx1"/>
                          </a:solidFill>
                          <a:effectLst/>
                          <a:latin typeface="Arial"/>
                        </a:rPr>
                        <a:t>nad</a:t>
                      </a:r>
                      <a:r>
                        <a:rPr lang="en-US" sz="1600">
                          <a:solidFill>
                            <a:schemeClr val="tx1"/>
                          </a:solidFill>
                          <a:effectLst/>
                          <a:latin typeface="Arial"/>
                        </a:rPr>
                        <a:t> </a:t>
                      </a:r>
                      <a:r>
                        <a:rPr lang="en-US" sz="1600" err="1">
                          <a:solidFill>
                            <a:schemeClr val="tx1"/>
                          </a:solidFill>
                          <a:effectLst/>
                          <a:latin typeface="Arial"/>
                        </a:rPr>
                        <a:t>Nisou</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a:t>
                      </a:r>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násilí</a:t>
                      </a:r>
                      <a:r>
                        <a:rPr lang="en-US" sz="1600">
                          <a:solidFill>
                            <a:schemeClr val="tx1"/>
                          </a:solidFill>
                          <a:effectLst/>
                          <a:latin typeface="Arial"/>
                        </a:rPr>
                        <a:t> </a:t>
                      </a:r>
                      <a:r>
                        <a:rPr lang="en-US" sz="1600" err="1">
                          <a:solidFill>
                            <a:schemeClr val="tx1"/>
                          </a:solidFill>
                          <a:effectLst/>
                          <a:latin typeface="Arial"/>
                        </a:rPr>
                        <a:t>mezi</a:t>
                      </a:r>
                      <a:r>
                        <a:rPr lang="en-US" sz="1600">
                          <a:solidFill>
                            <a:schemeClr val="tx1"/>
                          </a:solidFill>
                          <a:effectLst/>
                          <a:latin typeface="Arial"/>
                        </a:rPr>
                        <a:t> </a:t>
                      </a:r>
                      <a:r>
                        <a:rPr lang="en-US" sz="1600" err="1">
                          <a:solidFill>
                            <a:schemeClr val="tx1"/>
                          </a:solidFill>
                          <a:effectLst/>
                          <a:latin typeface="Arial"/>
                        </a:rPr>
                        <a:t>dětmi</a:t>
                      </a:r>
                      <a:r>
                        <a:rPr lang="en-US" sz="1600">
                          <a:solidFill>
                            <a:schemeClr val="tx1"/>
                          </a:solidFill>
                          <a:effectLst/>
                          <a:latin typeface="Arial"/>
                        </a:rPr>
                        <a:t> a </a:t>
                      </a:r>
                      <a:r>
                        <a:rPr lang="en-US" sz="1600" err="1">
                          <a:solidFill>
                            <a:schemeClr val="tx1"/>
                          </a:solidFill>
                          <a:effectLst/>
                          <a:latin typeface="Arial"/>
                        </a:rPr>
                        <a:t>mladými</a:t>
                      </a:r>
                      <a:r>
                        <a:rPr lang="en-US" sz="1600">
                          <a:solidFill>
                            <a:schemeClr val="tx1"/>
                          </a:solidFill>
                          <a:effectLst/>
                          <a:latin typeface="Arial"/>
                        </a:rPr>
                        <a:t>, </a:t>
                      </a:r>
                      <a:r>
                        <a:rPr lang="en-US" sz="1600" err="1">
                          <a:solidFill>
                            <a:schemeClr val="tx1"/>
                          </a:solidFill>
                          <a:effectLst/>
                          <a:latin typeface="Arial"/>
                        </a:rPr>
                        <a:t>dětské</a:t>
                      </a:r>
                      <a:r>
                        <a:rPr lang="en-US" sz="1600">
                          <a:solidFill>
                            <a:schemeClr val="tx1"/>
                          </a:solidFill>
                          <a:effectLst/>
                          <a:latin typeface="Arial"/>
                        </a:rPr>
                        <a:t> </a:t>
                      </a:r>
                      <a:r>
                        <a:rPr lang="en-US" sz="1600" err="1">
                          <a:solidFill>
                            <a:schemeClr val="tx1"/>
                          </a:solidFill>
                          <a:effectLst/>
                          <a:latin typeface="Arial"/>
                        </a:rPr>
                        <a:t>gangy</a:t>
                      </a:r>
                      <a:endParaRPr lang="en-US" sz="1600">
                        <a:solidFill>
                          <a:schemeClr val="tx1"/>
                        </a:solidFill>
                        <a:effectLst/>
                        <a:latin typeface="Arial"/>
                      </a:endParaRP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2541507"/>
                  </a:ext>
                </a:extLst>
              </a:tr>
              <a:tr h="298168">
                <a:tc>
                  <a:txBody>
                    <a:bodyPr/>
                    <a:lstStyle/>
                    <a:p>
                      <a:r>
                        <a:rPr lang="en-US" sz="1600">
                          <a:solidFill>
                            <a:schemeClr val="tx1"/>
                          </a:solidFill>
                          <a:effectLst/>
                          <a:latin typeface="Arial"/>
                        </a:rPr>
                        <a:t>Hradec Králové</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7D31"/>
                    </a:solidFill>
                  </a:tcPr>
                </a:tc>
                <a:tc>
                  <a:txBody>
                    <a:bodyPr/>
                    <a:lstStyle/>
                    <a:p>
                      <a:r>
                        <a:rPr lang="en-US" sz="1600" err="1">
                          <a:solidFill>
                            <a:schemeClr val="tx1"/>
                          </a:solidFill>
                          <a:effectLst/>
                          <a:latin typeface="Arial"/>
                        </a:rPr>
                        <a:t>Preventivní</a:t>
                      </a:r>
                      <a:r>
                        <a:rPr lang="en-US" sz="1600">
                          <a:solidFill>
                            <a:schemeClr val="tx1"/>
                          </a:solidFill>
                          <a:effectLst/>
                          <a:latin typeface="Arial"/>
                        </a:rPr>
                        <a:t> / </a:t>
                      </a:r>
                      <a:r>
                        <a:rPr lang="en-US" sz="1600" err="1">
                          <a:solidFill>
                            <a:schemeClr val="tx1"/>
                          </a:solidFill>
                          <a:effectLst/>
                          <a:latin typeface="Arial"/>
                        </a:rPr>
                        <a:t>akutní</a:t>
                      </a:r>
                      <a:r>
                        <a:rPr lang="en-US" sz="1600">
                          <a:solidFill>
                            <a:schemeClr val="tx1"/>
                          </a:solidFill>
                          <a:effectLst/>
                          <a:latin typeface="Arial"/>
                        </a:rPr>
                        <a:t> </a:t>
                      </a:r>
                      <a:r>
                        <a:rPr lang="en-US" sz="1600" err="1">
                          <a:solidFill>
                            <a:schemeClr val="tx1"/>
                          </a:solidFill>
                          <a:effectLst/>
                          <a:latin typeface="Arial"/>
                        </a:rPr>
                        <a:t>komunikace</a:t>
                      </a:r>
                      <a:r>
                        <a:rPr lang="en-US" sz="1600">
                          <a:solidFill>
                            <a:schemeClr val="tx1"/>
                          </a:solidFill>
                          <a:effectLst/>
                          <a:latin typeface="Arial"/>
                        </a:rPr>
                        <a:t> – </a:t>
                      </a:r>
                      <a:r>
                        <a:rPr lang="en-US" sz="1600" err="1">
                          <a:solidFill>
                            <a:schemeClr val="tx1"/>
                          </a:solidFill>
                          <a:effectLst/>
                          <a:latin typeface="Arial"/>
                        </a:rPr>
                        <a:t>bezpečnostní</a:t>
                      </a:r>
                      <a:r>
                        <a:rPr lang="en-US" sz="1600">
                          <a:solidFill>
                            <a:schemeClr val="tx1"/>
                          </a:solidFill>
                          <a:effectLst/>
                          <a:latin typeface="Arial"/>
                        </a:rPr>
                        <a:t> </a:t>
                      </a:r>
                      <a:r>
                        <a:rPr lang="en-US" sz="1600" err="1">
                          <a:solidFill>
                            <a:schemeClr val="tx1"/>
                          </a:solidFill>
                          <a:effectLst/>
                          <a:latin typeface="Arial"/>
                        </a:rPr>
                        <a:t>témata</a:t>
                      </a:r>
                      <a:r>
                        <a:rPr lang="en-US" sz="1600">
                          <a:solidFill>
                            <a:schemeClr val="tx1"/>
                          </a:solidFill>
                          <a:effectLst/>
                          <a:latin typeface="Arial"/>
                        </a:rPr>
                        <a:t>, </a:t>
                      </a:r>
                      <a:r>
                        <a:rPr lang="en-US" sz="1600" err="1">
                          <a:solidFill>
                            <a:schemeClr val="tx1"/>
                          </a:solidFill>
                          <a:effectLst/>
                          <a:latin typeface="Arial"/>
                        </a:rPr>
                        <a:t>vražda</a:t>
                      </a:r>
                      <a:r>
                        <a:rPr lang="en-US" sz="1600">
                          <a:solidFill>
                            <a:schemeClr val="tx1"/>
                          </a:solidFill>
                          <a:effectLst/>
                          <a:latin typeface="Arial"/>
                        </a:rPr>
                        <a:t> </a:t>
                      </a:r>
                      <a:r>
                        <a:rPr lang="en-US" sz="1600" err="1">
                          <a:solidFill>
                            <a:schemeClr val="tx1"/>
                          </a:solidFill>
                          <a:effectLst/>
                          <a:latin typeface="Arial"/>
                        </a:rPr>
                        <a:t>nezletilého</a:t>
                      </a:r>
                      <a:r>
                        <a:rPr lang="en-US" sz="1600">
                          <a:solidFill>
                            <a:schemeClr val="tx1"/>
                          </a:solidFill>
                          <a:effectLst/>
                          <a:latin typeface="Arial"/>
                        </a:rPr>
                        <a:t> Roma</a:t>
                      </a:r>
                    </a:p>
                  </a:txBody>
                  <a:tcPr marL="36576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2960827"/>
                  </a:ext>
                </a:extLst>
              </a:tr>
            </a:tbl>
          </a:graphicData>
        </a:graphic>
      </p:graphicFrame>
    </p:spTree>
    <p:extLst>
      <p:ext uri="{BB962C8B-B14F-4D97-AF65-F5344CB8AC3E}">
        <p14:creationId xmlns:p14="http://schemas.microsoft.com/office/powerpoint/2010/main" val="1534851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91C68-47B0-444A-B268-EB16ED26B775}"/>
              </a:ext>
            </a:extLst>
          </p:cNvPr>
          <p:cNvSpPr>
            <a:spLocks noGrp="1"/>
          </p:cNvSpPr>
          <p:nvPr>
            <p:ph type="title"/>
          </p:nvPr>
        </p:nvSpPr>
        <p:spPr>
          <a:xfrm>
            <a:off x="1463993" y="1463075"/>
            <a:ext cx="15882650" cy="1120438"/>
          </a:xfrm>
        </p:spPr>
        <p:txBody>
          <a:bodyPr anchor="b">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a:lstStyle>
          <a:p>
            <a:r>
              <a:rPr lang="cs-CZ" sz="4400" b="1">
                <a:solidFill>
                  <a:srgbClr val="002060"/>
                </a:solidFill>
                <a:latin typeface="Calibri"/>
                <a:ea typeface="Calibri"/>
                <a:cs typeface="Calibri"/>
              </a:rPr>
              <a:t>PR pohotovost - aktuální rizikové faktory</a:t>
            </a:r>
          </a:p>
        </p:txBody>
      </p:sp>
      <p:cxnSp>
        <p:nvCxnSpPr>
          <p:cNvPr id="12" name="Straight Connector 11">
            <a:extLst>
              <a:ext uri="{FF2B5EF4-FFF2-40B4-BE49-F238E27FC236}">
                <a16:creationId xmlns:a16="http://schemas.microsoft.com/office/drawing/2014/main" id="{39B7FDC9-F0CE-43A7-9F2A-83DD09DC3453}"/>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71437" y="3397554"/>
            <a:ext cx="15187518"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Exclamation mark with solid fill">
            <a:extLst>
              <a:ext uri="{FF2B5EF4-FFF2-40B4-BE49-F238E27FC236}">
                <a16:creationId xmlns:a16="http://schemas.microsoft.com/office/drawing/2014/main" id="{503E03D3-872B-4F6B-94C6-769E34217D8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999809" y="4216657"/>
            <a:ext cx="4392170" cy="4392170"/>
          </a:xfrm>
          <a:prstGeom prst="rect">
            <a:avLst/>
          </a:prstGeom>
        </p:spPr>
      </p:pic>
      <p:graphicFrame>
        <p:nvGraphicFramePr>
          <p:cNvPr id="5" name="Content Placeholder 4">
            <a:extLst>
              <a:ext uri="{FF2B5EF4-FFF2-40B4-BE49-F238E27FC236}">
                <a16:creationId xmlns:a16="http://schemas.microsoft.com/office/drawing/2014/main" id="{D6594A2B-9379-4C5A-A126-A1C83240B0D2}"/>
              </a:ext>
            </a:extLst>
          </p:cNvPr>
          <p:cNvGraphicFramePr>
            <a:graphicFrameLocks noGrp="1"/>
          </p:cNvGraphicFramePr>
          <p:nvPr>
            <p:ph idx="1"/>
          </p:nvPr>
        </p:nvGraphicFramePr>
        <p:xfrm>
          <a:off x="7335701" y="4041472"/>
          <a:ext cx="9423254" cy="4823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99490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en-US" sz="6000" b="1">
                <a:solidFill>
                  <a:srgbClr val="002060"/>
                </a:solidFill>
              </a:rPr>
              <a:t>Datová a analytická činnost Agentury</a:t>
            </a:r>
            <a:endParaRPr lang="en-US"/>
          </a:p>
        </p:txBody>
      </p:sp>
    </p:spTree>
    <p:extLst>
      <p:ext uri="{BB962C8B-B14F-4D97-AF65-F5344CB8AC3E}">
        <p14:creationId xmlns:p14="http://schemas.microsoft.com/office/powerpoint/2010/main" val="1779085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D6112-DD0A-19E0-2BEA-C66EB6089007}"/>
              </a:ext>
            </a:extLst>
          </p:cNvPr>
          <p:cNvSpPr>
            <a:spLocks noGrp="1"/>
          </p:cNvSpPr>
          <p:nvPr>
            <p:ph type="title"/>
          </p:nvPr>
        </p:nvSpPr>
        <p:spPr/>
        <p:txBody>
          <a:bodyPr/>
          <a:lstStyle/>
          <a:p>
            <a:r>
              <a:rPr lang="en-US" b="1" err="1">
                <a:solidFill>
                  <a:srgbClr val="002060"/>
                </a:solidFill>
              </a:rPr>
              <a:t>Základní</a:t>
            </a:r>
            <a:r>
              <a:rPr lang="en-US" b="1">
                <a:solidFill>
                  <a:srgbClr val="002060"/>
                </a:solidFill>
              </a:rPr>
              <a:t> </a:t>
            </a:r>
            <a:r>
              <a:rPr lang="en-US" b="1" err="1">
                <a:solidFill>
                  <a:srgbClr val="002060"/>
                </a:solidFill>
              </a:rPr>
              <a:t>režimy</a:t>
            </a:r>
            <a:r>
              <a:rPr lang="en-US" b="1">
                <a:solidFill>
                  <a:srgbClr val="002060"/>
                </a:solidFill>
              </a:rPr>
              <a:t> </a:t>
            </a:r>
            <a:r>
              <a:rPr lang="en-US" b="1" err="1">
                <a:solidFill>
                  <a:srgbClr val="002060"/>
                </a:solidFill>
              </a:rPr>
              <a:t>spolupráce</a:t>
            </a:r>
            <a:r>
              <a:rPr lang="en-US" b="1">
                <a:solidFill>
                  <a:srgbClr val="002060"/>
                </a:solidFill>
              </a:rPr>
              <a:t> v </a:t>
            </a:r>
            <a:r>
              <a:rPr lang="en-US" b="1" err="1">
                <a:solidFill>
                  <a:srgbClr val="002060"/>
                </a:solidFill>
              </a:rPr>
              <a:t>obci</a:t>
            </a:r>
            <a:endParaRPr lang="en-US" b="1">
              <a:solidFill>
                <a:srgbClr val="002060"/>
              </a:solidFill>
            </a:endParaRPr>
          </a:p>
        </p:txBody>
      </p:sp>
      <p:sp>
        <p:nvSpPr>
          <p:cNvPr id="3" name="Content Placeholder 2">
            <a:extLst>
              <a:ext uri="{FF2B5EF4-FFF2-40B4-BE49-F238E27FC236}">
                <a16:creationId xmlns:a16="http://schemas.microsoft.com/office/drawing/2014/main" id="{645AFEC4-50C6-391F-141B-BF370ACF1E66}"/>
              </a:ext>
            </a:extLst>
          </p:cNvPr>
          <p:cNvSpPr>
            <a:spLocks noGrp="1"/>
          </p:cNvSpPr>
          <p:nvPr>
            <p:ph idx="1"/>
          </p:nvPr>
        </p:nvSpPr>
        <p:spPr/>
        <p:txBody>
          <a:bodyPr vert="horz" lIns="91440" tIns="45720" rIns="91440" bIns="45720" rtlCol="0" anchor="t">
            <a:normAutofit/>
          </a:bodyPr>
          <a:lstStyle/>
          <a:p>
            <a:r>
              <a:rPr lang="cs-CZ">
                <a:ea typeface="Calibri"/>
                <a:cs typeface="Calibri"/>
              </a:rPr>
              <a:t>KPSV+</a:t>
            </a:r>
          </a:p>
          <a:p>
            <a:r>
              <a:rPr lang="cs-CZ">
                <a:ea typeface="Calibri"/>
                <a:cs typeface="Calibri"/>
              </a:rPr>
              <a:t>Poradenství</a:t>
            </a:r>
          </a:p>
          <a:p>
            <a:pPr marL="0" indent="0">
              <a:buNone/>
            </a:pPr>
            <a:r>
              <a:rPr lang="cs-CZ">
                <a:ea typeface="Calibri"/>
                <a:cs typeface="Calibri"/>
              </a:rPr>
              <a:t/>
            </a:r>
            <a:br>
              <a:rPr lang="cs-CZ">
                <a:ea typeface="Calibri"/>
                <a:cs typeface="Calibri"/>
              </a:rPr>
            </a:br>
            <a:r>
              <a:rPr lang="cs-CZ">
                <a:ea typeface="Calibri"/>
                <a:cs typeface="Calibri"/>
              </a:rPr>
              <a:t>Nad rámec:</a:t>
            </a:r>
          </a:p>
          <a:p>
            <a:r>
              <a:rPr lang="cs-CZ">
                <a:ea typeface="Calibri"/>
                <a:cs typeface="Calibri"/>
              </a:rPr>
              <a:t>Desegregace v bydlení</a:t>
            </a:r>
          </a:p>
          <a:p>
            <a:r>
              <a:rPr lang="cs-CZ">
                <a:ea typeface="Calibri"/>
                <a:cs typeface="Calibri"/>
              </a:rPr>
              <a:t>Desegregace ve vzdělávání</a:t>
            </a:r>
          </a:p>
          <a:p>
            <a:r>
              <a:rPr lang="cs-CZ">
                <a:ea typeface="Calibri"/>
                <a:cs typeface="Calibri"/>
              </a:rPr>
              <a:t>Krizová komunikace</a:t>
            </a:r>
          </a:p>
          <a:p>
            <a:r>
              <a:rPr lang="cs-CZ">
                <a:ea typeface="Calibri"/>
                <a:cs typeface="Calibri"/>
              </a:rPr>
              <a:t>Cílená podpora komunitní práce</a:t>
            </a:r>
          </a:p>
        </p:txBody>
      </p:sp>
    </p:spTree>
    <p:extLst>
      <p:ext uri="{BB962C8B-B14F-4D97-AF65-F5344CB8AC3E}">
        <p14:creationId xmlns:p14="http://schemas.microsoft.com/office/powerpoint/2010/main" val="3740944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1218F71-8C6F-18CE-DF32-ABD22A539A19}"/>
              </a:ext>
            </a:extLst>
          </p:cNvPr>
          <p:cNvSpPr>
            <a:spLocks noGrp="1"/>
          </p:cNvSpPr>
          <p:nvPr>
            <p:ph type="title"/>
          </p:nvPr>
        </p:nvSpPr>
        <p:spPr>
          <a:xfrm>
            <a:off x="3124465" y="416951"/>
            <a:ext cx="11765591" cy="1064679"/>
          </a:xfrm>
        </p:spPr>
        <p:txBody>
          <a:bodyPr>
            <a:normAutofit/>
          </a:bodyPr>
          <a:lstStyle/>
          <a:p>
            <a:r>
              <a:rPr lang="cs-CZ" sz="6000" b="1">
                <a:solidFill>
                  <a:schemeClr val="tx2">
                    <a:lumMod val="75000"/>
                  </a:schemeClr>
                </a:solidFill>
              </a:rPr>
              <a:t>Analytická činnost ASZ</a:t>
            </a:r>
          </a:p>
        </p:txBody>
      </p:sp>
      <p:sp>
        <p:nvSpPr>
          <p:cNvPr id="3" name="Zástupný obsah 2">
            <a:extLst>
              <a:ext uri="{FF2B5EF4-FFF2-40B4-BE49-F238E27FC236}">
                <a16:creationId xmlns:a16="http://schemas.microsoft.com/office/drawing/2014/main" id="{079AB4E8-7A05-918A-E6E8-1ED151404CB8}"/>
              </a:ext>
            </a:extLst>
          </p:cNvPr>
          <p:cNvSpPr>
            <a:spLocks noGrp="1"/>
          </p:cNvSpPr>
          <p:nvPr>
            <p:ph idx="1"/>
          </p:nvPr>
        </p:nvSpPr>
        <p:spPr>
          <a:xfrm>
            <a:off x="496177" y="1725079"/>
            <a:ext cx="9240689" cy="7629374"/>
          </a:xfrm>
        </p:spPr>
        <p:txBody>
          <a:bodyPr>
            <a:normAutofit/>
          </a:bodyPr>
          <a:lstStyle/>
          <a:p>
            <a:pPr>
              <a:buFont typeface="Wingdings" panose="05000000000000000000" pitchFamily="2" charset="2"/>
              <a:buChar char="ü"/>
            </a:pPr>
            <a:r>
              <a:rPr lang="cs-CZ"/>
              <a:t>  Výzkumný a datový servis v oblasti </a:t>
            </a:r>
            <a:br>
              <a:rPr lang="cs-CZ"/>
            </a:br>
            <a:r>
              <a:rPr lang="cs-CZ"/>
              <a:t>  sociálního začleňování</a:t>
            </a:r>
          </a:p>
          <a:p>
            <a:pPr>
              <a:buFont typeface="Wingdings" panose="05000000000000000000" pitchFamily="2" charset="2"/>
              <a:buChar char="ü"/>
            </a:pPr>
            <a:r>
              <a:rPr lang="cs-CZ"/>
              <a:t>  Studie na zakázku obcí, krajů a státu</a:t>
            </a:r>
          </a:p>
          <a:p>
            <a:pPr>
              <a:buFont typeface="Wingdings" panose="05000000000000000000" pitchFamily="2" charset="2"/>
              <a:buChar char="ü"/>
            </a:pPr>
            <a:r>
              <a:rPr lang="cs-CZ"/>
              <a:t>  Monitoring sociálního vyloučení</a:t>
            </a:r>
          </a:p>
          <a:p>
            <a:pPr>
              <a:buFont typeface="Wingdings" panose="05000000000000000000" pitchFamily="2" charset="2"/>
              <a:buChar char="ü"/>
            </a:pPr>
            <a:r>
              <a:rPr lang="cs-CZ"/>
              <a:t>  Data v boji proti hoaxům o sociálním vyloučení</a:t>
            </a:r>
          </a:p>
          <a:p>
            <a:pPr>
              <a:buFont typeface="Wingdings" panose="05000000000000000000" pitchFamily="2" charset="2"/>
              <a:buChar char="ü"/>
            </a:pPr>
            <a:r>
              <a:rPr lang="cs-CZ"/>
              <a:t>  Evaluace inkluzivních politik</a:t>
            </a:r>
          </a:p>
          <a:p>
            <a:pPr marL="0" indent="0">
              <a:buNone/>
            </a:pPr>
            <a:endParaRPr lang="cs-CZ"/>
          </a:p>
          <a:p>
            <a:pPr marL="0" indent="0" algn="just">
              <a:buNone/>
            </a:pPr>
            <a:r>
              <a:rPr lang="cs-CZ"/>
              <a:t>V letech 2020 a 2021 realizovala ASZ dvě výběrová šetření, tzv. </a:t>
            </a:r>
            <a:r>
              <a:rPr lang="cs-CZ" b="1" i="1"/>
              <a:t>SVL-SILC</a:t>
            </a:r>
            <a:r>
              <a:rPr lang="cs-CZ"/>
              <a:t>. Toto reprezentativní dotazníkové šetření, čítající více jak 1000 respondentů z řad obyvatel sociálně vyloučených lokalit, jako první systematicky zachycuje jejich základní životní podmínky. </a:t>
            </a:r>
          </a:p>
        </p:txBody>
      </p:sp>
      <p:cxnSp>
        <p:nvCxnSpPr>
          <p:cNvPr id="5" name="Přímá spojnice 4">
            <a:extLst>
              <a:ext uri="{FF2B5EF4-FFF2-40B4-BE49-F238E27FC236}">
                <a16:creationId xmlns:a16="http://schemas.microsoft.com/office/drawing/2014/main" id="{727B7ED6-2CE1-7C94-2F35-D668694F0676}"/>
              </a:ext>
            </a:extLst>
          </p:cNvPr>
          <p:cNvCxnSpPr>
            <a:cxnSpLocks/>
          </p:cNvCxnSpPr>
          <p:nvPr/>
        </p:nvCxnSpPr>
        <p:spPr>
          <a:xfrm>
            <a:off x="9868599" y="2604027"/>
            <a:ext cx="0" cy="565765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TextovéPole 5">
            <a:extLst>
              <a:ext uri="{FF2B5EF4-FFF2-40B4-BE49-F238E27FC236}">
                <a16:creationId xmlns:a16="http://schemas.microsoft.com/office/drawing/2014/main" id="{69D8E03C-0531-0DC6-E5DA-B34F73CE80C4}"/>
              </a:ext>
            </a:extLst>
          </p:cNvPr>
          <p:cNvSpPr txBox="1"/>
          <p:nvPr/>
        </p:nvSpPr>
        <p:spPr>
          <a:xfrm>
            <a:off x="503418" y="9403439"/>
            <a:ext cx="12126612" cy="369332"/>
          </a:xfrm>
          <a:prstGeom prst="rect">
            <a:avLst/>
          </a:prstGeom>
          <a:noFill/>
        </p:spPr>
        <p:txBody>
          <a:bodyPr wrap="square" lIns="91440" tIns="45720" rIns="91440" bIns="45720" rtlCol="0" anchor="t">
            <a:spAutoFit/>
          </a:bodyPr>
          <a:lstStyle/>
          <a:p>
            <a:r>
              <a:rPr lang="en-US" b="1"/>
              <a:t>* </a:t>
            </a:r>
            <a:r>
              <a:rPr lang="cs-CZ" b="1"/>
              <a:t>Počet realizovaných výzkumných rozhovorů pracovníků ASZ s obyvateli v sociálním vyloučení od roku 2017 </a:t>
            </a:r>
            <a:endParaRPr lang="cs-CZ" b="1">
              <a:solidFill>
                <a:srgbClr val="FF0000"/>
              </a:solidFill>
            </a:endParaRPr>
          </a:p>
        </p:txBody>
      </p:sp>
      <p:pic>
        <p:nvPicPr>
          <p:cNvPr id="9" name="Obrázek 8">
            <a:extLst>
              <a:ext uri="{FF2B5EF4-FFF2-40B4-BE49-F238E27FC236}">
                <a16:creationId xmlns:a16="http://schemas.microsoft.com/office/drawing/2014/main" id="{4537198A-1ED8-4CD6-9F14-DE824CE3FB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286202" y="3052556"/>
            <a:ext cx="7004152" cy="5256000"/>
          </a:xfrm>
          <a:prstGeom prst="rect">
            <a:avLst/>
          </a:prstGeom>
          <a:noFill/>
          <a:ln>
            <a:noFill/>
          </a:ln>
        </p:spPr>
      </p:pic>
      <p:grpSp>
        <p:nvGrpSpPr>
          <p:cNvPr id="10" name="Skupina 9">
            <a:extLst>
              <a:ext uri="{FF2B5EF4-FFF2-40B4-BE49-F238E27FC236}">
                <a16:creationId xmlns:a16="http://schemas.microsoft.com/office/drawing/2014/main" id="{C05B692E-F83C-E311-FEF3-7AD5BDB74A51}"/>
              </a:ext>
            </a:extLst>
          </p:cNvPr>
          <p:cNvGrpSpPr/>
          <p:nvPr/>
        </p:nvGrpSpPr>
        <p:grpSpPr>
          <a:xfrm>
            <a:off x="14891273" y="1922702"/>
            <a:ext cx="1965945" cy="2259707"/>
            <a:chOff x="1312545" y="-21195"/>
            <a:chExt cx="1310630" cy="1506471"/>
          </a:xfrm>
        </p:grpSpPr>
        <p:sp>
          <p:nvSpPr>
            <p:cNvPr id="11" name="Šestiúhelník 10">
              <a:extLst>
                <a:ext uri="{FF2B5EF4-FFF2-40B4-BE49-F238E27FC236}">
                  <a16:creationId xmlns:a16="http://schemas.microsoft.com/office/drawing/2014/main" id="{D9F29A8B-906D-B205-4EC2-17A2A1A2C960}"/>
                </a:ext>
              </a:extLst>
            </p:cNvPr>
            <p:cNvSpPr/>
            <p:nvPr/>
          </p:nvSpPr>
          <p:spPr>
            <a:xfrm rot="5400000">
              <a:off x="1214624" y="76726"/>
              <a:ext cx="1506471" cy="1310630"/>
            </a:xfrm>
            <a:prstGeom prst="hexagon">
              <a:avLst>
                <a:gd name="adj" fmla="val 25000"/>
                <a:gd name="vf" fmla="val 115470"/>
              </a:avLst>
            </a:prstGeom>
            <a:solidFill>
              <a:schemeClr val="accent2"/>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2" name="Šestiúhelník 4">
              <a:extLst>
                <a:ext uri="{FF2B5EF4-FFF2-40B4-BE49-F238E27FC236}">
                  <a16:creationId xmlns:a16="http://schemas.microsoft.com/office/drawing/2014/main" id="{20C2C7F1-8781-841E-B791-ED28ED528F83}"/>
                </a:ext>
              </a:extLst>
            </p:cNvPr>
            <p:cNvSpPr txBox="1"/>
            <p:nvPr/>
          </p:nvSpPr>
          <p:spPr>
            <a:xfrm>
              <a:off x="1488188" y="234830"/>
              <a:ext cx="1106390" cy="10369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2066925">
                <a:lnSpc>
                  <a:spcPct val="90000"/>
                </a:lnSpc>
                <a:spcBef>
                  <a:spcPct val="0"/>
                </a:spcBef>
                <a:spcAft>
                  <a:spcPct val="35000"/>
                </a:spcAft>
              </a:pPr>
              <a:r>
                <a:rPr lang="cs-CZ" sz="4650" b="1"/>
                <a:t>7650</a:t>
              </a:r>
              <a:r>
                <a:rPr lang="en-US" sz="4650" b="1"/>
                <a:t>*</a:t>
              </a:r>
              <a:endParaRPr lang="cs-CZ" sz="4650" b="1"/>
            </a:p>
          </p:txBody>
        </p:sp>
      </p:grpSp>
    </p:spTree>
    <p:extLst>
      <p:ext uri="{BB962C8B-B14F-4D97-AF65-F5344CB8AC3E}">
        <p14:creationId xmlns:p14="http://schemas.microsoft.com/office/powerpoint/2010/main" val="2642854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25D775-243C-6CE8-ACD8-8A4DBBDE96D3}"/>
              </a:ext>
            </a:extLst>
          </p:cNvPr>
          <p:cNvSpPr>
            <a:spLocks noGrp="1"/>
          </p:cNvSpPr>
          <p:nvPr>
            <p:ph type="title"/>
          </p:nvPr>
        </p:nvSpPr>
        <p:spPr>
          <a:xfrm>
            <a:off x="3713021" y="1149786"/>
            <a:ext cx="11211862" cy="1301750"/>
          </a:xfrm>
        </p:spPr>
        <p:txBody>
          <a:bodyPr>
            <a:normAutofit/>
          </a:bodyPr>
          <a:lstStyle/>
          <a:p>
            <a:r>
              <a:rPr lang="cs-CZ" b="1">
                <a:solidFill>
                  <a:srgbClr val="002060"/>
                </a:solidFill>
                <a:latin typeface="Calibri"/>
                <a:cs typeface="Calibri"/>
              </a:rPr>
              <a:t>Index sociálního vyloučení</a:t>
            </a:r>
          </a:p>
        </p:txBody>
      </p:sp>
      <p:sp>
        <p:nvSpPr>
          <p:cNvPr id="3" name="Zástupný obsah 2">
            <a:extLst>
              <a:ext uri="{FF2B5EF4-FFF2-40B4-BE49-F238E27FC236}">
                <a16:creationId xmlns:a16="http://schemas.microsoft.com/office/drawing/2014/main" id="{059E2BDF-ED9D-FC4C-5A0D-EC300F22538D}"/>
              </a:ext>
            </a:extLst>
          </p:cNvPr>
          <p:cNvSpPr>
            <a:spLocks noGrp="1"/>
          </p:cNvSpPr>
          <p:nvPr>
            <p:ph idx="1"/>
          </p:nvPr>
        </p:nvSpPr>
        <p:spPr>
          <a:xfrm>
            <a:off x="2423160" y="2992241"/>
            <a:ext cx="14706600" cy="6656569"/>
          </a:xfrm>
        </p:spPr>
        <p:txBody>
          <a:bodyPr vert="horz" lIns="91440" tIns="45720" rIns="91440" bIns="45720" rtlCol="0" anchor="t">
            <a:normAutofit/>
          </a:bodyPr>
          <a:lstStyle/>
          <a:p>
            <a:pPr algn="just" fontAlgn="base">
              <a:buFont typeface="Calibri" pitchFamily="34" charset="0"/>
              <a:buChar char="-"/>
            </a:pPr>
            <a:r>
              <a:rPr lang="cs-CZ" sz="3000">
                <a:solidFill>
                  <a:srgbClr val="000000"/>
                </a:solidFill>
                <a:latin typeface="Calibri"/>
                <a:ea typeface="Times New Roman" panose="02020603050405020304" pitchFamily="18" charset="0"/>
                <a:cs typeface="Calibri"/>
              </a:rPr>
              <a:t>jednotný</a:t>
            </a:r>
            <a:r>
              <a:rPr lang="cs-CZ" sz="3000">
                <a:solidFill>
                  <a:srgbClr val="000000"/>
                </a:solidFill>
                <a:effectLst/>
                <a:latin typeface="Calibri"/>
                <a:ea typeface="Times New Roman" panose="02020603050405020304" pitchFamily="18" charset="0"/>
                <a:cs typeface="Calibri"/>
              </a:rPr>
              <a:t> nástroj zahrnující klíčové ukazatele umožňující v celorepublikovém rozsahu monitorovat míru zatížení </a:t>
            </a:r>
            <a:r>
              <a:rPr lang="cs-CZ" sz="3000">
                <a:solidFill>
                  <a:srgbClr val="000000"/>
                </a:solidFill>
                <a:latin typeface="Calibri"/>
                <a:ea typeface="Times New Roman" panose="02020603050405020304" pitchFamily="18" charset="0"/>
                <a:cs typeface="Calibri"/>
              </a:rPr>
              <a:t>sociálním vyloučením</a:t>
            </a:r>
            <a:endParaRPr lang="cs-CZ" sz="3000">
              <a:solidFill>
                <a:srgbClr val="000000"/>
              </a:solidFill>
              <a:effectLst/>
              <a:latin typeface="Calibri"/>
              <a:ea typeface="Times New Roman" panose="02020603050405020304" pitchFamily="18" charset="0"/>
              <a:cs typeface="Calibri"/>
            </a:endParaRPr>
          </a:p>
          <a:p>
            <a:pPr algn="just" fontAlgn="base">
              <a:buFont typeface="Calibri" pitchFamily="34" charset="0"/>
              <a:buChar char="-"/>
            </a:pPr>
            <a:r>
              <a:rPr lang="cs-CZ" sz="3000">
                <a:solidFill>
                  <a:srgbClr val="000000"/>
                </a:solidFill>
                <a:effectLst/>
                <a:latin typeface="Calibri"/>
                <a:ea typeface="Times New Roman" panose="02020603050405020304" pitchFamily="18" charset="0"/>
                <a:cs typeface="Calibri"/>
              </a:rPr>
              <a:t>základní orientační nástroj vlády pro interpretaci změn v jednotlivých oblastech SV </a:t>
            </a:r>
            <a:r>
              <a:rPr lang="cs-CZ" sz="3000">
                <a:latin typeface="Calibri"/>
                <a:ea typeface="Times New Roman" panose="02020603050405020304" pitchFamily="18" charset="0"/>
                <a:cs typeface="Calibri"/>
              </a:rPr>
              <a:t/>
            </a:r>
            <a:br>
              <a:rPr lang="cs-CZ" sz="3000">
                <a:latin typeface="Calibri"/>
                <a:ea typeface="Times New Roman" panose="02020603050405020304" pitchFamily="18" charset="0"/>
                <a:cs typeface="Calibri"/>
              </a:rPr>
            </a:br>
            <a:endParaRPr lang="cs-CZ" sz="3000">
              <a:solidFill>
                <a:srgbClr val="000000"/>
              </a:solidFill>
              <a:effectLst/>
              <a:latin typeface="Calibri" panose="020F0502020204030204" pitchFamily="34" charset="0"/>
              <a:ea typeface="Times New Roman" panose="02020603050405020304" pitchFamily="18" charset="0"/>
            </a:endParaRPr>
          </a:p>
          <a:p>
            <a:pPr marL="0" indent="0" algn="just" fontAlgn="base">
              <a:buNone/>
            </a:pPr>
            <a:r>
              <a:rPr lang="cs-CZ" sz="3000" b="1" u="sng">
                <a:solidFill>
                  <a:srgbClr val="000000"/>
                </a:solidFill>
                <a:latin typeface="Calibri"/>
                <a:ea typeface="Times New Roman" panose="02020603050405020304" pitchFamily="18" charset="0"/>
                <a:cs typeface="Calibri"/>
              </a:rPr>
              <a:t>ISV </a:t>
            </a:r>
            <a:r>
              <a:rPr lang="cs-CZ" sz="3000" b="1" u="sng">
                <a:solidFill>
                  <a:srgbClr val="000000"/>
                </a:solidFill>
                <a:effectLst/>
                <a:latin typeface="Calibri"/>
                <a:ea typeface="Times New Roman" panose="02020603050405020304" pitchFamily="18" charset="0"/>
                <a:cs typeface="Calibri"/>
              </a:rPr>
              <a:t>umožňuje:</a:t>
            </a:r>
            <a:r>
              <a:rPr lang="cs-CZ" sz="3000" b="1" u="sng">
                <a:solidFill>
                  <a:srgbClr val="000000"/>
                </a:solidFill>
                <a:latin typeface="Calibri"/>
                <a:ea typeface="Times New Roman" panose="02020603050405020304" pitchFamily="18" charset="0"/>
                <a:cs typeface="Calibri"/>
              </a:rPr>
              <a:t>  </a:t>
            </a:r>
          </a:p>
          <a:p>
            <a:pPr algn="just" fontAlgn="base">
              <a:buFont typeface="Calibri" pitchFamily="34" charset="0"/>
              <a:buChar char="-"/>
            </a:pPr>
            <a:r>
              <a:rPr lang="cs-CZ" sz="3000">
                <a:solidFill>
                  <a:srgbClr val="000000"/>
                </a:solidFill>
                <a:effectLst/>
                <a:latin typeface="Calibri"/>
                <a:ea typeface="Times New Roman" panose="02020603050405020304" pitchFamily="18" charset="0"/>
                <a:cs typeface="Calibri"/>
              </a:rPr>
              <a:t>zacilovat vládní politiky podpory sociálního začleňování do území</a:t>
            </a:r>
          </a:p>
          <a:p>
            <a:pPr algn="just" fontAlgn="base">
              <a:buFont typeface="Calibri"/>
              <a:buChar char="-"/>
            </a:pPr>
            <a:r>
              <a:rPr lang="cs-CZ" sz="3000">
                <a:solidFill>
                  <a:srgbClr val="000000"/>
                </a:solidFill>
                <a:effectLst/>
                <a:latin typeface="Calibri"/>
                <a:ea typeface="Times New Roman" panose="02020603050405020304" pitchFamily="18" charset="0"/>
                <a:cs typeface="Calibri"/>
              </a:rPr>
              <a:t>posilovat podporu do území s vysokou zátěží sociálního vyloučení</a:t>
            </a:r>
            <a:r>
              <a:rPr lang="cs-CZ" sz="3000">
                <a:solidFill>
                  <a:srgbClr val="000000"/>
                </a:solidFill>
                <a:latin typeface="Calibri"/>
                <a:ea typeface="Times New Roman" panose="02020603050405020304" pitchFamily="18" charset="0"/>
                <a:cs typeface="Calibri"/>
              </a:rPr>
              <a:t> </a:t>
            </a:r>
            <a:endParaRPr lang="cs-CZ" sz="3000">
              <a:solidFill>
                <a:srgbClr val="000000"/>
              </a:solidFill>
              <a:effectLst/>
              <a:latin typeface="Calibri" panose="020F0502020204030204" pitchFamily="34" charset="0"/>
              <a:ea typeface="Times New Roman" panose="02020603050405020304" pitchFamily="18" charset="0"/>
              <a:cs typeface="Calibri"/>
            </a:endParaRPr>
          </a:p>
          <a:p>
            <a:pPr algn="just" fontAlgn="base">
              <a:buFont typeface="Calibri"/>
              <a:buChar char="-"/>
            </a:pPr>
            <a:r>
              <a:rPr lang="cs-CZ" sz="3000">
                <a:solidFill>
                  <a:srgbClr val="000000"/>
                </a:solidFill>
                <a:effectLst/>
                <a:latin typeface="Calibri"/>
                <a:ea typeface="Times New Roman" panose="02020603050405020304" pitchFamily="18" charset="0"/>
                <a:cs typeface="Calibri"/>
              </a:rPr>
              <a:t>koordinovat podporu horizontálně (meziresortně) a vertikálně (do území, k obcím) </a:t>
            </a:r>
            <a:endParaRPr lang="cs-CZ" sz="3000">
              <a:effectLst/>
              <a:latin typeface="Calibri"/>
              <a:ea typeface="Times New Roman" panose="02020603050405020304" pitchFamily="18" charset="0"/>
              <a:cs typeface="Calibri"/>
            </a:endParaRPr>
          </a:p>
        </p:txBody>
      </p:sp>
      <p:pic>
        <p:nvPicPr>
          <p:cNvPr id="6" name="Graphic 5" descr="Ganttův diagram se souvislou výplní">
            <a:extLst>
              <a:ext uri="{FF2B5EF4-FFF2-40B4-BE49-F238E27FC236}">
                <a16:creationId xmlns:a16="http://schemas.microsoft.com/office/drawing/2014/main" id="{A4D29CE1-AA95-6AF9-0158-841C503C67C4}"/>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2527341" y="1350289"/>
            <a:ext cx="914400" cy="914400"/>
          </a:xfrm>
          <a:prstGeom prst="rect">
            <a:avLst/>
          </a:prstGeom>
        </p:spPr>
      </p:pic>
    </p:spTree>
    <p:extLst>
      <p:ext uri="{BB962C8B-B14F-4D97-AF65-F5344CB8AC3E}">
        <p14:creationId xmlns:p14="http://schemas.microsoft.com/office/powerpoint/2010/main" val="31079031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25D775-243C-6CE8-ACD8-8A4DBBDE96D3}"/>
              </a:ext>
            </a:extLst>
          </p:cNvPr>
          <p:cNvSpPr>
            <a:spLocks noGrp="1"/>
          </p:cNvSpPr>
          <p:nvPr>
            <p:ph type="title"/>
          </p:nvPr>
        </p:nvSpPr>
        <p:spPr>
          <a:xfrm>
            <a:off x="884829" y="1017901"/>
            <a:ext cx="16897554" cy="1301750"/>
          </a:xfrm>
        </p:spPr>
        <p:txBody>
          <a:bodyPr>
            <a:normAutofit/>
          </a:bodyPr>
          <a:lstStyle/>
          <a:p>
            <a:r>
              <a:rPr lang="cs-CZ" sz="4000" b="1" i="0">
                <a:solidFill>
                  <a:srgbClr val="002060"/>
                </a:solidFill>
                <a:effectLst/>
                <a:ea typeface="+mj-lt"/>
                <a:cs typeface="+mj-lt"/>
              </a:rPr>
              <a:t>Aktuální situace </a:t>
            </a:r>
            <a:r>
              <a:rPr lang="cs-CZ" sz="4000" b="1">
                <a:solidFill>
                  <a:srgbClr val="002060"/>
                </a:solidFill>
                <a:ea typeface="+mj-lt"/>
                <a:cs typeface="+mj-lt"/>
              </a:rPr>
              <a:t>v sociálním</a:t>
            </a:r>
            <a:r>
              <a:rPr lang="cs-CZ" sz="4000" b="1" i="0">
                <a:solidFill>
                  <a:srgbClr val="002060"/>
                </a:solidFill>
                <a:effectLst/>
                <a:ea typeface="+mj-lt"/>
                <a:cs typeface="+mj-lt"/>
              </a:rPr>
              <a:t> vyloučení</a:t>
            </a:r>
            <a:r>
              <a:rPr lang="cs-CZ" sz="4000" b="1">
                <a:solidFill>
                  <a:srgbClr val="002060"/>
                </a:solidFill>
                <a:ea typeface="+mj-lt"/>
                <a:cs typeface="+mj-lt"/>
              </a:rPr>
              <a:t> v Česku: Index sociálního vyloučení</a:t>
            </a:r>
            <a:endParaRPr lang="cs-CZ" sz="4000">
              <a:solidFill>
                <a:srgbClr val="002060"/>
              </a:solidFill>
              <a:ea typeface="+mj-lt"/>
              <a:cs typeface="+mj-lt"/>
            </a:endParaRPr>
          </a:p>
        </p:txBody>
      </p:sp>
      <p:sp>
        <p:nvSpPr>
          <p:cNvPr id="3" name="Zástupný obsah 2">
            <a:extLst>
              <a:ext uri="{FF2B5EF4-FFF2-40B4-BE49-F238E27FC236}">
                <a16:creationId xmlns:a16="http://schemas.microsoft.com/office/drawing/2014/main" id="{059E2BDF-ED9D-FC4C-5A0D-EC300F22538D}"/>
              </a:ext>
            </a:extLst>
          </p:cNvPr>
          <p:cNvSpPr>
            <a:spLocks noGrp="1"/>
          </p:cNvSpPr>
          <p:nvPr>
            <p:ph idx="1"/>
          </p:nvPr>
        </p:nvSpPr>
        <p:spPr>
          <a:xfrm>
            <a:off x="10022588" y="2428361"/>
            <a:ext cx="7741662" cy="6656569"/>
          </a:xfrm>
        </p:spPr>
        <p:txBody>
          <a:bodyPr vert="horz" lIns="91440" tIns="45720" rIns="91440" bIns="45720" rtlCol="0" anchor="t">
            <a:noAutofit/>
          </a:bodyPr>
          <a:lstStyle/>
          <a:p>
            <a:pPr>
              <a:lnSpc>
                <a:spcPct val="150000"/>
              </a:lnSpc>
              <a:buFont typeface="Wingdings" panose="05000000000000000000" pitchFamily="2" charset="2"/>
              <a:buChar char="ü"/>
            </a:pPr>
            <a:r>
              <a:rPr lang="cs-CZ" sz="2400"/>
              <a:t>Roste počet obcí silně zasažených sociálním vyloučením (Index 12+: 175 –&gt; </a:t>
            </a:r>
            <a:r>
              <a:rPr lang="cs-CZ" sz="2400" b="1"/>
              <a:t>191</a:t>
            </a:r>
            <a:r>
              <a:rPr lang="cs-CZ" sz="2400"/>
              <a:t>)</a:t>
            </a:r>
            <a:endParaRPr lang="en-US" sz="2400">
              <a:ea typeface="Calibri"/>
              <a:cs typeface="Calibri"/>
            </a:endParaRPr>
          </a:p>
          <a:p>
            <a:pPr>
              <a:lnSpc>
                <a:spcPct val="150000"/>
              </a:lnSpc>
              <a:buFont typeface="Wingdings" panose="05000000000000000000" pitchFamily="2" charset="2"/>
              <a:buChar char="ü"/>
            </a:pPr>
            <a:r>
              <a:rPr lang="cs-CZ" sz="2400" b="1"/>
              <a:t>10 % obcí</a:t>
            </a:r>
            <a:r>
              <a:rPr lang="cs-CZ" sz="2400"/>
              <a:t> v ČR zaznamenalo v roce 2022 </a:t>
            </a:r>
            <a:r>
              <a:rPr lang="cs-CZ" sz="2400" b="1"/>
              <a:t>zhoršení</a:t>
            </a:r>
            <a:r>
              <a:rPr lang="cs-CZ" sz="2400"/>
              <a:t> situace </a:t>
            </a:r>
            <a:endParaRPr lang="cs-CZ" sz="2400">
              <a:ea typeface="Calibri"/>
              <a:cs typeface="Calibri"/>
            </a:endParaRPr>
          </a:p>
          <a:p>
            <a:pPr>
              <a:lnSpc>
                <a:spcPct val="150000"/>
              </a:lnSpc>
              <a:buFont typeface="Wingdings" panose="05000000000000000000" pitchFamily="2" charset="2"/>
              <a:buChar char="ü"/>
            </a:pPr>
            <a:r>
              <a:rPr lang="cs-CZ" sz="2400"/>
              <a:t>V ČR zhruba </a:t>
            </a:r>
            <a:r>
              <a:rPr lang="cs-CZ" sz="2400" b="1"/>
              <a:t>20 obcí</a:t>
            </a:r>
            <a:r>
              <a:rPr lang="cs-CZ" sz="2400"/>
              <a:t>, které trvale vykazují nejvyšší hodnoty Indexu sociálního vyloučení</a:t>
            </a:r>
            <a:endParaRPr lang="cs-CZ" sz="2400">
              <a:ea typeface="Calibri"/>
              <a:cs typeface="Calibri"/>
            </a:endParaRPr>
          </a:p>
          <a:p>
            <a:pPr>
              <a:lnSpc>
                <a:spcPct val="150000"/>
              </a:lnSpc>
              <a:buFont typeface="Wingdings" panose="05000000000000000000" pitchFamily="2" charset="2"/>
              <a:buChar char="ü"/>
            </a:pPr>
            <a:r>
              <a:rPr lang="cs-CZ" sz="2400"/>
              <a:t>Nejvíce ohrožených obcí bylo v roce 2022 v </a:t>
            </a:r>
            <a:r>
              <a:rPr lang="cs-CZ" sz="2400" b="1"/>
              <a:t>Moravskoslezském kraji </a:t>
            </a:r>
            <a:r>
              <a:rPr lang="cs-CZ" sz="2400"/>
              <a:t>(59), </a:t>
            </a:r>
            <a:r>
              <a:rPr lang="cs-CZ" sz="2400" b="1"/>
              <a:t>Ústeckém kraji </a:t>
            </a:r>
            <a:r>
              <a:rPr lang="cs-CZ" sz="2400"/>
              <a:t>(55), </a:t>
            </a:r>
            <a:r>
              <a:rPr lang="cs-CZ" sz="2400" b="1"/>
              <a:t>Středočeském kraji </a:t>
            </a:r>
            <a:r>
              <a:rPr lang="cs-CZ" sz="2400"/>
              <a:t>(48), </a:t>
            </a:r>
            <a:r>
              <a:rPr lang="cs-CZ" sz="2400" b="1"/>
              <a:t>Olomouckém kraji </a:t>
            </a:r>
            <a:r>
              <a:rPr lang="cs-CZ" sz="2400"/>
              <a:t>(47) a </a:t>
            </a:r>
            <a:r>
              <a:rPr lang="cs-CZ" sz="2400" b="1"/>
              <a:t>Plzeňském kraji </a:t>
            </a:r>
            <a:r>
              <a:rPr lang="cs-CZ" sz="2400"/>
              <a:t>(44). </a:t>
            </a:r>
          </a:p>
          <a:p>
            <a:pPr>
              <a:lnSpc>
                <a:spcPct val="150000"/>
              </a:lnSpc>
              <a:buFont typeface="Wingdings" panose="05000000000000000000" pitchFamily="2" charset="2"/>
              <a:buChar char="ü"/>
            </a:pPr>
            <a:r>
              <a:rPr lang="cs-CZ" sz="2400"/>
              <a:t>Regionální zatížení je trvalé, jde o </a:t>
            </a:r>
            <a:r>
              <a:rPr lang="cs-CZ" sz="2400" b="1"/>
              <a:t>strukturální zátěž </a:t>
            </a:r>
            <a:endParaRPr lang="cs-CZ" sz="2400" b="1">
              <a:ea typeface="Calibri"/>
              <a:cs typeface="Calibri"/>
            </a:endParaRPr>
          </a:p>
          <a:p>
            <a:pPr>
              <a:lnSpc>
                <a:spcPct val="150000"/>
              </a:lnSpc>
              <a:buFont typeface="Wingdings" panose="05000000000000000000" pitchFamily="2" charset="2"/>
              <a:buChar char="ü"/>
            </a:pPr>
            <a:r>
              <a:rPr lang="cs-CZ" sz="2400"/>
              <a:t>Místní situace je značně závislá na makro úrovni, ale </a:t>
            </a:r>
            <a:r>
              <a:rPr lang="cs-CZ" sz="2400" b="1"/>
              <a:t>změna je možná</a:t>
            </a:r>
            <a:endParaRPr lang="cs-CZ" sz="2400" b="1">
              <a:ea typeface="Calibri"/>
              <a:cs typeface="Calibri"/>
            </a:endParaRPr>
          </a:p>
        </p:txBody>
      </p:sp>
      <p:pic>
        <p:nvPicPr>
          <p:cNvPr id="5" name="Zástupný obsah 3" descr="Obsah obrázku mapa, text&#10;&#10;Popis se vygeneroval automaticky.">
            <a:extLst>
              <a:ext uri="{FF2B5EF4-FFF2-40B4-BE49-F238E27FC236}">
                <a16:creationId xmlns:a16="http://schemas.microsoft.com/office/drawing/2014/main" id="{1C45CCE8-C083-363F-E532-C94219EFF91A}"/>
              </a:ext>
            </a:extLst>
          </p:cNvPr>
          <p:cNvPicPr>
            <a:picLocks noChangeAspect="1"/>
          </p:cNvPicPr>
          <p:nvPr/>
        </p:nvPicPr>
        <p:blipFill>
          <a:blip r:embed="rId2"/>
          <a:stretch>
            <a:fillRect/>
          </a:stretch>
        </p:blipFill>
        <p:spPr>
          <a:xfrm>
            <a:off x="247609" y="2977986"/>
            <a:ext cx="9782344" cy="5668336"/>
          </a:xfrm>
          <a:prstGeom prst="rect">
            <a:avLst/>
          </a:prstGeom>
          <a:noFill/>
        </p:spPr>
      </p:pic>
    </p:spTree>
    <p:extLst>
      <p:ext uri="{BB962C8B-B14F-4D97-AF65-F5344CB8AC3E}">
        <p14:creationId xmlns:p14="http://schemas.microsoft.com/office/powerpoint/2010/main" val="22334070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EEB1D-E599-793B-3285-E06DF7C71D82}"/>
              </a:ext>
            </a:extLst>
          </p:cNvPr>
          <p:cNvSpPr>
            <a:spLocks noGrp="1"/>
          </p:cNvSpPr>
          <p:nvPr>
            <p:ph type="title"/>
          </p:nvPr>
        </p:nvSpPr>
        <p:spPr>
          <a:xfrm>
            <a:off x="3187598" y="997320"/>
            <a:ext cx="11912804" cy="1143000"/>
          </a:xfrm>
        </p:spPr>
        <p:txBody>
          <a:bodyPr/>
          <a:lstStyle/>
          <a:p>
            <a:r>
              <a:rPr lang="cs-CZ" b="1">
                <a:solidFill>
                  <a:srgbClr val="002060"/>
                </a:solidFill>
                <a:cs typeface="Calibri"/>
              </a:rPr>
              <a:t>Index sociálního vyloučení 2021-2022</a:t>
            </a:r>
            <a:endParaRPr lang="cs-CZ" b="1">
              <a:solidFill>
                <a:srgbClr val="002060"/>
              </a:solidFill>
              <a:ea typeface="Calibri"/>
              <a:cs typeface="Calibri"/>
            </a:endParaRPr>
          </a:p>
        </p:txBody>
      </p:sp>
      <p:pic>
        <p:nvPicPr>
          <p:cNvPr id="10" name="Content Placeholder 9">
            <a:extLst>
              <a:ext uri="{FF2B5EF4-FFF2-40B4-BE49-F238E27FC236}">
                <a16:creationId xmlns:a16="http://schemas.microsoft.com/office/drawing/2014/main" id="{BEDA8C1A-96F0-691B-8330-E2744D99F8FA}"/>
              </a:ext>
            </a:extLst>
          </p:cNvPr>
          <p:cNvPicPr>
            <a:picLocks noGrp="1" noChangeAspect="1"/>
          </p:cNvPicPr>
          <p:nvPr>
            <p:ph idx="1"/>
          </p:nvPr>
        </p:nvPicPr>
        <p:blipFill rotWithShape="1">
          <a:blip r:embed="rId2"/>
          <a:srcRect l="9024" t="29974" r="28173" b="25916"/>
          <a:stretch/>
        </p:blipFill>
        <p:spPr>
          <a:xfrm>
            <a:off x="1232029" y="2011428"/>
            <a:ext cx="15823941" cy="6233412"/>
          </a:xfrm>
        </p:spPr>
      </p:pic>
      <p:sp>
        <p:nvSpPr>
          <p:cNvPr id="3" name="Zástupný obsah 2">
            <a:extLst>
              <a:ext uri="{FF2B5EF4-FFF2-40B4-BE49-F238E27FC236}">
                <a16:creationId xmlns:a16="http://schemas.microsoft.com/office/drawing/2014/main" id="{1A4C8A1E-1CB5-362E-0E09-F2B91AC3DBBA}"/>
              </a:ext>
            </a:extLst>
          </p:cNvPr>
          <p:cNvSpPr txBox="1">
            <a:spLocks/>
          </p:cNvSpPr>
          <p:nvPr/>
        </p:nvSpPr>
        <p:spPr>
          <a:xfrm>
            <a:off x="1229164" y="8523262"/>
            <a:ext cx="15823941" cy="1479470"/>
          </a:xfrm>
          <a:prstGeom prst="rect">
            <a:avLst/>
          </a:prstGeom>
        </p:spPr>
        <p:txBody>
          <a:bodyPr vert="horz" lIns="91440" tIns="45720" rIns="91440" bIns="45720" rtlCol="0" anchor="t">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b="1" cap="all">
                <a:solidFill>
                  <a:srgbClr val="002060"/>
                </a:solidFill>
                <a:latin typeface="+mj-lt"/>
              </a:rPr>
              <a:t>Výhled: </a:t>
            </a:r>
            <a:r>
              <a:rPr lang="cs-CZ" b="1">
                <a:solidFill>
                  <a:srgbClr val="002060"/>
                </a:solidFill>
                <a:latin typeface="+mj-lt"/>
                <a:ea typeface="Calibri"/>
              </a:rPr>
              <a:t>Již nyní víme, že pro </a:t>
            </a:r>
            <a:r>
              <a:rPr lang="cs-CZ" b="1">
                <a:solidFill>
                  <a:srgbClr val="002060"/>
                </a:solidFill>
                <a:effectLst/>
                <a:latin typeface="+mj-lt"/>
                <a:ea typeface="Calibri"/>
              </a:rPr>
              <a:t>rok 2023 se situace mnohých českých obcí podstatným způsobem zhorší</a:t>
            </a:r>
            <a:r>
              <a:rPr lang="cs-CZ" b="1">
                <a:solidFill>
                  <a:srgbClr val="002060"/>
                </a:solidFill>
                <a:latin typeface="+mj-lt"/>
                <a:ea typeface="Calibri"/>
              </a:rPr>
              <a:t>!</a:t>
            </a:r>
            <a:endParaRPr lang="cs-CZ" b="1">
              <a:solidFill>
                <a:srgbClr val="002060"/>
              </a:solidFill>
              <a:latin typeface="+mj-lt"/>
              <a:ea typeface="Calibri"/>
              <a:cs typeface="Calibri"/>
            </a:endParaRPr>
          </a:p>
        </p:txBody>
      </p:sp>
    </p:spTree>
    <p:extLst>
      <p:ext uri="{BB962C8B-B14F-4D97-AF65-F5344CB8AC3E}">
        <p14:creationId xmlns:p14="http://schemas.microsoft.com/office/powerpoint/2010/main" val="6980622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obsah 2">
            <a:extLst>
              <a:ext uri="{FF2B5EF4-FFF2-40B4-BE49-F238E27FC236}">
                <a16:creationId xmlns:a16="http://schemas.microsoft.com/office/drawing/2014/main" id="{071F028F-39DC-C69F-9CDB-1C21AB011FE5}"/>
              </a:ext>
            </a:extLst>
          </p:cNvPr>
          <p:cNvSpPr txBox="1">
            <a:spLocks/>
          </p:cNvSpPr>
          <p:nvPr/>
        </p:nvSpPr>
        <p:spPr>
          <a:xfrm>
            <a:off x="199728" y="3205843"/>
            <a:ext cx="17870402" cy="607721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cs-CZ"/>
          </a:p>
          <a:p>
            <a:pPr algn="l">
              <a:buFont typeface="Wingdings" panose="05000000000000000000" pitchFamily="2" charset="2"/>
              <a:buChar char="ü"/>
            </a:pPr>
            <a:r>
              <a:rPr lang="cs-CZ" b="1">
                <a:solidFill>
                  <a:schemeClr val="tx1"/>
                </a:solidFill>
              </a:rPr>
              <a:t> 	Nekvalitní a nestabilní bydlení </a:t>
            </a:r>
            <a:r>
              <a:rPr lang="cs-CZ">
                <a:solidFill>
                  <a:schemeClr val="tx1"/>
                </a:solidFill>
              </a:rPr>
              <a:t>= až 3x vyšší šance potíží ve škole, vyšší riziko vzniku závislostí (vliv    	stěhování, stresové zátěže, nemožnosti mít svůj “školní kout“)</a:t>
            </a:r>
          </a:p>
          <a:p>
            <a:pPr algn="l">
              <a:buFont typeface="Wingdings" panose="05000000000000000000" pitchFamily="2" charset="2"/>
              <a:buChar char="ü"/>
            </a:pPr>
            <a:r>
              <a:rPr lang="cs-CZ" b="1">
                <a:solidFill>
                  <a:schemeClr val="tx1"/>
                </a:solidFill>
              </a:rPr>
              <a:t> 	Vyšší nemocnost </a:t>
            </a:r>
            <a:r>
              <a:rPr lang="cs-CZ">
                <a:solidFill>
                  <a:schemeClr val="tx1"/>
                </a:solidFill>
              </a:rPr>
              <a:t>= vyšší absence </a:t>
            </a:r>
          </a:p>
          <a:p>
            <a:pPr algn="l">
              <a:buFont typeface="Wingdings" panose="05000000000000000000" pitchFamily="2" charset="2"/>
              <a:buChar char="ü"/>
            </a:pPr>
            <a:r>
              <a:rPr lang="cs-CZ" b="1">
                <a:solidFill>
                  <a:schemeClr val="tx1"/>
                </a:solidFill>
              </a:rPr>
              <a:t> 	Exekuce rodičů</a:t>
            </a:r>
            <a:r>
              <a:rPr lang="cs-CZ">
                <a:solidFill>
                  <a:schemeClr val="tx1"/>
                </a:solidFill>
              </a:rPr>
              <a:t> = 46% vzdělávací neúspěšností dětí</a:t>
            </a:r>
            <a:r>
              <a:rPr lang="cs-CZ">
                <a:solidFill>
                  <a:srgbClr val="181818"/>
                </a:solidFill>
                <a:latin typeface="Lumin Serif"/>
              </a:rPr>
              <a:t> </a:t>
            </a:r>
          </a:p>
          <a:p>
            <a:pPr algn="l">
              <a:buFont typeface="Wingdings" panose="05000000000000000000" pitchFamily="2" charset="2"/>
              <a:buChar char="ü"/>
            </a:pPr>
            <a:r>
              <a:rPr lang="cs-CZ">
                <a:solidFill>
                  <a:srgbClr val="181818"/>
                </a:solidFill>
                <a:latin typeface="Lumin Serif"/>
              </a:rPr>
              <a:t> 	Tam, kde má </a:t>
            </a:r>
            <a:r>
              <a:rPr lang="cs-CZ" b="1">
                <a:solidFill>
                  <a:srgbClr val="181818"/>
                </a:solidFill>
                <a:latin typeface="Lumin Serif"/>
              </a:rPr>
              <a:t>exekuce 2x více obyvatel, než je průměrná hodnota, vyrůstá ve státní péči 2x více dětí </a:t>
            </a:r>
            <a:endParaRPr lang="cs-CZ" b="1">
              <a:solidFill>
                <a:schemeClr val="tx1"/>
              </a:solidFill>
            </a:endParaRPr>
          </a:p>
          <a:p>
            <a:pPr algn="l">
              <a:buFont typeface="Wingdings" panose="05000000000000000000" pitchFamily="2" charset="2"/>
              <a:buChar char="ü"/>
            </a:pPr>
            <a:r>
              <a:rPr lang="cs-CZ" b="1">
                <a:solidFill>
                  <a:schemeClr val="tx1"/>
                </a:solidFill>
              </a:rPr>
              <a:t> 	Rozšíření exekucí a bytové nouze v rodinách </a:t>
            </a:r>
            <a:r>
              <a:rPr lang="cs-CZ">
                <a:solidFill>
                  <a:schemeClr val="tx1"/>
                </a:solidFill>
              </a:rPr>
              <a:t>= předčasné odchody ze ZŠ a SŠ </a:t>
            </a:r>
          </a:p>
          <a:p>
            <a:pPr algn="l">
              <a:buFont typeface="Wingdings" panose="05000000000000000000" pitchFamily="2" charset="2"/>
              <a:buChar char="ü"/>
            </a:pPr>
            <a:r>
              <a:rPr lang="cs-CZ" b="1">
                <a:solidFill>
                  <a:schemeClr val="tx1"/>
                </a:solidFill>
              </a:rPr>
              <a:t> 	P</a:t>
            </a:r>
            <a:r>
              <a:rPr lang="cs-CZ" sz="3200" b="1">
                <a:solidFill>
                  <a:schemeClr val="tx1"/>
                </a:solidFill>
              </a:rPr>
              <a:t>ředčasné odchody ze základních škol jsou důvodem nezaměstnanosti lidí do 19 let v celých 34 %</a:t>
            </a:r>
          </a:p>
          <a:p>
            <a:pPr>
              <a:buFont typeface="Wingdings" panose="05000000000000000000" pitchFamily="2" charset="2"/>
              <a:buChar char="ü"/>
            </a:pPr>
            <a:endParaRPr lang="cs-CZ"/>
          </a:p>
          <a:p>
            <a:pPr>
              <a:buFont typeface="Wingdings" panose="05000000000000000000" pitchFamily="2" charset="2"/>
              <a:buChar char="ü"/>
            </a:pPr>
            <a:endParaRPr lang="cs-CZ"/>
          </a:p>
        </p:txBody>
      </p:sp>
      <p:sp>
        <p:nvSpPr>
          <p:cNvPr id="2" name="TextovéPole 1">
            <a:extLst>
              <a:ext uri="{FF2B5EF4-FFF2-40B4-BE49-F238E27FC236}">
                <a16:creationId xmlns:a16="http://schemas.microsoft.com/office/drawing/2014/main" id="{F38FC50F-59D5-2115-3E0B-80714EEEBCF9}"/>
              </a:ext>
            </a:extLst>
          </p:cNvPr>
          <p:cNvSpPr txBox="1"/>
          <p:nvPr/>
        </p:nvSpPr>
        <p:spPr>
          <a:xfrm>
            <a:off x="10439400" y="8923518"/>
            <a:ext cx="7848600" cy="369332"/>
          </a:xfrm>
          <a:prstGeom prst="rect">
            <a:avLst/>
          </a:prstGeom>
          <a:noFill/>
        </p:spPr>
        <p:txBody>
          <a:bodyPr wrap="square" rtlCol="0">
            <a:spAutoFit/>
          </a:bodyPr>
          <a:lstStyle/>
          <a:p>
            <a:r>
              <a:rPr lang="cs-CZ" b="1"/>
              <a:t>© </a:t>
            </a:r>
            <a:r>
              <a:rPr lang="cs-CZ"/>
              <a:t>PAQ </a:t>
            </a:r>
            <a:r>
              <a:rPr lang="cs-CZ" err="1"/>
              <a:t>research</a:t>
            </a:r>
            <a:r>
              <a:rPr lang="cs-CZ"/>
              <a:t> (2022), </a:t>
            </a:r>
            <a:r>
              <a:rPr lang="cs-CZ" err="1"/>
              <a:t>Lumos</a:t>
            </a:r>
            <a:r>
              <a:rPr lang="cs-CZ"/>
              <a:t> (2023), Agentura pro sociální začleňování (2022)</a:t>
            </a:r>
          </a:p>
        </p:txBody>
      </p:sp>
      <p:sp>
        <p:nvSpPr>
          <p:cNvPr id="3" name="Title 1">
            <a:extLst>
              <a:ext uri="{FF2B5EF4-FFF2-40B4-BE49-F238E27FC236}">
                <a16:creationId xmlns:a16="http://schemas.microsoft.com/office/drawing/2014/main" id="{1A5CFC07-1D25-539D-D771-2A209BD7EB36}"/>
              </a:ext>
            </a:extLst>
          </p:cNvPr>
          <p:cNvSpPr txBox="1">
            <a:spLocks/>
          </p:cNvSpPr>
          <p:nvPr/>
        </p:nvSpPr>
        <p:spPr>
          <a:xfrm>
            <a:off x="1918666" y="1889246"/>
            <a:ext cx="14452301"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s-CZ" sz="4000" b="1">
                <a:solidFill>
                  <a:schemeClr val="tx2">
                    <a:lumMod val="75000"/>
                  </a:schemeClr>
                </a:solidFill>
                <a:cs typeface="Calibri"/>
              </a:rPr>
              <a:t>Bydlení/zdraví/předčasné odchody/dluhy/nezaměstnanost </a:t>
            </a:r>
          </a:p>
          <a:p>
            <a:r>
              <a:rPr lang="cs-CZ" sz="4000" b="1">
                <a:solidFill>
                  <a:schemeClr val="tx2">
                    <a:lumMod val="75000"/>
                  </a:schemeClr>
                </a:solidFill>
                <a:cs typeface="Calibri"/>
              </a:rPr>
              <a:t>aneb </a:t>
            </a:r>
          </a:p>
          <a:p>
            <a:r>
              <a:rPr lang="cs-CZ" sz="4000" b="1">
                <a:solidFill>
                  <a:schemeClr val="tx2">
                    <a:lumMod val="75000"/>
                  </a:schemeClr>
                </a:solidFill>
                <a:cs typeface="Calibri"/>
              </a:rPr>
              <a:t>vše souvisí se vším </a:t>
            </a:r>
            <a:endParaRPr lang="en-US" sz="4000" b="1">
              <a:solidFill>
                <a:schemeClr val="tx2">
                  <a:lumMod val="75000"/>
                </a:schemeClr>
              </a:solidFill>
            </a:endParaRPr>
          </a:p>
        </p:txBody>
      </p:sp>
    </p:spTree>
    <p:extLst>
      <p:ext uri="{BB962C8B-B14F-4D97-AF65-F5344CB8AC3E}">
        <p14:creationId xmlns:p14="http://schemas.microsoft.com/office/powerpoint/2010/main" val="30159405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id="{5FA3D52A-CFA2-DA9F-B279-3DF514757689}"/>
              </a:ext>
            </a:extLst>
          </p:cNvPr>
          <p:cNvSpPr txBox="1">
            <a:spLocks/>
          </p:cNvSpPr>
          <p:nvPr/>
        </p:nvSpPr>
        <p:spPr>
          <a:xfrm>
            <a:off x="4556604" y="1653540"/>
            <a:ext cx="11765591" cy="106467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6000" b="1">
                <a:solidFill>
                  <a:schemeClr val="tx2">
                    <a:lumMod val="75000"/>
                  </a:schemeClr>
                </a:solidFill>
              </a:rPr>
              <a:t>Sociálně vyloučení Romové</a:t>
            </a:r>
          </a:p>
        </p:txBody>
      </p:sp>
      <p:sp>
        <p:nvSpPr>
          <p:cNvPr id="2" name="TextovéPole 1">
            <a:extLst>
              <a:ext uri="{FF2B5EF4-FFF2-40B4-BE49-F238E27FC236}">
                <a16:creationId xmlns:a16="http://schemas.microsoft.com/office/drawing/2014/main" id="{F38FC50F-59D5-2115-3E0B-80714EEEBCF9}"/>
              </a:ext>
            </a:extLst>
          </p:cNvPr>
          <p:cNvSpPr txBox="1"/>
          <p:nvPr/>
        </p:nvSpPr>
        <p:spPr>
          <a:xfrm>
            <a:off x="10615863" y="9517076"/>
            <a:ext cx="7848600" cy="369332"/>
          </a:xfrm>
          <a:prstGeom prst="rect">
            <a:avLst/>
          </a:prstGeom>
          <a:noFill/>
        </p:spPr>
        <p:txBody>
          <a:bodyPr wrap="square" rtlCol="0">
            <a:spAutoFit/>
          </a:bodyPr>
          <a:lstStyle/>
          <a:p>
            <a:r>
              <a:rPr lang="cs-CZ"/>
              <a:t>SVL – SILC, Agentura pro sociální začleňování (2021)</a:t>
            </a:r>
          </a:p>
        </p:txBody>
      </p:sp>
      <p:pic>
        <p:nvPicPr>
          <p:cNvPr id="3" name="Obrázek 2">
            <a:extLst>
              <a:ext uri="{FF2B5EF4-FFF2-40B4-BE49-F238E27FC236}">
                <a16:creationId xmlns:a16="http://schemas.microsoft.com/office/drawing/2014/main" id="{E9A022A1-C2F1-62BE-1A66-5119F87CFDA8}"/>
              </a:ext>
            </a:extLst>
          </p:cNvPr>
          <p:cNvPicPr>
            <a:picLocks noChangeAspect="1"/>
          </p:cNvPicPr>
          <p:nvPr/>
        </p:nvPicPr>
        <p:blipFill>
          <a:blip r:embed="rId2"/>
          <a:stretch>
            <a:fillRect/>
          </a:stretch>
        </p:blipFill>
        <p:spPr>
          <a:xfrm>
            <a:off x="216791" y="4602405"/>
            <a:ext cx="8748389" cy="2880000"/>
          </a:xfrm>
          <a:prstGeom prst="rect">
            <a:avLst/>
          </a:prstGeom>
        </p:spPr>
      </p:pic>
      <p:pic>
        <p:nvPicPr>
          <p:cNvPr id="7" name="Obrázek 6">
            <a:extLst>
              <a:ext uri="{FF2B5EF4-FFF2-40B4-BE49-F238E27FC236}">
                <a16:creationId xmlns:a16="http://schemas.microsoft.com/office/drawing/2014/main" id="{064E584D-DB1E-6A40-023D-968E00930218}"/>
              </a:ext>
            </a:extLst>
          </p:cNvPr>
          <p:cNvPicPr>
            <a:picLocks noChangeAspect="1"/>
          </p:cNvPicPr>
          <p:nvPr/>
        </p:nvPicPr>
        <p:blipFill>
          <a:blip r:embed="rId3"/>
          <a:stretch>
            <a:fillRect/>
          </a:stretch>
        </p:blipFill>
        <p:spPr>
          <a:xfrm>
            <a:off x="9457911" y="3703500"/>
            <a:ext cx="8613298" cy="4356000"/>
          </a:xfrm>
          <a:prstGeom prst="rect">
            <a:avLst/>
          </a:prstGeom>
        </p:spPr>
      </p:pic>
    </p:spTree>
    <p:extLst>
      <p:ext uri="{BB962C8B-B14F-4D97-AF65-F5344CB8AC3E}">
        <p14:creationId xmlns:p14="http://schemas.microsoft.com/office/powerpoint/2010/main" val="31033375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id="{5FA3D52A-CFA2-DA9F-B279-3DF514757689}"/>
              </a:ext>
            </a:extLst>
          </p:cNvPr>
          <p:cNvSpPr txBox="1">
            <a:spLocks/>
          </p:cNvSpPr>
          <p:nvPr/>
        </p:nvSpPr>
        <p:spPr>
          <a:xfrm>
            <a:off x="4218741" y="1410132"/>
            <a:ext cx="11765591" cy="106467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6000" b="1">
                <a:solidFill>
                  <a:schemeClr val="tx2">
                    <a:lumMod val="75000"/>
                  </a:schemeClr>
                </a:solidFill>
              </a:rPr>
              <a:t>Sociálně vyloučení Romové</a:t>
            </a:r>
          </a:p>
        </p:txBody>
      </p:sp>
      <p:pic>
        <p:nvPicPr>
          <p:cNvPr id="9" name="Obrázek 8">
            <a:extLst>
              <a:ext uri="{FF2B5EF4-FFF2-40B4-BE49-F238E27FC236}">
                <a16:creationId xmlns:a16="http://schemas.microsoft.com/office/drawing/2014/main" id="{C370DF89-C710-3B7E-A1C2-6EB708F1345D}"/>
              </a:ext>
            </a:extLst>
          </p:cNvPr>
          <p:cNvPicPr>
            <a:picLocks noChangeAspect="1"/>
          </p:cNvPicPr>
          <p:nvPr/>
        </p:nvPicPr>
        <p:blipFill rotWithShape="1">
          <a:blip r:embed="rId2"/>
          <a:srcRect l="8667" t="40890" r="36666" b="16810"/>
          <a:stretch/>
        </p:blipFill>
        <p:spPr>
          <a:xfrm>
            <a:off x="305790" y="3777957"/>
            <a:ext cx="9997440" cy="4351454"/>
          </a:xfrm>
          <a:prstGeom prst="rect">
            <a:avLst/>
          </a:prstGeom>
        </p:spPr>
      </p:pic>
      <p:pic>
        <p:nvPicPr>
          <p:cNvPr id="10" name="Obrázek 9">
            <a:extLst>
              <a:ext uri="{FF2B5EF4-FFF2-40B4-BE49-F238E27FC236}">
                <a16:creationId xmlns:a16="http://schemas.microsoft.com/office/drawing/2014/main" id="{926F923E-AA5A-4A8B-25EB-DA110AB45D9E}"/>
              </a:ext>
            </a:extLst>
          </p:cNvPr>
          <p:cNvPicPr>
            <a:picLocks noChangeAspect="1"/>
          </p:cNvPicPr>
          <p:nvPr/>
        </p:nvPicPr>
        <p:blipFill>
          <a:blip r:embed="rId3"/>
          <a:stretch>
            <a:fillRect/>
          </a:stretch>
        </p:blipFill>
        <p:spPr>
          <a:xfrm>
            <a:off x="10282411" y="4347229"/>
            <a:ext cx="7699799" cy="2952000"/>
          </a:xfrm>
          <a:prstGeom prst="rect">
            <a:avLst/>
          </a:prstGeom>
        </p:spPr>
      </p:pic>
    </p:spTree>
    <p:extLst>
      <p:ext uri="{BB962C8B-B14F-4D97-AF65-F5344CB8AC3E}">
        <p14:creationId xmlns:p14="http://schemas.microsoft.com/office/powerpoint/2010/main" val="1312740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id="{5FA3D52A-CFA2-DA9F-B279-3DF514757689}"/>
              </a:ext>
            </a:extLst>
          </p:cNvPr>
          <p:cNvSpPr txBox="1">
            <a:spLocks/>
          </p:cNvSpPr>
          <p:nvPr/>
        </p:nvSpPr>
        <p:spPr>
          <a:xfrm>
            <a:off x="4172246" y="1033723"/>
            <a:ext cx="11765591" cy="106467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cs-CZ" sz="6000" b="1">
                <a:solidFill>
                  <a:schemeClr val="tx2">
                    <a:lumMod val="75000"/>
                  </a:schemeClr>
                </a:solidFill>
              </a:rPr>
              <a:t>Sociálně vyloučení Romové</a:t>
            </a:r>
          </a:p>
        </p:txBody>
      </p:sp>
      <p:sp>
        <p:nvSpPr>
          <p:cNvPr id="2" name="TextovéPole 1">
            <a:extLst>
              <a:ext uri="{FF2B5EF4-FFF2-40B4-BE49-F238E27FC236}">
                <a16:creationId xmlns:a16="http://schemas.microsoft.com/office/drawing/2014/main" id="{F38FC50F-59D5-2115-3E0B-80714EEEBCF9}"/>
              </a:ext>
            </a:extLst>
          </p:cNvPr>
          <p:cNvSpPr txBox="1"/>
          <p:nvPr/>
        </p:nvSpPr>
        <p:spPr>
          <a:xfrm>
            <a:off x="10439399" y="9533118"/>
            <a:ext cx="7848600" cy="369332"/>
          </a:xfrm>
          <a:prstGeom prst="rect">
            <a:avLst/>
          </a:prstGeom>
          <a:noFill/>
        </p:spPr>
        <p:txBody>
          <a:bodyPr wrap="square" rtlCol="0">
            <a:spAutoFit/>
          </a:bodyPr>
          <a:lstStyle/>
          <a:p>
            <a:r>
              <a:rPr lang="cs-CZ" b="1"/>
              <a:t>SVL – SILC</a:t>
            </a:r>
            <a:r>
              <a:rPr lang="cs-CZ"/>
              <a:t>: Agentura pro sociální začleňování (2021)</a:t>
            </a:r>
          </a:p>
        </p:txBody>
      </p:sp>
      <p:pic>
        <p:nvPicPr>
          <p:cNvPr id="3" name="Obrázek 2">
            <a:extLst>
              <a:ext uri="{FF2B5EF4-FFF2-40B4-BE49-F238E27FC236}">
                <a16:creationId xmlns:a16="http://schemas.microsoft.com/office/drawing/2014/main" id="{20DE80CE-8B54-B5BA-BAE4-B1735E67CB77}"/>
              </a:ext>
            </a:extLst>
          </p:cNvPr>
          <p:cNvPicPr>
            <a:picLocks noChangeAspect="1"/>
          </p:cNvPicPr>
          <p:nvPr/>
        </p:nvPicPr>
        <p:blipFill rotWithShape="1">
          <a:blip r:embed="rId2"/>
          <a:srcRect l="8667" t="45777" r="43082" b="17630"/>
          <a:stretch/>
        </p:blipFill>
        <p:spPr>
          <a:xfrm>
            <a:off x="8031511" y="3979277"/>
            <a:ext cx="9789089" cy="4176000"/>
          </a:xfrm>
          <a:prstGeom prst="rect">
            <a:avLst/>
          </a:prstGeom>
        </p:spPr>
      </p:pic>
      <p:pic>
        <p:nvPicPr>
          <p:cNvPr id="5" name="Obrázek 4">
            <a:extLst>
              <a:ext uri="{FF2B5EF4-FFF2-40B4-BE49-F238E27FC236}">
                <a16:creationId xmlns:a16="http://schemas.microsoft.com/office/drawing/2014/main" id="{977A0B13-D32A-9685-87EE-AD7FFFC3EE49}"/>
              </a:ext>
            </a:extLst>
          </p:cNvPr>
          <p:cNvPicPr>
            <a:picLocks noChangeAspect="1"/>
          </p:cNvPicPr>
          <p:nvPr/>
        </p:nvPicPr>
        <p:blipFill>
          <a:blip r:embed="rId3"/>
          <a:stretch>
            <a:fillRect/>
          </a:stretch>
        </p:blipFill>
        <p:spPr>
          <a:xfrm>
            <a:off x="554870" y="2881277"/>
            <a:ext cx="7476641" cy="6372000"/>
          </a:xfrm>
          <a:prstGeom prst="rect">
            <a:avLst/>
          </a:prstGeom>
        </p:spPr>
      </p:pic>
    </p:spTree>
    <p:extLst>
      <p:ext uri="{BB962C8B-B14F-4D97-AF65-F5344CB8AC3E}">
        <p14:creationId xmlns:p14="http://schemas.microsoft.com/office/powerpoint/2010/main" val="29062976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en-US" sz="6000" b="1">
                <a:solidFill>
                  <a:srgbClr val="002060"/>
                </a:solidFill>
                <a:ea typeface="Calibri"/>
                <a:cs typeface="Calibri"/>
              </a:rPr>
              <a:t>Dobré praxe Agentury v sociálním začleňování</a:t>
            </a:r>
          </a:p>
        </p:txBody>
      </p:sp>
    </p:spTree>
    <p:extLst>
      <p:ext uri="{BB962C8B-B14F-4D97-AF65-F5344CB8AC3E}">
        <p14:creationId xmlns:p14="http://schemas.microsoft.com/office/powerpoint/2010/main" val="42683917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5A915-A1F4-0AD3-EFED-5EF72F8D472E}"/>
              </a:ext>
            </a:extLst>
          </p:cNvPr>
          <p:cNvSpPr>
            <a:spLocks noGrp="1"/>
          </p:cNvSpPr>
          <p:nvPr>
            <p:ph type="title"/>
          </p:nvPr>
        </p:nvSpPr>
        <p:spPr>
          <a:xfrm>
            <a:off x="1718027" y="1024385"/>
            <a:ext cx="14997089" cy="1143000"/>
          </a:xfrm>
        </p:spPr>
        <p:txBody>
          <a:bodyPr vert="horz" lIns="91440" tIns="45720" rIns="91440" bIns="45720" rtlCol="0" anchor="ctr">
            <a:noAutofit/>
          </a:bodyPr>
          <a:lstStyle/>
          <a:p>
            <a:r>
              <a:rPr lang="en-US" sz="4200" b="1" err="1">
                <a:ea typeface="+mj-lt"/>
                <a:cs typeface="+mj-lt"/>
              </a:rPr>
              <a:t>Komunitní</a:t>
            </a:r>
            <a:r>
              <a:rPr lang="en-US" sz="4200" b="1">
                <a:ea typeface="+mj-lt"/>
                <a:cs typeface="+mj-lt"/>
              </a:rPr>
              <a:t> </a:t>
            </a:r>
            <a:r>
              <a:rPr lang="en-US" sz="4200" b="1" err="1">
                <a:ea typeface="+mj-lt"/>
                <a:cs typeface="+mj-lt"/>
              </a:rPr>
              <a:t>práce</a:t>
            </a:r>
            <a:r>
              <a:rPr lang="en-US" sz="4200" b="1">
                <a:ea typeface="+mj-lt"/>
                <a:cs typeface="+mj-lt"/>
              </a:rPr>
              <a:t> a </a:t>
            </a:r>
            <a:r>
              <a:rPr lang="en-US" sz="4200" b="1" err="1">
                <a:ea typeface="+mj-lt"/>
                <a:cs typeface="+mj-lt"/>
              </a:rPr>
              <a:t>participace</a:t>
            </a:r>
            <a:r>
              <a:rPr lang="en-US" sz="4200" b="1">
                <a:ea typeface="+mj-lt"/>
                <a:cs typeface="+mj-lt"/>
              </a:rPr>
              <a:t> soc. </a:t>
            </a:r>
            <a:r>
              <a:rPr lang="en-US" sz="4200" b="1" err="1">
                <a:ea typeface="+mj-lt"/>
                <a:cs typeface="+mj-lt"/>
              </a:rPr>
              <a:t>vyloučených</a:t>
            </a:r>
            <a:r>
              <a:rPr lang="en-US" sz="4200" b="1">
                <a:ea typeface="+mj-lt"/>
                <a:cs typeface="+mj-lt"/>
              </a:rPr>
              <a:t> </a:t>
            </a:r>
            <a:r>
              <a:rPr lang="en-US" sz="4200" b="1" err="1">
                <a:ea typeface="+mj-lt"/>
                <a:cs typeface="+mj-lt"/>
              </a:rPr>
              <a:t>Romů</a:t>
            </a:r>
            <a:r>
              <a:rPr lang="en-US" sz="4200" b="1">
                <a:ea typeface="+mj-lt"/>
                <a:cs typeface="+mj-lt"/>
              </a:rPr>
              <a:t> v </a:t>
            </a:r>
            <a:r>
              <a:rPr lang="en-US" sz="4200" b="1" err="1">
                <a:ea typeface="+mj-lt"/>
                <a:cs typeface="+mj-lt"/>
              </a:rPr>
              <a:t>pojetí</a:t>
            </a:r>
            <a:r>
              <a:rPr lang="en-US" sz="4200" b="1">
                <a:ea typeface="+mj-lt"/>
                <a:cs typeface="+mj-lt"/>
              </a:rPr>
              <a:t> ASZ</a:t>
            </a:r>
            <a:endParaRPr lang="en-US" sz="4200" b="1"/>
          </a:p>
        </p:txBody>
      </p:sp>
      <p:sp>
        <p:nvSpPr>
          <p:cNvPr id="3" name="Content Placeholder 2">
            <a:extLst>
              <a:ext uri="{FF2B5EF4-FFF2-40B4-BE49-F238E27FC236}">
                <a16:creationId xmlns:a16="http://schemas.microsoft.com/office/drawing/2014/main" id="{B21863EA-E84D-89A5-DA73-52D8831C310D}"/>
              </a:ext>
            </a:extLst>
          </p:cNvPr>
          <p:cNvSpPr>
            <a:spLocks noGrp="1"/>
          </p:cNvSpPr>
          <p:nvPr>
            <p:ph idx="1"/>
          </p:nvPr>
        </p:nvSpPr>
        <p:spPr>
          <a:xfrm>
            <a:off x="475518" y="2026534"/>
            <a:ext cx="8719111" cy="8031866"/>
          </a:xfrm>
        </p:spPr>
        <p:txBody>
          <a:bodyPr vert="horz" lIns="91440" tIns="45720" rIns="91440" bIns="45720" rtlCol="0" anchor="t">
            <a:noAutofit/>
          </a:bodyPr>
          <a:lstStyle/>
          <a:p>
            <a:r>
              <a:rPr lang="en-US" sz="2800" u="sng" err="1">
                <a:ea typeface="+mn-lt"/>
                <a:cs typeface="+mn-lt"/>
              </a:rPr>
              <a:t>Transformační</a:t>
            </a:r>
            <a:r>
              <a:rPr lang="en-US" sz="2800" u="sng">
                <a:ea typeface="+mn-lt"/>
                <a:cs typeface="+mn-lt"/>
              </a:rPr>
              <a:t> </a:t>
            </a:r>
            <a:r>
              <a:rPr lang="en-US" sz="2800" u="sng" err="1">
                <a:ea typeface="+mn-lt"/>
                <a:cs typeface="+mn-lt"/>
              </a:rPr>
              <a:t>potenciál</a:t>
            </a:r>
            <a:r>
              <a:rPr lang="en-US" sz="2800" u="sng">
                <a:ea typeface="+mn-lt"/>
                <a:cs typeface="+mn-lt"/>
              </a:rPr>
              <a:t>:</a:t>
            </a:r>
            <a:r>
              <a:rPr lang="en-US" sz="2800">
                <a:ea typeface="+mn-lt"/>
                <a:cs typeface="+mn-lt"/>
              </a:rPr>
              <a:t> </a:t>
            </a:r>
            <a:r>
              <a:rPr lang="en-US" sz="2800" err="1">
                <a:ea typeface="+mn-lt"/>
                <a:cs typeface="+mn-lt"/>
              </a:rPr>
              <a:t>posun</a:t>
            </a:r>
            <a:r>
              <a:rPr lang="en-US" sz="2800">
                <a:ea typeface="+mn-lt"/>
                <a:cs typeface="+mn-lt"/>
              </a:rPr>
              <a:t> od </a:t>
            </a:r>
            <a:r>
              <a:rPr lang="en-US" sz="2800" err="1">
                <a:ea typeface="+mn-lt"/>
                <a:cs typeface="+mn-lt"/>
              </a:rPr>
              <a:t>individuálních</a:t>
            </a:r>
            <a:r>
              <a:rPr lang="en-US" sz="2800">
                <a:ea typeface="+mn-lt"/>
                <a:cs typeface="+mn-lt"/>
              </a:rPr>
              <a:t> </a:t>
            </a:r>
            <a:r>
              <a:rPr lang="en-US" sz="2800" err="1">
                <a:ea typeface="+mn-lt"/>
                <a:cs typeface="+mn-lt"/>
              </a:rPr>
              <a:t>problémů</a:t>
            </a:r>
            <a:r>
              <a:rPr lang="en-US" sz="2800">
                <a:ea typeface="+mn-lt"/>
                <a:cs typeface="+mn-lt"/>
              </a:rPr>
              <a:t> </a:t>
            </a:r>
            <a:r>
              <a:rPr lang="en-US" sz="2800" err="1">
                <a:ea typeface="+mn-lt"/>
                <a:cs typeface="+mn-lt"/>
              </a:rPr>
              <a:t>ke</a:t>
            </a:r>
            <a:r>
              <a:rPr lang="en-US" sz="2800">
                <a:ea typeface="+mn-lt"/>
                <a:cs typeface="+mn-lt"/>
              </a:rPr>
              <a:t> </a:t>
            </a:r>
            <a:r>
              <a:rPr lang="en-US" sz="2800" err="1">
                <a:ea typeface="+mn-lt"/>
                <a:cs typeface="+mn-lt"/>
              </a:rPr>
              <a:t>kolektivním</a:t>
            </a:r>
            <a:r>
              <a:rPr lang="en-US" sz="2800">
                <a:ea typeface="+mn-lt"/>
                <a:cs typeface="+mn-lt"/>
              </a:rPr>
              <a:t> </a:t>
            </a:r>
            <a:r>
              <a:rPr lang="en-US" sz="2800" err="1">
                <a:ea typeface="+mn-lt"/>
                <a:cs typeface="+mn-lt"/>
              </a:rPr>
              <a:t>řešením</a:t>
            </a:r>
            <a:endParaRPr lang="en-US" sz="2800">
              <a:cs typeface="Calibri"/>
            </a:endParaRPr>
          </a:p>
          <a:p>
            <a:r>
              <a:rPr lang="en-US" sz="2800" u="sng" err="1">
                <a:ea typeface="+mn-lt"/>
                <a:cs typeface="+mn-lt"/>
              </a:rPr>
              <a:t>Úloha</a:t>
            </a:r>
            <a:r>
              <a:rPr lang="en-US" sz="2800" u="sng">
                <a:ea typeface="+mn-lt"/>
                <a:cs typeface="+mn-lt"/>
              </a:rPr>
              <a:t> KP v </a:t>
            </a:r>
            <a:r>
              <a:rPr lang="en-US" sz="2800" u="sng" err="1">
                <a:ea typeface="+mn-lt"/>
                <a:cs typeface="+mn-lt"/>
              </a:rPr>
              <a:t>soc.začleňování</a:t>
            </a:r>
            <a:r>
              <a:rPr lang="en-US" sz="2800">
                <a:ea typeface="+mn-lt"/>
                <a:cs typeface="+mn-lt"/>
              </a:rPr>
              <a:t>: </a:t>
            </a:r>
            <a:r>
              <a:rPr lang="en-US" sz="2800" err="1">
                <a:ea typeface="+mn-lt"/>
                <a:cs typeface="+mn-lt"/>
              </a:rPr>
              <a:t>sociální</a:t>
            </a:r>
            <a:r>
              <a:rPr lang="en-US" sz="2800">
                <a:ea typeface="+mn-lt"/>
                <a:cs typeface="+mn-lt"/>
              </a:rPr>
              <a:t> </a:t>
            </a:r>
            <a:r>
              <a:rPr lang="en-US" sz="2800" err="1">
                <a:ea typeface="+mn-lt"/>
                <a:cs typeface="+mn-lt"/>
              </a:rPr>
              <a:t>změna</a:t>
            </a:r>
            <a:r>
              <a:rPr lang="en-US" sz="2800">
                <a:ea typeface="+mn-lt"/>
                <a:cs typeface="+mn-lt"/>
              </a:rPr>
              <a:t> </a:t>
            </a:r>
            <a:r>
              <a:rPr lang="en-US" sz="2800" err="1">
                <a:ea typeface="+mn-lt"/>
                <a:cs typeface="+mn-lt"/>
              </a:rPr>
              <a:t>ve</a:t>
            </a:r>
            <a:r>
              <a:rPr lang="en-US" sz="2800">
                <a:ea typeface="+mn-lt"/>
                <a:cs typeface="+mn-lt"/>
              </a:rPr>
              <a:t> </a:t>
            </a:r>
            <a:r>
              <a:rPr lang="en-US" sz="2800" err="1">
                <a:ea typeface="+mn-lt"/>
                <a:cs typeface="+mn-lt"/>
              </a:rPr>
              <a:t>vnímání</a:t>
            </a:r>
            <a:r>
              <a:rPr lang="en-US" sz="2800">
                <a:ea typeface="+mn-lt"/>
                <a:cs typeface="+mn-lt"/>
              </a:rPr>
              <a:t> </a:t>
            </a:r>
            <a:r>
              <a:rPr lang="en-US" sz="2800" err="1">
                <a:ea typeface="+mn-lt"/>
                <a:cs typeface="+mn-lt"/>
              </a:rPr>
              <a:t>soc.vyloučení</a:t>
            </a:r>
            <a:r>
              <a:rPr lang="en-US" sz="2800">
                <a:ea typeface="+mn-lt"/>
                <a:cs typeface="+mn-lt"/>
              </a:rPr>
              <a:t> s </a:t>
            </a:r>
            <a:r>
              <a:rPr lang="en-US" sz="2800" err="1">
                <a:ea typeface="+mn-lt"/>
                <a:cs typeface="+mn-lt"/>
              </a:rPr>
              <a:t>důrazem</a:t>
            </a:r>
            <a:r>
              <a:rPr lang="en-US" sz="2800">
                <a:ea typeface="+mn-lt"/>
                <a:cs typeface="+mn-lt"/>
              </a:rPr>
              <a:t> </a:t>
            </a:r>
            <a:r>
              <a:rPr lang="en-US" sz="2800" err="1">
                <a:ea typeface="+mn-lt"/>
                <a:cs typeface="+mn-lt"/>
              </a:rPr>
              <a:t>na</a:t>
            </a:r>
            <a:r>
              <a:rPr lang="en-US" sz="2800">
                <a:ea typeface="+mn-lt"/>
                <a:cs typeface="+mn-lt"/>
              </a:rPr>
              <a:t> </a:t>
            </a:r>
            <a:r>
              <a:rPr lang="en-US" sz="2800" err="1">
                <a:ea typeface="+mn-lt"/>
                <a:cs typeface="+mn-lt"/>
              </a:rPr>
              <a:t>udržitelnost</a:t>
            </a:r>
            <a:endParaRPr lang="en-US" sz="2800">
              <a:cs typeface="Calibri"/>
            </a:endParaRPr>
          </a:p>
          <a:p>
            <a:r>
              <a:rPr lang="en-US" sz="2800" u="sng">
                <a:ea typeface="+mn-lt"/>
                <a:cs typeface="+mn-lt"/>
              </a:rPr>
              <a:t>KP </a:t>
            </a:r>
            <a:r>
              <a:rPr lang="en-US" sz="2800" u="sng" err="1">
                <a:ea typeface="+mn-lt"/>
                <a:cs typeface="+mn-lt"/>
              </a:rPr>
              <a:t>jako</a:t>
            </a:r>
            <a:r>
              <a:rPr lang="en-US" sz="2800" u="sng">
                <a:ea typeface="+mn-lt"/>
                <a:cs typeface="+mn-lt"/>
              </a:rPr>
              <a:t> </a:t>
            </a:r>
            <a:r>
              <a:rPr lang="en-US" sz="2800" u="sng" err="1">
                <a:ea typeface="+mn-lt"/>
                <a:cs typeface="+mn-lt"/>
              </a:rPr>
              <a:t>katalyzátor</a:t>
            </a:r>
            <a:r>
              <a:rPr lang="en-US" sz="2800" u="sng">
                <a:ea typeface="+mn-lt"/>
                <a:cs typeface="+mn-lt"/>
              </a:rPr>
              <a:t> </a:t>
            </a:r>
            <a:r>
              <a:rPr lang="en-US" sz="2800" u="sng" err="1">
                <a:ea typeface="+mn-lt"/>
                <a:cs typeface="+mn-lt"/>
              </a:rPr>
              <a:t>změn</a:t>
            </a:r>
            <a:r>
              <a:rPr lang="en-US" sz="2800">
                <a:ea typeface="+mn-lt"/>
                <a:cs typeface="+mn-lt"/>
              </a:rPr>
              <a:t>: </a:t>
            </a:r>
            <a:r>
              <a:rPr lang="en-US" sz="2800" err="1">
                <a:ea typeface="+mn-lt"/>
                <a:cs typeface="+mn-lt"/>
              </a:rPr>
              <a:t>příležitost</a:t>
            </a:r>
            <a:r>
              <a:rPr lang="en-US" sz="2800">
                <a:ea typeface="+mn-lt"/>
                <a:cs typeface="+mn-lt"/>
              </a:rPr>
              <a:t> pro </a:t>
            </a:r>
            <a:r>
              <a:rPr lang="en-US" sz="2800" err="1">
                <a:ea typeface="+mn-lt"/>
                <a:cs typeface="+mn-lt"/>
              </a:rPr>
              <a:t>komunity</a:t>
            </a:r>
            <a:r>
              <a:rPr lang="en-US" sz="2800">
                <a:ea typeface="+mn-lt"/>
                <a:cs typeface="+mn-lt"/>
              </a:rPr>
              <a:t> </a:t>
            </a:r>
            <a:r>
              <a:rPr lang="en-US" sz="2800" err="1">
                <a:ea typeface="+mn-lt"/>
                <a:cs typeface="+mn-lt"/>
              </a:rPr>
              <a:t>redefinovat</a:t>
            </a:r>
            <a:r>
              <a:rPr lang="en-US" sz="2800">
                <a:ea typeface="+mn-lt"/>
                <a:cs typeface="+mn-lt"/>
              </a:rPr>
              <a:t> </a:t>
            </a:r>
            <a:r>
              <a:rPr lang="en-US" sz="2800" err="1">
                <a:ea typeface="+mn-lt"/>
                <a:cs typeface="+mn-lt"/>
              </a:rPr>
              <a:t>vztah</a:t>
            </a:r>
            <a:r>
              <a:rPr lang="en-US" sz="2800">
                <a:ea typeface="+mn-lt"/>
                <a:cs typeface="+mn-lt"/>
              </a:rPr>
              <a:t> k </a:t>
            </a:r>
            <a:r>
              <a:rPr lang="en-US" sz="2800" err="1">
                <a:ea typeface="+mn-lt"/>
                <a:cs typeface="+mn-lt"/>
              </a:rPr>
              <a:t>lokalitě</a:t>
            </a:r>
            <a:r>
              <a:rPr lang="en-US" sz="2800">
                <a:ea typeface="+mn-lt"/>
                <a:cs typeface="+mn-lt"/>
              </a:rPr>
              <a:t> (Ostrava-Bedřiška); </a:t>
            </a:r>
            <a:r>
              <a:rPr lang="en-US" sz="2800" err="1">
                <a:ea typeface="+mn-lt"/>
                <a:cs typeface="+mn-lt"/>
              </a:rPr>
              <a:t>převzít</a:t>
            </a:r>
            <a:r>
              <a:rPr lang="en-US" sz="2800">
                <a:ea typeface="+mn-lt"/>
                <a:cs typeface="+mn-lt"/>
              </a:rPr>
              <a:t> </a:t>
            </a:r>
            <a:r>
              <a:rPr lang="en-US" sz="2800" err="1">
                <a:ea typeface="+mn-lt"/>
                <a:cs typeface="+mn-lt"/>
              </a:rPr>
              <a:t>odpovědnost</a:t>
            </a:r>
            <a:r>
              <a:rPr lang="en-US" sz="2800">
                <a:ea typeface="+mn-lt"/>
                <a:cs typeface="+mn-lt"/>
              </a:rPr>
              <a:t> za </a:t>
            </a:r>
            <a:r>
              <a:rPr lang="en-US" sz="2800" err="1">
                <a:ea typeface="+mn-lt"/>
                <a:cs typeface="+mn-lt"/>
              </a:rPr>
              <a:t>svoje</a:t>
            </a:r>
            <a:r>
              <a:rPr lang="en-US" sz="2800">
                <a:ea typeface="+mn-lt"/>
                <a:cs typeface="+mn-lt"/>
              </a:rPr>
              <a:t> </a:t>
            </a:r>
            <a:r>
              <a:rPr lang="en-US" sz="2800" err="1">
                <a:ea typeface="+mn-lt"/>
                <a:cs typeface="+mn-lt"/>
              </a:rPr>
              <a:t>témata</a:t>
            </a:r>
            <a:r>
              <a:rPr lang="en-US" sz="2800">
                <a:ea typeface="+mn-lt"/>
                <a:cs typeface="+mn-lt"/>
              </a:rPr>
              <a:t> (Ostrava-</a:t>
            </a:r>
            <a:r>
              <a:rPr lang="en-US" sz="2800" err="1">
                <a:ea typeface="+mn-lt"/>
                <a:cs typeface="+mn-lt"/>
              </a:rPr>
              <a:t>Kunčičky</a:t>
            </a:r>
            <a:r>
              <a:rPr lang="en-US" sz="2800">
                <a:ea typeface="+mn-lt"/>
                <a:cs typeface="+mn-lt"/>
              </a:rPr>
              <a:t>, </a:t>
            </a:r>
            <a:r>
              <a:rPr lang="en-US" sz="2800" err="1">
                <a:ea typeface="+mn-lt"/>
                <a:cs typeface="+mn-lt"/>
              </a:rPr>
              <a:t>Budišov</a:t>
            </a:r>
            <a:r>
              <a:rPr lang="en-US" sz="2800">
                <a:ea typeface="+mn-lt"/>
                <a:cs typeface="+mn-lt"/>
              </a:rPr>
              <a:t>)</a:t>
            </a:r>
            <a:endParaRPr lang="en-US" sz="2800">
              <a:cs typeface="Calibri"/>
            </a:endParaRPr>
          </a:p>
          <a:p>
            <a:r>
              <a:rPr lang="en-US" sz="2800" u="sng" err="1">
                <a:ea typeface="+mn-lt"/>
                <a:cs typeface="+mn-lt"/>
              </a:rPr>
              <a:t>Posílení</a:t>
            </a:r>
            <a:r>
              <a:rPr lang="en-US" sz="2800" u="sng">
                <a:ea typeface="+mn-lt"/>
                <a:cs typeface="+mn-lt"/>
              </a:rPr>
              <a:t> </a:t>
            </a:r>
            <a:r>
              <a:rPr lang="en-US" sz="2800" u="sng" err="1">
                <a:ea typeface="+mn-lt"/>
                <a:cs typeface="+mn-lt"/>
              </a:rPr>
              <a:t>postavení</a:t>
            </a:r>
            <a:r>
              <a:rPr lang="en-US" sz="2800" u="sng">
                <a:ea typeface="+mn-lt"/>
                <a:cs typeface="+mn-lt"/>
              </a:rPr>
              <a:t> a </a:t>
            </a:r>
            <a:r>
              <a:rPr lang="en-US" sz="2800" u="sng" err="1">
                <a:ea typeface="+mn-lt"/>
                <a:cs typeface="+mn-lt"/>
              </a:rPr>
              <a:t>občanská</a:t>
            </a:r>
            <a:r>
              <a:rPr lang="en-US" sz="2800" u="sng">
                <a:ea typeface="+mn-lt"/>
                <a:cs typeface="+mn-lt"/>
              </a:rPr>
              <a:t> </a:t>
            </a:r>
            <a:r>
              <a:rPr lang="en-US" sz="2800" u="sng" err="1">
                <a:ea typeface="+mn-lt"/>
                <a:cs typeface="+mn-lt"/>
              </a:rPr>
              <a:t>angažovanost</a:t>
            </a:r>
            <a:r>
              <a:rPr lang="en-US" sz="2800">
                <a:ea typeface="+mn-lt"/>
                <a:cs typeface="+mn-lt"/>
              </a:rPr>
              <a:t>: od </a:t>
            </a:r>
            <a:r>
              <a:rPr lang="en-US" sz="2800" err="1">
                <a:ea typeface="+mn-lt"/>
                <a:cs typeface="+mn-lt"/>
              </a:rPr>
              <a:t>pasivních</a:t>
            </a:r>
            <a:r>
              <a:rPr lang="en-US" sz="2800">
                <a:ea typeface="+mn-lt"/>
                <a:cs typeface="+mn-lt"/>
              </a:rPr>
              <a:t> </a:t>
            </a:r>
            <a:r>
              <a:rPr lang="en-US" sz="2800" err="1">
                <a:ea typeface="+mn-lt"/>
                <a:cs typeface="+mn-lt"/>
              </a:rPr>
              <a:t>příjemců</a:t>
            </a:r>
            <a:r>
              <a:rPr lang="en-US" sz="2800">
                <a:ea typeface="+mn-lt"/>
                <a:cs typeface="+mn-lt"/>
              </a:rPr>
              <a:t> </a:t>
            </a:r>
            <a:r>
              <a:rPr lang="en-US" sz="2800" err="1">
                <a:ea typeface="+mn-lt"/>
                <a:cs typeface="+mn-lt"/>
              </a:rPr>
              <a:t>pomoci</a:t>
            </a:r>
            <a:r>
              <a:rPr lang="en-US" sz="2800">
                <a:ea typeface="+mn-lt"/>
                <a:cs typeface="+mn-lt"/>
              </a:rPr>
              <a:t> k </a:t>
            </a:r>
            <a:r>
              <a:rPr lang="en-US" sz="2800" err="1">
                <a:ea typeface="+mn-lt"/>
                <a:cs typeface="+mn-lt"/>
              </a:rPr>
              <a:t>aktivnímu</a:t>
            </a:r>
            <a:r>
              <a:rPr lang="en-US" sz="2800">
                <a:ea typeface="+mn-lt"/>
                <a:cs typeface="+mn-lt"/>
              </a:rPr>
              <a:t> </a:t>
            </a:r>
            <a:r>
              <a:rPr lang="en-US" sz="2800" err="1">
                <a:ea typeface="+mn-lt"/>
                <a:cs typeface="+mn-lt"/>
              </a:rPr>
              <a:t>občanství</a:t>
            </a:r>
            <a:r>
              <a:rPr lang="en-US" sz="2800">
                <a:ea typeface="+mn-lt"/>
                <a:cs typeface="+mn-lt"/>
              </a:rPr>
              <a:t> → </a:t>
            </a:r>
            <a:r>
              <a:rPr lang="en-US" sz="2800" err="1">
                <a:ea typeface="+mn-lt"/>
                <a:cs typeface="+mn-lt"/>
              </a:rPr>
              <a:t>akční</a:t>
            </a:r>
            <a:r>
              <a:rPr lang="en-US" sz="2800">
                <a:ea typeface="+mn-lt"/>
                <a:cs typeface="+mn-lt"/>
              </a:rPr>
              <a:t>, </a:t>
            </a:r>
            <a:r>
              <a:rPr lang="en-US" sz="2800" err="1">
                <a:ea typeface="+mn-lt"/>
                <a:cs typeface="+mn-lt"/>
              </a:rPr>
              <a:t>strategické</a:t>
            </a:r>
            <a:r>
              <a:rPr lang="en-US" sz="2800">
                <a:ea typeface="+mn-lt"/>
                <a:cs typeface="+mn-lt"/>
              </a:rPr>
              <a:t> a </a:t>
            </a:r>
            <a:r>
              <a:rPr lang="en-US" sz="2800" err="1">
                <a:ea typeface="+mn-lt"/>
                <a:cs typeface="+mn-lt"/>
              </a:rPr>
              <a:t>kom</a:t>
            </a:r>
            <a:r>
              <a:rPr lang="en-US" sz="2800">
                <a:ea typeface="+mn-lt"/>
                <a:cs typeface="+mn-lt"/>
              </a:rPr>
              <a:t>. </a:t>
            </a:r>
            <a:r>
              <a:rPr lang="en-US" sz="2800" err="1">
                <a:ea typeface="+mn-lt"/>
                <a:cs typeface="+mn-lt"/>
              </a:rPr>
              <a:t>plánování</a:t>
            </a:r>
            <a:endParaRPr lang="en-US" sz="2800">
              <a:cs typeface="Calibri"/>
            </a:endParaRPr>
          </a:p>
          <a:p>
            <a:r>
              <a:rPr lang="en-US" sz="2800" u="sng" err="1">
                <a:ea typeface="+mn-lt"/>
                <a:cs typeface="+mn-lt"/>
              </a:rPr>
              <a:t>Souhrnně</a:t>
            </a:r>
            <a:r>
              <a:rPr lang="en-US" sz="2800" u="sng">
                <a:ea typeface="+mn-lt"/>
                <a:cs typeface="+mn-lt"/>
              </a:rPr>
              <a:t> (2016-2022)</a:t>
            </a:r>
            <a:r>
              <a:rPr lang="en-US" sz="2800">
                <a:ea typeface="+mn-lt"/>
                <a:cs typeface="+mn-lt"/>
              </a:rPr>
              <a:t>: 55 </a:t>
            </a:r>
            <a:r>
              <a:rPr lang="en-US" sz="2800" err="1">
                <a:ea typeface="+mn-lt"/>
                <a:cs typeface="+mn-lt"/>
              </a:rPr>
              <a:t>veřejných</a:t>
            </a:r>
            <a:r>
              <a:rPr lang="en-US" sz="2800">
                <a:ea typeface="+mn-lt"/>
                <a:cs typeface="+mn-lt"/>
              </a:rPr>
              <a:t> </a:t>
            </a:r>
            <a:r>
              <a:rPr lang="en-US" sz="2800" err="1">
                <a:ea typeface="+mn-lt"/>
                <a:cs typeface="+mn-lt"/>
              </a:rPr>
              <a:t>setkání</a:t>
            </a:r>
            <a:r>
              <a:rPr lang="en-US" sz="2800">
                <a:ea typeface="+mn-lt"/>
                <a:cs typeface="+mn-lt"/>
              </a:rPr>
              <a:t> pro min. 1000 </a:t>
            </a:r>
            <a:r>
              <a:rPr lang="en-US" sz="2800" err="1">
                <a:ea typeface="+mn-lt"/>
                <a:cs typeface="+mn-lt"/>
              </a:rPr>
              <a:t>obyvatel</a:t>
            </a:r>
            <a:r>
              <a:rPr lang="en-US" sz="2800">
                <a:ea typeface="+mn-lt"/>
                <a:cs typeface="+mn-lt"/>
              </a:rPr>
              <a:t> v 25 </a:t>
            </a:r>
            <a:r>
              <a:rPr lang="en-US" sz="2800" err="1">
                <a:ea typeface="+mn-lt"/>
                <a:cs typeface="+mn-lt"/>
              </a:rPr>
              <a:t>obcích</a:t>
            </a:r>
            <a:r>
              <a:rPr lang="en-US" sz="2800">
                <a:ea typeface="+mn-lt"/>
                <a:cs typeface="+mn-lt"/>
              </a:rPr>
              <a:t>; 21 </a:t>
            </a:r>
            <a:r>
              <a:rPr lang="en-US" sz="2800" err="1">
                <a:ea typeface="+mn-lt"/>
                <a:cs typeface="+mn-lt"/>
              </a:rPr>
              <a:t>projektů</a:t>
            </a:r>
            <a:r>
              <a:rPr lang="en-US" sz="2800">
                <a:ea typeface="+mn-lt"/>
                <a:cs typeface="+mn-lt"/>
              </a:rPr>
              <a:t> OPZ </a:t>
            </a:r>
            <a:r>
              <a:rPr lang="en-US" sz="2800" err="1">
                <a:ea typeface="+mn-lt"/>
                <a:cs typeface="+mn-lt"/>
              </a:rPr>
              <a:t>na</a:t>
            </a:r>
            <a:r>
              <a:rPr lang="en-US" sz="2800">
                <a:ea typeface="+mn-lt"/>
                <a:cs typeface="+mn-lt"/>
              </a:rPr>
              <a:t> KP a </a:t>
            </a:r>
            <a:r>
              <a:rPr lang="en-US" sz="2800" err="1">
                <a:ea typeface="+mn-lt"/>
                <a:cs typeface="+mn-lt"/>
              </a:rPr>
              <a:t>participaci</a:t>
            </a:r>
            <a:r>
              <a:rPr lang="en-US" sz="2800">
                <a:ea typeface="+mn-lt"/>
                <a:cs typeface="+mn-lt"/>
              </a:rPr>
              <a:t> v </a:t>
            </a:r>
            <a:r>
              <a:rPr lang="en-US" sz="2800" err="1">
                <a:ea typeface="+mn-lt"/>
                <a:cs typeface="+mn-lt"/>
              </a:rPr>
              <a:t>hodnotě</a:t>
            </a:r>
            <a:r>
              <a:rPr lang="en-US" sz="2800">
                <a:ea typeface="+mn-lt"/>
                <a:cs typeface="+mn-lt"/>
              </a:rPr>
              <a:t> 110 393 828 </a:t>
            </a:r>
            <a:r>
              <a:rPr lang="en-US" sz="2800" err="1">
                <a:ea typeface="+mn-lt"/>
                <a:cs typeface="+mn-lt"/>
              </a:rPr>
              <a:t>Kč</a:t>
            </a:r>
            <a:endParaRPr lang="en-US" sz="2800">
              <a:cs typeface="Calibri"/>
            </a:endParaRPr>
          </a:p>
          <a:p>
            <a:r>
              <a:rPr lang="en-US" sz="2800" u="sng" err="1">
                <a:ea typeface="+mn-lt"/>
                <a:cs typeface="+mn-lt"/>
              </a:rPr>
              <a:t>Souhrnně</a:t>
            </a:r>
            <a:r>
              <a:rPr lang="en-US" sz="2800" u="sng">
                <a:ea typeface="+mn-lt"/>
                <a:cs typeface="+mn-lt"/>
              </a:rPr>
              <a:t> (2023)</a:t>
            </a:r>
            <a:r>
              <a:rPr lang="en-US" sz="2800">
                <a:ea typeface="+mn-lt"/>
                <a:cs typeface="+mn-lt"/>
              </a:rPr>
              <a:t>: 15 </a:t>
            </a:r>
            <a:r>
              <a:rPr lang="en-US" sz="2800" err="1">
                <a:ea typeface="+mn-lt"/>
                <a:cs typeface="+mn-lt"/>
              </a:rPr>
              <a:t>účastníků</a:t>
            </a:r>
            <a:r>
              <a:rPr lang="en-US" sz="2800">
                <a:ea typeface="+mn-lt"/>
                <a:cs typeface="+mn-lt"/>
              </a:rPr>
              <a:t> </a:t>
            </a:r>
            <a:r>
              <a:rPr lang="en-US" sz="2800" err="1">
                <a:ea typeface="+mn-lt"/>
                <a:cs typeface="+mn-lt"/>
              </a:rPr>
              <a:t>kurzu</a:t>
            </a:r>
            <a:r>
              <a:rPr lang="en-US" sz="2800">
                <a:ea typeface="+mn-lt"/>
                <a:cs typeface="+mn-lt"/>
              </a:rPr>
              <a:t> KP z 5 </a:t>
            </a:r>
            <a:r>
              <a:rPr lang="en-US" sz="2800" err="1">
                <a:ea typeface="+mn-lt"/>
                <a:cs typeface="+mn-lt"/>
              </a:rPr>
              <a:t>krajů</a:t>
            </a:r>
            <a:r>
              <a:rPr lang="en-US" sz="2800">
                <a:ea typeface="+mn-lt"/>
                <a:cs typeface="+mn-lt"/>
              </a:rPr>
              <a:t>, </a:t>
            </a:r>
            <a:r>
              <a:rPr lang="en-US" sz="2800" err="1">
                <a:ea typeface="+mn-lt"/>
                <a:cs typeface="+mn-lt"/>
              </a:rPr>
              <a:t>podpora</a:t>
            </a:r>
            <a:r>
              <a:rPr lang="en-US" sz="2800">
                <a:ea typeface="+mn-lt"/>
                <a:cs typeface="+mn-lt"/>
              </a:rPr>
              <a:t> 99 </a:t>
            </a:r>
            <a:r>
              <a:rPr lang="en-US" sz="2800" err="1">
                <a:ea typeface="+mn-lt"/>
                <a:cs typeface="+mn-lt"/>
              </a:rPr>
              <a:t>osob</a:t>
            </a:r>
            <a:r>
              <a:rPr lang="en-US" sz="2800">
                <a:ea typeface="+mn-lt"/>
                <a:cs typeface="+mn-lt"/>
              </a:rPr>
              <a:t>/</a:t>
            </a:r>
            <a:r>
              <a:rPr lang="en-US" sz="2800" err="1">
                <a:ea typeface="+mn-lt"/>
                <a:cs typeface="+mn-lt"/>
              </a:rPr>
              <a:t>realizátorů</a:t>
            </a:r>
            <a:r>
              <a:rPr lang="en-US" sz="2800">
                <a:ea typeface="+mn-lt"/>
                <a:cs typeface="+mn-lt"/>
              </a:rPr>
              <a:t> KP/1389h., 20 </a:t>
            </a:r>
            <a:r>
              <a:rPr lang="en-US" sz="2800" err="1">
                <a:ea typeface="+mn-lt"/>
                <a:cs typeface="+mn-lt"/>
              </a:rPr>
              <a:t>projektů</a:t>
            </a:r>
            <a:r>
              <a:rPr lang="en-US" sz="2800">
                <a:ea typeface="+mn-lt"/>
                <a:cs typeface="+mn-lt"/>
              </a:rPr>
              <a:t> OPZ+ </a:t>
            </a:r>
            <a:r>
              <a:rPr lang="en-US" sz="2800" err="1">
                <a:ea typeface="+mn-lt"/>
                <a:cs typeface="+mn-lt"/>
              </a:rPr>
              <a:t>na</a:t>
            </a:r>
            <a:r>
              <a:rPr lang="en-US" sz="2800">
                <a:ea typeface="+mn-lt"/>
                <a:cs typeface="+mn-lt"/>
              </a:rPr>
              <a:t> KP a </a:t>
            </a:r>
            <a:r>
              <a:rPr lang="en-US" sz="2800" err="1">
                <a:ea typeface="+mn-lt"/>
                <a:cs typeface="+mn-lt"/>
              </a:rPr>
              <a:t>participaci</a:t>
            </a:r>
            <a:r>
              <a:rPr lang="en-US" sz="2800">
                <a:ea typeface="+mn-lt"/>
                <a:cs typeface="+mn-lt"/>
              </a:rPr>
              <a:t> za 156 032 411 </a:t>
            </a:r>
            <a:r>
              <a:rPr lang="en-US" sz="2800" err="1">
                <a:ea typeface="+mn-lt"/>
                <a:cs typeface="+mn-lt"/>
              </a:rPr>
              <a:t>Kč</a:t>
            </a:r>
            <a:endParaRPr lang="en-US" sz="2800"/>
          </a:p>
        </p:txBody>
      </p:sp>
      <p:pic>
        <p:nvPicPr>
          <p:cNvPr id="4" name="Picture 3">
            <a:extLst>
              <a:ext uri="{FF2B5EF4-FFF2-40B4-BE49-F238E27FC236}">
                <a16:creationId xmlns:a16="http://schemas.microsoft.com/office/drawing/2014/main" id="{107CB109-3EAF-EF9B-D674-725002378300}"/>
              </a:ext>
            </a:extLst>
          </p:cNvPr>
          <p:cNvPicPr>
            <a:picLocks noChangeAspect="1"/>
          </p:cNvPicPr>
          <p:nvPr/>
        </p:nvPicPr>
        <p:blipFill>
          <a:blip r:embed="rId2"/>
          <a:stretch>
            <a:fillRect/>
          </a:stretch>
        </p:blipFill>
        <p:spPr>
          <a:xfrm>
            <a:off x="8957911" y="2921523"/>
            <a:ext cx="9183457" cy="5540828"/>
          </a:xfrm>
          <a:prstGeom prst="rect">
            <a:avLst/>
          </a:prstGeom>
        </p:spPr>
      </p:pic>
    </p:spTree>
    <p:extLst>
      <p:ext uri="{BB962C8B-B14F-4D97-AF65-F5344CB8AC3E}">
        <p14:creationId xmlns:p14="http://schemas.microsoft.com/office/powerpoint/2010/main" val="2238378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B662B-0AD7-223C-FE19-612C4D1C0E29}"/>
              </a:ext>
            </a:extLst>
          </p:cNvPr>
          <p:cNvSpPr>
            <a:spLocks noGrp="1"/>
          </p:cNvSpPr>
          <p:nvPr>
            <p:ph type="title"/>
          </p:nvPr>
        </p:nvSpPr>
        <p:spPr/>
        <p:txBody>
          <a:bodyPr>
            <a:normAutofit fontScale="90000"/>
          </a:bodyPr>
          <a:lstStyle/>
          <a:p>
            <a:r>
              <a:rPr lang="cs-CZ" b="1">
                <a:solidFill>
                  <a:srgbClr val="002060"/>
                </a:solidFill>
              </a:rPr>
              <a:t>Regionální centra Agentury pro sociální začleňování</a:t>
            </a:r>
            <a:endParaRPr lang="cs-CZ" b="1">
              <a:solidFill>
                <a:srgbClr val="002060"/>
              </a:solidFill>
              <a:ea typeface="Calibri"/>
              <a:cs typeface="Calibri"/>
            </a:endParaRPr>
          </a:p>
        </p:txBody>
      </p:sp>
      <p:sp>
        <p:nvSpPr>
          <p:cNvPr id="3" name="Content Placeholder 2">
            <a:extLst>
              <a:ext uri="{FF2B5EF4-FFF2-40B4-BE49-F238E27FC236}">
                <a16:creationId xmlns:a16="http://schemas.microsoft.com/office/drawing/2014/main" id="{068E9815-7E91-CEE7-D418-09A838EF0E2E}"/>
              </a:ext>
            </a:extLst>
          </p:cNvPr>
          <p:cNvSpPr>
            <a:spLocks noGrp="1"/>
          </p:cNvSpPr>
          <p:nvPr>
            <p:ph idx="1"/>
          </p:nvPr>
        </p:nvSpPr>
        <p:spPr/>
        <p:txBody>
          <a:bodyPr vert="horz" lIns="91440" tIns="45720" rIns="91440" bIns="45720" rtlCol="0" anchor="t">
            <a:normAutofit fontScale="92500"/>
          </a:bodyPr>
          <a:lstStyle/>
          <a:p>
            <a:r>
              <a:rPr lang="cs-CZ">
                <a:ea typeface="Calibri"/>
                <a:cs typeface="Calibri"/>
              </a:rPr>
              <a:t>Regionální centra Západ, Střed a Východ.</a:t>
            </a:r>
          </a:p>
          <a:p>
            <a:r>
              <a:rPr lang="cs-CZ">
                <a:ea typeface="Calibri"/>
                <a:cs typeface="Calibri"/>
              </a:rPr>
              <a:t>Regionální centra(RC) se zaměřují na podporu SZ v obcích své působnosti, poskytují obcím metodickou a odbornou podporu spojenou s hlubokou znalostí situace v regionu.</a:t>
            </a:r>
          </a:p>
          <a:p>
            <a:r>
              <a:rPr lang="cs-CZ">
                <a:ea typeface="Calibri"/>
                <a:cs typeface="Calibri"/>
              </a:rPr>
              <a:t>Každá spolupracující obec má přiděleného Lokálního konzultanta - pracovníka RC.</a:t>
            </a:r>
          </a:p>
          <a:p>
            <a:r>
              <a:rPr lang="cs-CZ">
                <a:ea typeface="Calibri"/>
                <a:cs typeface="Calibri"/>
              </a:rPr>
              <a:t>Lokální konzultant je odborně podporován metodiky regionálního centra a centrálními experty.</a:t>
            </a:r>
          </a:p>
          <a:p>
            <a:r>
              <a:rPr lang="cs-CZ">
                <a:ea typeface="Calibri"/>
                <a:cs typeface="Calibri"/>
              </a:rPr>
              <a:t>Koordinace aktivit sociálního začleňování: Podpora spolupráce mezi obcí, orgány státní správy, NNO a dalšími aktéry SZ. (Lokální partnerství) </a:t>
            </a:r>
          </a:p>
          <a:p>
            <a:r>
              <a:rPr lang="cs-CZ">
                <a:ea typeface="Calibri"/>
                <a:cs typeface="Calibri"/>
              </a:rPr>
              <a:t>Odborné a projektové poradenství, vzdělávání.</a:t>
            </a:r>
          </a:p>
          <a:p>
            <a:r>
              <a:rPr lang="cs-CZ">
                <a:ea typeface="Calibri"/>
                <a:cs typeface="Calibri"/>
              </a:rPr>
              <a:t>Zplnomocnění a posilování interních odborných kapacit obcí pro řešení sociálního vyloučení. </a:t>
            </a:r>
          </a:p>
          <a:p>
            <a:endParaRPr lang="en-US">
              <a:ea typeface="Calibri"/>
              <a:cs typeface="Calibri"/>
            </a:endParaRPr>
          </a:p>
          <a:p>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37429764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4ABD2-FBC2-70AC-BB1E-6892F50E4C1A}"/>
              </a:ext>
            </a:extLst>
          </p:cNvPr>
          <p:cNvSpPr>
            <a:spLocks noGrp="1"/>
          </p:cNvSpPr>
          <p:nvPr>
            <p:ph type="title"/>
          </p:nvPr>
        </p:nvSpPr>
        <p:spPr>
          <a:xfrm>
            <a:off x="1572884" y="1151386"/>
            <a:ext cx="15704660" cy="1415142"/>
          </a:xfrm>
        </p:spPr>
        <p:txBody>
          <a:bodyPr>
            <a:normAutofit/>
          </a:bodyPr>
          <a:lstStyle/>
          <a:p>
            <a:r>
              <a:rPr lang="en-US" sz="4800" b="1" err="1">
                <a:ea typeface="+mj-lt"/>
                <a:cs typeface="+mj-lt"/>
              </a:rPr>
              <a:t>Lokality</a:t>
            </a:r>
            <a:r>
              <a:rPr lang="en-US" sz="4800" b="1">
                <a:ea typeface="+mj-lt"/>
                <a:cs typeface="+mj-lt"/>
              </a:rPr>
              <a:t> s </a:t>
            </a:r>
            <a:r>
              <a:rPr lang="en-US" sz="4800" b="1" err="1">
                <a:ea typeface="+mj-lt"/>
                <a:cs typeface="+mj-lt"/>
              </a:rPr>
              <a:t>aktuální</a:t>
            </a:r>
            <a:r>
              <a:rPr lang="en-US" sz="4800" b="1">
                <a:ea typeface="+mj-lt"/>
                <a:cs typeface="+mj-lt"/>
              </a:rPr>
              <a:t> </a:t>
            </a:r>
            <a:r>
              <a:rPr lang="en-US" sz="4800" b="1" err="1">
                <a:ea typeface="+mj-lt"/>
                <a:cs typeface="+mj-lt"/>
              </a:rPr>
              <a:t>podporou</a:t>
            </a:r>
            <a:r>
              <a:rPr lang="en-US" sz="4800" b="1">
                <a:ea typeface="+mj-lt"/>
                <a:cs typeface="+mj-lt"/>
              </a:rPr>
              <a:t> </a:t>
            </a:r>
            <a:r>
              <a:rPr lang="en-US" sz="4800" b="1" err="1">
                <a:ea typeface="+mj-lt"/>
                <a:cs typeface="+mj-lt"/>
              </a:rPr>
              <a:t>komunitní</a:t>
            </a:r>
            <a:r>
              <a:rPr lang="en-US" sz="4800" b="1">
                <a:ea typeface="+mj-lt"/>
                <a:cs typeface="+mj-lt"/>
              </a:rPr>
              <a:t> </a:t>
            </a:r>
            <a:r>
              <a:rPr lang="en-US" sz="4800" b="1" err="1">
                <a:ea typeface="+mj-lt"/>
                <a:cs typeface="+mj-lt"/>
              </a:rPr>
              <a:t>práce</a:t>
            </a:r>
            <a:r>
              <a:rPr lang="en-US" sz="4800" b="1">
                <a:ea typeface="+mj-lt"/>
                <a:cs typeface="+mj-lt"/>
              </a:rPr>
              <a:t> z OPZ+</a:t>
            </a:r>
            <a:endParaRPr lang="en-US" sz="4800" b="1" err="1"/>
          </a:p>
        </p:txBody>
      </p:sp>
      <p:sp>
        <p:nvSpPr>
          <p:cNvPr id="3" name="Content Placeholder 2">
            <a:extLst>
              <a:ext uri="{FF2B5EF4-FFF2-40B4-BE49-F238E27FC236}">
                <a16:creationId xmlns:a16="http://schemas.microsoft.com/office/drawing/2014/main" id="{0FFF7525-4117-0C9E-EED3-00F7AECB85CC}"/>
              </a:ext>
            </a:extLst>
          </p:cNvPr>
          <p:cNvSpPr>
            <a:spLocks noGrp="1"/>
          </p:cNvSpPr>
          <p:nvPr>
            <p:ph idx="1"/>
          </p:nvPr>
        </p:nvSpPr>
        <p:spPr>
          <a:xfrm>
            <a:off x="856517" y="2353107"/>
            <a:ext cx="6070251" cy="6429783"/>
          </a:xfrm>
        </p:spPr>
        <p:txBody>
          <a:bodyPr vert="horz" lIns="91440" tIns="45720" rIns="91440" bIns="45720" rtlCol="0" anchor="t">
            <a:noAutofit/>
          </a:bodyPr>
          <a:lstStyle/>
          <a:p>
            <a:r>
              <a:rPr lang="en-US" sz="3000" err="1">
                <a:ea typeface="+mn-lt"/>
                <a:cs typeface="+mn-lt"/>
              </a:rPr>
              <a:t>Konice</a:t>
            </a:r>
            <a:r>
              <a:rPr lang="en-US" sz="3000">
                <a:ea typeface="+mn-lt"/>
                <a:cs typeface="+mn-lt"/>
              </a:rPr>
              <a:t> (18)</a:t>
            </a:r>
            <a:endParaRPr lang="en-US" sz="3000">
              <a:cs typeface="Calibri"/>
            </a:endParaRPr>
          </a:p>
          <a:p>
            <a:r>
              <a:rPr lang="en-US" sz="3000" err="1">
                <a:ea typeface="+mn-lt"/>
                <a:cs typeface="+mn-lt"/>
              </a:rPr>
              <a:t>Břeclav</a:t>
            </a:r>
            <a:r>
              <a:rPr lang="en-US" sz="3000">
                <a:ea typeface="+mn-lt"/>
                <a:cs typeface="+mn-lt"/>
              </a:rPr>
              <a:t> (18)</a:t>
            </a:r>
            <a:endParaRPr lang="en-US" sz="3000">
              <a:cs typeface="Calibri"/>
            </a:endParaRPr>
          </a:p>
          <a:p>
            <a:r>
              <a:rPr lang="en-US" sz="3000" err="1">
                <a:ea typeface="+mn-lt"/>
                <a:cs typeface="+mn-lt"/>
              </a:rPr>
              <a:t>Moravský</a:t>
            </a:r>
            <a:r>
              <a:rPr lang="en-US" sz="3000">
                <a:ea typeface="+mn-lt"/>
                <a:cs typeface="+mn-lt"/>
              </a:rPr>
              <a:t> </a:t>
            </a:r>
            <a:r>
              <a:rPr lang="en-US" sz="3000" err="1">
                <a:ea typeface="+mn-lt"/>
                <a:cs typeface="+mn-lt"/>
              </a:rPr>
              <a:t>Beroun</a:t>
            </a:r>
            <a:r>
              <a:rPr lang="en-US" sz="3000">
                <a:ea typeface="+mn-lt"/>
                <a:cs typeface="+mn-lt"/>
              </a:rPr>
              <a:t> (18)</a:t>
            </a:r>
            <a:endParaRPr lang="en-US" sz="3000">
              <a:cs typeface="Calibri"/>
            </a:endParaRPr>
          </a:p>
          <a:p>
            <a:r>
              <a:rPr lang="en-US" sz="3000">
                <a:ea typeface="+mn-lt"/>
                <a:cs typeface="+mn-lt"/>
              </a:rPr>
              <a:t>Krnov (18)</a:t>
            </a:r>
            <a:endParaRPr lang="en-US" sz="3000">
              <a:cs typeface="Calibri"/>
            </a:endParaRPr>
          </a:p>
          <a:p>
            <a:r>
              <a:rPr lang="en-US" sz="3000" err="1">
                <a:ea typeface="+mn-lt"/>
                <a:cs typeface="+mn-lt"/>
              </a:rPr>
              <a:t>Budišov</a:t>
            </a:r>
            <a:r>
              <a:rPr lang="en-US" sz="3000">
                <a:ea typeface="+mn-lt"/>
                <a:cs typeface="+mn-lt"/>
              </a:rPr>
              <a:t> </a:t>
            </a:r>
            <a:r>
              <a:rPr lang="en-US" sz="3000" err="1">
                <a:ea typeface="+mn-lt"/>
                <a:cs typeface="+mn-lt"/>
              </a:rPr>
              <a:t>nad</a:t>
            </a:r>
            <a:r>
              <a:rPr lang="en-US" sz="3000">
                <a:ea typeface="+mn-lt"/>
                <a:cs typeface="+mn-lt"/>
              </a:rPr>
              <a:t> </a:t>
            </a:r>
            <a:r>
              <a:rPr lang="en-US" sz="3000" err="1">
                <a:ea typeface="+mn-lt"/>
                <a:cs typeface="+mn-lt"/>
              </a:rPr>
              <a:t>Budišovkou</a:t>
            </a:r>
            <a:r>
              <a:rPr lang="en-US" sz="3000">
                <a:ea typeface="+mn-lt"/>
                <a:cs typeface="+mn-lt"/>
              </a:rPr>
              <a:t> (18)</a:t>
            </a:r>
            <a:endParaRPr lang="en-US" sz="3000">
              <a:cs typeface="Calibri"/>
            </a:endParaRPr>
          </a:p>
          <a:p>
            <a:r>
              <a:rPr lang="en-US" sz="3000" err="1">
                <a:ea typeface="+mn-lt"/>
                <a:cs typeface="+mn-lt"/>
              </a:rPr>
              <a:t>Velké</a:t>
            </a:r>
            <a:r>
              <a:rPr lang="en-US" sz="3000">
                <a:ea typeface="+mn-lt"/>
                <a:cs typeface="+mn-lt"/>
              </a:rPr>
              <a:t> </a:t>
            </a:r>
            <a:r>
              <a:rPr lang="en-US" sz="3000" err="1">
                <a:ea typeface="+mn-lt"/>
                <a:cs typeface="+mn-lt"/>
              </a:rPr>
              <a:t>Hamry</a:t>
            </a:r>
            <a:r>
              <a:rPr lang="en-US" sz="3000">
                <a:ea typeface="+mn-lt"/>
                <a:cs typeface="+mn-lt"/>
              </a:rPr>
              <a:t> (18)</a:t>
            </a:r>
            <a:endParaRPr lang="en-US" sz="3000">
              <a:cs typeface="Calibri"/>
            </a:endParaRPr>
          </a:p>
          <a:p>
            <a:r>
              <a:rPr lang="en-US" sz="3000" err="1">
                <a:ea typeface="+mn-lt"/>
                <a:cs typeface="+mn-lt"/>
              </a:rPr>
              <a:t>Vřesová</a:t>
            </a:r>
            <a:r>
              <a:rPr lang="en-US" sz="3000">
                <a:ea typeface="+mn-lt"/>
                <a:cs typeface="+mn-lt"/>
              </a:rPr>
              <a:t> (18)</a:t>
            </a:r>
            <a:endParaRPr lang="en-US" sz="3000">
              <a:cs typeface="Calibri"/>
            </a:endParaRPr>
          </a:p>
          <a:p>
            <a:r>
              <a:rPr lang="en-US" sz="3000" err="1">
                <a:ea typeface="+mn-lt"/>
                <a:cs typeface="+mn-lt"/>
              </a:rPr>
              <a:t>Přerov</a:t>
            </a:r>
            <a:r>
              <a:rPr lang="en-US" sz="3000">
                <a:ea typeface="+mn-lt"/>
                <a:cs typeface="+mn-lt"/>
              </a:rPr>
              <a:t> (18)</a:t>
            </a:r>
            <a:endParaRPr lang="en-US" sz="3000">
              <a:cs typeface="Calibri"/>
            </a:endParaRPr>
          </a:p>
          <a:p>
            <a:r>
              <a:rPr lang="en-US" sz="3000">
                <a:ea typeface="+mn-lt"/>
                <a:cs typeface="+mn-lt"/>
              </a:rPr>
              <a:t>Brno 2x (18 a 44)</a:t>
            </a:r>
            <a:endParaRPr lang="en-US" sz="3000">
              <a:cs typeface="Calibri"/>
            </a:endParaRPr>
          </a:p>
          <a:p>
            <a:r>
              <a:rPr lang="en-US" sz="3000">
                <a:ea typeface="+mn-lt"/>
                <a:cs typeface="+mn-lt"/>
              </a:rPr>
              <a:t>Liberec 2x (18 a 44)</a:t>
            </a:r>
            <a:endParaRPr lang="en-US" sz="3000">
              <a:cs typeface="Calibri"/>
            </a:endParaRPr>
          </a:p>
          <a:p>
            <a:r>
              <a:rPr lang="en-US" sz="3000">
                <a:ea typeface="+mn-lt"/>
                <a:cs typeface="+mn-lt"/>
              </a:rPr>
              <a:t>Ostrava (44)</a:t>
            </a:r>
            <a:endParaRPr lang="en-US" sz="3000">
              <a:cs typeface="Calibri"/>
            </a:endParaRPr>
          </a:p>
          <a:p>
            <a:r>
              <a:rPr lang="en-US" sz="3000" err="1">
                <a:ea typeface="+mn-lt"/>
                <a:cs typeface="+mn-lt"/>
              </a:rPr>
              <a:t>Frýdlant</a:t>
            </a:r>
            <a:r>
              <a:rPr lang="en-US" sz="3000">
                <a:ea typeface="+mn-lt"/>
                <a:cs typeface="+mn-lt"/>
              </a:rPr>
              <a:t> a </a:t>
            </a:r>
            <a:r>
              <a:rPr lang="en-US" sz="3000" err="1">
                <a:ea typeface="+mn-lt"/>
                <a:cs typeface="+mn-lt"/>
              </a:rPr>
              <a:t>Jablonec</a:t>
            </a:r>
            <a:r>
              <a:rPr lang="en-US" sz="3000">
                <a:ea typeface="+mn-lt"/>
                <a:cs typeface="+mn-lt"/>
              </a:rPr>
              <a:t> (44)</a:t>
            </a:r>
            <a:endParaRPr lang="en-US" sz="3000">
              <a:cs typeface="Calibri"/>
            </a:endParaRPr>
          </a:p>
          <a:p>
            <a:r>
              <a:rPr lang="en-US" sz="3000" err="1">
                <a:ea typeface="+mn-lt"/>
                <a:cs typeface="+mn-lt"/>
              </a:rPr>
              <a:t>Ralsko</a:t>
            </a:r>
            <a:r>
              <a:rPr lang="en-US" sz="3000">
                <a:ea typeface="+mn-lt"/>
                <a:cs typeface="+mn-lt"/>
              </a:rPr>
              <a:t> (04)</a:t>
            </a:r>
            <a:endParaRPr lang="en-US" sz="3000">
              <a:cs typeface="Calibri"/>
            </a:endParaRPr>
          </a:p>
          <a:p>
            <a:r>
              <a:rPr lang="en-US" sz="3000" err="1">
                <a:ea typeface="+mn-lt"/>
                <a:cs typeface="+mn-lt"/>
              </a:rPr>
              <a:t>Hanušovice</a:t>
            </a:r>
            <a:r>
              <a:rPr lang="en-US" sz="3000">
                <a:ea typeface="+mn-lt"/>
                <a:cs typeface="+mn-lt"/>
              </a:rPr>
              <a:t> (04)</a:t>
            </a:r>
            <a:endParaRPr lang="en-US" sz="3000"/>
          </a:p>
          <a:p>
            <a:endParaRPr lang="en-US">
              <a:cs typeface="Calibri"/>
            </a:endParaRPr>
          </a:p>
        </p:txBody>
      </p:sp>
      <p:pic>
        <p:nvPicPr>
          <p:cNvPr id="4" name="Picture 3">
            <a:extLst>
              <a:ext uri="{FF2B5EF4-FFF2-40B4-BE49-F238E27FC236}">
                <a16:creationId xmlns:a16="http://schemas.microsoft.com/office/drawing/2014/main" id="{9EFFE589-4B10-DBE7-20F6-EEE9632F0425}"/>
              </a:ext>
            </a:extLst>
          </p:cNvPr>
          <p:cNvPicPr>
            <a:picLocks noChangeAspect="1"/>
          </p:cNvPicPr>
          <p:nvPr/>
        </p:nvPicPr>
        <p:blipFill>
          <a:blip r:embed="rId2"/>
          <a:stretch>
            <a:fillRect/>
          </a:stretch>
        </p:blipFill>
        <p:spPr>
          <a:xfrm>
            <a:off x="6244377" y="2710188"/>
            <a:ext cx="11880179" cy="7120029"/>
          </a:xfrm>
          <a:prstGeom prst="rect">
            <a:avLst/>
          </a:prstGeom>
        </p:spPr>
      </p:pic>
    </p:spTree>
    <p:extLst>
      <p:ext uri="{BB962C8B-B14F-4D97-AF65-F5344CB8AC3E}">
        <p14:creationId xmlns:p14="http://schemas.microsoft.com/office/powerpoint/2010/main" val="20041204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C76AD-7910-8F8F-4206-B3323883D4C6}"/>
              </a:ext>
            </a:extLst>
          </p:cNvPr>
          <p:cNvSpPr>
            <a:spLocks noGrp="1"/>
          </p:cNvSpPr>
          <p:nvPr>
            <p:ph type="title"/>
          </p:nvPr>
        </p:nvSpPr>
        <p:spPr>
          <a:xfrm>
            <a:off x="1660783" y="846456"/>
            <a:ext cx="14978946" cy="1451428"/>
          </a:xfrm>
        </p:spPr>
        <p:txBody>
          <a:bodyPr/>
          <a:lstStyle/>
          <a:p>
            <a:r>
              <a:rPr lang="cs-CZ" b="1">
                <a:solidFill>
                  <a:srgbClr val="002060"/>
                </a:solidFill>
                <a:cs typeface="Calibri"/>
              </a:rPr>
              <a:t>Konkrétní detail lokalit a podpory ASZ</a:t>
            </a:r>
          </a:p>
        </p:txBody>
      </p:sp>
      <p:sp>
        <p:nvSpPr>
          <p:cNvPr id="3" name="Content Placeholder 2">
            <a:extLst>
              <a:ext uri="{FF2B5EF4-FFF2-40B4-BE49-F238E27FC236}">
                <a16:creationId xmlns:a16="http://schemas.microsoft.com/office/drawing/2014/main" id="{234E8612-2A5B-F6A7-B084-289FA97B08FF}"/>
              </a:ext>
            </a:extLst>
          </p:cNvPr>
          <p:cNvSpPr>
            <a:spLocks noGrp="1"/>
          </p:cNvSpPr>
          <p:nvPr>
            <p:ph idx="1"/>
          </p:nvPr>
        </p:nvSpPr>
        <p:spPr>
          <a:xfrm>
            <a:off x="1074231" y="2298679"/>
            <a:ext cx="15384969" cy="7609069"/>
          </a:xfrm>
        </p:spPr>
        <p:txBody>
          <a:bodyPr vert="horz" lIns="91440" tIns="45720" rIns="91440" bIns="45720" rtlCol="0" anchor="t">
            <a:noAutofit/>
          </a:bodyPr>
          <a:lstStyle/>
          <a:p>
            <a:r>
              <a:rPr lang="cs-CZ" sz="3500" b="1">
                <a:ea typeface="+mn-lt"/>
                <a:cs typeface="+mn-lt"/>
              </a:rPr>
              <a:t>Budišov</a:t>
            </a:r>
            <a:r>
              <a:rPr lang="cs-CZ" sz="3500">
                <a:ea typeface="+mn-lt"/>
                <a:cs typeface="+mn-lt"/>
              </a:rPr>
              <a:t>:  příprava komunitní práce ve spolupráci ROMACT a Agentura → KPSVL (Centrum inkluze/JARO22).</a:t>
            </a:r>
            <a:br>
              <a:rPr lang="cs-CZ" sz="3500">
                <a:ea typeface="+mn-lt"/>
                <a:cs typeface="+mn-lt"/>
              </a:rPr>
            </a:br>
            <a:endParaRPr lang="cs-CZ" sz="3500">
              <a:cs typeface="Calibri"/>
            </a:endParaRPr>
          </a:p>
          <a:p>
            <a:r>
              <a:rPr lang="cs-CZ" sz="3500" b="1">
                <a:ea typeface="+mn-lt"/>
                <a:cs typeface="+mn-lt"/>
              </a:rPr>
              <a:t>Ralsko</a:t>
            </a:r>
            <a:r>
              <a:rPr lang="cs-CZ" sz="3500">
                <a:ea typeface="+mn-lt"/>
                <a:cs typeface="+mn-lt"/>
              </a:rPr>
              <a:t>: komplexní spolupráce Agentury (KP) s městem (prevence kriminality) se zapojením místních romských obyvatel SVL (Peer asistentky, asistenti prevence kriminality, domovníci, lídři).</a:t>
            </a:r>
            <a:br>
              <a:rPr lang="cs-CZ" sz="3500">
                <a:ea typeface="+mn-lt"/>
                <a:cs typeface="+mn-lt"/>
              </a:rPr>
            </a:br>
            <a:endParaRPr lang="cs-CZ" sz="3500">
              <a:cs typeface="Calibri"/>
            </a:endParaRPr>
          </a:p>
          <a:p>
            <a:r>
              <a:rPr lang="cs-CZ" sz="3500" b="1">
                <a:ea typeface="+mn-lt"/>
                <a:cs typeface="+mn-lt"/>
              </a:rPr>
              <a:t>Ostrava</a:t>
            </a:r>
            <a:r>
              <a:rPr lang="cs-CZ" sz="3500">
                <a:ea typeface="+mn-lt"/>
                <a:cs typeface="+mn-lt"/>
              </a:rPr>
              <a:t>: Diecézní charita ostravsko-opavská → 1. projekt OPZ (2017–2020) v rámci spolupráce Agentury a Magistrátu města Ostravy z KPSVL.</a:t>
            </a:r>
            <a:br>
              <a:rPr lang="cs-CZ" sz="3500">
                <a:ea typeface="+mn-lt"/>
                <a:cs typeface="+mn-lt"/>
              </a:rPr>
            </a:br>
            <a:endParaRPr lang="cs-CZ" sz="3500">
              <a:ea typeface="+mn-lt"/>
              <a:cs typeface="+mn-lt"/>
            </a:endParaRPr>
          </a:p>
          <a:p>
            <a:r>
              <a:rPr lang="cs-CZ" sz="3500" b="1">
                <a:ea typeface="+mn-lt"/>
                <a:cs typeface="+mn-lt"/>
              </a:rPr>
              <a:t>Brno</a:t>
            </a:r>
            <a:r>
              <a:rPr lang="cs-CZ" sz="3500">
                <a:ea typeface="+mn-lt"/>
                <a:cs typeface="+mn-lt"/>
              </a:rPr>
              <a:t>: </a:t>
            </a:r>
            <a:r>
              <a:rPr lang="cs-CZ" sz="3500" err="1">
                <a:ea typeface="+mn-lt"/>
                <a:cs typeface="+mn-lt"/>
              </a:rPr>
              <a:t>Tripitaka</a:t>
            </a:r>
            <a:r>
              <a:rPr lang="cs-CZ" sz="3500">
                <a:ea typeface="+mn-lt"/>
                <a:cs typeface="+mn-lt"/>
              </a:rPr>
              <a:t>, ASZ → aktuálně zejména vzdělávání a metodická podpora komunitní práce; dále širší spolupráce s místní samosprávou a neziskovými organizacemi na komunitních přístupech v prevenci kriminality.</a:t>
            </a:r>
            <a:endParaRPr lang="cs-CZ" sz="3500">
              <a:cs typeface="Calibri"/>
            </a:endParaRPr>
          </a:p>
        </p:txBody>
      </p:sp>
    </p:spTree>
    <p:extLst>
      <p:ext uri="{BB962C8B-B14F-4D97-AF65-F5344CB8AC3E}">
        <p14:creationId xmlns:p14="http://schemas.microsoft.com/office/powerpoint/2010/main" val="7932420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15F677-2D9F-3D92-2FE9-95BBCD2A8E71}"/>
              </a:ext>
            </a:extLst>
          </p:cNvPr>
          <p:cNvSpPr>
            <a:spLocks noGrp="1"/>
          </p:cNvSpPr>
          <p:nvPr>
            <p:ph type="title"/>
          </p:nvPr>
        </p:nvSpPr>
        <p:spPr/>
        <p:txBody>
          <a:bodyPr/>
          <a:lstStyle/>
          <a:p>
            <a:r>
              <a:rPr lang="cs-CZ" b="1">
                <a:solidFill>
                  <a:srgbClr val="002060"/>
                </a:solidFill>
                <a:cs typeface="Calibri"/>
              </a:rPr>
              <a:t>Konkrétní detail lokalit a podpory ASZ - 2</a:t>
            </a:r>
            <a:endParaRPr lang="cs-CZ"/>
          </a:p>
        </p:txBody>
      </p:sp>
      <p:sp>
        <p:nvSpPr>
          <p:cNvPr id="3" name="Zástupný obsah 2">
            <a:extLst>
              <a:ext uri="{FF2B5EF4-FFF2-40B4-BE49-F238E27FC236}">
                <a16:creationId xmlns:a16="http://schemas.microsoft.com/office/drawing/2014/main" id="{F3071294-E3A8-7B48-B58C-B3AD9FCC15C2}"/>
              </a:ext>
            </a:extLst>
          </p:cNvPr>
          <p:cNvSpPr>
            <a:spLocks noGrp="1"/>
          </p:cNvSpPr>
          <p:nvPr>
            <p:ph idx="1"/>
          </p:nvPr>
        </p:nvSpPr>
        <p:spPr>
          <a:xfrm>
            <a:off x="1364517" y="2806679"/>
            <a:ext cx="15631536" cy="7137353"/>
          </a:xfrm>
        </p:spPr>
        <p:txBody>
          <a:bodyPr vert="horz" lIns="91440" tIns="45720" rIns="91440" bIns="45720" rtlCol="0" anchor="t">
            <a:normAutofit/>
          </a:bodyPr>
          <a:lstStyle/>
          <a:p>
            <a:r>
              <a:rPr lang="en-US" sz="4000" b="1" err="1">
                <a:ea typeface="+mn-lt"/>
                <a:cs typeface="+mn-lt"/>
              </a:rPr>
              <a:t>Velké</a:t>
            </a:r>
            <a:r>
              <a:rPr lang="en-US" sz="4000" b="1">
                <a:ea typeface="+mn-lt"/>
                <a:cs typeface="+mn-lt"/>
              </a:rPr>
              <a:t> </a:t>
            </a:r>
            <a:r>
              <a:rPr lang="en-US" sz="4000" b="1" err="1">
                <a:ea typeface="+mn-lt"/>
                <a:cs typeface="+mn-lt"/>
              </a:rPr>
              <a:t>Hamry</a:t>
            </a:r>
            <a:r>
              <a:rPr lang="en-US" sz="4000">
                <a:ea typeface="+mn-lt"/>
                <a:cs typeface="+mn-lt"/>
              </a:rPr>
              <a:t>: </a:t>
            </a:r>
            <a:r>
              <a:rPr lang="en-US" sz="4000" err="1">
                <a:ea typeface="+mn-lt"/>
                <a:cs typeface="+mn-lt"/>
              </a:rPr>
              <a:t>Zapojení</a:t>
            </a:r>
            <a:r>
              <a:rPr lang="en-US" sz="4000">
                <a:ea typeface="+mn-lt"/>
                <a:cs typeface="+mn-lt"/>
              </a:rPr>
              <a:t> </a:t>
            </a:r>
            <a:r>
              <a:rPr lang="en-US" sz="4000" err="1">
                <a:ea typeface="+mn-lt"/>
                <a:cs typeface="+mn-lt"/>
              </a:rPr>
              <a:t>komunity</a:t>
            </a:r>
            <a:r>
              <a:rPr lang="en-US" sz="4000">
                <a:ea typeface="+mn-lt"/>
                <a:cs typeface="+mn-lt"/>
              </a:rPr>
              <a:t> a </a:t>
            </a:r>
            <a:r>
              <a:rPr lang="en-US" sz="4000" err="1">
                <a:ea typeface="+mn-lt"/>
                <a:cs typeface="+mn-lt"/>
              </a:rPr>
              <a:t>organizace</a:t>
            </a:r>
            <a:r>
              <a:rPr lang="en-US" sz="4000">
                <a:ea typeface="+mn-lt"/>
                <a:cs typeface="+mn-lt"/>
              </a:rPr>
              <a:t> </a:t>
            </a:r>
            <a:r>
              <a:rPr lang="en-US" sz="4000" err="1">
                <a:ea typeface="+mn-lt"/>
                <a:cs typeface="+mn-lt"/>
              </a:rPr>
              <a:t>akcí</a:t>
            </a:r>
            <a:r>
              <a:rPr lang="en-US" sz="4000">
                <a:ea typeface="+mn-lt"/>
                <a:cs typeface="+mn-lt"/>
              </a:rPr>
              <a:t> (L</a:t>
            </a:r>
            <a:r>
              <a:rPr lang="cs-CZ" sz="4000" err="1">
                <a:ea typeface="+mn-lt"/>
                <a:cs typeface="+mn-lt"/>
              </a:rPr>
              <a:t>okální</a:t>
            </a:r>
            <a:r>
              <a:rPr lang="cs-CZ" sz="4000">
                <a:ea typeface="+mn-lt"/>
                <a:cs typeface="+mn-lt"/>
              </a:rPr>
              <a:t> partnerství</a:t>
            </a:r>
            <a:r>
              <a:rPr lang="en-US" sz="4000">
                <a:ea typeface="+mn-lt"/>
                <a:cs typeface="+mn-lt"/>
              </a:rPr>
              <a:t> se </a:t>
            </a:r>
            <a:r>
              <a:rPr lang="en-US" sz="4000" err="1">
                <a:ea typeface="+mn-lt"/>
                <a:cs typeface="+mn-lt"/>
              </a:rPr>
              <a:t>zástupci</a:t>
            </a:r>
            <a:r>
              <a:rPr lang="en-US" sz="4000">
                <a:ea typeface="+mn-lt"/>
                <a:cs typeface="+mn-lt"/>
              </a:rPr>
              <a:t> </a:t>
            </a:r>
            <a:r>
              <a:rPr lang="en-US" sz="4000" err="1">
                <a:ea typeface="+mn-lt"/>
                <a:cs typeface="+mn-lt"/>
              </a:rPr>
              <a:t>místních</a:t>
            </a:r>
            <a:r>
              <a:rPr lang="en-US" sz="4000">
                <a:ea typeface="+mn-lt"/>
                <a:cs typeface="+mn-lt"/>
              </a:rPr>
              <a:t> </a:t>
            </a:r>
            <a:r>
              <a:rPr lang="en-US" sz="4000" err="1">
                <a:ea typeface="+mn-lt"/>
                <a:cs typeface="+mn-lt"/>
              </a:rPr>
              <a:t>Romů</a:t>
            </a:r>
            <a:r>
              <a:rPr lang="en-US" sz="4000">
                <a:ea typeface="+mn-lt"/>
                <a:cs typeface="+mn-lt"/>
              </a:rPr>
              <a:t>, </a:t>
            </a:r>
            <a:r>
              <a:rPr lang="en-US" sz="4000" err="1">
                <a:ea typeface="+mn-lt"/>
                <a:cs typeface="+mn-lt"/>
              </a:rPr>
              <a:t>Romodromu</a:t>
            </a:r>
            <a:r>
              <a:rPr lang="en-US" sz="4000">
                <a:ea typeface="+mn-lt"/>
                <a:cs typeface="+mn-lt"/>
              </a:rPr>
              <a:t> a R.A.W.); </a:t>
            </a:r>
            <a:r>
              <a:rPr lang="en-US" sz="4000" err="1">
                <a:ea typeface="+mn-lt"/>
                <a:cs typeface="+mn-lt"/>
              </a:rPr>
              <a:t>Vzdělávání</a:t>
            </a:r>
            <a:r>
              <a:rPr lang="en-US" sz="4000">
                <a:ea typeface="+mn-lt"/>
                <a:cs typeface="+mn-lt"/>
              </a:rPr>
              <a:t> a </a:t>
            </a:r>
            <a:r>
              <a:rPr lang="en-US" sz="4000" err="1">
                <a:ea typeface="+mn-lt"/>
                <a:cs typeface="+mn-lt"/>
              </a:rPr>
              <a:t>zaměstnávání</a:t>
            </a:r>
            <a:r>
              <a:rPr lang="en-US" sz="4000">
                <a:ea typeface="+mn-lt"/>
                <a:cs typeface="+mn-lt"/>
              </a:rPr>
              <a:t> v </a:t>
            </a:r>
            <a:r>
              <a:rPr lang="cs-CZ" sz="4000">
                <a:ea typeface="+mn-lt"/>
                <a:cs typeface="+mn-lt"/>
              </a:rPr>
              <a:t>komunitní práci</a:t>
            </a:r>
            <a:r>
              <a:rPr lang="en-US" sz="4000">
                <a:ea typeface="+mn-lt"/>
                <a:cs typeface="+mn-lt"/>
              </a:rPr>
              <a:t>; </a:t>
            </a:r>
            <a:r>
              <a:rPr lang="en-US" sz="4000" err="1">
                <a:ea typeface="+mn-lt"/>
                <a:cs typeface="+mn-lt"/>
              </a:rPr>
              <a:t>semináře</a:t>
            </a:r>
            <a:r>
              <a:rPr lang="en-US" sz="4000">
                <a:ea typeface="+mn-lt"/>
                <a:cs typeface="+mn-lt"/>
              </a:rPr>
              <a:t> s </a:t>
            </a:r>
            <a:r>
              <a:rPr lang="en-US" sz="4000" err="1">
                <a:ea typeface="+mn-lt"/>
                <a:cs typeface="+mn-lt"/>
              </a:rPr>
              <a:t>Davidem</a:t>
            </a:r>
            <a:r>
              <a:rPr lang="en-US" sz="4000">
                <a:ea typeface="+mn-lt"/>
                <a:cs typeface="+mn-lt"/>
              </a:rPr>
              <a:t> </a:t>
            </a:r>
            <a:r>
              <a:rPr lang="en-US" sz="4000" err="1">
                <a:ea typeface="+mn-lt"/>
                <a:cs typeface="+mn-lt"/>
              </a:rPr>
              <a:t>Tišerem</a:t>
            </a:r>
            <a:r>
              <a:rPr lang="cs-CZ" sz="4000">
                <a:ea typeface="+mn-lt"/>
                <a:cs typeface="+mn-lt"/>
              </a:rPr>
              <a:t>.</a:t>
            </a:r>
            <a:br>
              <a:rPr lang="cs-CZ" sz="4000">
                <a:ea typeface="+mn-lt"/>
                <a:cs typeface="+mn-lt"/>
              </a:rPr>
            </a:br>
            <a:endParaRPr lang="en-US" sz="4000">
              <a:cs typeface="Calibri"/>
            </a:endParaRPr>
          </a:p>
          <a:p>
            <a:r>
              <a:rPr lang="en-US" sz="4000" b="1" err="1">
                <a:ea typeface="+mn-lt"/>
                <a:cs typeface="+mn-lt"/>
              </a:rPr>
              <a:t>Hanušovice</a:t>
            </a:r>
            <a:r>
              <a:rPr lang="en-US" sz="4000">
                <a:ea typeface="+mn-lt"/>
                <a:cs typeface="+mn-lt"/>
              </a:rPr>
              <a:t>: </a:t>
            </a:r>
            <a:r>
              <a:rPr lang="cs-CZ" sz="4000">
                <a:ea typeface="+mn-lt"/>
                <a:cs typeface="+mn-lt"/>
              </a:rPr>
              <a:t>S</a:t>
            </a:r>
            <a:r>
              <a:rPr lang="en-US" sz="4000" err="1">
                <a:ea typeface="+mn-lt"/>
                <a:cs typeface="+mn-lt"/>
              </a:rPr>
              <a:t>polupráce</a:t>
            </a:r>
            <a:r>
              <a:rPr lang="en-US" sz="4000">
                <a:ea typeface="+mn-lt"/>
                <a:cs typeface="+mn-lt"/>
              </a:rPr>
              <a:t> s </a:t>
            </a:r>
            <a:r>
              <a:rPr lang="en-US" sz="4000" err="1">
                <a:ea typeface="+mn-lt"/>
                <a:cs typeface="+mn-lt"/>
              </a:rPr>
              <a:t>městem</a:t>
            </a:r>
            <a:r>
              <a:rPr lang="en-US" sz="4000">
                <a:ea typeface="+mn-lt"/>
                <a:cs typeface="+mn-lt"/>
              </a:rPr>
              <a:t> a </a:t>
            </a:r>
            <a:r>
              <a:rPr lang="en-US" sz="4000" err="1">
                <a:ea typeface="+mn-lt"/>
                <a:cs typeface="+mn-lt"/>
              </a:rPr>
              <a:t>místními</a:t>
            </a:r>
            <a:r>
              <a:rPr lang="en-US" sz="4000">
                <a:ea typeface="+mn-lt"/>
                <a:cs typeface="+mn-lt"/>
              </a:rPr>
              <a:t> </a:t>
            </a:r>
            <a:r>
              <a:rPr lang="cs-CZ" sz="4000">
                <a:ea typeface="+mn-lt"/>
                <a:cs typeface="+mn-lt"/>
              </a:rPr>
              <a:t>neziskovými organizacemi od roku 2023</a:t>
            </a:r>
            <a:r>
              <a:rPr lang="en-US" sz="4000">
                <a:ea typeface="+mn-lt"/>
                <a:cs typeface="+mn-lt"/>
              </a:rPr>
              <a:t>; </a:t>
            </a:r>
            <a:r>
              <a:rPr lang="cs-CZ" sz="4000">
                <a:ea typeface="+mn-lt"/>
                <a:cs typeface="+mn-lt"/>
              </a:rPr>
              <a:t>komunitní práce</a:t>
            </a:r>
            <a:r>
              <a:rPr lang="en-US" sz="4000">
                <a:ea typeface="+mn-lt"/>
                <a:cs typeface="+mn-lt"/>
              </a:rPr>
              <a:t> v </a:t>
            </a:r>
            <a:r>
              <a:rPr lang="en-US" sz="4000" err="1">
                <a:ea typeface="+mn-lt"/>
                <a:cs typeface="+mn-lt"/>
              </a:rPr>
              <a:t>návaznosti</a:t>
            </a:r>
            <a:r>
              <a:rPr lang="en-US" sz="4000">
                <a:ea typeface="+mn-lt"/>
                <a:cs typeface="+mn-lt"/>
              </a:rPr>
              <a:t> </a:t>
            </a:r>
            <a:r>
              <a:rPr lang="en-US" sz="4000" err="1">
                <a:ea typeface="+mn-lt"/>
                <a:cs typeface="+mn-lt"/>
              </a:rPr>
              <a:t>na</a:t>
            </a:r>
            <a:r>
              <a:rPr lang="en-US" sz="4000">
                <a:ea typeface="+mn-lt"/>
                <a:cs typeface="+mn-lt"/>
              </a:rPr>
              <a:t> </a:t>
            </a:r>
            <a:r>
              <a:rPr lang="en-US" sz="4000" err="1">
                <a:ea typeface="+mn-lt"/>
                <a:cs typeface="+mn-lt"/>
              </a:rPr>
              <a:t>bydlení</a:t>
            </a:r>
            <a:r>
              <a:rPr lang="en-US" sz="4000">
                <a:ea typeface="+mn-lt"/>
                <a:cs typeface="+mn-lt"/>
              </a:rPr>
              <a:t>, </a:t>
            </a:r>
            <a:r>
              <a:rPr lang="en-US" sz="4000" err="1">
                <a:ea typeface="+mn-lt"/>
                <a:cs typeface="+mn-lt"/>
              </a:rPr>
              <a:t>zaměstnanost</a:t>
            </a:r>
            <a:r>
              <a:rPr lang="en-US" sz="4000">
                <a:ea typeface="+mn-lt"/>
                <a:cs typeface="+mn-lt"/>
              </a:rPr>
              <a:t>, </a:t>
            </a:r>
            <a:r>
              <a:rPr lang="en-US" sz="4000" err="1">
                <a:ea typeface="+mn-lt"/>
                <a:cs typeface="+mn-lt"/>
              </a:rPr>
              <a:t>vzdělávání</a:t>
            </a:r>
            <a:r>
              <a:rPr lang="en-US" sz="4000">
                <a:ea typeface="+mn-lt"/>
                <a:cs typeface="+mn-lt"/>
              </a:rPr>
              <a:t> a </a:t>
            </a:r>
            <a:r>
              <a:rPr lang="cs-CZ" sz="4000">
                <a:ea typeface="+mn-lt"/>
                <a:cs typeface="+mn-lt"/>
              </a:rPr>
              <a:t>volnočasové</a:t>
            </a:r>
            <a:r>
              <a:rPr lang="en-US" sz="4000">
                <a:ea typeface="+mn-lt"/>
                <a:cs typeface="+mn-lt"/>
              </a:rPr>
              <a:t> </a:t>
            </a:r>
            <a:r>
              <a:rPr lang="en-US" sz="4000" err="1">
                <a:ea typeface="+mn-lt"/>
                <a:cs typeface="+mn-lt"/>
              </a:rPr>
              <a:t>aktivity</a:t>
            </a:r>
            <a:r>
              <a:rPr lang="cs-CZ" sz="4000">
                <a:ea typeface="+mn-lt"/>
                <a:cs typeface="+mn-lt"/>
              </a:rPr>
              <a:t>.</a:t>
            </a:r>
            <a:br>
              <a:rPr lang="cs-CZ" sz="4000">
                <a:ea typeface="+mn-lt"/>
                <a:cs typeface="+mn-lt"/>
              </a:rPr>
            </a:br>
            <a:endParaRPr lang="en-US" sz="4000">
              <a:ea typeface="+mn-lt"/>
              <a:cs typeface="+mn-lt"/>
            </a:endParaRPr>
          </a:p>
          <a:p>
            <a:r>
              <a:rPr lang="en-US" sz="4000" b="1" err="1">
                <a:ea typeface="+mn-lt"/>
                <a:cs typeface="+mn-lt"/>
              </a:rPr>
              <a:t>Jablonec</a:t>
            </a:r>
            <a:r>
              <a:rPr lang="en-US" sz="4000" b="1">
                <a:ea typeface="+mn-lt"/>
                <a:cs typeface="+mn-lt"/>
              </a:rPr>
              <a:t> a </a:t>
            </a:r>
            <a:r>
              <a:rPr lang="en-US" sz="4000" b="1" err="1">
                <a:ea typeface="+mn-lt"/>
                <a:cs typeface="+mn-lt"/>
              </a:rPr>
              <a:t>Frýdlant</a:t>
            </a:r>
            <a:r>
              <a:rPr lang="en-US" sz="4000">
                <a:ea typeface="+mn-lt"/>
                <a:cs typeface="+mn-lt"/>
              </a:rPr>
              <a:t>: </a:t>
            </a:r>
            <a:r>
              <a:rPr lang="cs-CZ" sz="4000">
                <a:ea typeface="+mn-lt"/>
                <a:cs typeface="+mn-lt"/>
              </a:rPr>
              <a:t>P</a:t>
            </a:r>
            <a:r>
              <a:rPr lang="en-US" sz="4000" err="1">
                <a:ea typeface="+mn-lt"/>
                <a:cs typeface="+mn-lt"/>
              </a:rPr>
              <a:t>rojektové</a:t>
            </a:r>
            <a:r>
              <a:rPr lang="en-US" sz="4000">
                <a:ea typeface="+mn-lt"/>
                <a:cs typeface="+mn-lt"/>
              </a:rPr>
              <a:t> </a:t>
            </a:r>
            <a:r>
              <a:rPr lang="en-US" sz="4000" err="1">
                <a:ea typeface="+mn-lt"/>
                <a:cs typeface="+mn-lt"/>
              </a:rPr>
              <a:t>poradenství</a:t>
            </a:r>
            <a:r>
              <a:rPr lang="en-US" sz="4000">
                <a:ea typeface="+mn-lt"/>
                <a:cs typeface="+mn-lt"/>
              </a:rPr>
              <a:t>, </a:t>
            </a:r>
            <a:r>
              <a:rPr lang="en-US" sz="4000" err="1">
                <a:ea typeface="+mn-lt"/>
                <a:cs typeface="+mn-lt"/>
              </a:rPr>
              <a:t>vzdělávání</a:t>
            </a:r>
            <a:r>
              <a:rPr lang="en-US" sz="4000">
                <a:ea typeface="+mn-lt"/>
                <a:cs typeface="+mn-lt"/>
              </a:rPr>
              <a:t> a </a:t>
            </a:r>
            <a:r>
              <a:rPr lang="en-US" sz="4000" err="1">
                <a:ea typeface="+mn-lt"/>
                <a:cs typeface="+mn-lt"/>
              </a:rPr>
              <a:t>metodická</a:t>
            </a:r>
            <a:r>
              <a:rPr lang="en-US" sz="4000">
                <a:ea typeface="+mn-lt"/>
                <a:cs typeface="+mn-lt"/>
              </a:rPr>
              <a:t> </a:t>
            </a:r>
            <a:r>
              <a:rPr lang="en-US" sz="4000" err="1">
                <a:ea typeface="+mn-lt"/>
                <a:cs typeface="+mn-lt"/>
              </a:rPr>
              <a:t>podpora</a:t>
            </a:r>
            <a:r>
              <a:rPr lang="en-US" sz="4000">
                <a:ea typeface="+mn-lt"/>
                <a:cs typeface="+mn-lt"/>
              </a:rPr>
              <a:t> R.A.W. (</a:t>
            </a:r>
            <a:r>
              <a:rPr lang="cs-CZ" sz="4000">
                <a:ea typeface="+mn-lt"/>
                <a:cs typeface="+mn-lt"/>
              </a:rPr>
              <a:t>Komunitní práce</a:t>
            </a:r>
            <a:r>
              <a:rPr lang="en-US" sz="4000">
                <a:ea typeface="+mn-lt"/>
                <a:cs typeface="+mn-lt"/>
              </a:rPr>
              <a:t>), </a:t>
            </a:r>
            <a:r>
              <a:rPr lang="en-US" sz="4000" err="1">
                <a:ea typeface="+mn-lt"/>
                <a:cs typeface="+mn-lt"/>
              </a:rPr>
              <a:t>rodina</a:t>
            </a:r>
            <a:r>
              <a:rPr lang="en-US" sz="4000">
                <a:ea typeface="+mn-lt"/>
                <a:cs typeface="+mn-lt"/>
              </a:rPr>
              <a:t> a </a:t>
            </a:r>
            <a:r>
              <a:rPr lang="en-US" sz="4000" err="1">
                <a:ea typeface="+mn-lt"/>
                <a:cs typeface="+mn-lt"/>
              </a:rPr>
              <a:t>volnočasové</a:t>
            </a:r>
            <a:r>
              <a:rPr lang="en-US" sz="4000">
                <a:ea typeface="+mn-lt"/>
                <a:cs typeface="+mn-lt"/>
              </a:rPr>
              <a:t> </a:t>
            </a:r>
            <a:r>
              <a:rPr lang="en-US" sz="4000" err="1">
                <a:ea typeface="+mn-lt"/>
                <a:cs typeface="+mn-lt"/>
              </a:rPr>
              <a:t>aktivity</a:t>
            </a:r>
            <a:r>
              <a:rPr lang="en-US" sz="4000">
                <a:ea typeface="+mn-lt"/>
                <a:cs typeface="+mn-lt"/>
              </a:rPr>
              <a:t> (</a:t>
            </a:r>
            <a:r>
              <a:rPr lang="en-US" sz="4000" err="1">
                <a:ea typeface="+mn-lt"/>
                <a:cs typeface="+mn-lt"/>
              </a:rPr>
              <a:t>podpora</a:t>
            </a:r>
            <a:r>
              <a:rPr lang="en-US" sz="4000">
                <a:ea typeface="+mn-lt"/>
                <a:cs typeface="+mn-lt"/>
              </a:rPr>
              <a:t> </a:t>
            </a:r>
            <a:r>
              <a:rPr lang="en-US" sz="4000" err="1">
                <a:ea typeface="+mn-lt"/>
                <a:cs typeface="+mn-lt"/>
              </a:rPr>
              <a:t>romských</a:t>
            </a:r>
            <a:r>
              <a:rPr lang="en-US" sz="4000">
                <a:ea typeface="+mn-lt"/>
                <a:cs typeface="+mn-lt"/>
              </a:rPr>
              <a:t> NNO)</a:t>
            </a:r>
            <a:endParaRPr lang="en-US" sz="4000">
              <a:cs typeface="Calibri"/>
            </a:endParaRPr>
          </a:p>
          <a:p>
            <a:endParaRPr lang="cs-CZ" sz="4000"/>
          </a:p>
        </p:txBody>
      </p:sp>
    </p:spTree>
    <p:extLst>
      <p:ext uri="{BB962C8B-B14F-4D97-AF65-F5344CB8AC3E}">
        <p14:creationId xmlns:p14="http://schemas.microsoft.com/office/powerpoint/2010/main" val="22066662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3DFE-844D-59EA-7D4A-2ABD1E25581D}"/>
              </a:ext>
            </a:extLst>
          </p:cNvPr>
          <p:cNvSpPr>
            <a:spLocks noGrp="1"/>
          </p:cNvSpPr>
          <p:nvPr>
            <p:ph type="title"/>
          </p:nvPr>
        </p:nvSpPr>
        <p:spPr>
          <a:xfrm>
            <a:off x="3187598" y="1205814"/>
            <a:ext cx="11912804" cy="1143000"/>
          </a:xfrm>
        </p:spPr>
        <p:txBody>
          <a:bodyPr>
            <a:normAutofit/>
          </a:bodyPr>
          <a:lstStyle/>
          <a:p>
            <a:r>
              <a:rPr lang="en-US" b="1" err="1">
                <a:solidFill>
                  <a:srgbClr val="002060"/>
                </a:solidFill>
                <a:cs typeface="Calibri"/>
              </a:rPr>
              <a:t>Ralsko</a:t>
            </a:r>
            <a:r>
              <a:rPr lang="en-US" b="1">
                <a:solidFill>
                  <a:srgbClr val="002060"/>
                </a:solidFill>
                <a:cs typeface="Calibri"/>
              </a:rPr>
              <a:t> - </a:t>
            </a:r>
            <a:r>
              <a:rPr lang="en-US" b="1" err="1">
                <a:solidFill>
                  <a:srgbClr val="002060"/>
                </a:solidFill>
                <a:cs typeface="Calibri"/>
              </a:rPr>
              <a:t>komunitní</a:t>
            </a:r>
            <a:r>
              <a:rPr lang="en-US" b="1">
                <a:solidFill>
                  <a:srgbClr val="002060"/>
                </a:solidFill>
                <a:cs typeface="Calibri"/>
              </a:rPr>
              <a:t> </a:t>
            </a:r>
            <a:r>
              <a:rPr lang="en-US" b="1" err="1">
                <a:solidFill>
                  <a:srgbClr val="002060"/>
                </a:solidFill>
                <a:cs typeface="Calibri"/>
              </a:rPr>
              <a:t>práce</a:t>
            </a:r>
            <a:r>
              <a:rPr lang="en-US" b="1">
                <a:solidFill>
                  <a:srgbClr val="002060"/>
                </a:solidFill>
                <a:cs typeface="Calibri"/>
              </a:rPr>
              <a:t> a </a:t>
            </a:r>
            <a:r>
              <a:rPr lang="en-US" b="1" err="1">
                <a:solidFill>
                  <a:srgbClr val="002060"/>
                </a:solidFill>
                <a:cs typeface="Calibri"/>
              </a:rPr>
              <a:t>participace</a:t>
            </a:r>
            <a:endParaRPr lang="en-US" b="1">
              <a:solidFill>
                <a:srgbClr val="002060"/>
              </a:solidFill>
              <a:cs typeface="Calibri"/>
            </a:endParaRPr>
          </a:p>
        </p:txBody>
      </p:sp>
      <p:sp>
        <p:nvSpPr>
          <p:cNvPr id="3" name="Content Placeholder 2">
            <a:extLst>
              <a:ext uri="{FF2B5EF4-FFF2-40B4-BE49-F238E27FC236}">
                <a16:creationId xmlns:a16="http://schemas.microsoft.com/office/drawing/2014/main" id="{F7078F38-2530-28C7-7AA9-A1C12BA0441A}"/>
              </a:ext>
            </a:extLst>
          </p:cNvPr>
          <p:cNvSpPr>
            <a:spLocks noGrp="1"/>
          </p:cNvSpPr>
          <p:nvPr>
            <p:ph idx="1"/>
          </p:nvPr>
        </p:nvSpPr>
        <p:spPr>
          <a:xfrm>
            <a:off x="729517" y="2806678"/>
            <a:ext cx="6487539" cy="6683783"/>
          </a:xfrm>
        </p:spPr>
        <p:txBody>
          <a:bodyPr vert="horz" lIns="91440" tIns="45720" rIns="91440" bIns="45720" rtlCol="0" anchor="t">
            <a:normAutofit/>
          </a:bodyPr>
          <a:lstStyle/>
          <a:p>
            <a:r>
              <a:rPr lang="en-US" sz="3600" err="1">
                <a:ea typeface="+mn-lt"/>
                <a:cs typeface="+mn-lt"/>
              </a:rPr>
              <a:t>Zprostředkování</a:t>
            </a:r>
            <a:r>
              <a:rPr lang="en-US" sz="3600">
                <a:ea typeface="+mn-lt"/>
                <a:cs typeface="+mn-lt"/>
              </a:rPr>
              <a:t> </a:t>
            </a:r>
            <a:r>
              <a:rPr lang="en-US" sz="3600" err="1">
                <a:ea typeface="+mn-lt"/>
                <a:cs typeface="+mn-lt"/>
              </a:rPr>
              <a:t>dluhového</a:t>
            </a:r>
            <a:r>
              <a:rPr lang="en-US" sz="3600">
                <a:ea typeface="+mn-lt"/>
                <a:cs typeface="+mn-lt"/>
              </a:rPr>
              <a:t> </a:t>
            </a:r>
            <a:r>
              <a:rPr lang="en-US" sz="3600" err="1">
                <a:ea typeface="+mn-lt"/>
                <a:cs typeface="+mn-lt"/>
              </a:rPr>
              <a:t>poradenství</a:t>
            </a:r>
            <a:r>
              <a:rPr lang="en-US" sz="3600">
                <a:ea typeface="+mn-lt"/>
                <a:cs typeface="+mn-lt"/>
              </a:rPr>
              <a:t> a </a:t>
            </a:r>
            <a:r>
              <a:rPr lang="en-US" sz="3600" err="1">
                <a:ea typeface="+mn-lt"/>
                <a:cs typeface="+mn-lt"/>
              </a:rPr>
              <a:t>podpora</a:t>
            </a:r>
            <a:r>
              <a:rPr lang="en-US" sz="3600">
                <a:ea typeface="+mn-lt"/>
                <a:cs typeface="+mn-lt"/>
              </a:rPr>
              <a:t> </a:t>
            </a:r>
            <a:r>
              <a:rPr lang="en-US" sz="3600" err="1">
                <a:ea typeface="+mn-lt"/>
                <a:cs typeface="+mn-lt"/>
              </a:rPr>
              <a:t>projektu</a:t>
            </a:r>
            <a:r>
              <a:rPr lang="en-US" sz="3600">
                <a:ea typeface="+mn-lt"/>
                <a:cs typeface="+mn-lt"/>
              </a:rPr>
              <a:t> </a:t>
            </a:r>
            <a:r>
              <a:rPr lang="en-US" sz="3600" err="1">
                <a:ea typeface="+mn-lt"/>
                <a:cs typeface="+mn-lt"/>
              </a:rPr>
              <a:t>prevence</a:t>
            </a:r>
            <a:r>
              <a:rPr lang="en-US" sz="3600">
                <a:ea typeface="+mn-lt"/>
                <a:cs typeface="+mn-lt"/>
              </a:rPr>
              <a:t> </a:t>
            </a:r>
            <a:r>
              <a:rPr lang="en-US" sz="3600" err="1">
                <a:ea typeface="+mn-lt"/>
                <a:cs typeface="+mn-lt"/>
              </a:rPr>
              <a:t>kriminality</a:t>
            </a:r>
            <a:endParaRPr lang="en-US" sz="3600">
              <a:cs typeface="Calibri"/>
            </a:endParaRPr>
          </a:p>
          <a:p>
            <a:r>
              <a:rPr lang="en-US" sz="3600">
                <a:ea typeface="+mn-lt"/>
                <a:cs typeface="+mn-lt"/>
              </a:rPr>
              <a:t>KP od 2023: </a:t>
            </a:r>
            <a:r>
              <a:rPr lang="en-US" sz="3600" err="1">
                <a:ea typeface="+mn-lt"/>
                <a:cs typeface="+mn-lt"/>
              </a:rPr>
              <a:t>zapojení</a:t>
            </a:r>
            <a:r>
              <a:rPr lang="en-US" sz="3600">
                <a:ea typeface="+mn-lt"/>
                <a:cs typeface="+mn-lt"/>
              </a:rPr>
              <a:t> a </a:t>
            </a:r>
            <a:r>
              <a:rPr lang="en-US" sz="3600" err="1">
                <a:ea typeface="+mn-lt"/>
                <a:cs typeface="+mn-lt"/>
              </a:rPr>
              <a:t>aktivizace</a:t>
            </a:r>
            <a:r>
              <a:rPr lang="en-US" sz="3600">
                <a:ea typeface="+mn-lt"/>
                <a:cs typeface="+mn-lt"/>
              </a:rPr>
              <a:t> </a:t>
            </a:r>
            <a:r>
              <a:rPr lang="en-US" sz="3600" err="1">
                <a:ea typeface="+mn-lt"/>
                <a:cs typeface="+mn-lt"/>
              </a:rPr>
              <a:t>místní</a:t>
            </a:r>
            <a:r>
              <a:rPr lang="en-US" sz="3600">
                <a:ea typeface="+mn-lt"/>
                <a:cs typeface="+mn-lt"/>
              </a:rPr>
              <a:t> </a:t>
            </a:r>
            <a:r>
              <a:rPr lang="en-US" sz="3600" err="1">
                <a:ea typeface="+mn-lt"/>
                <a:cs typeface="+mn-lt"/>
              </a:rPr>
              <a:t>romské</a:t>
            </a:r>
            <a:r>
              <a:rPr lang="en-US" sz="3600">
                <a:ea typeface="+mn-lt"/>
                <a:cs typeface="+mn-lt"/>
              </a:rPr>
              <a:t> </a:t>
            </a:r>
            <a:r>
              <a:rPr lang="en-US" sz="3600" err="1">
                <a:ea typeface="+mn-lt"/>
                <a:cs typeface="+mn-lt"/>
              </a:rPr>
              <a:t>komunity</a:t>
            </a:r>
            <a:r>
              <a:rPr lang="en-US" sz="3600">
                <a:ea typeface="+mn-lt"/>
                <a:cs typeface="+mn-lt"/>
              </a:rPr>
              <a:t> v </a:t>
            </a:r>
            <a:r>
              <a:rPr lang="en-US" sz="3600" err="1">
                <a:ea typeface="+mn-lt"/>
                <a:cs typeface="+mn-lt"/>
              </a:rPr>
              <a:t>kombinaci</a:t>
            </a:r>
            <a:r>
              <a:rPr lang="en-US" sz="3600">
                <a:ea typeface="+mn-lt"/>
                <a:cs typeface="+mn-lt"/>
              </a:rPr>
              <a:t> s </a:t>
            </a:r>
            <a:r>
              <a:rPr lang="en-US" sz="3600" err="1">
                <a:ea typeface="+mn-lt"/>
                <a:cs typeface="+mn-lt"/>
              </a:rPr>
              <a:t>prevencí</a:t>
            </a:r>
            <a:r>
              <a:rPr lang="en-US" sz="3600">
                <a:ea typeface="+mn-lt"/>
                <a:cs typeface="+mn-lt"/>
              </a:rPr>
              <a:t> </a:t>
            </a:r>
            <a:r>
              <a:rPr lang="en-US" sz="3600" err="1">
                <a:ea typeface="+mn-lt"/>
                <a:cs typeface="+mn-lt"/>
              </a:rPr>
              <a:t>kriminality</a:t>
            </a:r>
            <a:r>
              <a:rPr lang="en-US" sz="3600">
                <a:ea typeface="+mn-lt"/>
                <a:cs typeface="+mn-lt"/>
              </a:rPr>
              <a:t> (APK, </a:t>
            </a:r>
            <a:r>
              <a:rPr lang="en-US" sz="3600" err="1">
                <a:ea typeface="+mn-lt"/>
                <a:cs typeface="+mn-lt"/>
              </a:rPr>
              <a:t>domovníci</a:t>
            </a:r>
            <a:r>
              <a:rPr lang="en-US" sz="3600">
                <a:ea typeface="+mn-lt"/>
                <a:cs typeface="+mn-lt"/>
              </a:rPr>
              <a:t>, peer asistentky)</a:t>
            </a:r>
            <a:endParaRPr lang="en-US" sz="3600">
              <a:cs typeface="Calibri"/>
            </a:endParaRPr>
          </a:p>
          <a:p>
            <a:r>
              <a:rPr lang="en-US" sz="3600" err="1">
                <a:ea typeface="+mn-lt"/>
                <a:cs typeface="+mn-lt"/>
              </a:rPr>
              <a:t>organizace</a:t>
            </a:r>
            <a:r>
              <a:rPr lang="en-US" sz="3600">
                <a:ea typeface="+mn-lt"/>
                <a:cs typeface="+mn-lt"/>
              </a:rPr>
              <a:t> </a:t>
            </a:r>
            <a:r>
              <a:rPr lang="en-US" sz="3600" err="1">
                <a:ea typeface="+mn-lt"/>
                <a:cs typeface="+mn-lt"/>
              </a:rPr>
              <a:t>komunitních</a:t>
            </a:r>
            <a:r>
              <a:rPr lang="en-US" sz="3600">
                <a:ea typeface="+mn-lt"/>
                <a:cs typeface="+mn-lt"/>
              </a:rPr>
              <a:t> </a:t>
            </a:r>
            <a:r>
              <a:rPr lang="en-US" sz="3600" err="1">
                <a:ea typeface="+mn-lt"/>
                <a:cs typeface="+mn-lt"/>
              </a:rPr>
              <a:t>akcí</a:t>
            </a:r>
            <a:r>
              <a:rPr lang="en-US" sz="3600">
                <a:ea typeface="+mn-lt"/>
                <a:cs typeface="+mn-lt"/>
              </a:rPr>
              <a:t> (</a:t>
            </a:r>
            <a:r>
              <a:rPr lang="en-US" sz="3600" err="1">
                <a:ea typeface="+mn-lt"/>
                <a:cs typeface="+mn-lt"/>
              </a:rPr>
              <a:t>sportovní</a:t>
            </a:r>
            <a:r>
              <a:rPr lang="en-US" sz="3600">
                <a:ea typeface="+mn-lt"/>
                <a:cs typeface="+mn-lt"/>
              </a:rPr>
              <a:t> den a </a:t>
            </a:r>
            <a:r>
              <a:rPr lang="en-US" sz="3600" err="1">
                <a:ea typeface="+mn-lt"/>
                <a:cs typeface="+mn-lt"/>
              </a:rPr>
              <a:t>úklid</a:t>
            </a:r>
            <a:r>
              <a:rPr lang="en-US" sz="3600">
                <a:ea typeface="+mn-lt"/>
                <a:cs typeface="+mn-lt"/>
              </a:rPr>
              <a:t> </a:t>
            </a:r>
            <a:r>
              <a:rPr lang="en-US" sz="3600" err="1">
                <a:ea typeface="+mn-lt"/>
                <a:cs typeface="+mn-lt"/>
              </a:rPr>
              <a:t>obce</a:t>
            </a:r>
            <a:r>
              <a:rPr lang="en-US" sz="3600">
                <a:ea typeface="+mn-lt"/>
                <a:cs typeface="+mn-lt"/>
              </a:rPr>
              <a:t>, </a:t>
            </a:r>
            <a:r>
              <a:rPr lang="en-US" sz="3600" err="1">
                <a:ea typeface="+mn-lt"/>
                <a:cs typeface="+mn-lt"/>
              </a:rPr>
              <a:t>facilitace</a:t>
            </a:r>
            <a:r>
              <a:rPr lang="en-US" sz="3600">
                <a:ea typeface="+mn-lt"/>
                <a:cs typeface="+mn-lt"/>
              </a:rPr>
              <a:t> </a:t>
            </a:r>
            <a:r>
              <a:rPr lang="en-US" sz="3600" err="1">
                <a:ea typeface="+mn-lt"/>
                <a:cs typeface="+mn-lt"/>
              </a:rPr>
              <a:t>veřejných</a:t>
            </a:r>
            <a:r>
              <a:rPr lang="en-US" sz="3600">
                <a:ea typeface="+mn-lt"/>
                <a:cs typeface="+mn-lt"/>
              </a:rPr>
              <a:t> </a:t>
            </a:r>
            <a:r>
              <a:rPr lang="en-US" sz="3600" err="1">
                <a:ea typeface="+mn-lt"/>
                <a:cs typeface="+mn-lt"/>
              </a:rPr>
              <a:t>setkání</a:t>
            </a:r>
            <a:r>
              <a:rPr lang="en-US" sz="3600">
                <a:ea typeface="+mn-lt"/>
                <a:cs typeface="+mn-lt"/>
              </a:rPr>
              <a:t>)</a:t>
            </a:r>
            <a:endParaRPr lang="en-US">
              <a:cs typeface="Calibri"/>
            </a:endParaRPr>
          </a:p>
          <a:p>
            <a:pPr marL="0" indent="0">
              <a:buNone/>
            </a:pPr>
            <a:endParaRPr lang="en-US">
              <a:cs typeface="Calibri"/>
            </a:endParaRPr>
          </a:p>
        </p:txBody>
      </p:sp>
      <p:pic>
        <p:nvPicPr>
          <p:cNvPr id="4" name="Picture 3">
            <a:extLst>
              <a:ext uri="{FF2B5EF4-FFF2-40B4-BE49-F238E27FC236}">
                <a16:creationId xmlns:a16="http://schemas.microsoft.com/office/drawing/2014/main" id="{7043906E-26B1-A56D-738D-84DBB223E443}"/>
              </a:ext>
            </a:extLst>
          </p:cNvPr>
          <p:cNvPicPr>
            <a:picLocks noChangeAspect="1"/>
          </p:cNvPicPr>
          <p:nvPr/>
        </p:nvPicPr>
        <p:blipFill>
          <a:blip r:embed="rId2"/>
          <a:stretch>
            <a:fillRect/>
          </a:stretch>
        </p:blipFill>
        <p:spPr>
          <a:xfrm>
            <a:off x="7035800" y="2795134"/>
            <a:ext cx="10802257" cy="6674303"/>
          </a:xfrm>
          <a:prstGeom prst="rect">
            <a:avLst/>
          </a:prstGeom>
        </p:spPr>
      </p:pic>
    </p:spTree>
    <p:extLst>
      <p:ext uri="{BB962C8B-B14F-4D97-AF65-F5344CB8AC3E}">
        <p14:creationId xmlns:p14="http://schemas.microsoft.com/office/powerpoint/2010/main" val="19178917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D1054-44A8-C137-B08C-3FBB51E75842}"/>
              </a:ext>
            </a:extLst>
          </p:cNvPr>
          <p:cNvSpPr>
            <a:spLocks noGrp="1"/>
          </p:cNvSpPr>
          <p:nvPr>
            <p:ph type="title"/>
          </p:nvPr>
        </p:nvSpPr>
        <p:spPr>
          <a:xfrm>
            <a:off x="1591028" y="824815"/>
            <a:ext cx="15142231" cy="1523999"/>
          </a:xfrm>
        </p:spPr>
        <p:txBody>
          <a:bodyPr>
            <a:normAutofit/>
          </a:bodyPr>
          <a:lstStyle/>
          <a:p>
            <a:r>
              <a:rPr lang="cs-CZ" sz="4800" b="1">
                <a:solidFill>
                  <a:srgbClr val="002060"/>
                </a:solidFill>
                <a:cs typeface="Calibri"/>
              </a:rPr>
              <a:t>Budišov nad Budišovkou</a:t>
            </a:r>
          </a:p>
        </p:txBody>
      </p:sp>
      <p:sp>
        <p:nvSpPr>
          <p:cNvPr id="3" name="Content Placeholder 2">
            <a:extLst>
              <a:ext uri="{FF2B5EF4-FFF2-40B4-BE49-F238E27FC236}">
                <a16:creationId xmlns:a16="http://schemas.microsoft.com/office/drawing/2014/main" id="{021FC955-7D72-9972-31D5-1234BA6F21EE}"/>
              </a:ext>
            </a:extLst>
          </p:cNvPr>
          <p:cNvSpPr>
            <a:spLocks noGrp="1"/>
          </p:cNvSpPr>
          <p:nvPr>
            <p:ph idx="1"/>
          </p:nvPr>
        </p:nvSpPr>
        <p:spPr>
          <a:xfrm>
            <a:off x="729517" y="2262393"/>
            <a:ext cx="16828964" cy="5812926"/>
          </a:xfrm>
        </p:spPr>
        <p:txBody>
          <a:bodyPr vert="horz" lIns="91440" tIns="45720" rIns="91440" bIns="45720" rtlCol="0" anchor="t">
            <a:noAutofit/>
          </a:bodyPr>
          <a:lstStyle/>
          <a:p>
            <a:r>
              <a:rPr lang="cs-CZ" sz="3600" b="1">
                <a:ea typeface="+mn-lt"/>
                <a:cs typeface="+mn-lt"/>
              </a:rPr>
              <a:t>Usnadnění zapojení a spolupráce</a:t>
            </a:r>
            <a:r>
              <a:rPr lang="cs-CZ" sz="3600">
                <a:ea typeface="+mn-lt"/>
                <a:cs typeface="+mn-lt"/>
              </a:rPr>
              <a:t>: ASZ hrála klíčovou roli při zapojování obyvatel ohrožených sociálním vyloučením a usnadňování jejich spolupráce s místními partnery, jako je obec a ZŠ.</a:t>
            </a:r>
            <a:br>
              <a:rPr lang="cs-CZ" sz="3600">
                <a:ea typeface="+mn-lt"/>
                <a:cs typeface="+mn-lt"/>
              </a:rPr>
            </a:br>
            <a:endParaRPr lang="cs-CZ" sz="3600">
              <a:cs typeface="Calibri"/>
            </a:endParaRPr>
          </a:p>
          <a:p>
            <a:r>
              <a:rPr lang="cs-CZ" sz="3600" b="1">
                <a:ea typeface="+mn-lt"/>
                <a:cs typeface="+mn-lt"/>
              </a:rPr>
              <a:t>Podpora posílení postavení komunity a akčního plánování: </a:t>
            </a:r>
            <a:r>
              <a:rPr lang="cs-CZ" sz="3600">
                <a:ea typeface="+mn-lt"/>
                <a:cs typeface="+mn-lt"/>
              </a:rPr>
              <a:t>Agentura spolu s ROMACT pomohla připravit prostředí pro komunitní práci tím, že podpořila vznik akční skupiny → vypracování akčního plánu pro lokalitu.</a:t>
            </a:r>
            <a:br>
              <a:rPr lang="cs-CZ" sz="3600">
                <a:ea typeface="+mn-lt"/>
                <a:cs typeface="+mn-lt"/>
              </a:rPr>
            </a:br>
            <a:endParaRPr lang="cs-CZ" sz="3600">
              <a:cs typeface="Calibri"/>
            </a:endParaRPr>
          </a:p>
          <a:p>
            <a:r>
              <a:rPr lang="cs-CZ" sz="3600" b="1">
                <a:ea typeface="+mn-lt"/>
                <a:cs typeface="+mn-lt"/>
              </a:rPr>
              <a:t>Organizace setkání a usnadnění komunikace</a:t>
            </a:r>
            <a:r>
              <a:rPr lang="cs-CZ" sz="3600">
                <a:ea typeface="+mn-lt"/>
                <a:cs typeface="+mn-lt"/>
              </a:rPr>
              <a:t>: Agentura ve spolupráci s ROMACT organizovala první veřejná setkání s městem, NNO a školou.</a:t>
            </a:r>
            <a:br>
              <a:rPr lang="cs-CZ" sz="3600">
                <a:ea typeface="+mn-lt"/>
                <a:cs typeface="+mn-lt"/>
              </a:rPr>
            </a:br>
            <a:endParaRPr lang="cs-CZ" sz="3600">
              <a:cs typeface="Calibri"/>
            </a:endParaRPr>
          </a:p>
          <a:p>
            <a:r>
              <a:rPr lang="cs-CZ" sz="3600" b="1">
                <a:ea typeface="+mn-lt"/>
                <a:cs typeface="+mn-lt"/>
              </a:rPr>
              <a:t>Podpora inkluzivních služeb a aktivit</a:t>
            </a:r>
            <a:r>
              <a:rPr lang="cs-CZ" sz="3600">
                <a:ea typeface="+mn-lt"/>
                <a:cs typeface="+mn-lt"/>
              </a:rPr>
              <a:t>: Agentura přispěla k etablování Centra pro inkluzi prostřednictvím projektového poradenství.</a:t>
            </a:r>
            <a:endParaRPr lang="cs-CZ" sz="3600"/>
          </a:p>
        </p:txBody>
      </p:sp>
    </p:spTree>
    <p:extLst>
      <p:ext uri="{BB962C8B-B14F-4D97-AF65-F5344CB8AC3E}">
        <p14:creationId xmlns:p14="http://schemas.microsoft.com/office/powerpoint/2010/main" val="19342847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69D0-3EE5-D809-9887-2087227D3E69}"/>
              </a:ext>
            </a:extLst>
          </p:cNvPr>
          <p:cNvSpPr>
            <a:spLocks noGrp="1"/>
          </p:cNvSpPr>
          <p:nvPr>
            <p:ph type="title"/>
          </p:nvPr>
        </p:nvSpPr>
        <p:spPr>
          <a:xfrm>
            <a:off x="3278312" y="1278385"/>
            <a:ext cx="11912804" cy="1143000"/>
          </a:xfrm>
        </p:spPr>
        <p:txBody>
          <a:bodyPr>
            <a:normAutofit/>
          </a:bodyPr>
          <a:lstStyle/>
          <a:p>
            <a:r>
              <a:rPr lang="en-US" sz="4800" b="1" err="1">
                <a:solidFill>
                  <a:srgbClr val="002060"/>
                </a:solidFill>
                <a:cs typeface="Calibri"/>
              </a:rPr>
              <a:t>Veřejná</a:t>
            </a:r>
            <a:r>
              <a:rPr lang="en-US" sz="4800" b="1">
                <a:solidFill>
                  <a:srgbClr val="002060"/>
                </a:solidFill>
                <a:cs typeface="Calibri"/>
              </a:rPr>
              <a:t> </a:t>
            </a:r>
            <a:r>
              <a:rPr lang="en-US" sz="4800" b="1" err="1">
                <a:solidFill>
                  <a:srgbClr val="002060"/>
                </a:solidFill>
                <a:cs typeface="Calibri"/>
              </a:rPr>
              <a:t>setkání</a:t>
            </a:r>
            <a:r>
              <a:rPr lang="en-US" sz="4800" b="1">
                <a:solidFill>
                  <a:srgbClr val="002060"/>
                </a:solidFill>
                <a:cs typeface="Calibri"/>
              </a:rPr>
              <a:t> s ASZ (2016-2022)</a:t>
            </a:r>
          </a:p>
        </p:txBody>
      </p:sp>
      <p:sp>
        <p:nvSpPr>
          <p:cNvPr id="3" name="Content Placeholder 2">
            <a:extLst>
              <a:ext uri="{FF2B5EF4-FFF2-40B4-BE49-F238E27FC236}">
                <a16:creationId xmlns:a16="http://schemas.microsoft.com/office/drawing/2014/main" id="{38F9990D-496B-C5DF-D726-890C6E982084}"/>
              </a:ext>
            </a:extLst>
          </p:cNvPr>
          <p:cNvSpPr>
            <a:spLocks noGrp="1"/>
          </p:cNvSpPr>
          <p:nvPr>
            <p:ph idx="1"/>
          </p:nvPr>
        </p:nvSpPr>
        <p:spPr>
          <a:xfrm>
            <a:off x="9238516" y="2498250"/>
            <a:ext cx="8646537" cy="7554640"/>
          </a:xfrm>
        </p:spPr>
        <p:txBody>
          <a:bodyPr vert="horz" lIns="91440" tIns="45720" rIns="91440" bIns="45720" rtlCol="0" anchor="t">
            <a:noAutofit/>
          </a:bodyPr>
          <a:lstStyle/>
          <a:p>
            <a:r>
              <a:rPr lang="cs-CZ" sz="3600">
                <a:ea typeface="+mn-lt"/>
                <a:cs typeface="+mn-lt"/>
              </a:rPr>
              <a:t>C</a:t>
            </a:r>
            <a:r>
              <a:rPr lang="en-US" sz="3600" err="1">
                <a:ea typeface="+mn-lt"/>
                <a:cs typeface="+mn-lt"/>
              </a:rPr>
              <a:t>elkem</a:t>
            </a:r>
            <a:r>
              <a:rPr lang="en-US" sz="3600">
                <a:ea typeface="+mn-lt"/>
                <a:cs typeface="+mn-lt"/>
              </a:rPr>
              <a:t> </a:t>
            </a:r>
            <a:r>
              <a:rPr lang="en-US" sz="3600" b="1">
                <a:ea typeface="+mn-lt"/>
                <a:cs typeface="+mn-lt"/>
              </a:rPr>
              <a:t>55 </a:t>
            </a:r>
            <a:r>
              <a:rPr lang="en-US" sz="3600" b="1" err="1">
                <a:ea typeface="+mn-lt"/>
                <a:cs typeface="+mn-lt"/>
              </a:rPr>
              <a:t>veřejných</a:t>
            </a:r>
            <a:r>
              <a:rPr lang="en-US" sz="3600" b="1">
                <a:ea typeface="+mn-lt"/>
                <a:cs typeface="+mn-lt"/>
              </a:rPr>
              <a:t> </a:t>
            </a:r>
            <a:r>
              <a:rPr lang="en-US" sz="3600" b="1" err="1">
                <a:ea typeface="+mn-lt"/>
                <a:cs typeface="+mn-lt"/>
              </a:rPr>
              <a:t>setkání</a:t>
            </a:r>
            <a:r>
              <a:rPr lang="en-US" sz="3600">
                <a:ea typeface="+mn-lt"/>
                <a:cs typeface="+mn-lt"/>
              </a:rPr>
              <a:t> pro min. 1000 </a:t>
            </a:r>
            <a:r>
              <a:rPr lang="en-US" sz="3600" err="1">
                <a:ea typeface="+mn-lt"/>
                <a:cs typeface="+mn-lt"/>
              </a:rPr>
              <a:t>obyvatel</a:t>
            </a:r>
            <a:r>
              <a:rPr lang="en-US" sz="3600">
                <a:ea typeface="+mn-lt"/>
                <a:cs typeface="+mn-lt"/>
              </a:rPr>
              <a:t> SVL </a:t>
            </a:r>
            <a:r>
              <a:rPr lang="en-US" sz="3600" err="1">
                <a:ea typeface="+mn-lt"/>
                <a:cs typeface="+mn-lt"/>
              </a:rPr>
              <a:t>pořádaných</a:t>
            </a:r>
            <a:r>
              <a:rPr lang="en-US" sz="3600">
                <a:ea typeface="+mn-lt"/>
                <a:cs typeface="+mn-lt"/>
              </a:rPr>
              <a:t> </a:t>
            </a:r>
            <a:r>
              <a:rPr lang="en-US" sz="3600" err="1">
                <a:ea typeface="+mn-lt"/>
                <a:cs typeface="+mn-lt"/>
              </a:rPr>
              <a:t>Agenturou</a:t>
            </a:r>
            <a:r>
              <a:rPr lang="en-US" sz="3600">
                <a:ea typeface="+mn-lt"/>
                <a:cs typeface="+mn-lt"/>
              </a:rPr>
              <a:t> </a:t>
            </a:r>
            <a:r>
              <a:rPr lang="en-US" sz="3600" err="1">
                <a:ea typeface="+mn-lt"/>
                <a:cs typeface="+mn-lt"/>
              </a:rPr>
              <a:t>ve</a:t>
            </a:r>
            <a:r>
              <a:rPr lang="en-US" sz="3600">
                <a:ea typeface="+mn-lt"/>
                <a:cs typeface="+mn-lt"/>
              </a:rPr>
              <a:t> </a:t>
            </a:r>
            <a:r>
              <a:rPr lang="en-US" sz="3600" err="1">
                <a:ea typeface="+mn-lt"/>
                <a:cs typeface="+mn-lt"/>
              </a:rPr>
              <a:t>spolupráci</a:t>
            </a:r>
            <a:r>
              <a:rPr lang="en-US" sz="3600">
                <a:ea typeface="+mn-lt"/>
                <a:cs typeface="+mn-lt"/>
              </a:rPr>
              <a:t> s </a:t>
            </a:r>
            <a:r>
              <a:rPr lang="en-US" sz="3600" err="1">
                <a:ea typeface="+mn-lt"/>
                <a:cs typeface="+mn-lt"/>
              </a:rPr>
              <a:t>obcemi</a:t>
            </a:r>
            <a:r>
              <a:rPr lang="cs-CZ" sz="3600">
                <a:ea typeface="+mn-lt"/>
                <a:cs typeface="+mn-lt"/>
              </a:rPr>
              <a:t>.</a:t>
            </a:r>
            <a:br>
              <a:rPr lang="cs-CZ" sz="3600">
                <a:ea typeface="+mn-lt"/>
                <a:cs typeface="+mn-lt"/>
              </a:rPr>
            </a:br>
            <a:endParaRPr lang="en-US" sz="3600">
              <a:cs typeface="Calibri"/>
            </a:endParaRPr>
          </a:p>
          <a:p>
            <a:r>
              <a:rPr lang="en-US" sz="3600" err="1">
                <a:ea typeface="+mn-lt"/>
                <a:cs typeface="+mn-lt"/>
              </a:rPr>
              <a:t>Výstupem</a:t>
            </a:r>
            <a:r>
              <a:rPr lang="en-US" sz="3600">
                <a:ea typeface="+mn-lt"/>
                <a:cs typeface="+mn-lt"/>
              </a:rPr>
              <a:t> </a:t>
            </a:r>
            <a:r>
              <a:rPr lang="en-US" sz="3600" b="1">
                <a:ea typeface="+mn-lt"/>
                <a:cs typeface="+mn-lt"/>
              </a:rPr>
              <a:t>23 </a:t>
            </a:r>
            <a:r>
              <a:rPr lang="en-US" sz="3600" b="1" err="1">
                <a:ea typeface="+mn-lt"/>
                <a:cs typeface="+mn-lt"/>
              </a:rPr>
              <a:t>případových</a:t>
            </a:r>
            <a:r>
              <a:rPr lang="en-US" sz="3600" b="1">
                <a:ea typeface="+mn-lt"/>
                <a:cs typeface="+mn-lt"/>
              </a:rPr>
              <a:t> </a:t>
            </a:r>
            <a:r>
              <a:rPr lang="en-US" sz="3600" b="1" err="1">
                <a:ea typeface="+mn-lt"/>
                <a:cs typeface="+mn-lt"/>
              </a:rPr>
              <a:t>studií</a:t>
            </a:r>
            <a:r>
              <a:rPr lang="en-US" sz="3600">
                <a:ea typeface="+mn-lt"/>
                <a:cs typeface="+mn-lt"/>
              </a:rPr>
              <a:t> z </a:t>
            </a:r>
            <a:r>
              <a:rPr lang="en-US" sz="3600" err="1">
                <a:ea typeface="+mn-lt"/>
                <a:cs typeface="+mn-lt"/>
                <a:hlinkClick r:id="rId2"/>
              </a:rPr>
              <a:t>Příručky</a:t>
            </a:r>
            <a:r>
              <a:rPr lang="en-US" sz="3600">
                <a:ea typeface="+mn-lt"/>
                <a:cs typeface="+mn-lt"/>
                <a:hlinkClick r:id="rId2"/>
              </a:rPr>
              <a:t> DP </a:t>
            </a:r>
            <a:r>
              <a:rPr lang="en-US" sz="3600" err="1">
                <a:ea typeface="+mn-lt"/>
                <a:cs typeface="+mn-lt"/>
                <a:hlinkClick r:id="rId2"/>
              </a:rPr>
              <a:t>participace</a:t>
            </a:r>
            <a:r>
              <a:rPr lang="cs-CZ" sz="3600">
                <a:ea typeface="+mn-lt"/>
                <a:cs typeface="+mn-lt"/>
              </a:rPr>
              <a:t>: P</a:t>
            </a:r>
            <a:r>
              <a:rPr lang="en-US" sz="3600">
                <a:ea typeface="+mn-lt"/>
                <a:cs typeface="+mn-lt"/>
              </a:rPr>
              <a:t>art</a:t>
            </a:r>
            <a:r>
              <a:rPr lang="cs-CZ" sz="3600" err="1">
                <a:ea typeface="+mn-lt"/>
                <a:cs typeface="+mn-lt"/>
              </a:rPr>
              <a:t>icipační</a:t>
            </a:r>
            <a:r>
              <a:rPr lang="en-US" sz="3600">
                <a:ea typeface="+mn-lt"/>
                <a:cs typeface="+mn-lt"/>
              </a:rPr>
              <a:t> </a:t>
            </a:r>
            <a:r>
              <a:rPr lang="en-US" sz="3600" err="1">
                <a:ea typeface="+mn-lt"/>
                <a:cs typeface="+mn-lt"/>
              </a:rPr>
              <a:t>výzkum</a:t>
            </a:r>
            <a:r>
              <a:rPr lang="en-US" sz="3600">
                <a:ea typeface="+mn-lt"/>
                <a:cs typeface="+mn-lt"/>
              </a:rPr>
              <a:t>, </a:t>
            </a:r>
            <a:r>
              <a:rPr lang="en-US" sz="3600" err="1">
                <a:ea typeface="+mn-lt"/>
                <a:cs typeface="+mn-lt"/>
              </a:rPr>
              <a:t>strategické</a:t>
            </a:r>
            <a:r>
              <a:rPr lang="en-US" sz="3600">
                <a:ea typeface="+mn-lt"/>
                <a:cs typeface="+mn-lt"/>
              </a:rPr>
              <a:t> </a:t>
            </a:r>
            <a:r>
              <a:rPr lang="en-US" sz="3600" err="1">
                <a:ea typeface="+mn-lt"/>
                <a:cs typeface="+mn-lt"/>
              </a:rPr>
              <a:t>plánování</a:t>
            </a:r>
            <a:r>
              <a:rPr lang="en-US" sz="3600">
                <a:ea typeface="+mn-lt"/>
                <a:cs typeface="+mn-lt"/>
              </a:rPr>
              <a:t> s </a:t>
            </a:r>
            <a:r>
              <a:rPr lang="en-US" sz="3600" err="1">
                <a:ea typeface="+mn-lt"/>
                <a:cs typeface="+mn-lt"/>
              </a:rPr>
              <a:t>obyvateli</a:t>
            </a:r>
            <a:r>
              <a:rPr lang="en-US" sz="3600">
                <a:ea typeface="+mn-lt"/>
                <a:cs typeface="+mn-lt"/>
              </a:rPr>
              <a:t> SVL, </a:t>
            </a:r>
            <a:r>
              <a:rPr lang="en-US" sz="3600" err="1">
                <a:ea typeface="+mn-lt"/>
                <a:cs typeface="+mn-lt"/>
              </a:rPr>
              <a:t>zapojování</a:t>
            </a:r>
            <a:r>
              <a:rPr lang="en-US" sz="3600">
                <a:ea typeface="+mn-lt"/>
                <a:cs typeface="+mn-lt"/>
              </a:rPr>
              <a:t> </a:t>
            </a:r>
            <a:r>
              <a:rPr lang="en-US" sz="3600" err="1">
                <a:ea typeface="+mn-lt"/>
                <a:cs typeface="+mn-lt"/>
              </a:rPr>
              <a:t>veřejnosti</a:t>
            </a:r>
            <a:r>
              <a:rPr lang="en-US" sz="3600">
                <a:ea typeface="+mn-lt"/>
                <a:cs typeface="+mn-lt"/>
              </a:rPr>
              <a:t> do </a:t>
            </a:r>
            <a:r>
              <a:rPr lang="en-US" sz="3600" err="1">
                <a:ea typeface="+mn-lt"/>
                <a:cs typeface="+mn-lt"/>
              </a:rPr>
              <a:t>obecních</a:t>
            </a:r>
            <a:r>
              <a:rPr lang="en-US" sz="3600">
                <a:ea typeface="+mn-lt"/>
                <a:cs typeface="+mn-lt"/>
              </a:rPr>
              <a:t> </a:t>
            </a:r>
            <a:r>
              <a:rPr lang="en-US" sz="3600" err="1">
                <a:ea typeface="+mn-lt"/>
                <a:cs typeface="+mn-lt"/>
              </a:rPr>
              <a:t>projektů</a:t>
            </a:r>
            <a:r>
              <a:rPr lang="en-US" sz="3600">
                <a:ea typeface="+mn-lt"/>
                <a:cs typeface="+mn-lt"/>
              </a:rPr>
              <a:t> a </a:t>
            </a:r>
            <a:r>
              <a:rPr lang="en-US" sz="3600" err="1">
                <a:ea typeface="+mn-lt"/>
                <a:cs typeface="+mn-lt"/>
              </a:rPr>
              <a:t>jednání</a:t>
            </a:r>
            <a:r>
              <a:rPr lang="en-US" sz="3600">
                <a:ea typeface="+mn-lt"/>
                <a:cs typeface="+mn-lt"/>
              </a:rPr>
              <a:t> </a:t>
            </a:r>
            <a:r>
              <a:rPr lang="en-US" sz="3600" err="1">
                <a:ea typeface="+mn-lt"/>
                <a:cs typeface="+mn-lt"/>
              </a:rPr>
              <a:t>radnice</a:t>
            </a:r>
            <a:r>
              <a:rPr lang="en-US" sz="3600">
                <a:ea typeface="+mn-lt"/>
                <a:cs typeface="+mn-lt"/>
              </a:rPr>
              <a:t>, </a:t>
            </a:r>
            <a:r>
              <a:rPr lang="en-US" sz="3600" err="1">
                <a:ea typeface="+mn-lt"/>
                <a:cs typeface="+mn-lt"/>
              </a:rPr>
              <a:t>posilování</a:t>
            </a:r>
            <a:r>
              <a:rPr lang="en-US" sz="3600">
                <a:ea typeface="+mn-lt"/>
                <a:cs typeface="+mn-lt"/>
              </a:rPr>
              <a:t> </a:t>
            </a:r>
            <a:r>
              <a:rPr lang="en-US" sz="3600" err="1">
                <a:ea typeface="+mn-lt"/>
                <a:cs typeface="+mn-lt"/>
              </a:rPr>
              <a:t>sousedství</a:t>
            </a:r>
            <a:r>
              <a:rPr lang="en-US" sz="3600">
                <a:ea typeface="+mn-lt"/>
                <a:cs typeface="+mn-lt"/>
              </a:rPr>
              <a:t>, fokusní </a:t>
            </a:r>
            <a:r>
              <a:rPr lang="en-US" sz="3600" err="1">
                <a:ea typeface="+mn-lt"/>
                <a:cs typeface="+mn-lt"/>
              </a:rPr>
              <a:t>skupiny</a:t>
            </a:r>
            <a:r>
              <a:rPr lang="en-US" sz="3600">
                <a:ea typeface="+mn-lt"/>
                <a:cs typeface="+mn-lt"/>
              </a:rPr>
              <a:t>, World Café, </a:t>
            </a:r>
            <a:r>
              <a:rPr lang="en-US" sz="3600" err="1">
                <a:ea typeface="+mn-lt"/>
                <a:cs typeface="+mn-lt"/>
              </a:rPr>
              <a:t>strategický</a:t>
            </a:r>
            <a:r>
              <a:rPr lang="en-US" sz="3600">
                <a:ea typeface="+mn-lt"/>
                <a:cs typeface="+mn-lt"/>
              </a:rPr>
              <a:t> </a:t>
            </a:r>
            <a:r>
              <a:rPr lang="en-US" sz="3600" err="1">
                <a:ea typeface="+mn-lt"/>
                <a:cs typeface="+mn-lt"/>
              </a:rPr>
              <a:t>integrační</a:t>
            </a:r>
            <a:r>
              <a:rPr lang="en-US" sz="3600">
                <a:ea typeface="+mn-lt"/>
                <a:cs typeface="+mn-lt"/>
              </a:rPr>
              <a:t> workshop, </a:t>
            </a:r>
            <a:r>
              <a:rPr lang="en-US" sz="3600" err="1">
                <a:ea typeface="+mn-lt"/>
                <a:cs typeface="+mn-lt"/>
              </a:rPr>
              <a:t>tvorba</a:t>
            </a:r>
            <a:r>
              <a:rPr lang="en-US" sz="3600">
                <a:ea typeface="+mn-lt"/>
                <a:cs typeface="+mn-lt"/>
              </a:rPr>
              <a:t> </a:t>
            </a:r>
            <a:r>
              <a:rPr lang="en-US" sz="3600" err="1">
                <a:ea typeface="+mn-lt"/>
                <a:cs typeface="+mn-lt"/>
              </a:rPr>
              <a:t>vize</a:t>
            </a:r>
            <a:r>
              <a:rPr lang="en-US" sz="3600">
                <a:ea typeface="+mn-lt"/>
                <a:cs typeface="+mn-lt"/>
              </a:rPr>
              <a:t> </a:t>
            </a:r>
            <a:r>
              <a:rPr lang="en-US" sz="3600" err="1">
                <a:ea typeface="+mn-lt"/>
                <a:cs typeface="+mn-lt"/>
              </a:rPr>
              <a:t>komunity</a:t>
            </a:r>
            <a:r>
              <a:rPr lang="en-US" sz="3600">
                <a:ea typeface="+mn-lt"/>
                <a:cs typeface="+mn-lt"/>
              </a:rPr>
              <a:t>, </a:t>
            </a:r>
            <a:r>
              <a:rPr lang="en-US" sz="3600" err="1">
                <a:ea typeface="+mn-lt"/>
                <a:cs typeface="+mn-lt"/>
              </a:rPr>
              <a:t>divadlo</a:t>
            </a:r>
            <a:r>
              <a:rPr lang="en-US" sz="3600">
                <a:ea typeface="+mn-lt"/>
                <a:cs typeface="+mn-lt"/>
              </a:rPr>
              <a:t> </a:t>
            </a:r>
            <a:r>
              <a:rPr lang="en-US" sz="3600" err="1">
                <a:ea typeface="+mn-lt"/>
                <a:cs typeface="+mn-lt"/>
              </a:rPr>
              <a:t>utlačovaných</a:t>
            </a:r>
            <a:r>
              <a:rPr lang="cs-CZ" sz="3600">
                <a:ea typeface="+mn-lt"/>
                <a:cs typeface="+mn-lt"/>
              </a:rPr>
              <a:t>.</a:t>
            </a:r>
            <a:endParaRPr lang="en-US" sz="3600"/>
          </a:p>
        </p:txBody>
      </p:sp>
      <p:pic>
        <p:nvPicPr>
          <p:cNvPr id="4" name="Picture 3">
            <a:extLst>
              <a:ext uri="{FF2B5EF4-FFF2-40B4-BE49-F238E27FC236}">
                <a16:creationId xmlns:a16="http://schemas.microsoft.com/office/drawing/2014/main" id="{00A381AB-74A6-AA72-2597-7B2AFF114083}"/>
              </a:ext>
            </a:extLst>
          </p:cNvPr>
          <p:cNvPicPr>
            <a:picLocks noChangeAspect="1"/>
          </p:cNvPicPr>
          <p:nvPr/>
        </p:nvPicPr>
        <p:blipFill>
          <a:blip r:embed="rId3"/>
          <a:stretch>
            <a:fillRect/>
          </a:stretch>
        </p:blipFill>
        <p:spPr>
          <a:xfrm>
            <a:off x="201386" y="2672670"/>
            <a:ext cx="8741228" cy="6574517"/>
          </a:xfrm>
          <a:prstGeom prst="rect">
            <a:avLst/>
          </a:prstGeom>
        </p:spPr>
      </p:pic>
    </p:spTree>
    <p:extLst>
      <p:ext uri="{BB962C8B-B14F-4D97-AF65-F5344CB8AC3E}">
        <p14:creationId xmlns:p14="http://schemas.microsoft.com/office/powerpoint/2010/main" val="22800047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8CDAC-F7B0-2718-1572-E47A538D0FA4}"/>
              </a:ext>
            </a:extLst>
          </p:cNvPr>
          <p:cNvSpPr>
            <a:spLocks noGrp="1"/>
          </p:cNvSpPr>
          <p:nvPr>
            <p:ph type="title"/>
          </p:nvPr>
        </p:nvSpPr>
        <p:spPr>
          <a:xfrm>
            <a:off x="1228170" y="1441671"/>
            <a:ext cx="15251088" cy="1578428"/>
          </a:xfrm>
        </p:spPr>
        <p:txBody>
          <a:bodyPr>
            <a:normAutofit/>
          </a:bodyPr>
          <a:lstStyle/>
          <a:p>
            <a:r>
              <a:rPr lang="cs-CZ" sz="4000" b="1">
                <a:solidFill>
                  <a:srgbClr val="002060"/>
                </a:solidFill>
                <a:cs typeface="Calibri"/>
              </a:rPr>
              <a:t>Projekty romských lídryň jako efekt zplnomocnění</a:t>
            </a:r>
            <a:br>
              <a:rPr lang="cs-CZ" sz="4000" b="1">
                <a:solidFill>
                  <a:srgbClr val="002060"/>
                </a:solidFill>
                <a:cs typeface="Calibri"/>
              </a:rPr>
            </a:br>
            <a:r>
              <a:rPr lang="cs-CZ" sz="4000" b="1">
                <a:solidFill>
                  <a:srgbClr val="002060"/>
                </a:solidFill>
                <a:cs typeface="Calibri"/>
              </a:rPr>
              <a:t>prostřednictvím komunitní práce v SVL (</a:t>
            </a:r>
            <a:r>
              <a:rPr lang="cs-CZ" sz="4000" b="1">
                <a:solidFill>
                  <a:srgbClr val="002060"/>
                </a:solidFill>
                <a:cs typeface="Calibri"/>
                <a:hlinkClick r:id="rId2">
                  <a:extLst>
                    <a:ext uri="{A12FA001-AC4F-418D-AE19-62706E023703}">
                      <ahyp:hlinkClr xmlns:ahyp="http://schemas.microsoft.com/office/drawing/2018/hyperlinkcolor" xmlns="" val="tx"/>
                    </a:ext>
                  </a:extLst>
                </a:hlinkClick>
              </a:rPr>
              <a:t>Nadace Via + ASZ</a:t>
            </a:r>
            <a:r>
              <a:rPr lang="cs-CZ" sz="4000" b="1">
                <a:solidFill>
                  <a:srgbClr val="002060"/>
                </a:solidFill>
                <a:cs typeface="Calibri"/>
              </a:rPr>
              <a:t>)</a:t>
            </a:r>
          </a:p>
          <a:p>
            <a:endParaRPr lang="en-US">
              <a:cs typeface="Calibri"/>
            </a:endParaRPr>
          </a:p>
        </p:txBody>
      </p:sp>
      <p:sp>
        <p:nvSpPr>
          <p:cNvPr id="3" name="Content Placeholder 2">
            <a:extLst>
              <a:ext uri="{FF2B5EF4-FFF2-40B4-BE49-F238E27FC236}">
                <a16:creationId xmlns:a16="http://schemas.microsoft.com/office/drawing/2014/main" id="{72BA5EC1-327C-8754-5D2F-67BA635739AB}"/>
              </a:ext>
            </a:extLst>
          </p:cNvPr>
          <p:cNvSpPr>
            <a:spLocks noGrp="1"/>
          </p:cNvSpPr>
          <p:nvPr>
            <p:ph idx="1"/>
          </p:nvPr>
        </p:nvSpPr>
        <p:spPr>
          <a:xfrm>
            <a:off x="529946" y="2933678"/>
            <a:ext cx="17590964" cy="7554640"/>
          </a:xfrm>
        </p:spPr>
        <p:txBody>
          <a:bodyPr vert="horz" lIns="91440" tIns="45720" rIns="91440" bIns="45720" rtlCol="0" anchor="t">
            <a:noAutofit/>
          </a:bodyPr>
          <a:lstStyle/>
          <a:p>
            <a:r>
              <a:rPr lang="cs-CZ">
                <a:ea typeface="+mn-lt"/>
                <a:cs typeface="+mn-lt"/>
                <a:hlinkClick r:id="rId3"/>
              </a:rPr>
              <a:t>Akční plán 2021-2023 Strategie sociálního začleňování 2021-2030</a:t>
            </a:r>
            <a:r>
              <a:rPr lang="cs-CZ">
                <a:ea typeface="+mn-lt"/>
                <a:cs typeface="+mn-lt"/>
              </a:rPr>
              <a:t> Cíl 2.3.c: </a:t>
            </a:r>
            <a:r>
              <a:rPr lang="cs-CZ" i="1">
                <a:ea typeface="+mn-lt"/>
                <a:cs typeface="+mn-lt"/>
              </a:rPr>
              <a:t>Posílit participaci osob soc. vyloučených či soc. vyloučením ohrožených na rozhodování o řešení soc. vyloučení.</a:t>
            </a:r>
            <a:endParaRPr lang="cs-CZ">
              <a:cs typeface="Calibri"/>
            </a:endParaRPr>
          </a:p>
          <a:p>
            <a:r>
              <a:rPr lang="cs-CZ" b="1">
                <a:ea typeface="+mn-lt"/>
                <a:cs typeface="+mn-lt"/>
              </a:rPr>
              <a:t>Posílení postavení a participace v sociálně vyloučených romských komunitách:</a:t>
            </a:r>
            <a:endParaRPr lang="cs-CZ">
              <a:cs typeface="Calibri"/>
            </a:endParaRPr>
          </a:p>
          <a:p>
            <a:pPr lvl="1"/>
            <a:r>
              <a:rPr lang="cs-CZ" sz="3200" b="1">
                <a:ea typeface="+mn-lt"/>
                <a:cs typeface="+mn-lt"/>
              </a:rPr>
              <a:t>Celkem 16 projektů (2021-2022) </a:t>
            </a:r>
            <a:r>
              <a:rPr lang="cs-CZ" sz="3200">
                <a:ea typeface="+mn-lt"/>
                <a:cs typeface="+mn-lt"/>
              </a:rPr>
              <a:t>iniciovaných a realizovaných přímo romskými obyvateli SVL</a:t>
            </a:r>
            <a:endParaRPr lang="cs-CZ" sz="3200">
              <a:cs typeface="Calibri"/>
            </a:endParaRPr>
          </a:p>
          <a:p>
            <a:pPr lvl="1"/>
            <a:r>
              <a:rPr lang="cs-CZ" sz="3200" b="1">
                <a:ea typeface="+mn-lt"/>
                <a:cs typeface="+mn-lt"/>
              </a:rPr>
              <a:t>Zapojení komunity a organizace akcí</a:t>
            </a:r>
            <a:r>
              <a:rPr lang="cs-CZ" sz="3200">
                <a:ea typeface="+mn-lt"/>
                <a:cs typeface="+mn-lt"/>
              </a:rPr>
              <a:t>: Na organizaci akcí se podílelo </a:t>
            </a:r>
            <a:r>
              <a:rPr lang="cs-CZ" sz="3200" b="1">
                <a:ea typeface="+mn-lt"/>
                <a:cs typeface="+mn-lt"/>
              </a:rPr>
              <a:t>160 obyvatel</a:t>
            </a:r>
            <a:r>
              <a:rPr lang="cs-CZ" sz="3200">
                <a:ea typeface="+mn-lt"/>
                <a:cs typeface="+mn-lt"/>
              </a:rPr>
              <a:t> vyloučených komunit, akcí se zúčastnilo cca </a:t>
            </a:r>
            <a:r>
              <a:rPr lang="cs-CZ" sz="3200" b="1">
                <a:ea typeface="+mn-lt"/>
                <a:cs typeface="+mn-lt"/>
              </a:rPr>
              <a:t>990 dalších osob</a:t>
            </a:r>
            <a:r>
              <a:rPr lang="cs-CZ" sz="3200">
                <a:ea typeface="+mn-lt"/>
                <a:cs typeface="+mn-lt"/>
              </a:rPr>
              <a:t>.</a:t>
            </a:r>
            <a:endParaRPr lang="cs-CZ" sz="3200">
              <a:cs typeface="Calibri"/>
            </a:endParaRPr>
          </a:p>
          <a:p>
            <a:pPr lvl="1"/>
            <a:r>
              <a:rPr lang="cs-CZ" sz="3200" b="1">
                <a:ea typeface="+mn-lt"/>
                <a:cs typeface="+mn-lt"/>
              </a:rPr>
              <a:t>Iniciativy na zlepšení situace v komunitě a svépomocné iniciativy</a:t>
            </a:r>
            <a:r>
              <a:rPr lang="cs-CZ" sz="3200">
                <a:ea typeface="+mn-lt"/>
                <a:cs typeface="+mn-lt"/>
              </a:rPr>
              <a:t>: Účast </a:t>
            </a:r>
            <a:r>
              <a:rPr lang="cs-CZ" sz="3200" b="1">
                <a:ea typeface="+mn-lt"/>
                <a:cs typeface="+mn-lt"/>
              </a:rPr>
              <a:t>78 obyvatel</a:t>
            </a:r>
            <a:r>
              <a:rPr lang="cs-CZ" sz="3200">
                <a:ea typeface="+mn-lt"/>
                <a:cs typeface="+mn-lt"/>
              </a:rPr>
              <a:t> ze SVL na svépomocných rekonstrukcích, zvelebování prostor a zvelebování společných prostor.</a:t>
            </a:r>
            <a:endParaRPr lang="cs-CZ" sz="3200">
              <a:cs typeface="Calibri"/>
            </a:endParaRPr>
          </a:p>
          <a:p>
            <a:pPr lvl="1"/>
            <a:r>
              <a:rPr lang="cs-CZ" sz="3200" b="1">
                <a:ea typeface="+mn-lt"/>
                <a:cs typeface="+mn-lt"/>
              </a:rPr>
              <a:t>Zvyšování kompetencí</a:t>
            </a:r>
            <a:r>
              <a:rPr lang="cs-CZ" sz="3200">
                <a:ea typeface="+mn-lt"/>
                <a:cs typeface="+mn-lt"/>
              </a:rPr>
              <a:t>: </a:t>
            </a:r>
            <a:r>
              <a:rPr lang="cs-CZ" sz="3200" b="1">
                <a:ea typeface="+mn-lt"/>
                <a:cs typeface="+mn-lt"/>
              </a:rPr>
              <a:t>106 obyvatel</a:t>
            </a:r>
            <a:r>
              <a:rPr lang="cs-CZ" sz="3200">
                <a:ea typeface="+mn-lt"/>
                <a:cs typeface="+mn-lt"/>
              </a:rPr>
              <a:t> si zvýšilo kompetence (plánování, realizace a vyhodnocování sousedských projektů a vzdělávacích aktivit).</a:t>
            </a:r>
            <a:endParaRPr lang="cs-CZ" sz="3200">
              <a:cs typeface="Calibri"/>
            </a:endParaRPr>
          </a:p>
          <a:p>
            <a:pPr lvl="1"/>
            <a:r>
              <a:rPr lang="cs-CZ" sz="3200" b="1">
                <a:ea typeface="+mn-lt"/>
                <a:cs typeface="+mn-lt"/>
              </a:rPr>
              <a:t>Vzdělávací podpora pro komunitní lídry</a:t>
            </a:r>
            <a:r>
              <a:rPr lang="cs-CZ" sz="3200">
                <a:ea typeface="+mn-lt"/>
                <a:cs typeface="+mn-lt"/>
              </a:rPr>
              <a:t>: vzdělávání </a:t>
            </a:r>
            <a:r>
              <a:rPr lang="cs-CZ" sz="3200" b="1">
                <a:ea typeface="+mn-lt"/>
                <a:cs typeface="+mn-lt"/>
              </a:rPr>
              <a:t>28 komunitních lídryň</a:t>
            </a:r>
            <a:r>
              <a:rPr lang="cs-CZ" sz="3200">
                <a:ea typeface="+mn-lt"/>
                <a:cs typeface="+mn-lt"/>
              </a:rPr>
              <a:t> (WS o komunitní práci, plánování projektů a sociální začleňování) → budování širších sítí a výměny zkušeností.</a:t>
            </a:r>
            <a:endParaRPr lang="cs-CZ" sz="3200"/>
          </a:p>
        </p:txBody>
      </p:sp>
    </p:spTree>
    <p:extLst>
      <p:ext uri="{BB962C8B-B14F-4D97-AF65-F5344CB8AC3E}">
        <p14:creationId xmlns:p14="http://schemas.microsoft.com/office/powerpoint/2010/main" val="1382744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3C7D4C8-7533-2316-AE16-0C690FFF1B49}"/>
              </a:ext>
            </a:extLst>
          </p:cNvPr>
          <p:cNvSpPr>
            <a:spLocks noGrp="1"/>
          </p:cNvSpPr>
          <p:nvPr>
            <p:ph type="title"/>
          </p:nvPr>
        </p:nvSpPr>
        <p:spPr>
          <a:xfrm>
            <a:off x="3187598" y="1325881"/>
            <a:ext cx="11912804" cy="746760"/>
          </a:xfrm>
        </p:spPr>
        <p:txBody>
          <a:bodyPr>
            <a:normAutofit fontScale="90000"/>
          </a:bodyPr>
          <a:lstStyle/>
          <a:p>
            <a:r>
              <a:rPr lang="cs-CZ" b="1">
                <a:solidFill>
                  <a:srgbClr val="002060"/>
                </a:solidFill>
                <a:cs typeface="Calibri"/>
              </a:rPr>
              <a:t>Ralsko – Opatření zaváděná s podporou Agentury</a:t>
            </a:r>
          </a:p>
        </p:txBody>
      </p:sp>
      <p:sp>
        <p:nvSpPr>
          <p:cNvPr id="3" name="Zástupný obsah 2">
            <a:extLst>
              <a:ext uri="{FF2B5EF4-FFF2-40B4-BE49-F238E27FC236}">
                <a16:creationId xmlns:a16="http://schemas.microsoft.com/office/drawing/2014/main" id="{4E3533DA-06AB-81A2-E11E-4A016CA481F6}"/>
              </a:ext>
            </a:extLst>
          </p:cNvPr>
          <p:cNvSpPr>
            <a:spLocks noGrp="1"/>
          </p:cNvSpPr>
          <p:nvPr>
            <p:ph idx="1"/>
          </p:nvPr>
        </p:nvSpPr>
        <p:spPr>
          <a:xfrm>
            <a:off x="1709231" y="2294823"/>
            <a:ext cx="14869537" cy="7105851"/>
          </a:xfrm>
        </p:spPr>
        <p:txBody>
          <a:bodyPr>
            <a:normAutofit fontScale="25000" lnSpcReduction="20000"/>
          </a:bodyPr>
          <a:lstStyle/>
          <a:p>
            <a:r>
              <a:rPr lang="cs-CZ" sz="11200"/>
              <a:t>Posílení terénní sociální práce v obci.</a:t>
            </a:r>
          </a:p>
          <a:p>
            <a:r>
              <a:rPr lang="cs-CZ" sz="11200"/>
              <a:t>Zavedení dluhového poradenství, nastavení pravidel vymáhání dluhů a prevence zadlužování.</a:t>
            </a:r>
          </a:p>
          <a:p>
            <a:r>
              <a:rPr lang="cs-CZ" sz="11200">
                <a:ea typeface="Times New Roman" panose="02020603050405020304" pitchFamily="18" charset="0"/>
              </a:rPr>
              <a:t>V</a:t>
            </a:r>
            <a:r>
              <a:rPr lang="cs-CZ" sz="11200">
                <a:effectLst/>
                <a:ea typeface="Times New Roman" panose="02020603050405020304" pitchFamily="18" charset="0"/>
              </a:rPr>
              <a:t>ytvoření tzv. bytů v režimu s doprovodnou sociální službou.</a:t>
            </a:r>
          </a:p>
          <a:p>
            <a:endParaRPr lang="cs-CZ" sz="11200"/>
          </a:p>
          <a:p>
            <a:pPr marL="0" indent="0">
              <a:buNone/>
            </a:pPr>
            <a:r>
              <a:rPr lang="cs-CZ" sz="11200" b="1"/>
              <a:t>Vzdělávání:</a:t>
            </a:r>
          </a:p>
          <a:p>
            <a:r>
              <a:rPr lang="cs-CZ" sz="11200"/>
              <a:t>Otevření předškolního klubu na sídlišti Ploužnice a nastavení posunu dětí do MŠ a spolupráce se ZŠ.</a:t>
            </a:r>
          </a:p>
          <a:p>
            <a:r>
              <a:rPr lang="cs-CZ" sz="11200"/>
              <a:t>Zajištění NZDM, otevření nových kroužků a výstavba hřiště v </a:t>
            </a:r>
            <a:r>
              <a:rPr lang="cs-CZ" sz="11200" err="1"/>
              <a:t>Náhlově</a:t>
            </a:r>
            <a:r>
              <a:rPr lang="cs-CZ" sz="11200"/>
              <a:t>.</a:t>
            </a:r>
          </a:p>
          <a:p>
            <a:r>
              <a:rPr lang="cs-CZ" sz="11200"/>
              <a:t>Zajištění klubového doučování na sídlišti Ploužnice a doučování v rodinách.</a:t>
            </a:r>
          </a:p>
          <a:p>
            <a:r>
              <a:rPr lang="cs-CZ" sz="11200"/>
              <a:t>Zajištění celoročních víkendových vzdělávacích a volnočasových programů a příměstských táborů.</a:t>
            </a:r>
          </a:p>
          <a:p>
            <a:r>
              <a:rPr lang="cs-CZ" sz="11200"/>
              <a:t>Zvýšení dostupnosti kroužků při ZŠ Osečná pro děti z </a:t>
            </a:r>
            <a:r>
              <a:rPr lang="cs-CZ" sz="11200" err="1"/>
              <a:t>Náhlova</a:t>
            </a:r>
            <a:r>
              <a:rPr lang="cs-CZ" sz="11200"/>
              <a:t> posílením autobusových spojů.</a:t>
            </a:r>
          </a:p>
          <a:p>
            <a:r>
              <a:rPr lang="cs-CZ" sz="11200"/>
              <a:t>Zajištění asistentů pedagoga na ZŠ.</a:t>
            </a:r>
          </a:p>
          <a:p>
            <a:r>
              <a:rPr lang="cs-CZ" sz="11200"/>
              <a:t>Zavedení programu kariérového poradenství na ZŠ Mírová Mimoň.</a:t>
            </a:r>
          </a:p>
          <a:p>
            <a:pPr>
              <a:buFontTx/>
              <a:buChar char="-"/>
            </a:pPr>
            <a:endParaRPr lang="cs-CZ" sz="11200"/>
          </a:p>
          <a:p>
            <a:pPr marL="0" indent="0">
              <a:buNone/>
            </a:pPr>
            <a:r>
              <a:rPr lang="cs-CZ" sz="11200" b="1"/>
              <a:t>Bezpečnost a prevence kriminality:</a:t>
            </a:r>
          </a:p>
          <a:p>
            <a:r>
              <a:rPr lang="cs-CZ" sz="11200"/>
              <a:t>Zákaz všech výherních a </a:t>
            </a:r>
            <a:r>
              <a:rPr lang="cs-CZ" sz="11200" err="1"/>
              <a:t>videoloterijních</a:t>
            </a:r>
            <a:r>
              <a:rPr lang="cs-CZ" sz="11200"/>
              <a:t> terminálů na celém území města.</a:t>
            </a:r>
          </a:p>
          <a:p>
            <a:r>
              <a:rPr lang="cs-CZ" sz="11200"/>
              <a:t>Posílení drogového terénního programu.</a:t>
            </a:r>
          </a:p>
          <a:p>
            <a:r>
              <a:rPr lang="cs-CZ" sz="11200"/>
              <a:t>Zavedení asistentů prevence kriminality.</a:t>
            </a:r>
            <a:endParaRPr lang="cs-CZ" sz="11200">
              <a:effectLst/>
              <a:ea typeface="Times New Roman" panose="02020603050405020304" pitchFamily="18" charset="0"/>
            </a:endParaRPr>
          </a:p>
          <a:p>
            <a:pPr marL="0" indent="0">
              <a:buNone/>
            </a:pPr>
            <a:endParaRPr lang="cs-CZ"/>
          </a:p>
          <a:p>
            <a:pPr marL="0" indent="0">
              <a:buNone/>
            </a:pPr>
            <a:endParaRPr lang="cs-CZ" sz="8000"/>
          </a:p>
        </p:txBody>
      </p:sp>
    </p:spTree>
    <p:extLst>
      <p:ext uri="{BB962C8B-B14F-4D97-AF65-F5344CB8AC3E}">
        <p14:creationId xmlns:p14="http://schemas.microsoft.com/office/powerpoint/2010/main" val="24933687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EEED6-A3B5-2E07-1803-2BF9E9D408A7}"/>
              </a:ext>
            </a:extLst>
          </p:cNvPr>
          <p:cNvSpPr>
            <a:spLocks noGrp="1"/>
          </p:cNvSpPr>
          <p:nvPr>
            <p:ph type="title"/>
          </p:nvPr>
        </p:nvSpPr>
        <p:spPr/>
        <p:txBody>
          <a:bodyPr/>
          <a:lstStyle/>
          <a:p>
            <a:r>
              <a:rPr lang="en-US" sz="4000" b="1" err="1">
                <a:solidFill>
                  <a:srgbClr val="002060"/>
                </a:solidFill>
              </a:rPr>
              <a:t>Dobré</a:t>
            </a:r>
            <a:r>
              <a:rPr lang="en-US" sz="4000" b="1">
                <a:solidFill>
                  <a:srgbClr val="002060"/>
                </a:solidFill>
              </a:rPr>
              <a:t> </a:t>
            </a:r>
            <a:r>
              <a:rPr lang="en-US" sz="4000" b="1" err="1">
                <a:solidFill>
                  <a:srgbClr val="002060"/>
                </a:solidFill>
              </a:rPr>
              <a:t>praxe</a:t>
            </a:r>
            <a:r>
              <a:rPr lang="en-US" sz="4000" b="1">
                <a:solidFill>
                  <a:srgbClr val="002060"/>
                </a:solidFill>
              </a:rPr>
              <a:t> - </a:t>
            </a:r>
            <a:r>
              <a:rPr lang="en-US" sz="4000" b="1" err="1">
                <a:solidFill>
                  <a:srgbClr val="002060"/>
                </a:solidFill>
              </a:rPr>
              <a:t>Chomutov</a:t>
            </a:r>
            <a:r>
              <a:rPr lang="en-US">
                <a:cs typeface="Calibri"/>
              </a:rPr>
              <a:t> </a:t>
            </a:r>
            <a:endParaRPr lang="en-US"/>
          </a:p>
        </p:txBody>
      </p:sp>
      <p:sp>
        <p:nvSpPr>
          <p:cNvPr id="3" name="Content Placeholder 2">
            <a:extLst>
              <a:ext uri="{FF2B5EF4-FFF2-40B4-BE49-F238E27FC236}">
                <a16:creationId xmlns:a16="http://schemas.microsoft.com/office/drawing/2014/main" id="{78F7C163-8851-6B51-DBA2-F10E07EB8E0A}"/>
              </a:ext>
            </a:extLst>
          </p:cNvPr>
          <p:cNvSpPr>
            <a:spLocks noGrp="1"/>
          </p:cNvSpPr>
          <p:nvPr>
            <p:ph idx="1"/>
          </p:nvPr>
        </p:nvSpPr>
        <p:spPr>
          <a:xfrm>
            <a:off x="1709231" y="3076687"/>
            <a:ext cx="14869537" cy="6091471"/>
          </a:xfrm>
        </p:spPr>
        <p:txBody>
          <a:bodyPr vert="horz" lIns="91440" tIns="45720" rIns="91440" bIns="45720" rtlCol="0" anchor="t">
            <a:normAutofit/>
          </a:bodyPr>
          <a:lstStyle/>
          <a:p>
            <a:pPr algn="just"/>
            <a:r>
              <a:rPr lang="cs-CZ" b="1">
                <a:ea typeface="Calibri"/>
                <a:cs typeface="Calibri"/>
              </a:rPr>
              <a:t>Pravidelná setkání se zástupci SVJ ze sociálně vyloučených lokalit </a:t>
            </a:r>
            <a:r>
              <a:rPr lang="cs-CZ">
                <a:ea typeface="Calibri"/>
                <a:cs typeface="Calibri"/>
              </a:rPr>
              <a:t>za účasti zástupců vedení města, sociální komise rady města, sociálního odboru, městské policie, neziskových organizací, technických služeb (řešení sousedských stížností, navázání zástupců SVJ na potřebné sociální služby, předávání informací o obchodu s chudobou)</a:t>
            </a:r>
          </a:p>
          <a:p>
            <a:pPr algn="just"/>
            <a:r>
              <a:rPr lang="cs-CZ">
                <a:ea typeface="Calibri"/>
                <a:cs typeface="Calibri"/>
              </a:rPr>
              <a:t>Pravidelná setkání organizací z Chomutova a přilehlých ORP k </a:t>
            </a:r>
            <a:r>
              <a:rPr lang="cs-CZ" b="1">
                <a:ea typeface="Calibri"/>
                <a:cs typeface="Calibri"/>
              </a:rPr>
              <a:t>řešení problematiky osob se závislostí a duševním onemocněním</a:t>
            </a:r>
            <a:r>
              <a:rPr lang="cs-CZ">
                <a:ea typeface="Calibri"/>
                <a:cs typeface="Calibri"/>
              </a:rPr>
              <a:t> ve spolupráci s adiktology psychiatrické léčebny Petrohrad (včetně problematiky bezdomovectví a dostupnosti zdravotní péče)</a:t>
            </a:r>
          </a:p>
          <a:p>
            <a:pPr algn="just"/>
            <a:r>
              <a:rPr lang="cs-CZ" b="1">
                <a:ea typeface="Calibri"/>
                <a:cs typeface="Calibri"/>
              </a:rPr>
              <a:t>Pravidelná pracovní skupina Sociální bydlení</a:t>
            </a:r>
            <a:r>
              <a:rPr lang="cs-CZ">
                <a:ea typeface="Calibri"/>
                <a:cs typeface="Calibri"/>
              </a:rPr>
              <a:t> (v Chomutově nyní realizovány 2 projekty na SB) - sdílení dobrých praxí, prevence ztráty bydlení, nastavení spolupráce s ÚP, předávání informací o fungování Kontaktního místa pro bydlení a o připravovaném zákonu o podpoře v bydlení.</a:t>
            </a:r>
          </a:p>
          <a:p>
            <a:endParaRPr lang="en-US"/>
          </a:p>
          <a:p>
            <a:endParaRPr lang="en-US">
              <a:ea typeface="Calibri"/>
              <a:cs typeface="Calibri"/>
            </a:endParaRPr>
          </a:p>
        </p:txBody>
      </p:sp>
    </p:spTree>
    <p:extLst>
      <p:ext uri="{BB962C8B-B14F-4D97-AF65-F5344CB8AC3E}">
        <p14:creationId xmlns:p14="http://schemas.microsoft.com/office/powerpoint/2010/main" val="25288827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D4EE8-C7D5-42EE-86B3-F36138953FA1}"/>
              </a:ext>
            </a:extLst>
          </p:cNvPr>
          <p:cNvSpPr>
            <a:spLocks noGrp="1"/>
          </p:cNvSpPr>
          <p:nvPr>
            <p:ph type="title"/>
          </p:nvPr>
        </p:nvSpPr>
        <p:spPr/>
        <p:txBody>
          <a:bodyPr/>
          <a:lstStyle/>
          <a:p>
            <a:r>
              <a:rPr lang="en-US" sz="4000" b="1" err="1">
                <a:solidFill>
                  <a:srgbClr val="002060"/>
                </a:solidFill>
              </a:rPr>
              <a:t>Sociální</a:t>
            </a:r>
            <a:r>
              <a:rPr lang="en-US" sz="4000" b="1">
                <a:solidFill>
                  <a:srgbClr val="002060"/>
                </a:solidFill>
              </a:rPr>
              <a:t> </a:t>
            </a:r>
            <a:r>
              <a:rPr lang="en-US" sz="4000" b="1" err="1">
                <a:solidFill>
                  <a:srgbClr val="002060"/>
                </a:solidFill>
              </a:rPr>
              <a:t>bydlení</a:t>
            </a:r>
            <a:r>
              <a:rPr lang="en-US" sz="4000" b="1">
                <a:solidFill>
                  <a:srgbClr val="002060"/>
                </a:solidFill>
              </a:rPr>
              <a:t> v </a:t>
            </a:r>
            <a:r>
              <a:rPr lang="en-US" sz="4000" b="1" err="1">
                <a:solidFill>
                  <a:srgbClr val="002060"/>
                </a:solidFill>
              </a:rPr>
              <a:t>Chomutově</a:t>
            </a:r>
            <a:endParaRPr lang="en-US" sz="4000" b="1">
              <a:solidFill>
                <a:srgbClr val="002060"/>
              </a:solidFill>
            </a:endParaRPr>
          </a:p>
        </p:txBody>
      </p:sp>
      <p:sp>
        <p:nvSpPr>
          <p:cNvPr id="3" name="Content Placeholder 2">
            <a:extLst>
              <a:ext uri="{FF2B5EF4-FFF2-40B4-BE49-F238E27FC236}">
                <a16:creationId xmlns:a16="http://schemas.microsoft.com/office/drawing/2014/main" id="{0B580222-79BF-27CC-A510-C62A013190C7}"/>
              </a:ext>
            </a:extLst>
          </p:cNvPr>
          <p:cNvSpPr>
            <a:spLocks noGrp="1"/>
          </p:cNvSpPr>
          <p:nvPr>
            <p:ph idx="1"/>
          </p:nvPr>
        </p:nvSpPr>
        <p:spPr>
          <a:xfrm>
            <a:off x="1709231" y="3047872"/>
            <a:ext cx="14869537" cy="5716875"/>
          </a:xfrm>
        </p:spPr>
        <p:txBody>
          <a:bodyPr vert="horz" lIns="91440" tIns="45720" rIns="91440" bIns="45720" rtlCol="0" anchor="t">
            <a:noAutofit/>
          </a:bodyPr>
          <a:lstStyle/>
          <a:p>
            <a:pPr marL="0" indent="0">
              <a:buNone/>
            </a:pPr>
            <a:r>
              <a:rPr lang="cs-CZ" sz="2800" b="1">
                <a:cs typeface="Calibri"/>
              </a:rPr>
              <a:t>Projekt města Chomutova:</a:t>
            </a:r>
            <a:endParaRPr lang="cs-CZ" sz="2800" b="1">
              <a:ea typeface="Calibri"/>
              <a:cs typeface="Calibri"/>
            </a:endParaRPr>
          </a:p>
          <a:p>
            <a:pPr marL="457200" indent="-457200">
              <a:buFont typeface="Calibri" pitchFamily="34" charset="0"/>
              <a:buChar char="-"/>
            </a:pPr>
            <a:r>
              <a:rPr lang="cs-CZ" sz="2800">
                <a:cs typeface="Calibri"/>
              </a:rPr>
              <a:t>Nástroj boje proti spekulantům s bydlením a stabilizace sídlišť.</a:t>
            </a:r>
            <a:endParaRPr lang="cs-CZ" sz="2800">
              <a:ea typeface="Calibri"/>
              <a:cs typeface="Calibri"/>
            </a:endParaRPr>
          </a:p>
          <a:p>
            <a:pPr marL="457200" indent="-457200">
              <a:buFont typeface="Calibri" pitchFamily="34" charset="0"/>
              <a:buChar char="-"/>
            </a:pPr>
            <a:r>
              <a:rPr lang="cs-CZ" sz="2800" b="1">
                <a:cs typeface="Calibri"/>
              </a:rPr>
              <a:t>35 sociálních bytů </a:t>
            </a:r>
            <a:r>
              <a:rPr lang="cs-CZ" sz="2800">
                <a:cs typeface="Calibri"/>
              </a:rPr>
              <a:t>v různých částech města (výkup z IROP).</a:t>
            </a:r>
            <a:endParaRPr lang="cs-CZ" sz="2800">
              <a:ea typeface="Calibri"/>
              <a:cs typeface="Calibri"/>
            </a:endParaRPr>
          </a:p>
          <a:p>
            <a:pPr marL="457200" indent="-457200">
              <a:buFont typeface="Calibri" pitchFamily="34" charset="0"/>
              <a:buChar char="-"/>
            </a:pPr>
            <a:r>
              <a:rPr lang="cs-CZ" sz="2800">
                <a:cs typeface="Calibri"/>
              </a:rPr>
              <a:t>Sociální práce na podporu bydlení, dluhové poradenství, mediace sousedských sporů.</a:t>
            </a:r>
            <a:endParaRPr lang="cs-CZ" sz="2800">
              <a:ea typeface="Calibri"/>
              <a:cs typeface="Calibri"/>
            </a:endParaRPr>
          </a:p>
          <a:p>
            <a:pPr marL="457200" indent="-457200">
              <a:buFont typeface="Calibri" pitchFamily="34" charset="0"/>
              <a:buChar char="-"/>
            </a:pPr>
            <a:r>
              <a:rPr lang="cs-CZ" sz="2800">
                <a:cs typeface="Calibri"/>
              </a:rPr>
              <a:t>Metodika sociálního bydlení.</a:t>
            </a:r>
            <a:endParaRPr lang="cs-CZ" sz="2800">
              <a:ea typeface="Calibri"/>
              <a:cs typeface="Calibri"/>
            </a:endParaRPr>
          </a:p>
          <a:p>
            <a:pPr marL="0" indent="0">
              <a:buNone/>
            </a:pPr>
            <a:endParaRPr lang="cs-CZ" sz="2800">
              <a:ea typeface="Calibri"/>
              <a:cs typeface="Calibri"/>
            </a:endParaRPr>
          </a:p>
          <a:p>
            <a:pPr marL="0" indent="0">
              <a:buNone/>
            </a:pPr>
            <a:r>
              <a:rPr lang="cs-CZ" sz="2800" b="1">
                <a:cs typeface="Calibri"/>
              </a:rPr>
              <a:t>Projekt K srdci klíč</a:t>
            </a:r>
            <a:endParaRPr lang="cs-CZ" sz="2800" b="1">
              <a:ea typeface="Calibri"/>
              <a:cs typeface="Calibri"/>
            </a:endParaRPr>
          </a:p>
          <a:p>
            <a:pPr marL="457200" indent="-457200">
              <a:buFont typeface="Calibri" pitchFamily="34" charset="0"/>
              <a:buChar char="-"/>
            </a:pPr>
            <a:r>
              <a:rPr lang="cs-CZ" sz="2800">
                <a:cs typeface="Calibri"/>
              </a:rPr>
              <a:t>Realitní zprostředkování, </a:t>
            </a:r>
            <a:r>
              <a:rPr lang="cs-CZ" sz="2800" b="1">
                <a:cs typeface="Calibri"/>
              </a:rPr>
              <a:t>již 14 domácností.</a:t>
            </a:r>
            <a:endParaRPr lang="cs-CZ" sz="2800" b="1">
              <a:ea typeface="Calibri"/>
              <a:cs typeface="Calibri"/>
            </a:endParaRPr>
          </a:p>
          <a:p>
            <a:pPr marL="457200" indent="-457200">
              <a:buFont typeface="Calibri" pitchFamily="34" charset="0"/>
              <a:buChar char="-"/>
            </a:pPr>
            <a:r>
              <a:rPr lang="cs-CZ" sz="2800">
                <a:cs typeface="Calibri"/>
              </a:rPr>
              <a:t>Kontaktní místo pro bydlení.</a:t>
            </a:r>
            <a:endParaRPr lang="cs-CZ" sz="2800">
              <a:ea typeface="Calibri"/>
              <a:cs typeface="Calibri"/>
            </a:endParaRPr>
          </a:p>
          <a:p>
            <a:pPr marL="457200" indent="-457200">
              <a:buFont typeface="Calibri" pitchFamily="34" charset="0"/>
              <a:buChar char="-"/>
            </a:pPr>
            <a:r>
              <a:rPr lang="cs-CZ" sz="2800">
                <a:cs typeface="Calibri"/>
              </a:rPr>
              <a:t>Peer pracovníci, psychoterapeut, technický správce, spolupráce s nábytkovou bankou.</a:t>
            </a:r>
            <a:endParaRPr lang="cs-CZ" sz="2800">
              <a:ea typeface="Calibri"/>
              <a:cs typeface="Calibri"/>
            </a:endParaRPr>
          </a:p>
          <a:p>
            <a:pPr marL="457200" indent="-457200">
              <a:buFont typeface="Calibri" pitchFamily="34" charset="0"/>
              <a:buChar char="-"/>
            </a:pPr>
            <a:r>
              <a:rPr lang="cs-CZ" sz="2800">
                <a:cs typeface="Calibri"/>
              </a:rPr>
              <a:t>Garanční fond, nadační fond.</a:t>
            </a:r>
            <a:endParaRPr lang="cs-CZ" sz="2800">
              <a:ea typeface="Calibri"/>
              <a:cs typeface="Calibri"/>
            </a:endParaRPr>
          </a:p>
          <a:p>
            <a:pPr marL="457200" indent="-457200">
              <a:buFont typeface="Calibri" pitchFamily="34" charset="0"/>
              <a:buChar char="-"/>
            </a:pPr>
            <a:r>
              <a:rPr lang="cs-CZ" sz="2800">
                <a:cs typeface="Calibri"/>
              </a:rPr>
              <a:t>Tréninková pracovní místa.</a:t>
            </a:r>
          </a:p>
        </p:txBody>
      </p:sp>
    </p:spTree>
    <p:extLst>
      <p:ext uri="{BB962C8B-B14F-4D97-AF65-F5344CB8AC3E}">
        <p14:creationId xmlns:p14="http://schemas.microsoft.com/office/powerpoint/2010/main" val="70475702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1C41312-0E16-7458-A064-5CD842A8DA61}"/>
              </a:ext>
            </a:extLst>
          </p:cNvPr>
          <p:cNvPicPr>
            <a:picLocks noGrp="1" noChangeAspect="1"/>
          </p:cNvPicPr>
          <p:nvPr>
            <p:ph idx="1"/>
          </p:nvPr>
        </p:nvPicPr>
        <p:blipFill>
          <a:blip r:embed="rId2"/>
          <a:stretch>
            <a:fillRect/>
          </a:stretch>
        </p:blipFill>
        <p:spPr>
          <a:xfrm>
            <a:off x="2038459" y="1531236"/>
            <a:ext cx="11246425" cy="8755639"/>
          </a:xfrm>
        </p:spPr>
      </p:pic>
      <p:sp>
        <p:nvSpPr>
          <p:cNvPr id="2" name="Title 1">
            <a:extLst>
              <a:ext uri="{FF2B5EF4-FFF2-40B4-BE49-F238E27FC236}">
                <a16:creationId xmlns:a16="http://schemas.microsoft.com/office/drawing/2014/main" id="{DAE39808-C3AD-5E41-04F6-EF74F0432576}"/>
              </a:ext>
            </a:extLst>
          </p:cNvPr>
          <p:cNvSpPr>
            <a:spLocks noGrp="1"/>
          </p:cNvSpPr>
          <p:nvPr>
            <p:ph type="title"/>
          </p:nvPr>
        </p:nvSpPr>
        <p:spPr>
          <a:xfrm>
            <a:off x="3371294" y="587823"/>
            <a:ext cx="11537247" cy="1143000"/>
          </a:xfrm>
        </p:spPr>
        <p:txBody>
          <a:bodyPr/>
          <a:lstStyle/>
          <a:p>
            <a:r>
              <a:rPr lang="cs-CZ">
                <a:ea typeface="Calibri"/>
                <a:cs typeface="Calibri"/>
              </a:rPr>
              <a:t>Mapa spolupracujících lokalit</a:t>
            </a:r>
          </a:p>
        </p:txBody>
      </p:sp>
    </p:spTree>
    <p:extLst>
      <p:ext uri="{BB962C8B-B14F-4D97-AF65-F5344CB8AC3E}">
        <p14:creationId xmlns:p14="http://schemas.microsoft.com/office/powerpoint/2010/main" val="463261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C10D6-0837-FC68-F2FD-FA26641C2663}"/>
              </a:ext>
            </a:extLst>
          </p:cNvPr>
          <p:cNvSpPr>
            <a:spLocks noGrp="1"/>
          </p:cNvSpPr>
          <p:nvPr>
            <p:ph type="title"/>
          </p:nvPr>
        </p:nvSpPr>
        <p:spPr/>
        <p:txBody>
          <a:bodyPr/>
          <a:lstStyle/>
          <a:p>
            <a:r>
              <a:rPr lang="en-US" sz="4000" b="1" err="1">
                <a:solidFill>
                  <a:srgbClr val="002060"/>
                </a:solidFill>
              </a:rPr>
              <a:t>Další</a:t>
            </a:r>
            <a:r>
              <a:rPr lang="en-US" sz="4000" b="1">
                <a:solidFill>
                  <a:srgbClr val="002060"/>
                </a:solidFill>
              </a:rPr>
              <a:t> </a:t>
            </a:r>
            <a:r>
              <a:rPr lang="en-US" sz="4000" b="1" err="1">
                <a:solidFill>
                  <a:srgbClr val="002060"/>
                </a:solidFill>
              </a:rPr>
              <a:t>projekty</a:t>
            </a:r>
            <a:r>
              <a:rPr lang="en-US" sz="4000" b="1">
                <a:solidFill>
                  <a:srgbClr val="002060"/>
                </a:solidFill>
              </a:rPr>
              <a:t> v </a:t>
            </a:r>
            <a:r>
              <a:rPr lang="en-US" sz="4000" b="1" err="1">
                <a:solidFill>
                  <a:srgbClr val="002060"/>
                </a:solidFill>
              </a:rPr>
              <a:t>Chomutově</a:t>
            </a:r>
            <a:endParaRPr lang="en-US" sz="4000" b="1">
              <a:solidFill>
                <a:srgbClr val="002060"/>
              </a:solidFill>
            </a:endParaRPr>
          </a:p>
        </p:txBody>
      </p:sp>
      <p:sp>
        <p:nvSpPr>
          <p:cNvPr id="3" name="Content Placeholder 2">
            <a:extLst>
              <a:ext uri="{FF2B5EF4-FFF2-40B4-BE49-F238E27FC236}">
                <a16:creationId xmlns:a16="http://schemas.microsoft.com/office/drawing/2014/main" id="{B26DA75D-6812-C26C-B1A5-96E729CEE73F}"/>
              </a:ext>
            </a:extLst>
          </p:cNvPr>
          <p:cNvSpPr>
            <a:spLocks noGrp="1"/>
          </p:cNvSpPr>
          <p:nvPr>
            <p:ph idx="1"/>
          </p:nvPr>
        </p:nvSpPr>
        <p:spPr>
          <a:xfrm>
            <a:off x="1709231" y="3019057"/>
            <a:ext cx="14869537" cy="5745690"/>
          </a:xfrm>
        </p:spPr>
        <p:txBody>
          <a:bodyPr vert="horz" lIns="91440" tIns="45720" rIns="91440" bIns="45720" rtlCol="0" anchor="t">
            <a:noAutofit/>
          </a:bodyPr>
          <a:lstStyle/>
          <a:p>
            <a:r>
              <a:rPr lang="cs-CZ" b="1">
                <a:ea typeface="Calibri"/>
                <a:cs typeface="Calibri"/>
              </a:rPr>
              <a:t>Nevzdám to (Masopust, </a:t>
            </a:r>
            <a:r>
              <a:rPr lang="cs-CZ" b="1" err="1">
                <a:ea typeface="Calibri"/>
                <a:cs typeface="Calibri"/>
              </a:rPr>
              <a:t>z.s</a:t>
            </a:r>
            <a:r>
              <a:rPr lang="cs-CZ" b="1">
                <a:ea typeface="Calibri"/>
                <a:cs typeface="Calibri"/>
              </a:rPr>
              <a:t>.) </a:t>
            </a:r>
            <a:r>
              <a:rPr lang="cs-CZ">
                <a:ea typeface="Calibri"/>
                <a:cs typeface="Calibri"/>
              </a:rPr>
              <a:t>- podpora zaměstnávání sociálně vyloučených osob s duševním onemocněním</a:t>
            </a:r>
            <a:endParaRPr lang="en-US">
              <a:ea typeface="Calibri"/>
              <a:cs typeface="Calibri"/>
            </a:endParaRPr>
          </a:p>
          <a:p>
            <a:r>
              <a:rPr lang="cs-CZ" b="1">
                <a:ea typeface="Calibri"/>
                <a:cs typeface="Calibri"/>
              </a:rPr>
              <a:t>Asistenti prevence kriminality v Chomutově III. (</a:t>
            </a:r>
            <a:r>
              <a:rPr lang="cs-CZ" b="1">
                <a:cs typeface="Calibri"/>
              </a:rPr>
              <a:t>Statutární </a:t>
            </a:r>
            <a:r>
              <a:rPr lang="cs-CZ" b="1">
                <a:ea typeface="Calibri"/>
                <a:cs typeface="Calibri"/>
              </a:rPr>
              <a:t>město Chomutov)</a:t>
            </a:r>
            <a:endParaRPr lang="en-US" b="1">
              <a:ea typeface="Calibri"/>
              <a:cs typeface="Calibri"/>
            </a:endParaRPr>
          </a:p>
          <a:p>
            <a:r>
              <a:rPr lang="cs-CZ" b="1">
                <a:ea typeface="Calibri"/>
                <a:cs typeface="Calibri"/>
              </a:rPr>
              <a:t>Žijeme a pomáháme v Chomutově (Člověk v tísni, o.p.s.) </a:t>
            </a:r>
            <a:r>
              <a:rPr lang="cs-CZ">
                <a:ea typeface="Calibri"/>
                <a:cs typeface="Calibri"/>
              </a:rPr>
              <a:t>-</a:t>
            </a:r>
            <a:r>
              <a:rPr lang="cs-CZ" b="1">
                <a:ea typeface="Calibri"/>
                <a:cs typeface="Calibri"/>
              </a:rPr>
              <a:t> </a:t>
            </a:r>
            <a:r>
              <a:rPr lang="cs-CZ">
                <a:ea typeface="Calibri"/>
                <a:cs typeface="Calibri"/>
              </a:rPr>
              <a:t>terénní práce, dluhové poradenství, zdravotní mediátor</a:t>
            </a:r>
            <a:endParaRPr lang="en-US">
              <a:ea typeface="Calibri"/>
              <a:cs typeface="Calibri"/>
            </a:endParaRPr>
          </a:p>
          <a:p>
            <a:r>
              <a:rPr lang="cs-CZ" b="1">
                <a:ea typeface="Calibri"/>
                <a:cs typeface="Calibri"/>
              </a:rPr>
              <a:t>Bez dluhů (Charita Most)</a:t>
            </a:r>
            <a:endParaRPr lang="en-US" b="1">
              <a:ea typeface="Calibri"/>
              <a:cs typeface="Calibri"/>
            </a:endParaRPr>
          </a:p>
          <a:p>
            <a:r>
              <a:rPr lang="cs-CZ" b="1">
                <a:ea typeface="Calibri"/>
                <a:cs typeface="Calibri"/>
              </a:rPr>
              <a:t>Zvýšení uplatnitelnosti mladých osob na trhu práce kariérovým a pracovním poradenstvím v Chomutově (Světlo Kadaň </a:t>
            </a:r>
            <a:r>
              <a:rPr lang="cs-CZ" b="1" err="1">
                <a:ea typeface="Calibri"/>
                <a:cs typeface="Calibri"/>
              </a:rPr>
              <a:t>z.s</a:t>
            </a:r>
            <a:r>
              <a:rPr lang="cs-CZ" b="1">
                <a:ea typeface="Calibri"/>
                <a:cs typeface="Calibri"/>
              </a:rPr>
              <a:t>.)</a:t>
            </a:r>
            <a:endParaRPr lang="en-US" b="1">
              <a:ea typeface="Calibri"/>
              <a:cs typeface="Calibri"/>
            </a:endParaRPr>
          </a:p>
          <a:p>
            <a:r>
              <a:rPr lang="cs-CZ" b="1">
                <a:ea typeface="Calibri"/>
                <a:cs typeface="Calibri"/>
              </a:rPr>
              <a:t>Nízkoprahové zařízení pro děti a mládež (Charita Most)</a:t>
            </a:r>
            <a:endParaRPr lang="en-US" b="1">
              <a:ea typeface="Calibri"/>
              <a:cs typeface="Calibri"/>
            </a:endParaRPr>
          </a:p>
          <a:p>
            <a:r>
              <a:rPr lang="cs-CZ" b="1">
                <a:ea typeface="Calibri"/>
                <a:cs typeface="Calibri"/>
              </a:rPr>
              <a:t>Sociální služby v Chomutově (Charita Most) </a:t>
            </a:r>
            <a:r>
              <a:rPr lang="cs-CZ">
                <a:ea typeface="Calibri"/>
                <a:cs typeface="Calibri"/>
              </a:rPr>
              <a:t>- odborné soc. poradenství, terénní práce</a:t>
            </a:r>
          </a:p>
          <a:p>
            <a:endParaRPr lang="cs-CZ" b="1">
              <a:ea typeface="Calibri"/>
              <a:cs typeface="Calibri"/>
            </a:endParaRPr>
          </a:p>
          <a:p>
            <a:endParaRPr lang="en-US">
              <a:ea typeface="Calibri"/>
              <a:cs typeface="Calibri"/>
            </a:endParaRPr>
          </a:p>
        </p:txBody>
      </p:sp>
    </p:spTree>
    <p:extLst>
      <p:ext uri="{BB962C8B-B14F-4D97-AF65-F5344CB8AC3E}">
        <p14:creationId xmlns:p14="http://schemas.microsoft.com/office/powerpoint/2010/main" val="3150948205"/>
      </p:ext>
    </p:extLst>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2C11D16-4CF2-15CE-B7DD-E41AC541AD6C}"/>
              </a:ext>
            </a:extLst>
          </p:cNvPr>
          <p:cNvSpPr>
            <a:spLocks noGrp="1"/>
          </p:cNvSpPr>
          <p:nvPr>
            <p:ph type="title"/>
          </p:nvPr>
        </p:nvSpPr>
        <p:spPr/>
        <p:txBody>
          <a:bodyPr/>
          <a:lstStyle/>
          <a:p>
            <a:r>
              <a:rPr lang="cs-CZ" sz="4000" b="1">
                <a:solidFill>
                  <a:srgbClr val="002060"/>
                </a:solidFill>
              </a:rPr>
              <a:t>Dobré praxe Ostrava</a:t>
            </a:r>
          </a:p>
        </p:txBody>
      </p:sp>
      <p:sp>
        <p:nvSpPr>
          <p:cNvPr id="3" name="Zástupný obsah 2">
            <a:extLst>
              <a:ext uri="{FF2B5EF4-FFF2-40B4-BE49-F238E27FC236}">
                <a16:creationId xmlns:a16="http://schemas.microsoft.com/office/drawing/2014/main" id="{5F82CDC3-5AB0-8D10-2BDB-0FB8EA476B8F}"/>
              </a:ext>
            </a:extLst>
          </p:cNvPr>
          <p:cNvSpPr>
            <a:spLocks noGrp="1"/>
          </p:cNvSpPr>
          <p:nvPr>
            <p:ph idx="1"/>
          </p:nvPr>
        </p:nvSpPr>
        <p:spPr>
          <a:xfrm>
            <a:off x="1709231" y="3112168"/>
            <a:ext cx="9391906" cy="5515447"/>
          </a:xfrm>
        </p:spPr>
        <p:txBody>
          <a:bodyPr vert="horz" lIns="91440" tIns="45720" rIns="91440" bIns="45720" rtlCol="0" anchor="t">
            <a:normAutofit fontScale="92500" lnSpcReduction="10000"/>
          </a:bodyPr>
          <a:lstStyle/>
          <a:p>
            <a:r>
              <a:rPr lang="cs-CZ"/>
              <a:t>Nárůst počtu Asistentů prevence kriminality z 6 na 12.</a:t>
            </a:r>
            <a:endParaRPr lang="cs-CZ">
              <a:ea typeface="Calibri"/>
              <a:cs typeface="Calibri"/>
            </a:endParaRPr>
          </a:p>
          <a:p>
            <a:r>
              <a:rPr lang="cs-CZ"/>
              <a:t>Vznik 5 pozic zdravotních </a:t>
            </a:r>
            <a:r>
              <a:rPr lang="cs-CZ" err="1"/>
              <a:t>mediátorek</a:t>
            </a:r>
            <a:r>
              <a:rPr lang="cs-CZ"/>
              <a:t>.</a:t>
            </a:r>
          </a:p>
          <a:p>
            <a:r>
              <a:rPr lang="cs-CZ"/>
              <a:t>Sdílení zkušeností s ostravským Kontaktním místem pro bydlení směrem do dalších obcí.</a:t>
            </a:r>
            <a:endParaRPr lang="cs-CZ">
              <a:ea typeface="Calibri"/>
              <a:cs typeface="Calibri"/>
            </a:endParaRPr>
          </a:p>
          <a:p>
            <a:r>
              <a:rPr lang="cs-CZ"/>
              <a:t>Obnovení PS Zaměstnanost se zaměřením na sociální podnikání.</a:t>
            </a:r>
            <a:endParaRPr lang="cs-CZ">
              <a:ea typeface="Calibri"/>
              <a:cs typeface="Calibri"/>
            </a:endParaRPr>
          </a:p>
          <a:p>
            <a:r>
              <a:rPr lang="cs-CZ"/>
              <a:t>Zřízení pozice Dluhového specialisty v Centru sociálních služeb Ostrava.</a:t>
            </a:r>
            <a:endParaRPr lang="cs-CZ">
              <a:ea typeface="Calibri"/>
              <a:cs typeface="Calibri"/>
            </a:endParaRPr>
          </a:p>
          <a:p>
            <a:r>
              <a:rPr lang="cs-CZ"/>
              <a:t>Rozšíření kapacit dluhových poraden.</a:t>
            </a:r>
          </a:p>
          <a:p>
            <a:r>
              <a:rPr lang="cs-CZ"/>
              <a:t>Ostravský Plán sociálního začleňování - cíl snížit do roku 2027 podíl lidí v exekuci pod průměrnou hodnotu v MSK.</a:t>
            </a:r>
          </a:p>
        </p:txBody>
      </p:sp>
      <p:pic>
        <p:nvPicPr>
          <p:cNvPr id="5" name="Obrázek 4" descr="Obsah obrázku oblečení, venku, osoba, muž&#10;&#10;Popis byl vytvořen automaticky">
            <a:extLst>
              <a:ext uri="{FF2B5EF4-FFF2-40B4-BE49-F238E27FC236}">
                <a16:creationId xmlns:a16="http://schemas.microsoft.com/office/drawing/2014/main" id="{CF33D457-3F85-0E97-DF4B-BF1108D4B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1251" y="3454253"/>
            <a:ext cx="6185684" cy="4831276"/>
          </a:xfrm>
          <a:prstGeom prst="rect">
            <a:avLst/>
          </a:prstGeom>
        </p:spPr>
      </p:pic>
    </p:spTree>
    <p:extLst>
      <p:ext uri="{BB962C8B-B14F-4D97-AF65-F5344CB8AC3E}">
        <p14:creationId xmlns:p14="http://schemas.microsoft.com/office/powerpoint/2010/main" val="1383322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83D5A4-1627-22FA-9ED1-1F517C18A1A2}"/>
              </a:ext>
            </a:extLst>
          </p:cNvPr>
          <p:cNvSpPr>
            <a:spLocks noGrp="1"/>
          </p:cNvSpPr>
          <p:nvPr>
            <p:ph type="title"/>
          </p:nvPr>
        </p:nvSpPr>
        <p:spPr>
          <a:xfrm>
            <a:off x="3187597" y="1338543"/>
            <a:ext cx="11912804" cy="1143000"/>
          </a:xfrm>
        </p:spPr>
        <p:txBody>
          <a:bodyPr>
            <a:normAutofit fontScale="90000"/>
          </a:bodyPr>
          <a:lstStyle/>
          <a:p>
            <a:r>
              <a:rPr lang="cs-CZ" sz="4400" b="1">
                <a:solidFill>
                  <a:srgbClr val="002060"/>
                </a:solidFill>
              </a:rPr>
              <a:t>Dobré praxe Ostrava – Vybrané Projekty realizované </a:t>
            </a:r>
            <a:br>
              <a:rPr lang="cs-CZ" sz="4400" b="1">
                <a:solidFill>
                  <a:srgbClr val="002060"/>
                </a:solidFill>
              </a:rPr>
            </a:br>
            <a:r>
              <a:rPr lang="cs-CZ" sz="4400" b="1">
                <a:solidFill>
                  <a:srgbClr val="002060"/>
                </a:solidFill>
              </a:rPr>
              <a:t>v rámci PSZ 2022 - 2027</a:t>
            </a:r>
            <a:endParaRPr lang="cs-CZ"/>
          </a:p>
        </p:txBody>
      </p:sp>
      <p:sp>
        <p:nvSpPr>
          <p:cNvPr id="3" name="Zástupný obsah 2">
            <a:extLst>
              <a:ext uri="{FF2B5EF4-FFF2-40B4-BE49-F238E27FC236}">
                <a16:creationId xmlns:a16="http://schemas.microsoft.com/office/drawing/2014/main" id="{9241E4AB-AC94-92B1-5291-FC1C37188537}"/>
              </a:ext>
            </a:extLst>
          </p:cNvPr>
          <p:cNvSpPr>
            <a:spLocks noGrp="1"/>
          </p:cNvSpPr>
          <p:nvPr>
            <p:ph idx="1"/>
          </p:nvPr>
        </p:nvSpPr>
        <p:spPr>
          <a:xfrm>
            <a:off x="1709230" y="3104793"/>
            <a:ext cx="14869537" cy="6071290"/>
          </a:xfrm>
        </p:spPr>
        <p:txBody>
          <a:bodyPr>
            <a:normAutofit fontScale="25000" lnSpcReduction="20000"/>
          </a:bodyPr>
          <a:lstStyle/>
          <a:p>
            <a:r>
              <a:rPr lang="cs-CZ" sz="9600">
                <a:latin typeface="+mj-lt"/>
              </a:rPr>
              <a:t>Zajištění sociálních bytů včetně podpory zabydlených domácností (SMO)​</a:t>
            </a:r>
          </a:p>
          <a:p>
            <a:r>
              <a:rPr lang="cs-CZ" sz="9600">
                <a:latin typeface="+mj-lt"/>
              </a:rPr>
              <a:t>Zajištění vzniku Kontaktního místa pro bydlení (SMO)​</a:t>
            </a:r>
          </a:p>
          <a:p>
            <a:r>
              <a:rPr lang="cs-CZ" sz="9600">
                <a:latin typeface="+mj-lt"/>
              </a:rPr>
              <a:t>Program zvyšování kompetencí pro uplatnění cizinců na trhu práce (OPU)​</a:t>
            </a:r>
          </a:p>
          <a:p>
            <a:r>
              <a:rPr lang="cs-CZ" sz="9600">
                <a:latin typeface="+mj-lt"/>
              </a:rPr>
              <a:t>Komplex resocializačních služeb s využitím podpory peer konzultantů (RUBIKON Centrum)</a:t>
            </a:r>
          </a:p>
          <a:p>
            <a:r>
              <a:rPr lang="cs-CZ" sz="9600">
                <a:latin typeface="+mj-lt"/>
              </a:rPr>
              <a:t>Rozvoj práce s dluhy v rámci sociálně aktivizační služby pro rodiny s dětmi (CSS Ostrava)​</a:t>
            </a:r>
          </a:p>
          <a:p>
            <a:r>
              <a:rPr lang="cs-CZ" sz="9600">
                <a:latin typeface="+mj-lt"/>
              </a:rPr>
              <a:t>Rozvoj odborného dluhového poradenství (DCHOO)​</a:t>
            </a:r>
          </a:p>
          <a:p>
            <a:r>
              <a:rPr lang="cs-CZ" sz="9600">
                <a:latin typeface="+mj-lt"/>
              </a:rPr>
              <a:t>Rozvoj dluhového poradenství s nabídkou mediační podpory (CENTROM)​</a:t>
            </a:r>
          </a:p>
          <a:p>
            <a:pPr algn="l" rtl="0" fontAlgn="base">
              <a:buFont typeface="Arial" panose="020B0604020202020204" pitchFamily="34" charset="0"/>
              <a:buChar char="•"/>
            </a:pPr>
            <a:r>
              <a:rPr lang="cs-CZ" sz="9600" b="0" i="0" u="none" strike="noStrike">
                <a:solidFill>
                  <a:srgbClr val="000000"/>
                </a:solidFill>
                <a:effectLst/>
                <a:latin typeface="+mj-lt"/>
              </a:rPr>
              <a:t>Rozšíření služby zdravotně-sociální pomoci (Spolu pro rodinu)</a:t>
            </a:r>
            <a:r>
              <a:rPr lang="en-US" sz="9600" b="0" i="0">
                <a:solidFill>
                  <a:srgbClr val="000000"/>
                </a:solidFill>
                <a:effectLst/>
                <a:latin typeface="+mj-lt"/>
              </a:rPr>
              <a:t>​</a:t>
            </a:r>
          </a:p>
          <a:p>
            <a:pPr algn="l" rtl="0" fontAlgn="base">
              <a:buFont typeface="Arial" panose="020B0604020202020204" pitchFamily="34" charset="0"/>
              <a:buChar char="•"/>
            </a:pPr>
            <a:r>
              <a:rPr lang="cs-CZ" sz="9600" b="0" i="0" u="none" strike="noStrike">
                <a:solidFill>
                  <a:srgbClr val="000000"/>
                </a:solidFill>
                <a:effectLst/>
                <a:latin typeface="+mj-lt"/>
              </a:rPr>
              <a:t>Mediátoři zdraví v sociálně vyloučených lokalitách (CENTROM)</a:t>
            </a:r>
            <a:r>
              <a:rPr lang="en-US" sz="9600" b="0" i="0">
                <a:solidFill>
                  <a:srgbClr val="000000"/>
                </a:solidFill>
                <a:effectLst/>
                <a:latin typeface="+mj-lt"/>
              </a:rPr>
              <a:t>​</a:t>
            </a:r>
          </a:p>
          <a:p>
            <a:pPr algn="l" rtl="0" fontAlgn="base">
              <a:buFont typeface="Arial" panose="020B0604020202020204" pitchFamily="34" charset="0"/>
              <a:buChar char="•"/>
            </a:pPr>
            <a:r>
              <a:rPr lang="cs-CZ" sz="9600" b="0" i="0" u="none" strike="noStrike">
                <a:solidFill>
                  <a:srgbClr val="000000"/>
                </a:solidFill>
                <a:effectLst/>
                <a:latin typeface="+mj-lt"/>
              </a:rPr>
              <a:t>Rozvoj terénní pečovatelské služby v městských obvodech (CSS Ostrava)</a:t>
            </a:r>
            <a:r>
              <a:rPr lang="en-US" sz="9600" b="0" i="0">
                <a:solidFill>
                  <a:srgbClr val="000000"/>
                </a:solidFill>
                <a:effectLst/>
                <a:latin typeface="+mj-lt"/>
              </a:rPr>
              <a:t>​</a:t>
            </a:r>
          </a:p>
          <a:p>
            <a:r>
              <a:rPr lang="cs-CZ" sz="9600">
                <a:latin typeface="+mj-lt"/>
              </a:rPr>
              <a:t>Rozvoj služeb krizového centra pro děti a rodinu (CSS Ostrava)​</a:t>
            </a:r>
          </a:p>
          <a:p>
            <a:r>
              <a:rPr lang="cs-CZ" sz="9600">
                <a:latin typeface="+mj-lt"/>
              </a:rPr>
              <a:t>Rozšíření SAS v MO Ostrava-Jih (DCHOO)​</a:t>
            </a:r>
          </a:p>
          <a:p>
            <a:r>
              <a:rPr lang="cs-CZ" sz="9600">
                <a:latin typeface="+mj-lt"/>
              </a:rPr>
              <a:t>Rozvoj aktivit k obnovení nebo posílení kompetencí rodiny v péči o dítě (Vzájemné soužití)​</a:t>
            </a:r>
          </a:p>
          <a:p>
            <a:r>
              <a:rPr lang="cs-CZ" sz="9600">
                <a:latin typeface="+mj-lt"/>
              </a:rPr>
              <a:t>Zachování a rozšíření programu domovník-preventista v MO </a:t>
            </a:r>
            <a:r>
              <a:rPr lang="cs-CZ" sz="9600" err="1">
                <a:latin typeface="+mj-lt"/>
              </a:rPr>
              <a:t>MHaH</a:t>
            </a:r>
            <a:r>
              <a:rPr lang="cs-CZ" sz="9600">
                <a:latin typeface="+mj-lt"/>
              </a:rPr>
              <a:t> (MO </a:t>
            </a:r>
            <a:r>
              <a:rPr lang="cs-CZ" sz="9600" err="1">
                <a:latin typeface="+mj-lt"/>
              </a:rPr>
              <a:t>MHaH</a:t>
            </a:r>
            <a:r>
              <a:rPr lang="cs-CZ" sz="9600">
                <a:latin typeface="+mj-lt"/>
              </a:rPr>
              <a:t>)​</a:t>
            </a:r>
          </a:p>
          <a:p>
            <a:r>
              <a:rPr lang="cs-CZ" sz="9600">
                <a:latin typeface="+mj-lt"/>
              </a:rPr>
              <a:t>Vznik pozic domovníků-preventistů v MO Poruba (MO Poruba)​</a:t>
            </a:r>
          </a:p>
          <a:p>
            <a:r>
              <a:rPr lang="cs-CZ" sz="9600">
                <a:latin typeface="+mj-lt"/>
              </a:rPr>
              <a:t>Vznik pozic domovníků-preventistů v MO Ostrava-Jih (MO Ostrava-Jih)​</a:t>
            </a:r>
          </a:p>
          <a:p>
            <a:r>
              <a:rPr lang="cs-CZ" sz="9600">
                <a:latin typeface="+mj-lt"/>
              </a:rPr>
              <a:t>Zachování a rozšíření programu APK (SMO)​</a:t>
            </a:r>
          </a:p>
          <a:p>
            <a:endParaRPr lang="cs-CZ"/>
          </a:p>
          <a:p>
            <a:endParaRPr lang="cs-CZ"/>
          </a:p>
        </p:txBody>
      </p:sp>
    </p:spTree>
    <p:extLst>
      <p:ext uri="{BB962C8B-B14F-4D97-AF65-F5344CB8AC3E}">
        <p14:creationId xmlns:p14="http://schemas.microsoft.com/office/powerpoint/2010/main" val="42069039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AD29FA3-EBED-3CB0-443D-67A18C3A52E2}"/>
              </a:ext>
            </a:extLst>
          </p:cNvPr>
          <p:cNvSpPr>
            <a:spLocks noGrp="1"/>
          </p:cNvSpPr>
          <p:nvPr>
            <p:ph type="title"/>
          </p:nvPr>
        </p:nvSpPr>
        <p:spPr>
          <a:xfrm>
            <a:off x="300018" y="1459830"/>
            <a:ext cx="5154299" cy="2213811"/>
          </a:xfrm>
        </p:spPr>
        <p:txBody>
          <a:bodyPr>
            <a:noAutofit/>
          </a:bodyPr>
          <a:lstStyle/>
          <a:p>
            <a:pPr algn="l"/>
            <a:r>
              <a:rPr lang="cs-CZ" sz="2800" b="1">
                <a:solidFill>
                  <a:srgbClr val="002060"/>
                </a:solidFill>
              </a:rPr>
              <a:t>Dobré praxe Ostrava – Finální zpráva z monitoringu naplňování opatření SPSZ Ostrava 2015–2018 prostřednictvím realizovaných projektů (2020)</a:t>
            </a:r>
            <a:endParaRPr lang="cs-CZ" sz="2800"/>
          </a:p>
        </p:txBody>
      </p:sp>
      <p:pic>
        <p:nvPicPr>
          <p:cNvPr id="5" name="Zástupný obsah 4" descr="Obsah obrázku text, snímek obrazovky, Písmo, číslo&#10;&#10;Popis byl vytvořen automaticky">
            <a:extLst>
              <a:ext uri="{FF2B5EF4-FFF2-40B4-BE49-F238E27FC236}">
                <a16:creationId xmlns:a16="http://schemas.microsoft.com/office/drawing/2014/main" id="{D7496E75-DFCD-762A-3038-FAA3672F90A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0989" y="1540041"/>
            <a:ext cx="12581169" cy="8734512"/>
          </a:xfrm>
        </p:spPr>
      </p:pic>
    </p:spTree>
    <p:extLst>
      <p:ext uri="{BB962C8B-B14F-4D97-AF65-F5344CB8AC3E}">
        <p14:creationId xmlns:p14="http://schemas.microsoft.com/office/powerpoint/2010/main" val="26067873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cs-CZ" sz="6000" b="1">
                <a:solidFill>
                  <a:srgbClr val="002060"/>
                </a:solidFill>
              </a:rPr>
              <a:t>Legislativa reagující na potřeby obyvatel SVL</a:t>
            </a:r>
            <a:endParaRPr lang="cs-CZ" sz="6000" b="1">
              <a:solidFill>
                <a:srgbClr val="002060"/>
              </a:solidFill>
              <a:ea typeface="Calibri"/>
              <a:cs typeface="Calibri"/>
            </a:endParaRPr>
          </a:p>
        </p:txBody>
      </p:sp>
    </p:spTree>
    <p:extLst>
      <p:ext uri="{BB962C8B-B14F-4D97-AF65-F5344CB8AC3E}">
        <p14:creationId xmlns:p14="http://schemas.microsoft.com/office/powerpoint/2010/main" val="8932772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C56B-38DF-1E5E-DB43-086E845BFE86}"/>
              </a:ext>
            </a:extLst>
          </p:cNvPr>
          <p:cNvSpPr>
            <a:spLocks noGrp="1"/>
          </p:cNvSpPr>
          <p:nvPr>
            <p:ph type="title"/>
          </p:nvPr>
        </p:nvSpPr>
        <p:spPr>
          <a:xfrm>
            <a:off x="3187597" y="1488422"/>
            <a:ext cx="11912804" cy="1143000"/>
          </a:xfrm>
        </p:spPr>
        <p:txBody>
          <a:bodyPr/>
          <a:lstStyle/>
          <a:p>
            <a:r>
              <a:rPr lang="cs-CZ" b="1">
                <a:solidFill>
                  <a:srgbClr val="002060"/>
                </a:solidFill>
                <a:ea typeface="Calibri"/>
                <a:cs typeface="Calibri"/>
              </a:rPr>
              <a:t>Bydlení</a:t>
            </a:r>
            <a:endParaRPr lang="en-US"/>
          </a:p>
        </p:txBody>
      </p:sp>
      <p:sp>
        <p:nvSpPr>
          <p:cNvPr id="3" name="Content Placeholder 2">
            <a:extLst>
              <a:ext uri="{FF2B5EF4-FFF2-40B4-BE49-F238E27FC236}">
                <a16:creationId xmlns:a16="http://schemas.microsoft.com/office/drawing/2014/main" id="{8C9FC0E2-D030-8461-8B82-DB9F48108004}"/>
              </a:ext>
            </a:extLst>
          </p:cNvPr>
          <p:cNvSpPr>
            <a:spLocks noGrp="1"/>
          </p:cNvSpPr>
          <p:nvPr>
            <p:ph idx="1"/>
          </p:nvPr>
        </p:nvSpPr>
        <p:spPr>
          <a:xfrm>
            <a:off x="1709231" y="3031958"/>
            <a:ext cx="14869537" cy="5732789"/>
          </a:xfrm>
        </p:spPr>
        <p:txBody>
          <a:bodyPr vert="horz" lIns="91440" tIns="45720" rIns="91440" bIns="45720" rtlCol="0" anchor="t">
            <a:normAutofit lnSpcReduction="10000"/>
          </a:bodyPr>
          <a:lstStyle/>
          <a:p>
            <a:r>
              <a:rPr lang="cs-CZ">
                <a:ea typeface="Calibri"/>
                <a:cs typeface="Calibri"/>
              </a:rPr>
              <a:t>V přípravě</a:t>
            </a:r>
            <a:r>
              <a:rPr lang="cs-CZ" b="1">
                <a:ea typeface="Calibri"/>
                <a:cs typeface="Calibri"/>
              </a:rPr>
              <a:t> Zákon o podpoře v bydlení</a:t>
            </a:r>
            <a:r>
              <a:rPr lang="cs-CZ">
                <a:ea typeface="Calibri"/>
                <a:cs typeface="Calibri"/>
              </a:rPr>
              <a:t>. Pokud bude schválen, účinnost od července 2025.</a:t>
            </a:r>
          </a:p>
          <a:p>
            <a:r>
              <a:rPr lang="cs-CZ">
                <a:ea typeface="Calibri"/>
                <a:cs typeface="Calibri"/>
              </a:rPr>
              <a:t>Zákon pomůže získat standardní byt lidem žijícím v nevyhovujících bytových podmínkách, přeplněných bytech, zejména pak lidem žijícím v ubytovnách a azylových domech, lidem s exekucemi a </a:t>
            </a:r>
            <a:r>
              <a:rPr lang="cs-CZ" b="1">
                <a:ea typeface="Calibri"/>
                <a:cs typeface="Calibri"/>
              </a:rPr>
              <a:t>lidem diskriminovaným na trhu s bydlením</a:t>
            </a:r>
            <a:r>
              <a:rPr lang="cs-CZ">
                <a:ea typeface="Calibri"/>
                <a:cs typeface="Calibri"/>
              </a:rPr>
              <a:t>.</a:t>
            </a:r>
          </a:p>
          <a:p>
            <a:r>
              <a:rPr lang="cs-CZ">
                <a:ea typeface="Calibri"/>
                <a:cs typeface="Calibri"/>
              </a:rPr>
              <a:t>Agentura zpracovává konkrétní metodiky a směrnice pro realizaci zákona.</a:t>
            </a:r>
          </a:p>
          <a:p>
            <a:r>
              <a:rPr lang="cs-CZ">
                <a:ea typeface="Calibri"/>
                <a:cs typeface="Calibri"/>
              </a:rPr>
              <a:t>Agentura podporuje pilotní zavedení nástrojů zákona (asistence v bydlení - KVK, CV), KMB (LBC, OVA), garanční fond (KVK, CV). </a:t>
            </a:r>
          </a:p>
          <a:p>
            <a:r>
              <a:rPr lang="cs-CZ">
                <a:ea typeface="Calibri"/>
                <a:cs typeface="Calibri"/>
              </a:rPr>
              <a:t>Intenzivní zapojení do souvisejících debat ohledně změn v nastavení systému sociálních dávek (nová jednotná dávka, která propojuje dávky pomoci v hmotné nouzi s dávkami státní sociální podpory).</a:t>
            </a:r>
          </a:p>
          <a:p>
            <a:endParaRPr lang="cs-CZ">
              <a:ea typeface="Calibri"/>
              <a:cs typeface="Calibri"/>
            </a:endParaRPr>
          </a:p>
          <a:p>
            <a:endParaRPr lang="en-US">
              <a:ea typeface="Calibri"/>
              <a:cs typeface="Calibri"/>
            </a:endParaRPr>
          </a:p>
        </p:txBody>
      </p:sp>
    </p:spTree>
    <p:extLst>
      <p:ext uri="{BB962C8B-B14F-4D97-AF65-F5344CB8AC3E}">
        <p14:creationId xmlns:p14="http://schemas.microsoft.com/office/powerpoint/2010/main" val="30878053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8E7AE-37E6-A29F-E582-78846516DE94}"/>
              </a:ext>
            </a:extLst>
          </p:cNvPr>
          <p:cNvSpPr>
            <a:spLocks noGrp="1"/>
          </p:cNvSpPr>
          <p:nvPr>
            <p:ph type="title"/>
          </p:nvPr>
        </p:nvSpPr>
        <p:spPr/>
        <p:txBody>
          <a:bodyPr/>
          <a:lstStyle/>
          <a:p>
            <a:r>
              <a:rPr lang="cs-CZ" b="1">
                <a:solidFill>
                  <a:srgbClr val="002060"/>
                </a:solidFill>
              </a:rPr>
              <a:t>Integrační pracovní místa</a:t>
            </a:r>
            <a:endParaRPr lang="cs-CZ"/>
          </a:p>
        </p:txBody>
      </p:sp>
      <p:sp>
        <p:nvSpPr>
          <p:cNvPr id="3" name="Content Placeholder 2">
            <a:extLst>
              <a:ext uri="{FF2B5EF4-FFF2-40B4-BE49-F238E27FC236}">
                <a16:creationId xmlns:a16="http://schemas.microsoft.com/office/drawing/2014/main" id="{FD6318D9-FD2D-CD5B-FAC8-62F37485DF5C}"/>
              </a:ext>
            </a:extLst>
          </p:cNvPr>
          <p:cNvSpPr>
            <a:spLocks noGrp="1"/>
          </p:cNvSpPr>
          <p:nvPr>
            <p:ph idx="1"/>
          </p:nvPr>
        </p:nvSpPr>
        <p:spPr/>
        <p:txBody>
          <a:bodyPr vert="horz" lIns="91440" tIns="45720" rIns="91440" bIns="45720" rtlCol="0" anchor="t">
            <a:normAutofit fontScale="92500" lnSpcReduction="10000"/>
          </a:bodyPr>
          <a:lstStyle/>
          <a:p>
            <a:pPr>
              <a:spcBef>
                <a:spcPts val="20"/>
              </a:spcBef>
            </a:pPr>
            <a:r>
              <a:rPr lang="cs-CZ">
                <a:ea typeface="Calibri"/>
                <a:cs typeface="Calibri"/>
              </a:rPr>
              <a:t>2024: Pilotní ověření Integračních pracovních míst</a:t>
            </a:r>
            <a:endParaRPr lang="en-US"/>
          </a:p>
          <a:p>
            <a:pPr>
              <a:spcBef>
                <a:spcPts val="20"/>
              </a:spcBef>
            </a:pPr>
            <a:r>
              <a:rPr lang="cs-CZ">
                <a:ea typeface="Calibri"/>
                <a:cs typeface="Calibri"/>
              </a:rPr>
              <a:t>Ostrava, Hanušovice, Česká Třebová, Most/Litvínov, </a:t>
            </a:r>
            <a:r>
              <a:rPr lang="cs-CZ" err="1">
                <a:ea typeface="Calibri"/>
                <a:cs typeface="Calibri"/>
              </a:rPr>
              <a:t>Děčin</a:t>
            </a:r>
            <a:r>
              <a:rPr lang="cs-CZ">
                <a:ea typeface="Calibri"/>
                <a:cs typeface="Calibri"/>
              </a:rPr>
              <a:t>, Praha</a:t>
            </a:r>
            <a:endParaRPr lang="cs-CZ"/>
          </a:p>
          <a:p>
            <a:pPr>
              <a:spcBef>
                <a:spcPts val="20"/>
              </a:spcBef>
            </a:pPr>
            <a:r>
              <a:rPr lang="cs-CZ">
                <a:ea typeface="Calibri"/>
                <a:cs typeface="Calibri"/>
              </a:rPr>
              <a:t>Úzká spolupráce Úřad práce ČR - MPSV – Agentura pro sociální začleňování </a:t>
            </a:r>
          </a:p>
          <a:p>
            <a:pPr>
              <a:spcBef>
                <a:spcPts val="20"/>
              </a:spcBef>
            </a:pPr>
            <a:r>
              <a:rPr lang="cs-CZ">
                <a:cs typeface="Calibri"/>
              </a:rPr>
              <a:t>Vyhodnocení: podzim 2024, plošné zavedení 2025</a:t>
            </a:r>
          </a:p>
          <a:p>
            <a:pPr marL="0" indent="0">
              <a:spcBef>
                <a:spcPts val="20"/>
              </a:spcBef>
              <a:buNone/>
            </a:pPr>
            <a:r>
              <a:rPr lang="cs-CZ"/>
              <a:t/>
            </a:r>
            <a:br>
              <a:rPr lang="cs-CZ"/>
            </a:br>
            <a:r>
              <a:rPr lang="cs-CZ" b="1"/>
              <a:t>Podporujeme integrační potenciál IPM: </a:t>
            </a:r>
            <a:endParaRPr lang="cs-CZ" b="1">
              <a:cs typeface="Calibri"/>
            </a:endParaRPr>
          </a:p>
          <a:p>
            <a:pPr>
              <a:spcBef>
                <a:spcPts val="20"/>
              </a:spcBef>
            </a:pPr>
            <a:r>
              <a:rPr lang="cs-CZ"/>
              <a:t>Provázanost na další služby</a:t>
            </a:r>
            <a:endParaRPr lang="cs-CZ">
              <a:cs typeface="Calibri"/>
            </a:endParaRPr>
          </a:p>
          <a:p>
            <a:pPr>
              <a:spcBef>
                <a:spcPts val="20"/>
              </a:spcBef>
            </a:pPr>
            <a:r>
              <a:rPr lang="cs-CZ"/>
              <a:t>Intenzivní psychosociální podpora</a:t>
            </a:r>
            <a:endParaRPr lang="cs-CZ">
              <a:cs typeface="Calibri"/>
            </a:endParaRPr>
          </a:p>
          <a:p>
            <a:pPr>
              <a:spcBef>
                <a:spcPts val="20"/>
              </a:spcBef>
            </a:pPr>
            <a:r>
              <a:rPr lang="cs-CZ">
                <a:cs typeface="Calibri"/>
              </a:rPr>
              <a:t>Intenzivní spolupráce se zaměstnavateli, příspěvky zaměstnavatelům </a:t>
            </a:r>
            <a:endParaRPr lang="cs-CZ"/>
          </a:p>
          <a:p>
            <a:pPr>
              <a:spcBef>
                <a:spcPts val="20"/>
              </a:spcBef>
            </a:pPr>
            <a:r>
              <a:rPr lang="cs-CZ">
                <a:cs typeface="Calibri"/>
              </a:rPr>
              <a:t>IPOR: Individualizovaná podpora klientům</a:t>
            </a:r>
          </a:p>
          <a:p>
            <a:pPr>
              <a:spcBef>
                <a:spcPts val="20"/>
              </a:spcBef>
            </a:pPr>
            <a:r>
              <a:rPr lang="cs-CZ">
                <a:cs typeface="Calibri"/>
              </a:rPr>
              <a:t>Metodiky (koordinace </a:t>
            </a:r>
            <a:r>
              <a:rPr lang="cs-CZ" err="1">
                <a:cs typeface="Calibri"/>
              </a:rPr>
              <a:t>KoP</a:t>
            </a:r>
            <a:r>
              <a:rPr lang="cs-CZ">
                <a:cs typeface="Calibri"/>
              </a:rPr>
              <a:t>, síťování a spolupráce s obcí, psychosociální podpora)</a:t>
            </a:r>
            <a:endParaRPr lang="cs-CZ"/>
          </a:p>
          <a:p>
            <a:pPr>
              <a:spcBef>
                <a:spcPts val="20"/>
              </a:spcBef>
            </a:pPr>
            <a:r>
              <a:rPr lang="cs-CZ">
                <a:cs typeface="Calibri"/>
              </a:rPr>
              <a:t>Evaluace </a:t>
            </a:r>
            <a:endParaRPr lang="cs-CZ"/>
          </a:p>
          <a:p>
            <a:endParaRPr lang="en-US">
              <a:cs typeface="Calibri"/>
            </a:endParaRPr>
          </a:p>
        </p:txBody>
      </p:sp>
    </p:spTree>
    <p:extLst>
      <p:ext uri="{BB962C8B-B14F-4D97-AF65-F5344CB8AC3E}">
        <p14:creationId xmlns:p14="http://schemas.microsoft.com/office/powerpoint/2010/main" val="2909678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8E7AE-37E6-A29F-E582-78846516DE94}"/>
              </a:ext>
            </a:extLst>
          </p:cNvPr>
          <p:cNvSpPr>
            <a:spLocks noGrp="1"/>
          </p:cNvSpPr>
          <p:nvPr>
            <p:ph type="title"/>
          </p:nvPr>
        </p:nvSpPr>
        <p:spPr/>
        <p:txBody>
          <a:bodyPr/>
          <a:lstStyle/>
          <a:p>
            <a:r>
              <a:rPr lang="cs-CZ" b="1">
                <a:solidFill>
                  <a:srgbClr val="002060"/>
                </a:solidFill>
              </a:rPr>
              <a:t>Dluhy a exekuce</a:t>
            </a:r>
            <a:endParaRPr lang="en-US"/>
          </a:p>
        </p:txBody>
      </p:sp>
      <p:sp>
        <p:nvSpPr>
          <p:cNvPr id="3" name="Content Placeholder 2">
            <a:extLst>
              <a:ext uri="{FF2B5EF4-FFF2-40B4-BE49-F238E27FC236}">
                <a16:creationId xmlns:a16="http://schemas.microsoft.com/office/drawing/2014/main" id="{FD6318D9-FD2D-CD5B-FAC8-62F37485DF5C}"/>
              </a:ext>
            </a:extLst>
          </p:cNvPr>
          <p:cNvSpPr>
            <a:spLocks noGrp="1"/>
          </p:cNvSpPr>
          <p:nvPr>
            <p:ph idx="1"/>
          </p:nvPr>
        </p:nvSpPr>
        <p:spPr>
          <a:xfrm>
            <a:off x="1709231" y="3147764"/>
            <a:ext cx="14869537" cy="5616983"/>
          </a:xfrm>
        </p:spPr>
        <p:txBody>
          <a:bodyPr vert="horz" lIns="91440" tIns="45720" rIns="91440" bIns="45720" rtlCol="0" anchor="t">
            <a:normAutofit fontScale="92500" lnSpcReduction="20000"/>
          </a:bodyPr>
          <a:lstStyle/>
          <a:p>
            <a:pPr marL="0" indent="0">
              <a:spcBef>
                <a:spcPts val="20"/>
              </a:spcBef>
              <a:buNone/>
            </a:pPr>
            <a:r>
              <a:rPr lang="cs-CZ" b="1">
                <a:ea typeface="Calibri"/>
                <a:cs typeface="Calibri"/>
              </a:rPr>
              <a:t>Červen a listopadu 2024 - Milostivé léto IIII. na správní exekuce u VZP. </a:t>
            </a:r>
          </a:p>
          <a:p>
            <a:pPr>
              <a:spcBef>
                <a:spcPts val="20"/>
              </a:spcBef>
            </a:pPr>
            <a:r>
              <a:rPr lang="cs-CZ">
                <a:ea typeface="Calibri"/>
                <a:cs typeface="Calibri"/>
              </a:rPr>
              <a:t>Určené pouze pro zadlužené s dluhem u VZP, který se vymáhá ve správním řízení.</a:t>
            </a:r>
          </a:p>
          <a:p>
            <a:pPr>
              <a:spcBef>
                <a:spcPts val="20"/>
              </a:spcBef>
            </a:pPr>
            <a:r>
              <a:rPr lang="cs-CZ">
                <a:ea typeface="Calibri"/>
                <a:cs typeface="Calibri"/>
              </a:rPr>
              <a:t>Je třeba zaplatit v těch 3 měsících, následně odpuštění penále - dlužníci s dluhem v řádu desítek tisíc nemají velkou šanci dluh splatit. </a:t>
            </a:r>
          </a:p>
          <a:p>
            <a:pPr>
              <a:spcBef>
                <a:spcPts val="20"/>
              </a:spcBef>
            </a:pPr>
            <a:r>
              <a:rPr lang="cs-CZ">
                <a:ea typeface="Calibri"/>
                <a:cs typeface="Calibri"/>
              </a:rPr>
              <a:t>Většina dluhů u VZP není ve správním řízení, ale u soukromých exekutorů, dopad na CS pouze malý. Riziko dalšího pádu do chudoby a odchodu mimo legální pracovní trh.</a:t>
            </a:r>
          </a:p>
          <a:p>
            <a:pPr>
              <a:spcBef>
                <a:spcPts val="20"/>
              </a:spcBef>
            </a:pPr>
            <a:endParaRPr lang="cs-CZ">
              <a:ea typeface="Calibri"/>
              <a:cs typeface="Calibri"/>
            </a:endParaRPr>
          </a:p>
          <a:p>
            <a:pPr>
              <a:spcBef>
                <a:spcPts val="20"/>
              </a:spcBef>
            </a:pPr>
            <a:r>
              <a:rPr lang="cs-CZ">
                <a:ea typeface="Calibri"/>
                <a:cs typeface="Calibri"/>
              </a:rPr>
              <a:t>V rámci novely insolvenčního zákona se doba zkrátí z 5 na 3 roky pro všechny – jde do 3 čtení. </a:t>
            </a:r>
            <a:br>
              <a:rPr lang="cs-CZ">
                <a:ea typeface="Calibri"/>
                <a:cs typeface="Calibri"/>
              </a:rPr>
            </a:br>
            <a:r>
              <a:rPr lang="cs-CZ">
                <a:ea typeface="Calibri"/>
                <a:cs typeface="Calibri"/>
              </a:rPr>
              <a:t>- je možné být v přísném procesu oddlužení o dva roky méně než nyní. </a:t>
            </a:r>
            <a:br>
              <a:rPr lang="cs-CZ">
                <a:ea typeface="Calibri"/>
                <a:cs typeface="Calibri"/>
              </a:rPr>
            </a:br>
            <a:r>
              <a:rPr lang="cs-CZ">
                <a:ea typeface="Calibri"/>
                <a:cs typeface="Calibri"/>
              </a:rPr>
              <a:t>- k oddlužení potřebuje dlužník také stabilní, dobře placenou práci. Tedy mzdy blížící se 30 tis. čistého pro rodiny s dětmi, což je pro CS těžko dosažitelné.</a:t>
            </a:r>
          </a:p>
          <a:p>
            <a:pPr marL="0" indent="0">
              <a:spcBef>
                <a:spcPts val="20"/>
              </a:spcBef>
              <a:buNone/>
            </a:pPr>
            <a:r>
              <a:rPr lang="cs-CZ">
                <a:cs typeface="Calibri"/>
              </a:rPr>
              <a:t/>
            </a:r>
            <a:br>
              <a:rPr lang="cs-CZ">
                <a:cs typeface="Calibri"/>
              </a:rPr>
            </a:br>
            <a:r>
              <a:rPr lang="cs-CZ">
                <a:cs typeface="Calibri"/>
              </a:rPr>
              <a:t>Doporučujeme rozšířit vymáhání ve správním řízení u nejvíce ohrožených obyvatel a podporu získání stabilní dobře placené práce (viz. např. IPM).</a:t>
            </a:r>
            <a:endParaRPr lang="cs-CZ"/>
          </a:p>
          <a:p>
            <a:endParaRPr lang="en-US">
              <a:ea typeface="Calibri"/>
              <a:cs typeface="Calibri"/>
            </a:endParaRPr>
          </a:p>
        </p:txBody>
      </p:sp>
    </p:spTree>
    <p:extLst>
      <p:ext uri="{BB962C8B-B14F-4D97-AF65-F5344CB8AC3E}">
        <p14:creationId xmlns:p14="http://schemas.microsoft.com/office/powerpoint/2010/main" val="21569933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8E7AE-37E6-A29F-E582-78846516DE94}"/>
              </a:ext>
            </a:extLst>
          </p:cNvPr>
          <p:cNvSpPr>
            <a:spLocks noGrp="1"/>
          </p:cNvSpPr>
          <p:nvPr>
            <p:ph type="title"/>
          </p:nvPr>
        </p:nvSpPr>
        <p:spPr>
          <a:xfrm>
            <a:off x="3187598" y="1258332"/>
            <a:ext cx="11912804" cy="1143000"/>
          </a:xfrm>
        </p:spPr>
        <p:txBody>
          <a:bodyPr/>
          <a:lstStyle/>
          <a:p>
            <a:r>
              <a:rPr lang="cs-CZ" b="1">
                <a:solidFill>
                  <a:srgbClr val="002060"/>
                </a:solidFill>
              </a:rPr>
              <a:t>Sociální služby, sociálně právní ochrana dětí</a:t>
            </a:r>
            <a:endParaRPr lang="en-US"/>
          </a:p>
        </p:txBody>
      </p:sp>
      <p:sp>
        <p:nvSpPr>
          <p:cNvPr id="3" name="Content Placeholder 2">
            <a:extLst>
              <a:ext uri="{FF2B5EF4-FFF2-40B4-BE49-F238E27FC236}">
                <a16:creationId xmlns:a16="http://schemas.microsoft.com/office/drawing/2014/main" id="{FD6318D9-FD2D-CD5B-FAC8-62F37485DF5C}"/>
              </a:ext>
            </a:extLst>
          </p:cNvPr>
          <p:cNvSpPr>
            <a:spLocks noGrp="1"/>
          </p:cNvSpPr>
          <p:nvPr>
            <p:ph idx="1"/>
          </p:nvPr>
        </p:nvSpPr>
        <p:spPr>
          <a:xfrm>
            <a:off x="1235242" y="2646947"/>
            <a:ext cx="15737305" cy="7347285"/>
          </a:xfrm>
        </p:spPr>
        <p:txBody>
          <a:bodyPr vert="horz" lIns="91440" tIns="45720" rIns="91440" bIns="45720" rtlCol="0" anchor="t">
            <a:normAutofit fontScale="77500" lnSpcReduction="20000"/>
          </a:bodyPr>
          <a:lstStyle/>
          <a:p>
            <a:pPr marL="0" indent="0">
              <a:spcBef>
                <a:spcPts val="20"/>
              </a:spcBef>
              <a:buNone/>
            </a:pPr>
            <a:r>
              <a:rPr lang="cs-CZ" b="1">
                <a:ea typeface="Calibri"/>
                <a:cs typeface="Calibri"/>
              </a:rPr>
              <a:t>Zákon č. 108/2006 Sb. o sociálních službách</a:t>
            </a:r>
          </a:p>
          <a:p>
            <a:r>
              <a:rPr lang="cs-CZ">
                <a:ea typeface="Calibri"/>
                <a:cs typeface="Calibri"/>
              </a:rPr>
              <a:t>Nově se používá termín „institut posuzování zdravotního stavu“ který provádí posouzení zdravotního stavu pro účely přiznání příspěvku na péči.</a:t>
            </a:r>
          </a:p>
          <a:p>
            <a:pPr marL="0" indent="0">
              <a:buNone/>
            </a:pPr>
            <a:r>
              <a:rPr lang="cs-CZ" i="1">
                <a:ea typeface="Calibri"/>
                <a:cs typeface="Calibri"/>
              </a:rPr>
              <a:t>V legislativním procesu: </a:t>
            </a:r>
            <a:r>
              <a:rPr lang="cs-CZ">
                <a:ea typeface="Calibri"/>
                <a:cs typeface="Calibri"/>
              </a:rPr>
              <a:t>Záměr přesunout rozhodování o nepojistných dávkách podmíněných nepříznivým zdravotním stavem z ÚP na ČSSZ ( Zatím v pracovních komisích.)</a:t>
            </a:r>
          </a:p>
          <a:p>
            <a:pPr marL="0" indent="0">
              <a:spcBef>
                <a:spcPts val="20"/>
              </a:spcBef>
              <a:buNone/>
            </a:pPr>
            <a:r>
              <a:rPr lang="cs-CZ" b="1">
                <a:ea typeface="Calibri"/>
                <a:cs typeface="Calibri"/>
              </a:rPr>
              <a:t/>
            </a:r>
            <a:br>
              <a:rPr lang="cs-CZ" b="1">
                <a:ea typeface="Calibri"/>
                <a:cs typeface="Calibri"/>
              </a:rPr>
            </a:br>
            <a:r>
              <a:rPr lang="cs-CZ" b="1">
                <a:ea typeface="Calibri"/>
                <a:cs typeface="Calibri"/>
              </a:rPr>
              <a:t>Vyhláška č. 505/2006 Sb. </a:t>
            </a:r>
          </a:p>
          <a:p>
            <a:r>
              <a:rPr lang="cs-CZ">
                <a:ea typeface="Calibri"/>
                <a:cs typeface="Calibri"/>
              </a:rPr>
              <a:t>Zvýšení maximálních úhrad za stravu a ubytování ve všech sociálních službách, které tyto činnosti poskytují</a:t>
            </a:r>
          </a:p>
          <a:p>
            <a:endParaRPr lang="cs-CZ">
              <a:ea typeface="Calibri"/>
              <a:cs typeface="Calibri"/>
            </a:endParaRPr>
          </a:p>
          <a:p>
            <a:pPr marL="0" indent="0">
              <a:spcBef>
                <a:spcPts val="20"/>
              </a:spcBef>
              <a:buNone/>
            </a:pPr>
            <a:r>
              <a:rPr lang="cs-CZ" b="1">
                <a:ea typeface="Calibri"/>
                <a:cs typeface="Calibri"/>
              </a:rPr>
              <a:t>Novelizace zákona č. 359/1999 Sb., o sociálně-právní ochraně dětí (</a:t>
            </a:r>
            <a:r>
              <a:rPr lang="cs-CZ">
                <a:ea typeface="Calibri"/>
                <a:cs typeface="Calibri"/>
              </a:rPr>
              <a:t>prochází schvalovacím řízením (senátní výbory), účinnost leden 2025)</a:t>
            </a:r>
          </a:p>
          <a:p>
            <a:r>
              <a:rPr lang="cs-CZ">
                <a:ea typeface="Calibri"/>
                <a:cs typeface="Calibri"/>
              </a:rPr>
              <a:t>Zjednodušení procesu zprostředkování náhradní rodinné péče (přípravy zájemců o NRP, odborné posouzení, párování).</a:t>
            </a:r>
            <a:endParaRPr lang="cs-CZ"/>
          </a:p>
          <a:p>
            <a:r>
              <a:rPr lang="cs-CZ">
                <a:ea typeface="Calibri"/>
                <a:cs typeface="Calibri"/>
              </a:rPr>
              <a:t>Zrušení dětských domovů pro děti do 3 let věku (kojenecké ústavy) - tj. faktické ukončení ústavní péče o nejmenší děti.</a:t>
            </a:r>
            <a:endParaRPr lang="cs-CZ"/>
          </a:p>
          <a:p>
            <a:r>
              <a:rPr lang="cs-CZ">
                <a:ea typeface="Calibri"/>
                <a:cs typeface="Calibri"/>
              </a:rPr>
              <a:t>Zrušení některých druhů pověření k výkonu SPOD, kde dochází k překryvu s činnostmi sociálních služeb.</a:t>
            </a:r>
          </a:p>
          <a:p>
            <a:pPr marL="0" indent="0">
              <a:buNone/>
            </a:pPr>
            <a:r>
              <a:rPr lang="cs-CZ" b="1">
                <a:ea typeface="Calibri"/>
                <a:cs typeface="Calibri"/>
              </a:rPr>
              <a:t/>
            </a:r>
            <a:br>
              <a:rPr lang="cs-CZ" b="1">
                <a:ea typeface="Calibri"/>
                <a:cs typeface="Calibri"/>
              </a:rPr>
            </a:br>
            <a:r>
              <a:rPr lang="cs-CZ" b="1">
                <a:ea typeface="Calibri"/>
                <a:cs typeface="Calibri"/>
              </a:rPr>
              <a:t>Novelizace zákona č. 561/2004 Sb., školský zákon a zákona 653/2004 Sb., o </a:t>
            </a:r>
            <a:r>
              <a:rPr lang="cs-CZ" b="1" err="1">
                <a:ea typeface="Calibri"/>
                <a:cs typeface="Calibri"/>
              </a:rPr>
              <a:t>ped</a:t>
            </a:r>
            <a:r>
              <a:rPr lang="cs-CZ" b="1">
                <a:ea typeface="Calibri"/>
                <a:cs typeface="Calibri"/>
              </a:rPr>
              <a:t>. pracovnících </a:t>
            </a:r>
            <a:r>
              <a:rPr lang="cs-CZ">
                <a:ea typeface="Calibri"/>
                <a:cs typeface="Calibri"/>
              </a:rPr>
              <a:t>(prochází </a:t>
            </a:r>
            <a:r>
              <a:rPr lang="cs-CZ" err="1">
                <a:ea typeface="Calibri"/>
                <a:cs typeface="Calibri"/>
              </a:rPr>
              <a:t>mezirez</a:t>
            </a:r>
            <a:r>
              <a:rPr lang="cs-CZ">
                <a:ea typeface="Calibri"/>
                <a:cs typeface="Calibri"/>
              </a:rPr>
              <a:t>. </a:t>
            </a:r>
            <a:r>
              <a:rPr lang="cs-CZ" err="1">
                <a:ea typeface="Calibri"/>
                <a:cs typeface="Calibri"/>
              </a:rPr>
              <a:t>přip</a:t>
            </a:r>
            <a:r>
              <a:rPr lang="cs-CZ">
                <a:ea typeface="Calibri"/>
                <a:cs typeface="Calibri"/>
              </a:rPr>
              <a:t>. řízením, účinnost 2025)</a:t>
            </a:r>
          </a:p>
          <a:p>
            <a:r>
              <a:rPr lang="cs-CZ">
                <a:ea typeface="Calibri"/>
                <a:cs typeface="Calibri"/>
              </a:rPr>
              <a:t>Ukotvení pozic speciálního pedagoga a školního psychologa - podpora inkluze.</a:t>
            </a:r>
            <a:endParaRPr lang="cs-CZ"/>
          </a:p>
          <a:p>
            <a:endParaRPr lang="cs-CZ">
              <a:ea typeface="Calibri"/>
              <a:cs typeface="Calibri"/>
            </a:endParaRPr>
          </a:p>
          <a:p>
            <a:endParaRPr lang="en-US">
              <a:ea typeface="Calibri"/>
              <a:cs typeface="Calibri"/>
            </a:endParaRPr>
          </a:p>
        </p:txBody>
      </p:sp>
    </p:spTree>
    <p:extLst>
      <p:ext uri="{BB962C8B-B14F-4D97-AF65-F5344CB8AC3E}">
        <p14:creationId xmlns:p14="http://schemas.microsoft.com/office/powerpoint/2010/main" val="3323434520"/>
      </p:ext>
    </p:extLst>
  </p:cSld>
  <p:clrMapOvr>
    <a:masterClrMapping/>
  </p:clrMapOvr>
  <p:extLst>
    <p:ext uri="{6950BFC3-D8DA-4A85-94F7-54DA5524770B}">
      <p188:commentRel xmlns:p188="http://schemas.microsoft.com/office/powerpoint/2018/8/main" xmlns="" r:id="rId2"/>
    </p:ext>
  </p:extLs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8E7AE-37E6-A29F-E582-78846516DE94}"/>
              </a:ext>
            </a:extLst>
          </p:cNvPr>
          <p:cNvSpPr>
            <a:spLocks noGrp="1"/>
          </p:cNvSpPr>
          <p:nvPr>
            <p:ph type="title"/>
          </p:nvPr>
        </p:nvSpPr>
        <p:spPr>
          <a:xfrm>
            <a:off x="3187597" y="950753"/>
            <a:ext cx="11912804" cy="1143000"/>
          </a:xfrm>
        </p:spPr>
        <p:txBody>
          <a:bodyPr/>
          <a:lstStyle/>
          <a:p>
            <a:r>
              <a:rPr lang="cs-CZ" b="1">
                <a:solidFill>
                  <a:srgbClr val="002060"/>
                </a:solidFill>
                <a:cs typeface="Calibri"/>
              </a:rPr>
              <a:t>Legislativa a podpora držitelům DO z Ukrajiny</a:t>
            </a:r>
          </a:p>
        </p:txBody>
      </p:sp>
      <p:sp>
        <p:nvSpPr>
          <p:cNvPr id="3" name="Content Placeholder 2">
            <a:extLst>
              <a:ext uri="{FF2B5EF4-FFF2-40B4-BE49-F238E27FC236}">
                <a16:creationId xmlns:a16="http://schemas.microsoft.com/office/drawing/2014/main" id="{FD6318D9-FD2D-CD5B-FAC8-62F37485DF5C}"/>
              </a:ext>
            </a:extLst>
          </p:cNvPr>
          <p:cNvSpPr>
            <a:spLocks noGrp="1"/>
          </p:cNvSpPr>
          <p:nvPr>
            <p:ph idx="1"/>
          </p:nvPr>
        </p:nvSpPr>
        <p:spPr>
          <a:xfrm>
            <a:off x="1709231" y="2422358"/>
            <a:ext cx="14869537" cy="6913889"/>
          </a:xfrm>
        </p:spPr>
        <p:txBody>
          <a:bodyPr vert="horz" lIns="91440" tIns="45720" rIns="91440" bIns="45720" rtlCol="0" anchor="t">
            <a:normAutofit fontScale="92500" lnSpcReduction="20000"/>
          </a:bodyPr>
          <a:lstStyle/>
          <a:p>
            <a:pPr>
              <a:spcBef>
                <a:spcPts val="20"/>
              </a:spcBef>
            </a:pPr>
            <a:r>
              <a:rPr lang="cs-CZ">
                <a:ea typeface="Calibri"/>
                <a:cs typeface="Calibri"/>
              </a:rPr>
              <a:t>ASZ jako součást Strategické skupiny UA a Výkonného výboru Grémia ministrů (podlí na legislativě, prosazování ochrany zranitelných skupin obyvatelstva a dostupnosti služeb)</a:t>
            </a:r>
          </a:p>
          <a:p>
            <a:pPr>
              <a:spcBef>
                <a:spcPts val="20"/>
              </a:spcBef>
            </a:pPr>
            <a:endParaRPr lang="cs-CZ">
              <a:ea typeface="Calibri"/>
              <a:cs typeface="Calibri"/>
            </a:endParaRPr>
          </a:p>
          <a:p>
            <a:pPr>
              <a:spcBef>
                <a:spcPts val="20"/>
              </a:spcBef>
            </a:pPr>
            <a:r>
              <a:rPr lang="cs-CZ">
                <a:ea typeface="Calibri"/>
                <a:cs typeface="Calibri"/>
              </a:rPr>
              <a:t>Agentura byla pověřena zpracováním doporučení krajům, které ubytovny </a:t>
            </a:r>
            <a:r>
              <a:rPr lang="cs-CZ" err="1">
                <a:ea typeface="Calibri"/>
                <a:cs typeface="Calibri"/>
              </a:rPr>
              <a:t>prioritizovat</a:t>
            </a:r>
            <a:r>
              <a:rPr lang="cs-CZ">
                <a:ea typeface="Calibri"/>
                <a:cs typeface="Calibri"/>
              </a:rPr>
              <a:t> pro další spolupráci podle standardů ubytování. </a:t>
            </a:r>
            <a:br>
              <a:rPr lang="cs-CZ">
                <a:ea typeface="Calibri"/>
                <a:cs typeface="Calibri"/>
              </a:rPr>
            </a:br>
            <a:endParaRPr lang="cs-CZ">
              <a:ea typeface="Calibri"/>
              <a:cs typeface="Calibri"/>
            </a:endParaRPr>
          </a:p>
          <a:p>
            <a:pPr>
              <a:spcBef>
                <a:spcPts val="20"/>
              </a:spcBef>
            </a:pPr>
            <a:r>
              <a:rPr lang="cs-CZ">
                <a:ea typeface="Calibri"/>
                <a:cs typeface="Calibri"/>
              </a:rPr>
              <a:t>Od 1. 9. 2024 bude státní humanitární ubytování poskytováno nejvýše na dobu 90 dní. Po uplynutí této doby si musí osoby využívající systému bezplatného státního humanitárního ubytování zajistit vlastní ubytování.</a:t>
            </a:r>
            <a:br>
              <a:rPr lang="cs-CZ">
                <a:ea typeface="Calibri"/>
                <a:cs typeface="Calibri"/>
              </a:rPr>
            </a:br>
            <a:endParaRPr lang="cs-CZ">
              <a:ea typeface="Calibri"/>
              <a:cs typeface="Calibri"/>
            </a:endParaRPr>
          </a:p>
          <a:p>
            <a:pPr>
              <a:spcBef>
                <a:spcPts val="20"/>
              </a:spcBef>
            </a:pPr>
            <a:r>
              <a:rPr lang="cs-CZ">
                <a:ea typeface="Calibri"/>
                <a:cs typeface="Calibri"/>
              </a:rPr>
              <a:t>Agentura připomínkovala 18. výzvu OP AMIF - Specifická akce: podpora bydlení vysídlených osob z Ukrajiny ve snaze zajistit přechod cca 25 000 držitelů DO z nouzového ubytování do kvalitnějšího ubytování. První kolo výzvy aktuálně uzavřeno.</a:t>
            </a:r>
            <a:br>
              <a:rPr lang="cs-CZ">
                <a:ea typeface="Calibri"/>
                <a:cs typeface="Calibri"/>
              </a:rPr>
            </a:br>
            <a:endParaRPr lang="cs-CZ">
              <a:ea typeface="Calibri"/>
              <a:cs typeface="Calibri"/>
            </a:endParaRPr>
          </a:p>
          <a:p>
            <a:pPr>
              <a:spcBef>
                <a:spcPts val="20"/>
              </a:spcBef>
            </a:pPr>
            <a:r>
              <a:rPr lang="cs-CZ">
                <a:ea typeface="Calibri"/>
                <a:cs typeface="Calibri"/>
              </a:rPr>
              <a:t>Agentura připomínkovala návrh Motivačního programu MMR pro majitele prázdných bytů k posílení nabídky bytů mimo jiné pro držitele DO. Podmínky programu se dále upřesňují po jednání vládního Grémia. </a:t>
            </a:r>
            <a:endParaRPr lang="en-US">
              <a:ea typeface="Calibri"/>
              <a:cs typeface="Calibri"/>
            </a:endParaRPr>
          </a:p>
        </p:txBody>
      </p:sp>
    </p:spTree>
    <p:extLst>
      <p:ext uri="{BB962C8B-B14F-4D97-AF65-F5344CB8AC3E}">
        <p14:creationId xmlns:p14="http://schemas.microsoft.com/office/powerpoint/2010/main" val="678844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A9272-CCFC-718B-2CE6-DDDE1951C4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20FD86-F368-36F9-D7D6-61E8C3F92F7F}"/>
              </a:ext>
            </a:extLst>
          </p:cNvPr>
          <p:cNvSpPr>
            <a:spLocks noGrp="1"/>
          </p:cNvSpPr>
          <p:nvPr>
            <p:ph type="title"/>
          </p:nvPr>
        </p:nvSpPr>
        <p:spPr/>
        <p:txBody>
          <a:bodyPr>
            <a:normAutofit/>
          </a:bodyPr>
          <a:lstStyle/>
          <a:p>
            <a:r>
              <a:rPr lang="cs-CZ" b="1">
                <a:solidFill>
                  <a:srgbClr val="002060"/>
                </a:solidFill>
              </a:rPr>
              <a:t>Spolupráce s kraji</a:t>
            </a:r>
          </a:p>
        </p:txBody>
      </p:sp>
      <p:sp>
        <p:nvSpPr>
          <p:cNvPr id="3" name="Content Placeholder 2">
            <a:extLst>
              <a:ext uri="{FF2B5EF4-FFF2-40B4-BE49-F238E27FC236}">
                <a16:creationId xmlns:a16="http://schemas.microsoft.com/office/drawing/2014/main" id="{E98C78A2-842A-17BD-3351-15FCD7BCE33B}"/>
              </a:ext>
            </a:extLst>
          </p:cNvPr>
          <p:cNvSpPr>
            <a:spLocks noGrp="1"/>
          </p:cNvSpPr>
          <p:nvPr>
            <p:ph idx="1"/>
          </p:nvPr>
        </p:nvSpPr>
        <p:spPr/>
        <p:txBody>
          <a:bodyPr vert="horz" lIns="91440" tIns="45720" rIns="91440" bIns="45720" rtlCol="0" anchor="t">
            <a:normAutofit/>
          </a:bodyPr>
          <a:lstStyle/>
          <a:p>
            <a:r>
              <a:rPr lang="cs-CZ">
                <a:ea typeface="Calibri"/>
                <a:cs typeface="Calibri"/>
              </a:rPr>
              <a:t>Podepsána memoranda s KVK, ÚK, LK, KHK, OLK</a:t>
            </a:r>
          </a:p>
          <a:p>
            <a:r>
              <a:rPr lang="cs-CZ">
                <a:ea typeface="Calibri"/>
                <a:cs typeface="Calibri"/>
              </a:rPr>
              <a:t>Podpora vzniku kapacit dostupného a sociálního bydlení (ve spolupráci s RC SFPI)</a:t>
            </a:r>
          </a:p>
          <a:p>
            <a:r>
              <a:rPr lang="cs-CZ">
                <a:ea typeface="Calibri"/>
                <a:cs typeface="Calibri"/>
              </a:rPr>
              <a:t>Podpora pilotáže systému garantovaného bydlení (KVK)</a:t>
            </a:r>
          </a:p>
          <a:p>
            <a:r>
              <a:rPr lang="cs-CZ">
                <a:ea typeface="Calibri"/>
                <a:cs typeface="Calibri"/>
              </a:rPr>
              <a:t>Plánování </a:t>
            </a:r>
            <a:r>
              <a:rPr lang="cs-CZ" err="1">
                <a:ea typeface="Calibri"/>
                <a:cs typeface="Calibri"/>
              </a:rPr>
              <a:t>desegregace</a:t>
            </a:r>
            <a:r>
              <a:rPr lang="cs-CZ">
                <a:ea typeface="Calibri"/>
                <a:cs typeface="Calibri"/>
              </a:rPr>
              <a:t> a revitalizace konkrétních sociálně vyloučených lokalit</a:t>
            </a:r>
          </a:p>
          <a:p>
            <a:r>
              <a:rPr lang="cs-CZ">
                <a:ea typeface="Calibri"/>
                <a:cs typeface="Calibri"/>
              </a:rPr>
              <a:t>Koordinace postupu vůči obchodníkům s chudobou (ÚK)</a:t>
            </a:r>
          </a:p>
          <a:p>
            <a:r>
              <a:rPr lang="cs-CZ">
                <a:ea typeface="Calibri"/>
                <a:cs typeface="Calibri"/>
              </a:rPr>
              <a:t>Podpora zavádění, monitoringu a koordinace krajských aktivit sociálního začleňování (ÚK, LBC)</a:t>
            </a:r>
          </a:p>
          <a:p>
            <a:r>
              <a:rPr lang="cs-CZ">
                <a:ea typeface="Calibri"/>
                <a:cs typeface="Calibri"/>
              </a:rPr>
              <a:t>Podpora realizace krajské strategie sociálního začleňování (LBC)</a:t>
            </a:r>
          </a:p>
          <a:p>
            <a:endParaRPr lang="cs-CZ">
              <a:ea typeface="Calibri"/>
              <a:cs typeface="Calibri"/>
            </a:endParaRPr>
          </a:p>
          <a:p>
            <a:endParaRPr lang="en-US">
              <a:ea typeface="Calibri"/>
              <a:cs typeface="Calibri"/>
            </a:endParaRPr>
          </a:p>
        </p:txBody>
      </p:sp>
    </p:spTree>
    <p:extLst>
      <p:ext uri="{BB962C8B-B14F-4D97-AF65-F5344CB8AC3E}">
        <p14:creationId xmlns:p14="http://schemas.microsoft.com/office/powerpoint/2010/main" val="19131039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cs-CZ" sz="6000" b="1">
                <a:solidFill>
                  <a:srgbClr val="002060"/>
                </a:solidFill>
              </a:rPr>
              <a:t>Spokojenost obcí s činností Agentury</a:t>
            </a:r>
            <a:endParaRPr lang="en-US"/>
          </a:p>
        </p:txBody>
      </p:sp>
    </p:spTree>
    <p:extLst>
      <p:ext uri="{BB962C8B-B14F-4D97-AF65-F5344CB8AC3E}">
        <p14:creationId xmlns:p14="http://schemas.microsoft.com/office/powerpoint/2010/main" val="212293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8440726-F119-3157-83A6-4054759137A5}"/>
              </a:ext>
            </a:extLst>
          </p:cNvPr>
          <p:cNvSpPr>
            <a:spLocks noGrp="1"/>
          </p:cNvSpPr>
          <p:nvPr>
            <p:ph type="title"/>
          </p:nvPr>
        </p:nvSpPr>
        <p:spPr/>
        <p:txBody>
          <a:bodyPr/>
          <a:lstStyle/>
          <a:p>
            <a:r>
              <a:rPr lang="cs-CZ" b="1">
                <a:solidFill>
                  <a:srgbClr val="002060"/>
                </a:solidFill>
              </a:rPr>
              <a:t>Spokojenost obcí s činností Agentury</a:t>
            </a:r>
          </a:p>
        </p:txBody>
      </p:sp>
      <p:pic>
        <p:nvPicPr>
          <p:cNvPr id="5" name="Zástupný obsah 4" descr="Obsah obrázku text, snímek obrazovky, řada/pruh, Písmo&#10;&#10;Popis byl vytvořen automaticky">
            <a:extLst>
              <a:ext uri="{FF2B5EF4-FFF2-40B4-BE49-F238E27FC236}">
                <a16:creationId xmlns:a16="http://schemas.microsoft.com/office/drawing/2014/main" id="{89DD3436-4EBD-3F5A-B6C4-98F6945044F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85220" y="3175871"/>
            <a:ext cx="9801001" cy="5117458"/>
          </a:xfrm>
        </p:spPr>
      </p:pic>
      <p:sp>
        <p:nvSpPr>
          <p:cNvPr id="6" name="TextovéPole 5">
            <a:extLst>
              <a:ext uri="{FF2B5EF4-FFF2-40B4-BE49-F238E27FC236}">
                <a16:creationId xmlns:a16="http://schemas.microsoft.com/office/drawing/2014/main" id="{03E81C99-E5DE-78E8-A76F-4AB1BDADDFD1}"/>
              </a:ext>
            </a:extLst>
          </p:cNvPr>
          <p:cNvSpPr txBox="1"/>
          <p:nvPr/>
        </p:nvSpPr>
        <p:spPr>
          <a:xfrm>
            <a:off x="1347536" y="3235285"/>
            <a:ext cx="6593306" cy="3816429"/>
          </a:xfrm>
          <a:prstGeom prst="rect">
            <a:avLst/>
          </a:prstGeom>
          <a:noFill/>
        </p:spPr>
        <p:txBody>
          <a:bodyPr wrap="square" rtlCol="0">
            <a:spAutoFit/>
          </a:bodyPr>
          <a:lstStyle/>
          <a:p>
            <a:pPr marL="285750" indent="-285750">
              <a:buFont typeface="Arial" panose="020B0604020202020204" pitchFamily="34" charset="0"/>
              <a:buChar char="•"/>
            </a:pPr>
            <a:r>
              <a:rPr lang="cs-CZ" sz="2800"/>
              <a:t>Podle výzkumu mezi primátory, starosty </a:t>
            </a:r>
            <a:br>
              <a:rPr lang="cs-CZ" sz="2800"/>
            </a:br>
            <a:r>
              <a:rPr lang="cs-CZ" sz="2800"/>
              <a:t>a manažery SZ (2023) je s prací Agentury pro sociální začleňování spokojeno 80 % spolupracujících obcí. </a:t>
            </a:r>
            <a:br>
              <a:rPr lang="cs-CZ" sz="2800"/>
            </a:br>
            <a:endParaRPr lang="cs-CZ" sz="2800"/>
          </a:p>
          <a:p>
            <a:pPr marL="285750" indent="-285750">
              <a:buFont typeface="Arial" panose="020B0604020202020204" pitchFamily="34" charset="0"/>
              <a:buChar char="•"/>
            </a:pPr>
            <a:r>
              <a:rPr lang="cs-CZ" sz="2800"/>
              <a:t>V roce 2021 jsme zaznamenali podobné výsledky, svou spokojenost vyjádřilo 82 % obcí a měst.</a:t>
            </a:r>
            <a:r>
              <a:rPr lang="cs-CZ"/>
              <a:t/>
            </a:r>
            <a:br>
              <a:rPr lang="cs-CZ"/>
            </a:br>
            <a:endParaRPr lang="cs-CZ"/>
          </a:p>
        </p:txBody>
      </p:sp>
    </p:spTree>
    <p:extLst>
      <p:ext uri="{BB962C8B-B14F-4D97-AF65-F5344CB8AC3E}">
        <p14:creationId xmlns:p14="http://schemas.microsoft.com/office/powerpoint/2010/main" val="40118656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7A6D4A-9FA0-C3DC-8F14-254AE4621D0E}"/>
              </a:ext>
            </a:extLst>
          </p:cNvPr>
          <p:cNvPicPr>
            <a:picLocks noChangeAspect="1"/>
          </p:cNvPicPr>
          <p:nvPr/>
        </p:nvPicPr>
        <p:blipFill>
          <a:blip r:embed="rId2"/>
          <a:stretch>
            <a:fillRect/>
          </a:stretch>
        </p:blipFill>
        <p:spPr>
          <a:xfrm>
            <a:off x="7226613" y="1263780"/>
            <a:ext cx="8390735" cy="8217383"/>
          </a:xfrm>
          <a:prstGeom prst="rect">
            <a:avLst/>
          </a:prstGeom>
        </p:spPr>
      </p:pic>
      <p:sp>
        <p:nvSpPr>
          <p:cNvPr id="3" name="TextBox 2">
            <a:extLst>
              <a:ext uri="{FF2B5EF4-FFF2-40B4-BE49-F238E27FC236}">
                <a16:creationId xmlns:a16="http://schemas.microsoft.com/office/drawing/2014/main" id="{E4EA21A5-8192-2EA6-F97F-1827CED6C0A1}"/>
              </a:ext>
            </a:extLst>
          </p:cNvPr>
          <p:cNvSpPr txBox="1"/>
          <p:nvPr/>
        </p:nvSpPr>
        <p:spPr>
          <a:xfrm>
            <a:off x="1194288" y="1536495"/>
            <a:ext cx="4259872" cy="28007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solidFill>
                  <a:srgbClr val="002060"/>
                </a:solidFill>
                <a:latin typeface="+mj-lt"/>
                <a:ea typeface="+mj-ea"/>
                <a:cs typeface="+mj-cs"/>
              </a:rPr>
              <a:t>Spokojenost </a:t>
            </a:r>
            <a:br>
              <a:rPr lang="cs-CZ" sz="4400" b="1">
                <a:solidFill>
                  <a:srgbClr val="002060"/>
                </a:solidFill>
                <a:latin typeface="+mj-lt"/>
                <a:ea typeface="+mj-ea"/>
                <a:cs typeface="+mj-cs"/>
              </a:rPr>
            </a:br>
            <a:r>
              <a:rPr lang="cs-CZ" sz="4400" b="1">
                <a:solidFill>
                  <a:srgbClr val="002060"/>
                </a:solidFill>
                <a:latin typeface="+mj-lt"/>
                <a:ea typeface="+mj-ea"/>
                <a:cs typeface="+mj-cs"/>
              </a:rPr>
              <a:t>s činnostmi ASZ </a:t>
            </a:r>
            <a:br>
              <a:rPr lang="cs-CZ" sz="4400" b="1">
                <a:solidFill>
                  <a:srgbClr val="002060"/>
                </a:solidFill>
                <a:latin typeface="+mj-lt"/>
                <a:ea typeface="+mj-ea"/>
                <a:cs typeface="+mj-cs"/>
              </a:rPr>
            </a:br>
            <a:r>
              <a:rPr lang="cs-CZ" sz="4400" b="1">
                <a:solidFill>
                  <a:srgbClr val="002060"/>
                </a:solidFill>
                <a:latin typeface="+mj-lt"/>
                <a:ea typeface="+mj-ea"/>
                <a:cs typeface="+mj-cs"/>
              </a:rPr>
              <a:t>v tematických oblastech:</a:t>
            </a:r>
          </a:p>
        </p:txBody>
      </p:sp>
      <p:sp>
        <p:nvSpPr>
          <p:cNvPr id="5" name="TextovéPole 4">
            <a:extLst>
              <a:ext uri="{FF2B5EF4-FFF2-40B4-BE49-F238E27FC236}">
                <a16:creationId xmlns:a16="http://schemas.microsoft.com/office/drawing/2014/main" id="{54D83A02-1DAD-4A3D-C64B-47D9F6602201}"/>
              </a:ext>
            </a:extLst>
          </p:cNvPr>
          <p:cNvSpPr txBox="1"/>
          <p:nvPr/>
        </p:nvSpPr>
        <p:spPr>
          <a:xfrm>
            <a:off x="1194287" y="4998855"/>
            <a:ext cx="5671734" cy="1815882"/>
          </a:xfrm>
          <a:prstGeom prst="rect">
            <a:avLst/>
          </a:prstGeom>
          <a:noFill/>
        </p:spPr>
        <p:txBody>
          <a:bodyPr wrap="square">
            <a:spAutoFit/>
          </a:bodyPr>
          <a:lstStyle/>
          <a:p>
            <a:pPr marL="457200" indent="-457200">
              <a:buFont typeface="Arial" panose="020B0604020202020204" pitchFamily="34" charset="0"/>
              <a:buChar char="•"/>
            </a:pPr>
            <a:r>
              <a:rPr lang="cs-CZ" sz="2800"/>
              <a:t>Nejvíce spokojení jsou zástupci obcí s činností ASZ v oblasti</a:t>
            </a:r>
            <a:br>
              <a:rPr lang="cs-CZ" sz="2800"/>
            </a:br>
            <a:r>
              <a:rPr lang="cs-CZ" sz="2800"/>
              <a:t>bydlení (58 %), zadluženosti (58 %) a prevence kriminality (57 %).</a:t>
            </a:r>
          </a:p>
        </p:txBody>
      </p:sp>
    </p:spTree>
    <p:extLst>
      <p:ext uri="{BB962C8B-B14F-4D97-AF65-F5344CB8AC3E}">
        <p14:creationId xmlns:p14="http://schemas.microsoft.com/office/powerpoint/2010/main" val="34665851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Zástupný obsah 6" descr="Obsah obrázku text, snímek obrazovky, číslo, Písmo&#10;&#10;Popis se vygeneroval automaticky.">
            <a:extLst>
              <a:ext uri="{FF2B5EF4-FFF2-40B4-BE49-F238E27FC236}">
                <a16:creationId xmlns:a16="http://schemas.microsoft.com/office/drawing/2014/main" id="{FB162594-A611-0A2D-8068-FE7D49AE1926}"/>
              </a:ext>
            </a:extLst>
          </p:cNvPr>
          <p:cNvPicPr preferRelativeResize="0">
            <a:picLocks noGrp="1" noChangeAspect="1"/>
          </p:cNvPicPr>
          <p:nvPr>
            <p:ph idx="1"/>
          </p:nvPr>
        </p:nvPicPr>
        <p:blipFill rotWithShape="1">
          <a:blip r:embed="rId2"/>
          <a:srcRect t="9608" r="605" b="-178"/>
          <a:stretch/>
        </p:blipFill>
        <p:spPr>
          <a:xfrm>
            <a:off x="5988603" y="1173672"/>
            <a:ext cx="8107407" cy="8375087"/>
          </a:xfrm>
          <a:noFill/>
        </p:spPr>
      </p:pic>
      <p:sp>
        <p:nvSpPr>
          <p:cNvPr id="2" name="Nadpis 1">
            <a:extLst>
              <a:ext uri="{FF2B5EF4-FFF2-40B4-BE49-F238E27FC236}">
                <a16:creationId xmlns:a16="http://schemas.microsoft.com/office/drawing/2014/main" id="{DB3F5B55-7478-EF0C-730E-1D831F9DBEA2}"/>
              </a:ext>
            </a:extLst>
          </p:cNvPr>
          <p:cNvSpPr>
            <a:spLocks noGrp="1"/>
          </p:cNvSpPr>
          <p:nvPr>
            <p:ph type="title"/>
          </p:nvPr>
        </p:nvSpPr>
        <p:spPr>
          <a:xfrm>
            <a:off x="1494121" y="2241770"/>
            <a:ext cx="3547310" cy="2051538"/>
          </a:xfrm>
        </p:spPr>
        <p:txBody>
          <a:bodyPr anchor="ctr">
            <a:noAutofit/>
          </a:bodyPr>
          <a:lstStyle/>
          <a:p>
            <a:pPr algn="l"/>
            <a:r>
              <a:rPr lang="cs-CZ" b="1">
                <a:solidFill>
                  <a:srgbClr val="002060"/>
                </a:solidFill>
              </a:rPr>
              <a:t>Motivace obcí spolupracovat </a:t>
            </a:r>
            <a:br>
              <a:rPr lang="cs-CZ" b="1">
                <a:solidFill>
                  <a:srgbClr val="002060"/>
                </a:solidFill>
              </a:rPr>
            </a:br>
            <a:r>
              <a:rPr lang="cs-CZ" b="1">
                <a:solidFill>
                  <a:srgbClr val="002060"/>
                </a:solidFill>
              </a:rPr>
              <a:t>s Agenturou:</a:t>
            </a:r>
          </a:p>
        </p:txBody>
      </p:sp>
      <p:sp>
        <p:nvSpPr>
          <p:cNvPr id="3" name="Obdélník: se zakulacenými rohy 2">
            <a:extLst>
              <a:ext uri="{FF2B5EF4-FFF2-40B4-BE49-F238E27FC236}">
                <a16:creationId xmlns:a16="http://schemas.microsoft.com/office/drawing/2014/main" id="{4A1DEFA3-E6DE-F67D-D0C4-D00D79A227A9}"/>
              </a:ext>
            </a:extLst>
          </p:cNvPr>
          <p:cNvSpPr/>
          <p:nvPr/>
        </p:nvSpPr>
        <p:spPr>
          <a:xfrm>
            <a:off x="7271944" y="5505595"/>
            <a:ext cx="3107229" cy="1257300"/>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1697772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60FFD-FD67-4EAE-C7FF-5BA893045478}"/>
              </a:ext>
            </a:extLst>
          </p:cNvPr>
          <p:cNvSpPr>
            <a:spLocks noGrp="1"/>
          </p:cNvSpPr>
          <p:nvPr>
            <p:ph type="ctrTitle"/>
          </p:nvPr>
        </p:nvSpPr>
        <p:spPr>
          <a:xfrm>
            <a:off x="1693703" y="3497703"/>
            <a:ext cx="14902209" cy="2792639"/>
          </a:xfrm>
        </p:spPr>
        <p:txBody>
          <a:bodyPr/>
          <a:lstStyle/>
          <a:p>
            <a:r>
              <a:rPr lang="cs-CZ" sz="6000" b="1">
                <a:solidFill>
                  <a:srgbClr val="002060"/>
                </a:solidFill>
              </a:rPr>
              <a:t>Budoucnost Agentury pro sociální začleňování</a:t>
            </a:r>
            <a:endParaRPr lang="en-US"/>
          </a:p>
        </p:txBody>
      </p:sp>
    </p:spTree>
    <p:extLst>
      <p:ext uri="{BB962C8B-B14F-4D97-AF65-F5344CB8AC3E}">
        <p14:creationId xmlns:p14="http://schemas.microsoft.com/office/powerpoint/2010/main" val="2366997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25D775-243C-6CE8-ACD8-8A4DBBDE96D3}"/>
              </a:ext>
            </a:extLst>
          </p:cNvPr>
          <p:cNvSpPr>
            <a:spLocks noGrp="1"/>
          </p:cNvSpPr>
          <p:nvPr>
            <p:ph type="title"/>
          </p:nvPr>
        </p:nvSpPr>
        <p:spPr>
          <a:xfrm>
            <a:off x="3242027" y="1428064"/>
            <a:ext cx="11912804" cy="1143000"/>
          </a:xfrm>
        </p:spPr>
        <p:txBody>
          <a:bodyPr/>
          <a:lstStyle/>
          <a:p>
            <a:r>
              <a:rPr lang="cs-CZ" b="1">
                <a:solidFill>
                  <a:srgbClr val="002060"/>
                </a:solidFill>
              </a:rPr>
              <a:t>Agentura pro sociální začleňování 2025+</a:t>
            </a:r>
            <a:r>
              <a:rPr lang="cs-CZ">
                <a:solidFill>
                  <a:srgbClr val="002060"/>
                </a:solidFill>
              </a:rPr>
              <a:t> </a:t>
            </a:r>
            <a:endParaRPr lang="cs-CZ">
              <a:solidFill>
                <a:srgbClr val="002060"/>
              </a:solidFill>
              <a:ea typeface="Calibri"/>
              <a:cs typeface="Calibri"/>
            </a:endParaRPr>
          </a:p>
        </p:txBody>
      </p:sp>
      <p:sp>
        <p:nvSpPr>
          <p:cNvPr id="3" name="Zástupný obsah 2">
            <a:extLst>
              <a:ext uri="{FF2B5EF4-FFF2-40B4-BE49-F238E27FC236}">
                <a16:creationId xmlns:a16="http://schemas.microsoft.com/office/drawing/2014/main" id="{059E2BDF-ED9D-FC4C-5A0D-EC300F22538D}"/>
              </a:ext>
            </a:extLst>
          </p:cNvPr>
          <p:cNvSpPr>
            <a:spLocks noGrp="1"/>
          </p:cNvSpPr>
          <p:nvPr>
            <p:ph idx="1"/>
          </p:nvPr>
        </p:nvSpPr>
        <p:spPr>
          <a:xfrm>
            <a:off x="1508705" y="2647451"/>
            <a:ext cx="15250537" cy="6806246"/>
          </a:xfrm>
        </p:spPr>
        <p:txBody>
          <a:bodyPr vert="horz" lIns="91440" tIns="45720" rIns="91440" bIns="45720" rtlCol="0" anchor="t">
            <a:noAutofit/>
          </a:bodyPr>
          <a:lstStyle/>
          <a:p>
            <a:r>
              <a:rPr lang="cs-CZ" sz="2800">
                <a:latin typeface="Calibri"/>
                <a:ea typeface="Calibri"/>
                <a:cs typeface="Calibri"/>
              </a:rPr>
              <a:t>Návrh institucionálního ukotvení Agentury pro sociální začleňování a jejího postavení vůči ministerstvům a jiným ústředním orgánům státní správy a územním samosprávným celkům v MPŘ.</a:t>
            </a:r>
            <a:br>
              <a:rPr lang="cs-CZ" sz="2800">
                <a:latin typeface="Calibri"/>
                <a:ea typeface="Calibri"/>
                <a:cs typeface="Calibri"/>
              </a:rPr>
            </a:br>
            <a:r>
              <a:rPr lang="cs-CZ" sz="2800">
                <a:latin typeface="Calibri"/>
                <a:ea typeface="Calibri"/>
                <a:cs typeface="Calibri"/>
              </a:rPr>
              <a:t> </a:t>
            </a:r>
            <a:br>
              <a:rPr lang="cs-CZ" sz="2800">
                <a:latin typeface="Calibri"/>
                <a:ea typeface="Calibri"/>
                <a:cs typeface="Calibri"/>
              </a:rPr>
            </a:br>
            <a:r>
              <a:rPr lang="cs-CZ" sz="2800" b="1">
                <a:latin typeface="Calibri"/>
                <a:ea typeface="Calibri"/>
                <a:cs typeface="Calibri"/>
              </a:rPr>
              <a:t>Obsahuje 3 varianty, přičemž preferovaná varianta předpokládá:</a:t>
            </a:r>
            <a:endParaRPr lang="en-US" sz="2000" b="1">
              <a:latin typeface="Calibri"/>
              <a:ea typeface="Calibri"/>
              <a:cs typeface="Calibri"/>
            </a:endParaRPr>
          </a:p>
          <a:p>
            <a:pPr lvl="1">
              <a:lnSpc>
                <a:spcPct val="150000"/>
              </a:lnSpc>
              <a:buFont typeface="Courier New" pitchFamily="34" charset="0"/>
              <a:buChar char="o"/>
            </a:pPr>
            <a:r>
              <a:rPr lang="cs-CZ" sz="2700" b="1">
                <a:latin typeface="Calibri"/>
                <a:ea typeface="Calibri"/>
                <a:cs typeface="Calibri"/>
              </a:rPr>
              <a:t>Pevné místo Agentury ve struktuře MMR </a:t>
            </a:r>
            <a:r>
              <a:rPr lang="cs-CZ" sz="2700">
                <a:latin typeface="Calibri"/>
                <a:ea typeface="Calibri"/>
                <a:cs typeface="Calibri"/>
              </a:rPr>
              <a:t>ve vazbě na</a:t>
            </a:r>
            <a:r>
              <a:rPr lang="cs-CZ" sz="2700" b="1">
                <a:latin typeface="Calibri"/>
                <a:ea typeface="Calibri"/>
                <a:cs typeface="Calibri"/>
              </a:rPr>
              <a:t> kompetence rezortu v  regionální politice a politice bydlení</a:t>
            </a:r>
          </a:p>
          <a:p>
            <a:pPr lvl="1">
              <a:lnSpc>
                <a:spcPct val="150000"/>
              </a:lnSpc>
              <a:buFont typeface="Courier New" pitchFamily="34" charset="0"/>
              <a:buChar char="o"/>
            </a:pPr>
            <a:r>
              <a:rPr lang="cs-CZ" sz="2700">
                <a:latin typeface="Calibri"/>
                <a:ea typeface="Calibri"/>
                <a:cs typeface="Calibri"/>
              </a:rPr>
              <a:t>Dílčí úpravu zákona o podpoře regionálního rozvoje a dodatečné </a:t>
            </a:r>
            <a:r>
              <a:rPr lang="cs-CZ" sz="2700" b="1">
                <a:latin typeface="Calibri"/>
                <a:ea typeface="Calibri"/>
                <a:cs typeface="Calibri"/>
              </a:rPr>
              <a:t>finanční zdroje ze státního rozpočtu</a:t>
            </a:r>
          </a:p>
          <a:p>
            <a:pPr lvl="1">
              <a:lnSpc>
                <a:spcPct val="150000"/>
              </a:lnSpc>
              <a:buFont typeface="Courier New" pitchFamily="34" charset="0"/>
              <a:buChar char="o"/>
            </a:pPr>
            <a:r>
              <a:rPr lang="cs-CZ" sz="2700">
                <a:latin typeface="Calibri"/>
                <a:ea typeface="Calibri"/>
                <a:cs typeface="Calibri"/>
              </a:rPr>
              <a:t>Úzkou </a:t>
            </a:r>
            <a:r>
              <a:rPr lang="cs-CZ" sz="2700" b="1">
                <a:latin typeface="Calibri"/>
                <a:ea typeface="Calibri"/>
                <a:cs typeface="Calibri"/>
              </a:rPr>
              <a:t>spolupráci s MPSV a MŠMT</a:t>
            </a:r>
            <a:r>
              <a:rPr lang="cs-CZ" sz="2700">
                <a:latin typeface="Calibri"/>
                <a:ea typeface="Calibri"/>
                <a:cs typeface="Calibri"/>
              </a:rPr>
              <a:t> a dalšími resorty a partnery (GŘ ÚP, NPI, kraje)</a:t>
            </a:r>
            <a:endParaRPr lang="en-US" sz="2700">
              <a:latin typeface="Calibri"/>
              <a:ea typeface="Calibri"/>
              <a:cs typeface="Calibri"/>
            </a:endParaRPr>
          </a:p>
          <a:p>
            <a:pPr lvl="1">
              <a:lnSpc>
                <a:spcPct val="150000"/>
              </a:lnSpc>
              <a:buFont typeface="Courier New" pitchFamily="34" charset="0"/>
              <a:buChar char="o"/>
            </a:pPr>
            <a:r>
              <a:rPr lang="cs-CZ" sz="2700" b="1">
                <a:latin typeface="Calibri"/>
                <a:ea typeface="Calibri"/>
                <a:cs typeface="Calibri"/>
              </a:rPr>
              <a:t>Inovovaný KPSV+</a:t>
            </a:r>
            <a:r>
              <a:rPr lang="cs-CZ" sz="2700">
                <a:latin typeface="Calibri"/>
                <a:ea typeface="Calibri"/>
                <a:cs typeface="Calibri"/>
              </a:rPr>
              <a:t>: využití  OP Z+/OP JAK/IROP a také Národní plán obnovy, Sociálně klimatický fond </a:t>
            </a:r>
          </a:p>
          <a:p>
            <a:pPr lvl="1">
              <a:lnSpc>
                <a:spcPct val="150000"/>
              </a:lnSpc>
              <a:buFont typeface="Courier New" pitchFamily="34" charset="0"/>
              <a:buChar char="o"/>
            </a:pPr>
            <a:r>
              <a:rPr lang="cs-CZ" sz="2700" b="1">
                <a:latin typeface="Calibri"/>
                <a:ea typeface="Calibri"/>
                <a:cs typeface="Calibri"/>
              </a:rPr>
              <a:t>Nabídku podpory obcím s nejvyšší hodnotou indexu </a:t>
            </a:r>
            <a:r>
              <a:rPr lang="cs-CZ" sz="2700">
                <a:latin typeface="Calibri"/>
                <a:ea typeface="Calibri"/>
                <a:cs typeface="Calibri"/>
              </a:rPr>
              <a:t>sociálního vyloučení </a:t>
            </a:r>
          </a:p>
          <a:p>
            <a:pPr lvl="1">
              <a:lnSpc>
                <a:spcPct val="150000"/>
              </a:lnSpc>
              <a:buFont typeface="Courier New" pitchFamily="34" charset="0"/>
              <a:buChar char="o"/>
            </a:pPr>
            <a:r>
              <a:rPr lang="cs-CZ" sz="2700" b="1">
                <a:latin typeface="Calibri"/>
                <a:ea typeface="Calibri"/>
                <a:cs typeface="Calibri"/>
              </a:rPr>
              <a:t>Projektové financování některých specifických činností</a:t>
            </a:r>
            <a:r>
              <a:rPr lang="cs-CZ" sz="2700">
                <a:latin typeface="Calibri"/>
                <a:ea typeface="Calibri"/>
                <a:cs typeface="Calibri"/>
              </a:rPr>
              <a:t> Agentury</a:t>
            </a:r>
            <a:endParaRPr lang="cs-CZ" sz="2700">
              <a:cs typeface="Calibri"/>
            </a:endParaRPr>
          </a:p>
        </p:txBody>
      </p:sp>
    </p:spTree>
    <p:extLst>
      <p:ext uri="{BB962C8B-B14F-4D97-AF65-F5344CB8AC3E}">
        <p14:creationId xmlns:p14="http://schemas.microsoft.com/office/powerpoint/2010/main" val="11796208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391D4-7530-A767-06C7-0C87B6D092C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ECEE529-17F4-CF6C-1E72-10FE2B78A445}"/>
              </a:ext>
            </a:extLst>
          </p:cNvPr>
          <p:cNvSpPr>
            <a:spLocks noGrp="1"/>
          </p:cNvSpPr>
          <p:nvPr>
            <p:ph type="title"/>
          </p:nvPr>
        </p:nvSpPr>
        <p:spPr>
          <a:xfrm>
            <a:off x="3242027" y="1428064"/>
            <a:ext cx="11912804" cy="1143000"/>
          </a:xfrm>
        </p:spPr>
        <p:txBody>
          <a:bodyPr/>
          <a:lstStyle/>
          <a:p>
            <a:r>
              <a:rPr lang="cs-CZ" b="1">
                <a:solidFill>
                  <a:srgbClr val="002060"/>
                </a:solidFill>
              </a:rPr>
              <a:t>Agentura pro sociální začleňování 2025+</a:t>
            </a:r>
            <a:r>
              <a:rPr lang="cs-CZ"/>
              <a:t> </a:t>
            </a:r>
          </a:p>
        </p:txBody>
      </p:sp>
      <p:sp>
        <p:nvSpPr>
          <p:cNvPr id="3" name="Zástupný obsah 2">
            <a:extLst>
              <a:ext uri="{FF2B5EF4-FFF2-40B4-BE49-F238E27FC236}">
                <a16:creationId xmlns:a16="http://schemas.microsoft.com/office/drawing/2014/main" id="{CEC8F846-56D2-52BB-A6DA-F93D5A4DBCE1}"/>
              </a:ext>
            </a:extLst>
          </p:cNvPr>
          <p:cNvSpPr>
            <a:spLocks noGrp="1"/>
          </p:cNvSpPr>
          <p:nvPr>
            <p:ph idx="1"/>
          </p:nvPr>
        </p:nvSpPr>
        <p:spPr>
          <a:xfrm>
            <a:off x="1508705" y="2647451"/>
            <a:ext cx="15250537" cy="6806246"/>
          </a:xfrm>
        </p:spPr>
        <p:txBody>
          <a:bodyPr vert="horz" lIns="91440" tIns="45720" rIns="91440" bIns="45720" rtlCol="0" anchor="t">
            <a:noAutofit/>
          </a:bodyPr>
          <a:lstStyle/>
          <a:p>
            <a:pPr marL="0" indent="0">
              <a:buNone/>
            </a:pPr>
            <a:r>
              <a:rPr lang="cs-CZ" sz="2800" b="1">
                <a:ea typeface="+mn-lt"/>
                <a:cs typeface="+mn-lt"/>
              </a:rPr>
              <a:t>Východiska působení</a:t>
            </a:r>
            <a:r>
              <a:rPr lang="cs-CZ" sz="2800">
                <a:ea typeface="+mn-lt"/>
                <a:cs typeface="+mn-lt"/>
              </a:rPr>
              <a:t>: </a:t>
            </a:r>
            <a:endParaRPr lang="cs-CZ">
              <a:cs typeface="Calibri"/>
            </a:endParaRPr>
          </a:p>
          <a:p>
            <a:pPr marL="0" indent="0">
              <a:buNone/>
            </a:pPr>
            <a:r>
              <a:rPr lang="cs-CZ" sz="2800">
                <a:ea typeface="+mn-lt"/>
                <a:cs typeface="+mn-lt"/>
              </a:rPr>
              <a:t>1.    Pomáhá zacílení a </a:t>
            </a:r>
            <a:r>
              <a:rPr lang="cs-CZ" sz="2800" b="1">
                <a:ea typeface="+mn-lt"/>
                <a:cs typeface="+mn-lt"/>
              </a:rPr>
              <a:t>propojování politik resortů v územích</a:t>
            </a:r>
            <a:r>
              <a:rPr lang="cs-CZ" sz="2800">
                <a:ea typeface="+mn-lt"/>
                <a:cs typeface="+mn-lt"/>
              </a:rPr>
              <a:t> zasažených ekonomickou nerovností, sociálním vyloučením a regionálními disparitami. </a:t>
            </a:r>
            <a:endParaRPr lang="cs-CZ">
              <a:cs typeface="Calibri"/>
            </a:endParaRPr>
          </a:p>
          <a:p>
            <a:pPr marL="0" indent="0">
              <a:buNone/>
            </a:pPr>
            <a:r>
              <a:rPr lang="cs-CZ" sz="2800">
                <a:ea typeface="+mn-lt"/>
                <a:cs typeface="+mn-lt"/>
              </a:rPr>
              <a:t>2.    Nabízí samosprávám </a:t>
            </a:r>
            <a:r>
              <a:rPr lang="cs-CZ" sz="2800" b="1">
                <a:ea typeface="+mn-lt"/>
                <a:cs typeface="+mn-lt"/>
              </a:rPr>
              <a:t>podporu na základě </a:t>
            </a:r>
            <a:r>
              <a:rPr lang="cs-CZ" sz="2800">
                <a:ea typeface="+mn-lt"/>
                <a:cs typeface="+mn-lt"/>
              </a:rPr>
              <a:t>ověřených </a:t>
            </a:r>
            <a:r>
              <a:rPr lang="cs-CZ" sz="2800" b="1">
                <a:ea typeface="+mn-lt"/>
                <a:cs typeface="+mn-lt"/>
              </a:rPr>
              <a:t>dat o potřebnosti</a:t>
            </a:r>
            <a:r>
              <a:rPr lang="cs-CZ" sz="2800">
                <a:ea typeface="+mn-lt"/>
                <a:cs typeface="+mn-lt"/>
              </a:rPr>
              <a:t>, tedy mj. dle Indexu sociálního vyloučení, který každoročně vydává. </a:t>
            </a:r>
            <a:endParaRPr lang="en-US">
              <a:cs typeface="Calibri"/>
            </a:endParaRPr>
          </a:p>
          <a:p>
            <a:pPr marL="0" indent="0">
              <a:buNone/>
            </a:pPr>
            <a:r>
              <a:rPr lang="cs-CZ" sz="2800">
                <a:ea typeface="+mn-lt"/>
                <a:cs typeface="+mn-lt"/>
              </a:rPr>
              <a:t>3.    Nabízená </a:t>
            </a:r>
            <a:r>
              <a:rPr lang="cs-CZ" sz="2800" b="1">
                <a:ea typeface="+mn-lt"/>
                <a:cs typeface="+mn-lt"/>
              </a:rPr>
              <a:t>podpora je adresná, konkrétní a časově zacílená</a:t>
            </a:r>
            <a:r>
              <a:rPr lang="cs-CZ" sz="2800">
                <a:ea typeface="+mn-lt"/>
                <a:cs typeface="+mn-lt"/>
              </a:rPr>
              <a:t>.  </a:t>
            </a:r>
            <a:endParaRPr lang="en-US">
              <a:cs typeface="Calibri"/>
            </a:endParaRPr>
          </a:p>
          <a:p>
            <a:pPr marL="0" indent="0">
              <a:buNone/>
            </a:pPr>
            <a:r>
              <a:rPr lang="cs-CZ" sz="2800">
                <a:ea typeface="+mn-lt"/>
                <a:cs typeface="+mn-lt"/>
              </a:rPr>
              <a:t>4.    </a:t>
            </a:r>
            <a:r>
              <a:rPr lang="cs-CZ" sz="2800" b="1">
                <a:ea typeface="+mn-lt"/>
                <a:cs typeface="+mn-lt"/>
              </a:rPr>
              <a:t>Spolupráce samosprávných celků je dobrovolná</a:t>
            </a:r>
            <a:r>
              <a:rPr lang="cs-CZ" sz="2800">
                <a:ea typeface="+mn-lt"/>
                <a:cs typeface="+mn-lt"/>
              </a:rPr>
              <a:t>, na základě uzavřeného Memoranda. </a:t>
            </a:r>
            <a:endParaRPr lang="cs-CZ">
              <a:cs typeface="Calibri"/>
            </a:endParaRPr>
          </a:p>
          <a:p>
            <a:pPr marL="0" indent="0">
              <a:buNone/>
            </a:pPr>
            <a:r>
              <a:rPr lang="cs-CZ" sz="2800">
                <a:ea typeface="+mn-lt"/>
                <a:cs typeface="+mn-lt"/>
              </a:rPr>
              <a:t>5.    </a:t>
            </a:r>
            <a:r>
              <a:rPr lang="cs-CZ" sz="2800" b="1">
                <a:ea typeface="+mn-lt"/>
                <a:cs typeface="+mn-lt"/>
              </a:rPr>
              <a:t>Plnění Memoranda</a:t>
            </a:r>
            <a:r>
              <a:rPr lang="cs-CZ" sz="2800">
                <a:ea typeface="+mn-lt"/>
                <a:cs typeface="+mn-lt"/>
              </a:rPr>
              <a:t> </a:t>
            </a:r>
            <a:r>
              <a:rPr lang="cs-CZ" sz="2800" b="1">
                <a:ea typeface="+mn-lt"/>
                <a:cs typeface="+mn-lt"/>
              </a:rPr>
              <a:t>je</a:t>
            </a:r>
            <a:r>
              <a:rPr lang="cs-CZ" sz="2800">
                <a:ea typeface="+mn-lt"/>
                <a:cs typeface="+mn-lt"/>
              </a:rPr>
              <a:t> pravidelně </a:t>
            </a:r>
            <a:r>
              <a:rPr lang="cs-CZ" sz="2800" b="1">
                <a:ea typeface="+mn-lt"/>
                <a:cs typeface="+mn-lt"/>
              </a:rPr>
              <a:t>vyhodnocováno</a:t>
            </a:r>
            <a:r>
              <a:rPr lang="cs-CZ" sz="2800">
                <a:ea typeface="+mn-lt"/>
                <a:cs typeface="+mn-lt"/>
              </a:rPr>
              <a:t> a neplnění vede k ukončení spolupráce.  </a:t>
            </a:r>
            <a:endParaRPr lang="cs-CZ">
              <a:cs typeface="Calibri"/>
            </a:endParaRPr>
          </a:p>
          <a:p>
            <a:pPr marL="0" indent="0">
              <a:buNone/>
            </a:pPr>
            <a:r>
              <a:rPr lang="cs-CZ" sz="2800">
                <a:ea typeface="+mn-lt"/>
                <a:cs typeface="+mn-lt"/>
              </a:rPr>
              <a:t>6.    Podpora Agentury zahrnuje </a:t>
            </a:r>
            <a:r>
              <a:rPr lang="cs-CZ" sz="2800" b="1">
                <a:ea typeface="+mn-lt"/>
                <a:cs typeface="+mn-lt"/>
              </a:rPr>
              <a:t>analytické, poradenské, plánovací a koordinační činnosti</a:t>
            </a:r>
            <a:r>
              <a:rPr lang="cs-CZ" sz="2800">
                <a:ea typeface="+mn-lt"/>
                <a:cs typeface="+mn-lt"/>
              </a:rPr>
              <a:t> prováděné prostřednictvím lokálních konzultantů a dalších expertů. Posiluje kapacity a možnosti samospráv k efektivnímu řešení sociálního vyloučení.   </a:t>
            </a:r>
            <a:endParaRPr lang="cs-CZ">
              <a:cs typeface="Calibri"/>
            </a:endParaRPr>
          </a:p>
          <a:p>
            <a:pPr marL="0" indent="0">
              <a:buNone/>
            </a:pPr>
            <a:r>
              <a:rPr lang="cs-CZ" sz="2800">
                <a:ea typeface="+mn-lt"/>
                <a:cs typeface="+mn-lt"/>
              </a:rPr>
              <a:t>7.    Agentura poskytuje ústředním orgánům i samosprávám pravidelné </a:t>
            </a:r>
            <a:r>
              <a:rPr lang="cs-CZ" sz="2800" b="1">
                <a:ea typeface="+mn-lt"/>
                <a:cs typeface="+mn-lt"/>
              </a:rPr>
              <a:t>informace o sociálním vyloučení, ekonomické nerovnosti a regionálních disparitách a dopadech státních politik do území</a:t>
            </a:r>
            <a:r>
              <a:rPr lang="cs-CZ" sz="2800">
                <a:ea typeface="+mn-lt"/>
                <a:cs typeface="+mn-lt"/>
              </a:rPr>
              <a:t>.</a:t>
            </a:r>
            <a:endParaRPr lang="cs-CZ">
              <a:cs typeface="Calibri"/>
            </a:endParaRPr>
          </a:p>
        </p:txBody>
      </p:sp>
    </p:spTree>
    <p:extLst>
      <p:ext uri="{BB962C8B-B14F-4D97-AF65-F5344CB8AC3E}">
        <p14:creationId xmlns:p14="http://schemas.microsoft.com/office/powerpoint/2010/main" val="3331857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94F4687B-6E59-2E10-18F8-86D7F0456169}"/>
              </a:ext>
            </a:extLst>
          </p:cNvPr>
          <p:cNvSpPr txBox="1"/>
          <p:nvPr/>
        </p:nvSpPr>
        <p:spPr>
          <a:xfrm>
            <a:off x="4065984" y="4055531"/>
            <a:ext cx="9906000" cy="3416320"/>
          </a:xfrm>
          <a:prstGeom prst="rect">
            <a:avLst/>
          </a:prstGeom>
          <a:noFill/>
        </p:spPr>
        <p:txBody>
          <a:bodyPr wrap="square" lIns="91440" tIns="45720" rIns="91440" bIns="45720" rtlCol="0" anchor="t">
            <a:spAutoFit/>
          </a:bodyPr>
          <a:lstStyle/>
          <a:p>
            <a:pPr algn="ctr"/>
            <a:r>
              <a:rPr lang="cs-CZ" sz="6600">
                <a:latin typeface="+mj-lt"/>
              </a:rPr>
              <a:t>Děkujeme za pozornost!</a:t>
            </a:r>
            <a:endParaRPr lang="en-US">
              <a:cs typeface="Calibri"/>
            </a:endParaRPr>
          </a:p>
          <a:p>
            <a:pPr algn="ctr"/>
            <a:endParaRPr lang="cs-CZ" sz="6600">
              <a:cs typeface="Calibri"/>
            </a:endParaRPr>
          </a:p>
          <a:p>
            <a:pPr algn="r"/>
            <a:r>
              <a:rPr lang="cs-CZ" sz="2800" b="1">
                <a:cs typeface="Calibri"/>
              </a:rPr>
              <a:t>Martin Šimáček</a:t>
            </a:r>
            <a:r>
              <a:rPr lang="cs-CZ" sz="2800">
                <a:cs typeface="Calibri"/>
              </a:rPr>
              <a:t> </a:t>
            </a:r>
          </a:p>
          <a:p>
            <a:pPr algn="r"/>
            <a:r>
              <a:rPr lang="cs-CZ" sz="2800">
                <a:cs typeface="Calibri"/>
              </a:rPr>
              <a:t>777 787 974</a:t>
            </a:r>
          </a:p>
          <a:p>
            <a:pPr algn="r"/>
            <a:r>
              <a:rPr lang="cs-CZ" sz="2800">
                <a:cs typeface="Calibri"/>
              </a:rPr>
              <a:t>martin.simacek@mmr.gov.cz</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EF583E-4A54-3E2A-843F-F3AA4D760AE8}"/>
              </a:ext>
            </a:extLst>
          </p:cNvPr>
          <p:cNvSpPr>
            <a:spLocks noGrp="1"/>
          </p:cNvSpPr>
          <p:nvPr>
            <p:ph type="title"/>
          </p:nvPr>
        </p:nvSpPr>
        <p:spPr>
          <a:xfrm>
            <a:off x="3107999" y="1038024"/>
            <a:ext cx="11912804" cy="1143000"/>
          </a:xfrm>
        </p:spPr>
        <p:txBody>
          <a:bodyPr>
            <a:normAutofit fontScale="90000"/>
          </a:bodyPr>
          <a:lstStyle/>
          <a:p>
            <a:r>
              <a:rPr lang="cs-CZ" b="1">
                <a:solidFill>
                  <a:srgbClr val="002060"/>
                </a:solidFill>
              </a:rPr>
              <a:t>Podpora sociálního začleňování v ČR </a:t>
            </a:r>
            <a:r>
              <a:rPr lang="cs-CZ" b="1"/>
              <a:t/>
            </a:r>
            <a:br>
              <a:rPr lang="cs-CZ" b="1"/>
            </a:br>
            <a:r>
              <a:rPr lang="cs-CZ" b="1">
                <a:solidFill>
                  <a:srgbClr val="002060"/>
                </a:solidFill>
              </a:rPr>
              <a:t>- Činnost ASZ na celostátní úrovni</a:t>
            </a:r>
          </a:p>
        </p:txBody>
      </p:sp>
      <p:sp>
        <p:nvSpPr>
          <p:cNvPr id="3" name="Zástupný obsah 2">
            <a:extLst>
              <a:ext uri="{FF2B5EF4-FFF2-40B4-BE49-F238E27FC236}">
                <a16:creationId xmlns:a16="http://schemas.microsoft.com/office/drawing/2014/main" id="{0A8ACF34-A6EC-F986-91AD-1F98E9129868}"/>
              </a:ext>
            </a:extLst>
          </p:cNvPr>
          <p:cNvSpPr>
            <a:spLocks noGrp="1"/>
          </p:cNvSpPr>
          <p:nvPr>
            <p:ph idx="1"/>
          </p:nvPr>
        </p:nvSpPr>
        <p:spPr>
          <a:xfrm>
            <a:off x="1709231" y="2254396"/>
            <a:ext cx="14869537" cy="7148201"/>
          </a:xfrm>
        </p:spPr>
        <p:txBody>
          <a:bodyPr vert="horz" lIns="91440" tIns="45720" rIns="91440" bIns="45720" rtlCol="0" anchor="t">
            <a:noAutofit/>
          </a:bodyPr>
          <a:lstStyle/>
          <a:p>
            <a:pPr>
              <a:lnSpc>
                <a:spcPct val="150000"/>
              </a:lnSpc>
            </a:pPr>
            <a:r>
              <a:rPr lang="cs-CZ" sz="2400" b="1" u="sng">
                <a:solidFill>
                  <a:srgbClr val="000000"/>
                </a:solidFill>
                <a:latin typeface="Calibri"/>
                <a:ea typeface="Calibri"/>
                <a:cs typeface="Calibri"/>
              </a:rPr>
              <a:t>Trvalá a systematická podpora</a:t>
            </a:r>
            <a:r>
              <a:rPr lang="cs-CZ" sz="2400" b="1" i="0" u="sng">
                <a:solidFill>
                  <a:srgbClr val="000000"/>
                </a:solidFill>
                <a:effectLst/>
                <a:latin typeface="Calibri"/>
                <a:ea typeface="Calibri"/>
                <a:cs typeface="Calibri"/>
              </a:rPr>
              <a:t> obcím</a:t>
            </a:r>
            <a:r>
              <a:rPr lang="cs-CZ" sz="2400" b="1" u="sng">
                <a:solidFill>
                  <a:srgbClr val="000000"/>
                </a:solidFill>
                <a:latin typeface="Calibri"/>
                <a:ea typeface="Calibri"/>
                <a:cs typeface="Calibri"/>
              </a:rPr>
              <a:t> jako</a:t>
            </a:r>
            <a:r>
              <a:rPr lang="cs-CZ" sz="2400" b="1" i="0" u="sng">
                <a:solidFill>
                  <a:srgbClr val="000000"/>
                </a:solidFill>
                <a:effectLst/>
                <a:latin typeface="Calibri"/>
                <a:ea typeface="Calibri"/>
                <a:cs typeface="Calibri"/>
              </a:rPr>
              <a:t> vládní program</a:t>
            </a:r>
            <a:endParaRPr lang="en-US" sz="2400" b="1" u="sng">
              <a:solidFill>
                <a:srgbClr val="000000"/>
              </a:solidFill>
              <a:latin typeface="Calibri"/>
              <a:ea typeface="Calibri"/>
              <a:cs typeface="Calibri"/>
            </a:endParaRPr>
          </a:p>
          <a:p>
            <a:pPr>
              <a:lnSpc>
                <a:spcPct val="150000"/>
              </a:lnSpc>
            </a:pPr>
            <a:r>
              <a:rPr lang="cs-CZ" sz="2400" b="1">
                <a:solidFill>
                  <a:srgbClr val="000000"/>
                </a:solidFill>
                <a:latin typeface="Calibri"/>
                <a:ea typeface="Calibri"/>
                <a:cs typeface="Calibri"/>
              </a:rPr>
              <a:t>Úzká spolupráce </a:t>
            </a:r>
            <a:r>
              <a:rPr lang="cs-CZ" sz="2400" b="1" i="0">
                <a:solidFill>
                  <a:srgbClr val="000000"/>
                </a:solidFill>
                <a:effectLst/>
                <a:latin typeface="Calibri"/>
                <a:ea typeface="Calibri"/>
                <a:cs typeface="Calibri"/>
              </a:rPr>
              <a:t> </a:t>
            </a:r>
            <a:r>
              <a:rPr lang="cs-CZ" sz="2400" b="1">
                <a:solidFill>
                  <a:srgbClr val="000000"/>
                </a:solidFill>
                <a:latin typeface="Calibri"/>
                <a:ea typeface="Calibri"/>
                <a:cs typeface="Calibri"/>
              </a:rPr>
              <a:t>MMR, MPSV, MŠMT </a:t>
            </a:r>
            <a:r>
              <a:rPr lang="cs-CZ" sz="2400">
                <a:solidFill>
                  <a:srgbClr val="000000"/>
                </a:solidFill>
                <a:latin typeface="Calibri"/>
                <a:ea typeface="Calibri"/>
                <a:cs typeface="Calibri"/>
              </a:rPr>
              <a:t>a dalších resortů (</a:t>
            </a:r>
            <a:r>
              <a:rPr lang="cs-CZ" sz="2400" err="1">
                <a:solidFill>
                  <a:srgbClr val="000000"/>
                </a:solidFill>
                <a:latin typeface="Calibri"/>
                <a:ea typeface="Calibri"/>
                <a:cs typeface="Calibri"/>
              </a:rPr>
              <a:t>MSp</a:t>
            </a:r>
            <a:r>
              <a:rPr lang="cs-CZ" sz="2400">
                <a:solidFill>
                  <a:srgbClr val="000000"/>
                </a:solidFill>
                <a:latin typeface="Calibri"/>
                <a:ea typeface="Calibri"/>
                <a:cs typeface="Calibri"/>
              </a:rPr>
              <a:t>, MV, MŽP, ÚV - ZZRM, ZLP)</a:t>
            </a:r>
            <a:endParaRPr lang="en-US" sz="2400">
              <a:ea typeface="Calibri"/>
              <a:cs typeface="Calibri"/>
            </a:endParaRPr>
          </a:p>
          <a:p>
            <a:pPr>
              <a:lnSpc>
                <a:spcPct val="150000"/>
              </a:lnSpc>
            </a:pPr>
            <a:r>
              <a:rPr lang="cs-CZ" sz="2400">
                <a:solidFill>
                  <a:srgbClr val="000000"/>
                </a:solidFill>
                <a:latin typeface="Calibri"/>
                <a:ea typeface="Calibri"/>
                <a:cs typeface="Calibri"/>
              </a:rPr>
              <a:t>Agentura</a:t>
            </a:r>
            <a:r>
              <a:rPr lang="cs-CZ" sz="2400" i="0">
                <a:solidFill>
                  <a:srgbClr val="000000"/>
                </a:solidFill>
                <a:effectLst/>
                <a:latin typeface="Calibri"/>
                <a:ea typeface="Calibri"/>
                <a:cs typeface="Calibri"/>
              </a:rPr>
              <a:t> </a:t>
            </a:r>
            <a:r>
              <a:rPr lang="cs-CZ" sz="2400">
                <a:solidFill>
                  <a:srgbClr val="000000"/>
                </a:solidFill>
                <a:latin typeface="Calibri"/>
                <a:ea typeface="Calibri"/>
                <a:cs typeface="Calibri"/>
              </a:rPr>
              <a:t>jako nástroj vlády pro </a:t>
            </a:r>
            <a:r>
              <a:rPr lang="cs-CZ" sz="2400" b="1">
                <a:solidFill>
                  <a:srgbClr val="000000"/>
                </a:solidFill>
                <a:latin typeface="Calibri"/>
                <a:ea typeface="Calibri"/>
                <a:cs typeface="Calibri"/>
              </a:rPr>
              <a:t>podporu samospráv </a:t>
            </a:r>
            <a:r>
              <a:rPr lang="cs-CZ" sz="2400">
                <a:solidFill>
                  <a:srgbClr val="000000"/>
                </a:solidFill>
                <a:latin typeface="Calibri"/>
                <a:ea typeface="Calibri"/>
                <a:cs typeface="Calibri"/>
              </a:rPr>
              <a:t>při snižování sociálních disparit </a:t>
            </a:r>
          </a:p>
          <a:p>
            <a:pPr>
              <a:lnSpc>
                <a:spcPct val="150000"/>
              </a:lnSpc>
            </a:pPr>
            <a:r>
              <a:rPr lang="cs-CZ" sz="2400" b="1">
                <a:solidFill>
                  <a:srgbClr val="000000"/>
                </a:solidFill>
                <a:latin typeface="Calibri"/>
                <a:ea typeface="Calibri"/>
                <a:cs typeface="Calibri"/>
              </a:rPr>
              <a:t>Koordinovaný přístup k sociálnímu vyloučení </a:t>
            </a:r>
            <a:r>
              <a:rPr lang="cs-CZ" sz="2400">
                <a:solidFill>
                  <a:srgbClr val="000000"/>
                </a:solidFill>
                <a:latin typeface="Calibri"/>
                <a:ea typeface="Calibri"/>
                <a:cs typeface="Calibri"/>
              </a:rPr>
              <a:t> (OP Z+, OP JAK, IROP), Národní plán obnovy (dostupné bydlení, infrastruktura pro sociální služby), Sociální klimatický fond. </a:t>
            </a:r>
          </a:p>
          <a:p>
            <a:pPr>
              <a:lnSpc>
                <a:spcPct val="150000"/>
              </a:lnSpc>
            </a:pPr>
            <a:r>
              <a:rPr lang="cs-CZ" sz="2400">
                <a:solidFill>
                  <a:srgbClr val="000000"/>
                </a:solidFill>
                <a:latin typeface="Calibri"/>
                <a:ea typeface="Calibri"/>
                <a:cs typeface="Calibri"/>
              </a:rPr>
              <a:t>Systematická spolupráce s </a:t>
            </a:r>
            <a:r>
              <a:rPr lang="cs-CZ" sz="2400" u="sng">
                <a:solidFill>
                  <a:srgbClr val="000000"/>
                </a:solidFill>
                <a:latin typeface="Calibri"/>
                <a:ea typeface="Calibri"/>
                <a:cs typeface="Calibri"/>
              </a:rPr>
              <a:t>MMR</a:t>
            </a:r>
            <a:r>
              <a:rPr lang="cs-CZ" sz="2400">
                <a:solidFill>
                  <a:srgbClr val="000000"/>
                </a:solidFill>
                <a:latin typeface="Calibri"/>
                <a:ea typeface="Calibri"/>
                <a:cs typeface="Calibri"/>
              </a:rPr>
              <a:t>: </a:t>
            </a:r>
            <a:r>
              <a:rPr lang="cs-CZ" sz="2400" b="1" err="1">
                <a:solidFill>
                  <a:srgbClr val="000000"/>
                </a:solidFill>
                <a:latin typeface="Calibri"/>
                <a:ea typeface="Calibri"/>
                <a:cs typeface="Calibri"/>
              </a:rPr>
              <a:t>Desegregace</a:t>
            </a:r>
            <a:r>
              <a:rPr lang="cs-CZ" sz="2400" b="1">
                <a:solidFill>
                  <a:srgbClr val="000000"/>
                </a:solidFill>
                <a:latin typeface="Calibri"/>
                <a:ea typeface="Calibri"/>
                <a:cs typeface="Calibri"/>
              </a:rPr>
              <a:t> vyloučených lokalit</a:t>
            </a:r>
            <a:r>
              <a:rPr lang="cs-CZ" sz="2400">
                <a:solidFill>
                  <a:srgbClr val="000000"/>
                </a:solidFill>
                <a:latin typeface="Calibri"/>
                <a:ea typeface="Calibri"/>
                <a:cs typeface="Calibri"/>
              </a:rPr>
              <a:t>, spolupráce se SFPI na rozvoji </a:t>
            </a:r>
            <a:r>
              <a:rPr lang="cs-CZ" sz="2400" b="1">
                <a:solidFill>
                  <a:srgbClr val="000000"/>
                </a:solidFill>
                <a:latin typeface="Calibri"/>
                <a:ea typeface="Calibri"/>
                <a:cs typeface="Calibri"/>
              </a:rPr>
              <a:t>dostupného bydlení </a:t>
            </a:r>
            <a:r>
              <a:rPr lang="cs-CZ" sz="2400">
                <a:solidFill>
                  <a:srgbClr val="000000"/>
                </a:solidFill>
                <a:latin typeface="Calibri"/>
                <a:ea typeface="Calibri"/>
                <a:cs typeface="Calibri"/>
              </a:rPr>
              <a:t>(NPO) a </a:t>
            </a:r>
            <a:r>
              <a:rPr lang="cs-CZ" sz="2400" b="1">
                <a:solidFill>
                  <a:srgbClr val="000000"/>
                </a:solidFill>
                <a:latin typeface="Calibri"/>
                <a:ea typeface="Calibri"/>
                <a:cs typeface="Calibri"/>
              </a:rPr>
              <a:t>sociálního bydlení</a:t>
            </a:r>
            <a:r>
              <a:rPr lang="cs-CZ" sz="2400">
                <a:solidFill>
                  <a:srgbClr val="000000"/>
                </a:solidFill>
                <a:latin typeface="Calibri"/>
                <a:ea typeface="Calibri"/>
                <a:cs typeface="Calibri"/>
              </a:rPr>
              <a:t> (IROP), řešení blokovaných SVJ, pilotáž nástrojů </a:t>
            </a:r>
            <a:r>
              <a:rPr lang="cs-CZ" sz="2400" b="1">
                <a:solidFill>
                  <a:srgbClr val="000000"/>
                </a:solidFill>
                <a:latin typeface="Calibri"/>
                <a:ea typeface="Calibri"/>
                <a:cs typeface="Calibri"/>
              </a:rPr>
              <a:t>zákona o podpoře v bydlení </a:t>
            </a:r>
            <a:r>
              <a:rPr lang="cs-CZ" sz="2400">
                <a:solidFill>
                  <a:srgbClr val="000000"/>
                </a:solidFill>
                <a:latin typeface="Calibri"/>
                <a:ea typeface="Calibri"/>
                <a:cs typeface="Calibri"/>
              </a:rPr>
              <a:t>(kontaktní místa pro bydlení, asistence v bydlení, garanční fondy, sociální nájemní agentury)</a:t>
            </a:r>
          </a:p>
          <a:p>
            <a:pPr>
              <a:lnSpc>
                <a:spcPct val="150000"/>
              </a:lnSpc>
            </a:pPr>
            <a:r>
              <a:rPr lang="cs-CZ" sz="2400">
                <a:solidFill>
                  <a:srgbClr val="000000"/>
                </a:solidFill>
                <a:latin typeface="Calibri"/>
                <a:ea typeface="Calibri"/>
                <a:cs typeface="Calibri"/>
              </a:rPr>
              <a:t>Systematická spolupráce s </a:t>
            </a:r>
            <a:r>
              <a:rPr lang="cs-CZ" sz="2400" u="sng">
                <a:solidFill>
                  <a:srgbClr val="000000"/>
                </a:solidFill>
                <a:latin typeface="Calibri"/>
                <a:ea typeface="Calibri"/>
                <a:cs typeface="Calibri"/>
              </a:rPr>
              <a:t>MŠMT</a:t>
            </a:r>
            <a:r>
              <a:rPr lang="cs-CZ" sz="2400">
                <a:solidFill>
                  <a:srgbClr val="000000"/>
                </a:solidFill>
                <a:latin typeface="Calibri"/>
                <a:ea typeface="Calibri"/>
                <a:cs typeface="Calibri"/>
              </a:rPr>
              <a:t>: </a:t>
            </a:r>
            <a:r>
              <a:rPr lang="cs-CZ" sz="2400" b="1" err="1">
                <a:solidFill>
                  <a:srgbClr val="000000"/>
                </a:solidFill>
                <a:latin typeface="Calibri"/>
                <a:ea typeface="Calibri"/>
                <a:cs typeface="Calibri"/>
              </a:rPr>
              <a:t>Desegregace</a:t>
            </a:r>
            <a:r>
              <a:rPr lang="cs-CZ" sz="2400" b="1">
                <a:solidFill>
                  <a:srgbClr val="000000"/>
                </a:solidFill>
                <a:latin typeface="Calibri"/>
                <a:ea typeface="Calibri"/>
                <a:cs typeface="Calibri"/>
              </a:rPr>
              <a:t> ve vzdělávání</a:t>
            </a:r>
            <a:r>
              <a:rPr lang="cs-CZ" sz="2400">
                <a:solidFill>
                  <a:srgbClr val="000000"/>
                </a:solidFill>
                <a:latin typeface="Calibri"/>
                <a:ea typeface="Calibri"/>
                <a:cs typeface="Calibri"/>
              </a:rPr>
              <a:t>, řešení </a:t>
            </a:r>
            <a:r>
              <a:rPr lang="cs-CZ" sz="2400" b="1">
                <a:solidFill>
                  <a:srgbClr val="000000"/>
                </a:solidFill>
                <a:latin typeface="Calibri"/>
                <a:ea typeface="Calibri"/>
                <a:cs typeface="Calibri"/>
              </a:rPr>
              <a:t>předčasných odchodů</a:t>
            </a:r>
            <a:r>
              <a:rPr lang="cs-CZ" sz="2400">
                <a:solidFill>
                  <a:srgbClr val="000000"/>
                </a:solidFill>
                <a:latin typeface="Calibri"/>
                <a:ea typeface="Calibri"/>
                <a:cs typeface="Calibri"/>
              </a:rPr>
              <a:t> ze vzdělávání (provázání vzdělávání se sociálními službami, preventivními programy, aj.). Spolupráce s </a:t>
            </a:r>
            <a:r>
              <a:rPr lang="cs-CZ" sz="2400" b="1">
                <a:solidFill>
                  <a:srgbClr val="000000"/>
                </a:solidFill>
                <a:latin typeface="Calibri"/>
                <a:ea typeface="Calibri"/>
                <a:cs typeface="Calibri"/>
              </a:rPr>
              <a:t>Národním </a:t>
            </a:r>
            <a:r>
              <a:rPr lang="cs-CZ" sz="2400" b="1" err="1">
                <a:solidFill>
                  <a:srgbClr val="000000"/>
                </a:solidFill>
                <a:latin typeface="Calibri"/>
                <a:ea typeface="Calibri"/>
                <a:cs typeface="Calibri"/>
              </a:rPr>
              <a:t>pedagogoickým</a:t>
            </a:r>
            <a:r>
              <a:rPr lang="cs-CZ" sz="2400" b="1">
                <a:solidFill>
                  <a:srgbClr val="000000"/>
                </a:solidFill>
                <a:latin typeface="Calibri"/>
                <a:ea typeface="Calibri"/>
                <a:cs typeface="Calibri"/>
              </a:rPr>
              <a:t> institutem</a:t>
            </a:r>
            <a:r>
              <a:rPr lang="cs-CZ" sz="2400">
                <a:solidFill>
                  <a:srgbClr val="000000"/>
                </a:solidFill>
                <a:latin typeface="Calibri"/>
                <a:ea typeface="Calibri"/>
                <a:cs typeface="Calibri"/>
              </a:rPr>
              <a:t>. </a:t>
            </a:r>
            <a:endParaRPr lang="cs-CZ" sz="2400">
              <a:ea typeface="Calibri"/>
              <a:cs typeface="Calibri"/>
            </a:endParaRPr>
          </a:p>
          <a:p>
            <a:pPr>
              <a:lnSpc>
                <a:spcPct val="150000"/>
              </a:lnSpc>
            </a:pPr>
            <a:r>
              <a:rPr lang="cs-CZ" sz="2400">
                <a:solidFill>
                  <a:srgbClr val="000000"/>
                </a:solidFill>
                <a:latin typeface="Calibri"/>
                <a:ea typeface="Calibri"/>
                <a:cs typeface="Calibri"/>
              </a:rPr>
              <a:t>Systematická spolupráce</a:t>
            </a:r>
            <a:r>
              <a:rPr lang="cs-CZ" sz="2400" i="0">
                <a:solidFill>
                  <a:srgbClr val="000000"/>
                </a:solidFill>
                <a:effectLst/>
                <a:latin typeface="Calibri"/>
                <a:ea typeface="Calibri"/>
                <a:cs typeface="Calibri"/>
              </a:rPr>
              <a:t> s </a:t>
            </a:r>
            <a:r>
              <a:rPr lang="cs-CZ" sz="2400" i="0" u="sng">
                <a:solidFill>
                  <a:srgbClr val="000000"/>
                </a:solidFill>
                <a:effectLst/>
                <a:latin typeface="Calibri"/>
                <a:ea typeface="Calibri"/>
                <a:cs typeface="Calibri"/>
              </a:rPr>
              <a:t>MPSV</a:t>
            </a:r>
            <a:r>
              <a:rPr lang="cs-CZ" sz="2400" i="0">
                <a:solidFill>
                  <a:srgbClr val="000000"/>
                </a:solidFill>
                <a:effectLst/>
                <a:latin typeface="Calibri"/>
                <a:ea typeface="Calibri"/>
                <a:cs typeface="Calibri"/>
              </a:rPr>
              <a:t>:</a:t>
            </a:r>
            <a:r>
              <a:rPr lang="cs-CZ" sz="2400">
                <a:solidFill>
                  <a:srgbClr val="000000"/>
                </a:solidFill>
                <a:latin typeface="Calibri"/>
                <a:ea typeface="Calibri"/>
                <a:cs typeface="Calibri"/>
              </a:rPr>
              <a:t>  Nová </a:t>
            </a:r>
            <a:r>
              <a:rPr lang="cs-CZ" sz="2400" b="1">
                <a:solidFill>
                  <a:srgbClr val="000000"/>
                </a:solidFill>
                <a:latin typeface="Calibri"/>
                <a:ea typeface="Calibri"/>
                <a:cs typeface="Calibri"/>
              </a:rPr>
              <a:t>aktivní politika zaměstnanosti</a:t>
            </a:r>
            <a:r>
              <a:rPr lang="cs-CZ" sz="2400">
                <a:solidFill>
                  <a:srgbClr val="000000"/>
                </a:solidFill>
                <a:latin typeface="Calibri"/>
                <a:ea typeface="Calibri"/>
                <a:cs typeface="Calibri"/>
              </a:rPr>
              <a:t>,</a:t>
            </a:r>
            <a:r>
              <a:rPr lang="cs-CZ" sz="2400" i="0">
                <a:solidFill>
                  <a:srgbClr val="000000"/>
                </a:solidFill>
                <a:effectLst/>
                <a:latin typeface="Calibri"/>
                <a:ea typeface="Calibri"/>
                <a:cs typeface="Calibri"/>
              </a:rPr>
              <a:t> </a:t>
            </a:r>
            <a:r>
              <a:rPr lang="cs-CZ" sz="2400">
                <a:solidFill>
                  <a:srgbClr val="000000"/>
                </a:solidFill>
                <a:latin typeface="Calibri"/>
                <a:ea typeface="Calibri"/>
                <a:cs typeface="Calibri"/>
              </a:rPr>
              <a:t>Integrační pracovní místo,  </a:t>
            </a:r>
            <a:r>
              <a:rPr lang="cs-CZ" sz="2400" b="1">
                <a:solidFill>
                  <a:srgbClr val="000000"/>
                </a:solidFill>
                <a:latin typeface="Calibri"/>
                <a:ea typeface="Calibri"/>
                <a:cs typeface="Calibri"/>
              </a:rPr>
              <a:t>sociální podnikání. Memorandum o spolupráci s Generálním ředitelstvím Úřadu práce ČR. </a:t>
            </a:r>
            <a:endParaRPr lang="cs-CZ" sz="2400">
              <a:solidFill>
                <a:srgbClr val="000000"/>
              </a:solidFill>
              <a:latin typeface="Calibri"/>
              <a:ea typeface="Calibri"/>
              <a:cs typeface="Calibri"/>
            </a:endParaRPr>
          </a:p>
        </p:txBody>
      </p:sp>
    </p:spTree>
    <p:extLst>
      <p:ext uri="{BB962C8B-B14F-4D97-AF65-F5344CB8AC3E}">
        <p14:creationId xmlns:p14="http://schemas.microsoft.com/office/powerpoint/2010/main" val="294899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3C37F-6A4C-09E7-B239-19E7850BF05C}"/>
              </a:ext>
            </a:extLst>
          </p:cNvPr>
          <p:cNvSpPr>
            <a:spLocks noGrp="1"/>
          </p:cNvSpPr>
          <p:nvPr>
            <p:ph type="title"/>
          </p:nvPr>
        </p:nvSpPr>
        <p:spPr/>
        <p:txBody>
          <a:bodyPr>
            <a:normAutofit fontScale="90000"/>
          </a:bodyPr>
          <a:lstStyle/>
          <a:p>
            <a:r>
              <a:rPr lang="cs-CZ" b="1">
                <a:solidFill>
                  <a:srgbClr val="002060"/>
                </a:solidFill>
              </a:rPr>
              <a:t>Koordinovaný přístup k sociálnímu vyloučení 2021+</a:t>
            </a:r>
            <a:endParaRPr lang="cs-CZ"/>
          </a:p>
        </p:txBody>
      </p:sp>
      <p:sp>
        <p:nvSpPr>
          <p:cNvPr id="3" name="Content Placeholder 2">
            <a:extLst>
              <a:ext uri="{FF2B5EF4-FFF2-40B4-BE49-F238E27FC236}">
                <a16:creationId xmlns:a16="http://schemas.microsoft.com/office/drawing/2014/main" id="{2BD7BA29-AF37-1FC6-B6C8-4584E5814AF0}"/>
              </a:ext>
            </a:extLst>
          </p:cNvPr>
          <p:cNvSpPr>
            <a:spLocks noGrp="1"/>
          </p:cNvSpPr>
          <p:nvPr>
            <p:ph idx="1"/>
          </p:nvPr>
        </p:nvSpPr>
        <p:spPr>
          <a:xfrm>
            <a:off x="1709231" y="3343684"/>
            <a:ext cx="14869537" cy="5830659"/>
          </a:xfrm>
        </p:spPr>
        <p:txBody>
          <a:bodyPr vert="horz" lIns="91440" tIns="45720" rIns="91440" bIns="45720" rtlCol="0" anchor="t">
            <a:normAutofit fontScale="92500" lnSpcReduction="10000"/>
          </a:bodyPr>
          <a:lstStyle/>
          <a:p>
            <a:r>
              <a:rPr lang="cs-CZ">
                <a:ea typeface="Calibri"/>
                <a:cs typeface="Calibri"/>
              </a:rPr>
              <a:t>Určen pro podporu územních celků, svazků obcí, MAS a místních sítí podpůrných aktivit </a:t>
            </a:r>
            <a:br>
              <a:rPr lang="cs-CZ">
                <a:ea typeface="Calibri"/>
                <a:cs typeface="Calibri"/>
              </a:rPr>
            </a:br>
            <a:r>
              <a:rPr lang="cs-CZ">
                <a:ea typeface="Calibri"/>
                <a:cs typeface="Calibri"/>
              </a:rPr>
              <a:t>a služeb.</a:t>
            </a:r>
          </a:p>
          <a:p>
            <a:r>
              <a:rPr lang="cs-CZ">
                <a:ea typeface="Calibri"/>
                <a:cs typeface="Calibri"/>
              </a:rPr>
              <a:t>Podpora plánování, řízení a realizace integračních a inkluzivních opatření v samostatné působnosti zapojených územních celků (především obcí).</a:t>
            </a:r>
          </a:p>
          <a:p>
            <a:r>
              <a:rPr lang="cs-CZ">
                <a:ea typeface="Calibri"/>
                <a:cs typeface="Calibri"/>
              </a:rPr>
              <a:t>Implementací KPSV 2021+ je pověřeno Ministerstvo pro místní rozvoj, OSZ (Agentura), </a:t>
            </a:r>
            <a:br>
              <a:rPr lang="cs-CZ">
                <a:ea typeface="Calibri"/>
                <a:cs typeface="Calibri"/>
              </a:rPr>
            </a:br>
            <a:r>
              <a:rPr lang="cs-CZ">
                <a:ea typeface="Calibri"/>
                <a:cs typeface="Calibri"/>
              </a:rPr>
              <a:t>ve spolupráci s MPSV, s MŠMT a s Úřadem vlády ČR.</a:t>
            </a:r>
          </a:p>
          <a:p>
            <a:pPr marL="0" indent="0">
              <a:buNone/>
            </a:pPr>
            <a:r>
              <a:rPr lang="cs-CZ" b="1">
                <a:ea typeface="Calibri"/>
                <a:cs typeface="Calibri"/>
              </a:rPr>
              <a:t/>
            </a:r>
            <a:br>
              <a:rPr lang="cs-CZ" b="1">
                <a:ea typeface="Calibri"/>
                <a:cs typeface="Calibri"/>
              </a:rPr>
            </a:br>
            <a:r>
              <a:rPr lang="cs-CZ" b="1">
                <a:ea typeface="Calibri"/>
                <a:cs typeface="Calibri"/>
              </a:rPr>
              <a:t>Realizován zejména prostřednictvím </a:t>
            </a:r>
            <a:r>
              <a:rPr lang="cs-CZ">
                <a:ea typeface="Calibri"/>
                <a:cs typeface="Calibri"/>
              </a:rPr>
              <a:t>OP:</a:t>
            </a:r>
          </a:p>
          <a:p>
            <a:r>
              <a:rPr lang="cs-CZ">
                <a:ea typeface="Calibri"/>
                <a:cs typeface="Calibri"/>
              </a:rPr>
              <a:t>Zaměstnanost plus 2021–2027 (OPZ+);</a:t>
            </a:r>
          </a:p>
          <a:p>
            <a:r>
              <a:rPr lang="cs-CZ">
                <a:ea typeface="Calibri"/>
                <a:cs typeface="Calibri"/>
              </a:rPr>
              <a:t>Jan Amos Komenský 2021–2027 (OP JAK) </a:t>
            </a:r>
          </a:p>
          <a:p>
            <a:r>
              <a:rPr lang="cs-CZ">
                <a:ea typeface="Calibri"/>
                <a:cs typeface="Calibri"/>
              </a:rPr>
              <a:t>Integrovaný regionální operační program </a:t>
            </a:r>
            <a:br>
              <a:rPr lang="cs-CZ">
                <a:ea typeface="Calibri"/>
                <a:cs typeface="Calibri"/>
              </a:rPr>
            </a:br>
            <a:r>
              <a:rPr lang="cs-CZ">
                <a:ea typeface="Calibri"/>
                <a:cs typeface="Calibri"/>
              </a:rPr>
              <a:t>pro období 2021–2027 (IROP 2021–2027).</a:t>
            </a:r>
          </a:p>
          <a:p>
            <a:endParaRPr lang="cs-CZ">
              <a:ea typeface="Calibri"/>
              <a:cs typeface="Calibri"/>
            </a:endParaRPr>
          </a:p>
        </p:txBody>
      </p:sp>
      <p:pic>
        <p:nvPicPr>
          <p:cNvPr id="5" name="Obrázek 4" descr="Obsah obrázku text, snímek obrazovky, kruh, Písmo&#10;&#10;Popis byl vytvořen automaticky">
            <a:extLst>
              <a:ext uri="{FF2B5EF4-FFF2-40B4-BE49-F238E27FC236}">
                <a16:creationId xmlns:a16="http://schemas.microsoft.com/office/drawing/2014/main" id="{453DEE49-C545-5469-991E-376FAED2EA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2546" y="6130678"/>
            <a:ext cx="3785937" cy="3173743"/>
          </a:xfrm>
          <a:prstGeom prst="rect">
            <a:avLst/>
          </a:prstGeom>
        </p:spPr>
      </p:pic>
    </p:spTree>
    <p:extLst>
      <p:ext uri="{BB962C8B-B14F-4D97-AF65-F5344CB8AC3E}">
        <p14:creationId xmlns:p14="http://schemas.microsoft.com/office/powerpoint/2010/main" val="3095215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95eb9f8-e3dd-41a2-b5ab-57e91d21a1b2">
      <Terms xmlns="http://schemas.microsoft.com/office/infopath/2007/PartnerControls"/>
    </lcf76f155ced4ddcb4097134ff3c332f>
    <TaxCatchAll xmlns="7b6633c3-5014-4f25-a6f0-53f68fd5c19b" xsi:nil="true"/>
    <projekt xmlns="095eb9f8-e3dd-41a2-b5ab-57e91d21a1b2" xsi:nil="true"/>
    <typdokumentu xmlns="095eb9f8-e3dd-41a2-b5ab-57e91d21a1b2" xsi:nil="true"/>
    <NKU1_x002e_zadost xmlns="095eb9f8-e3dd-41a2-b5ab-57e91d21a1b2">false</NKU1_x002e_zadost>
    <p_x016f_vod xmlns="095eb9f8-e3dd-41a2-b5ab-57e91d21a1b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B85D5F17B0FEC448BF823F91F2C45A39" ma:contentTypeVersion="19" ma:contentTypeDescription="Vytvoří nový dokument" ma:contentTypeScope="" ma:versionID="728807b1a9a4e2117f303f396a8755e7">
  <xsd:schema xmlns:xsd="http://www.w3.org/2001/XMLSchema" xmlns:xs="http://www.w3.org/2001/XMLSchema" xmlns:p="http://schemas.microsoft.com/office/2006/metadata/properties" xmlns:ns2="095eb9f8-e3dd-41a2-b5ab-57e91d21a1b2" xmlns:ns3="7b6633c3-5014-4f25-a6f0-53f68fd5c19b" targetNamespace="http://schemas.microsoft.com/office/2006/metadata/properties" ma:root="true" ma:fieldsID="854db70b15e5f538b915de0d4d4ea9c3" ns2:_="" ns3:_="">
    <xsd:import namespace="095eb9f8-e3dd-41a2-b5ab-57e91d21a1b2"/>
    <xsd:import namespace="7b6633c3-5014-4f25-a6f0-53f68fd5c19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GenerationTime" minOccurs="0"/>
                <xsd:element ref="ns2:MediaServiceEventHashCode" minOccurs="0"/>
                <xsd:element ref="ns2:MediaServiceObjectDetectorVersions" minOccurs="0"/>
                <xsd:element ref="ns2:NKU1_x002e_zadost" minOccurs="0"/>
                <xsd:element ref="ns2:typdokumentu" minOccurs="0"/>
                <xsd:element ref="ns2:projekt" minOccurs="0"/>
                <xsd:element ref="ns2:MediaServiceSearchProperties" minOccurs="0"/>
                <xsd:element ref="ns2:p_x016f_vo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5eb9f8-e3dd-41a2-b5ab-57e91d21a1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Značky obrázků" ma:readOnly="false" ma:fieldId="{5cf76f15-5ced-4ddc-b409-7134ff3c332f}" ma:taxonomyMulti="true" ma:sspId="de97acfe-e349-49a2-9112-0b04129138de" ma:termSetId="09814cd3-568e-fe90-9814-8d621ff8fb84" ma:anchorId="fba54fb3-c3e1-fe81-a776-ca4b69148c4d" ma:open="true" ma:isKeyword="false">
      <xsd:complexType>
        <xsd:sequence>
          <xsd:element ref="pc:Terms" minOccurs="0" maxOccurs="1"/>
        </xsd:sequence>
      </xsd:complex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NKU1_x002e_zadost" ma:index="22" nillable="true" ma:displayName="NKU 1. zadost" ma:default="0" ma:format="Dropdown" ma:indexed="true" ma:internalName="NKU1_x002e_zadost">
      <xsd:simpleType>
        <xsd:restriction base="dms:Boolean"/>
      </xsd:simpleType>
    </xsd:element>
    <xsd:element name="typdokumentu" ma:index="23" nillable="true" ma:displayName="typ dokumentu" ma:format="Dropdown" ma:internalName="typdokumentu">
      <xsd:simpleType>
        <xsd:restriction base="dms:Text">
          <xsd:maxLength value="255"/>
        </xsd:restriction>
      </xsd:simpleType>
    </xsd:element>
    <xsd:element name="projekt" ma:index="24" nillable="true" ma:displayName="projekt" ma:format="Dropdown" ma:internalName="projekt">
      <xsd:simpleType>
        <xsd:restriction base="dms:Text">
          <xsd:maxLength value="255"/>
        </xsd:restriction>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p_x016f_vod" ma:index="26" nillable="true" ma:displayName="původ" ma:format="Dropdown" ma:internalName="p_x016f_vo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b6633c3-5014-4f25-a6f0-53f68fd5c19b"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TaxCatchAll" ma:index="16" nillable="true" ma:displayName="Taxonomy Catch All Column" ma:hidden="true" ma:list="{27bff91b-427b-4b44-8aca-d64eb34af0d1}" ma:internalName="TaxCatchAll" ma:showField="CatchAllData" ma:web="7b6633c3-5014-4f25-a6f0-53f68fd5c19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837588-DCAF-4564-A4C3-DF5189119150}">
  <ds:schemaRefs>
    <ds:schemaRef ds:uri="http://schemas.openxmlformats.org/package/2006/metadata/core-properties"/>
    <ds:schemaRef ds:uri="http://schemas.microsoft.com/office/2006/metadata/properties"/>
    <ds:schemaRef ds:uri="7b6633c3-5014-4f25-a6f0-53f68fd5c19b"/>
    <ds:schemaRef ds:uri="http://www.w3.org/XML/1998/namespace"/>
    <ds:schemaRef ds:uri="http://purl.org/dc/terms/"/>
    <ds:schemaRef ds:uri="http://purl.org/dc/dcmitype/"/>
    <ds:schemaRef ds:uri="http://schemas.microsoft.com/office/2006/documentManagement/types"/>
    <ds:schemaRef ds:uri="http://schemas.microsoft.com/office/infopath/2007/PartnerControls"/>
    <ds:schemaRef ds:uri="095eb9f8-e3dd-41a2-b5ab-57e91d21a1b2"/>
    <ds:schemaRef ds:uri="http://purl.org/dc/elements/1.1/"/>
  </ds:schemaRefs>
</ds:datastoreItem>
</file>

<file path=customXml/itemProps2.xml><?xml version="1.0" encoding="utf-8"?>
<ds:datastoreItem xmlns:ds="http://schemas.openxmlformats.org/officeDocument/2006/customXml" ds:itemID="{A7D6D980-B947-494B-812C-6D41508704D7}">
  <ds:schemaRefs>
    <ds:schemaRef ds:uri="http://schemas.microsoft.com/sharepoint/v3/contenttype/forms"/>
  </ds:schemaRefs>
</ds:datastoreItem>
</file>

<file path=customXml/itemProps3.xml><?xml version="1.0" encoding="utf-8"?>
<ds:datastoreItem xmlns:ds="http://schemas.openxmlformats.org/officeDocument/2006/customXml" ds:itemID="{D915B265-D484-415C-B44B-400A4FBEDE61}">
  <ds:schemaRefs>
    <ds:schemaRef ds:uri="095eb9f8-e3dd-41a2-b5ab-57e91d21a1b2"/>
    <ds:schemaRef ds:uri="7b6633c3-5014-4f25-a6f0-53f68fd5c19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TotalTime>
  <Words>6950</Words>
  <Application>Microsoft Office PowerPoint</Application>
  <PresentationFormat>Vlastní</PresentationFormat>
  <Paragraphs>645</Paragraphs>
  <Slides>77</Slides>
  <Notes>2</Notes>
  <HiddenSlides>0</HiddenSlides>
  <MMClips>0</MMClips>
  <ScaleCrop>false</ScaleCrop>
  <HeadingPairs>
    <vt:vector size="6" baseType="variant">
      <vt:variant>
        <vt:lpstr>Použitá písma</vt:lpstr>
      </vt:variant>
      <vt:variant>
        <vt:i4>9</vt:i4>
      </vt:variant>
      <vt:variant>
        <vt:lpstr>Motiv</vt:lpstr>
      </vt:variant>
      <vt:variant>
        <vt:i4>2</vt:i4>
      </vt:variant>
      <vt:variant>
        <vt:lpstr>Nadpisy snímků</vt:lpstr>
      </vt:variant>
      <vt:variant>
        <vt:i4>77</vt:i4>
      </vt:variant>
    </vt:vector>
  </HeadingPairs>
  <TitlesOfParts>
    <vt:vector size="88" baseType="lpstr">
      <vt:lpstr>Courier New</vt:lpstr>
      <vt:lpstr>Times New Roman</vt:lpstr>
      <vt:lpstr>League Spartan</vt:lpstr>
      <vt:lpstr>Montserrat</vt:lpstr>
      <vt:lpstr>Lumin Serif</vt:lpstr>
      <vt:lpstr>Calibri</vt:lpstr>
      <vt:lpstr>Calibri Light</vt:lpstr>
      <vt:lpstr>Arial</vt:lpstr>
      <vt:lpstr>Wingdings</vt:lpstr>
      <vt:lpstr>Office Theme</vt:lpstr>
      <vt:lpstr>Motiv Office</vt:lpstr>
      <vt:lpstr>Prezentace aplikace PowerPoint</vt:lpstr>
      <vt:lpstr>Agentura pro sociální začleňování</vt:lpstr>
      <vt:lpstr>Základní nástroje činnosti ASZ</vt:lpstr>
      <vt:lpstr>Základní režimy spolupráce v obci</vt:lpstr>
      <vt:lpstr>Regionální centra Agentury pro sociální začleňování</vt:lpstr>
      <vt:lpstr>Mapa spolupracujících lokalit</vt:lpstr>
      <vt:lpstr>Spolupráce s kraji</vt:lpstr>
      <vt:lpstr>Podpora sociálního začleňování v ČR  - Činnost ASZ na celostátní úrovni</vt:lpstr>
      <vt:lpstr>Koordinovaný přístup k sociálnímu vyloučení 2021+</vt:lpstr>
      <vt:lpstr>Koordinovaný přístup k sociálnímu vyloučení 2021+</vt:lpstr>
      <vt:lpstr>OP Z+ Výzva č. 18 - Podpora sociálního začleňování ve vyloučených lokalitách (1)</vt:lpstr>
      <vt:lpstr>OP Z+ Výzva č. 18 - Podpora sociálního začleňování ve vyloučených lokalitách (1)</vt:lpstr>
      <vt:lpstr>OP Z+ Výzva č. 65 - Podpora sociálního začleňování ve vyloučených lokalitách (2) </vt:lpstr>
      <vt:lpstr>OP JAK - Výzva č. 17 AP v území – MAP </vt:lpstr>
      <vt:lpstr>IROP</vt:lpstr>
      <vt:lpstr>IROP</vt:lpstr>
      <vt:lpstr>Výzvy SC 2.1, 2.2, 2.3 OP Z+</vt:lpstr>
      <vt:lpstr>Projektová činnost Agentury</vt:lpstr>
      <vt:lpstr>Projekt Rozvoj systémů pro sociální začleňování    ASZ 2023 - 2024</vt:lpstr>
      <vt:lpstr>Plán sociálního začleňování </vt:lpstr>
      <vt:lpstr>Poradenské programy</vt:lpstr>
      <vt:lpstr>Projekt RSSZ - Přehled realizovaných Poradenských programů</vt:lpstr>
      <vt:lpstr>PP v oblasti Bydlení – PP 4, 5, 6</vt:lpstr>
      <vt:lpstr>PP 7 - Dluhová prevence, podpora informovanosti a podpora sítě služeb v oblasti dluhů.</vt:lpstr>
      <vt:lpstr>PP 8 - Podpora zaměstnanosti, aktivizace dlouhodobě nezaměstnaných</vt:lpstr>
      <vt:lpstr>Projekt Koordinace politik desegregace v bydlení </vt:lpstr>
      <vt:lpstr>Dostupné bydlení - NPO, IROP    Memoranda o spolupráci  s kraji (Liberecký, Ústecký, Olomoucký) Plány sociálního začleňování obcí Desegregační plány v území Poradenské programy Prevence negativních sociálních dopadů projektů  NPO a IROP </vt:lpstr>
      <vt:lpstr>Spolupráce v rámci Národního plánu obnovy</vt:lpstr>
      <vt:lpstr>Dostupné bydlení + desegregace SVL = předpoklady sociálního začleňování</vt:lpstr>
      <vt:lpstr>Desegregace ve vzdělávání dětí se sociálním znevýhodněním </vt:lpstr>
      <vt:lpstr>Výzva pro obce ke spolupráci při zvyšování kvality a dostupnosti základního vzdělávání pro děti se sociálním znevýhodněním</vt:lpstr>
      <vt:lpstr>Desegregace  ve vzdělávání</vt:lpstr>
      <vt:lpstr>Projekt Obec pro všechny</vt:lpstr>
      <vt:lpstr>PR pohotovost</vt:lpstr>
      <vt:lpstr>PR pohotovost - spolupráce s aktéry na národní úrovni</vt:lpstr>
      <vt:lpstr>PR pohotovost </vt:lpstr>
      <vt:lpstr>PR pohotovost  - podpora obcí  v roce 2023</vt:lpstr>
      <vt:lpstr>PR pohotovost - aktuální rizikové faktory</vt:lpstr>
      <vt:lpstr>Datová a analytická činnost Agentury</vt:lpstr>
      <vt:lpstr>Analytická činnost ASZ</vt:lpstr>
      <vt:lpstr>Index sociálního vyloučení</vt:lpstr>
      <vt:lpstr>Aktuální situace v sociálním vyloučení v Česku: Index sociálního vyloučení</vt:lpstr>
      <vt:lpstr>Index sociálního vyloučení 2021-2022</vt:lpstr>
      <vt:lpstr>Prezentace aplikace PowerPoint</vt:lpstr>
      <vt:lpstr>Prezentace aplikace PowerPoint</vt:lpstr>
      <vt:lpstr>Prezentace aplikace PowerPoint</vt:lpstr>
      <vt:lpstr>Prezentace aplikace PowerPoint</vt:lpstr>
      <vt:lpstr>Dobré praxe Agentury v sociálním začleňování</vt:lpstr>
      <vt:lpstr>Komunitní práce a participace soc. vyloučených Romů v pojetí ASZ</vt:lpstr>
      <vt:lpstr>Lokality s aktuální podporou komunitní práce z OPZ+</vt:lpstr>
      <vt:lpstr>Konkrétní detail lokalit a podpory ASZ</vt:lpstr>
      <vt:lpstr>Konkrétní detail lokalit a podpory ASZ - 2</vt:lpstr>
      <vt:lpstr>Ralsko - komunitní práce a participace</vt:lpstr>
      <vt:lpstr>Budišov nad Budišovkou</vt:lpstr>
      <vt:lpstr>Veřejná setkání s ASZ (2016-2022)</vt:lpstr>
      <vt:lpstr>Projekty romských lídryň jako efekt zplnomocnění prostřednictvím komunitní práce v SVL (Nadace Via + ASZ) </vt:lpstr>
      <vt:lpstr>Ralsko – Opatření zaváděná s podporou Agentury</vt:lpstr>
      <vt:lpstr>Dobré praxe - Chomutov </vt:lpstr>
      <vt:lpstr>Sociální bydlení v Chomutově</vt:lpstr>
      <vt:lpstr>Další projekty v Chomutově</vt:lpstr>
      <vt:lpstr>Dobré praxe Ostrava</vt:lpstr>
      <vt:lpstr>Dobré praxe Ostrava – Vybrané Projekty realizované  v rámci PSZ 2022 - 2027</vt:lpstr>
      <vt:lpstr>Dobré praxe Ostrava – Finální zpráva z monitoringu naplňování opatření SPSZ Ostrava 2015–2018 prostřednictvím realizovaných projektů (2020)</vt:lpstr>
      <vt:lpstr>Legislativa reagující na potřeby obyvatel SVL</vt:lpstr>
      <vt:lpstr>Bydlení</vt:lpstr>
      <vt:lpstr>Integrační pracovní místa</vt:lpstr>
      <vt:lpstr>Dluhy a exekuce</vt:lpstr>
      <vt:lpstr>Sociální služby, sociálně právní ochrana dětí</vt:lpstr>
      <vt:lpstr>Legislativa a podpora držitelům DO z Ukrajiny</vt:lpstr>
      <vt:lpstr>Spokojenost obcí s činností Agentury</vt:lpstr>
      <vt:lpstr>Spokojenost obcí s činností Agentury</vt:lpstr>
      <vt:lpstr>Prezentace aplikace PowerPoint</vt:lpstr>
      <vt:lpstr>Motivace obcí spolupracovat  s Agenturou:</vt:lpstr>
      <vt:lpstr>Budoucnost Agentury pro sociální začleňování</vt:lpstr>
      <vt:lpstr>Agentura pro sociální začleňování 2025+ </vt:lpstr>
      <vt:lpstr>Agentura pro sociální začleňování 2025+ </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Konference-RSSZ-prezentace</dc:title>
  <dc:creator>Syruček Petr</dc:creator>
  <cp:lastModifiedBy>Dvořáková Rút</cp:lastModifiedBy>
  <cp:revision>3</cp:revision>
  <dcterms:created xsi:type="dcterms:W3CDTF">2006-08-16T00:00:00Z</dcterms:created>
  <dcterms:modified xsi:type="dcterms:W3CDTF">2024-04-03T11:41:35Z</dcterms:modified>
  <dc:identifier>DAF1WUKLmj8</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0x010100B85D5F17B0FEC448BF823F91F2C45A39</vt:lpwstr>
  </property>
  <property fmtid="{D5CDD505-2E9C-101B-9397-08002B2CF9AE}" pid="3" name="MediaServiceImageTags">
    <vt:lpwstr/>
  </property>
</Properties>
</file>