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9"/>
  </p:notesMasterIdLst>
  <p:sldIdLst>
    <p:sldId id="263" r:id="rId5"/>
    <p:sldId id="405" r:id="rId6"/>
    <p:sldId id="325" r:id="rId7"/>
    <p:sldId id="326" r:id="rId8"/>
    <p:sldId id="423" r:id="rId9"/>
    <p:sldId id="432" r:id="rId10"/>
    <p:sldId id="422" r:id="rId11"/>
    <p:sldId id="424" r:id="rId12"/>
    <p:sldId id="421" r:id="rId13"/>
    <p:sldId id="435" r:id="rId14"/>
    <p:sldId id="437" r:id="rId15"/>
    <p:sldId id="267" r:id="rId16"/>
    <p:sldId id="265" r:id="rId17"/>
    <p:sldId id="440" r:id="rId18"/>
    <p:sldId id="357" r:id="rId19"/>
    <p:sldId id="443" r:id="rId20"/>
    <p:sldId id="396" r:id="rId21"/>
    <p:sldId id="395" r:id="rId22"/>
    <p:sldId id="400" r:id="rId23"/>
    <p:sldId id="433" r:id="rId24"/>
    <p:sldId id="434" r:id="rId25"/>
    <p:sldId id="430" r:id="rId26"/>
    <p:sldId id="446" r:id="rId27"/>
    <p:sldId id="257" r:id="rId28"/>
  </p:sldIdLst>
  <p:sldSz cx="18288000" cy="10287000"/>
  <p:notesSz cx="6858000" cy="9144000"/>
  <p:embeddedFontLst>
    <p:embeddedFont>
      <p:font typeface="Aptos" panose="020B0004020202020204" pitchFamily="34" charset="0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League Spartan" panose="020B0604020202020204" charset="-18"/>
      <p:regular r:id="rId36"/>
    </p:embeddedFont>
    <p:embeddedFont>
      <p:font typeface="Montserrat" panose="00000500000000000000" pitchFamily="2" charset="-18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F58756-57EF-DC37-3416-2C0B15541A4E}" name="Syruček Petr" initials="SP" userId="S::petr.syrucek@mmr.cz::97e64c22-1558-4118-b870-fb3e9ebc6c19" providerId="AD"/>
  <p188:author id="{BC2CC97F-157F-BAF8-6699-B481D4683195}" name="Vepřková Radka" initials="VR" userId="S::radka.veprkova@mmr.cz::659b730a-32b6-4e46-a8ea-80c277efac3b" providerId="AD"/>
  <p188:author id="{4538268D-34A3-3961-916A-ADA608FE6158}" name="Vališ Daniel" initials="VD" userId="S::daniel.valis@mmr.cz::b2b49f9c-b1b4-4fd7-b5e4-2eba1168ebb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řední sty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Střední styl 4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78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0.fntdata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C358B-1991-48BD-B44C-8B4BF7A6D2A1}" type="datetimeFigureOut">
              <a:t>07.08.2024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8B612-BEDE-464E-8ED4-9B49DE3260E6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871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C8B612-BEDE-464E-8ED4-9B49DE3260E6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7641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04681597-3106-330E-3672-CAE99FB85B6B}"/>
              </a:ext>
            </a:extLst>
          </p:cNvPr>
          <p:cNvSpPr/>
          <p:nvPr userDrawn="1"/>
        </p:nvSpPr>
        <p:spPr>
          <a:xfrm>
            <a:off x="9468560" y="1712141"/>
            <a:ext cx="6635244" cy="6331881"/>
          </a:xfrm>
          <a:custGeom>
            <a:avLst/>
            <a:gdLst/>
            <a:ahLst/>
            <a:cxnLst/>
            <a:rect l="l" t="t" r="r" b="b"/>
            <a:pathLst>
              <a:path w="6635244" h="6331881">
                <a:moveTo>
                  <a:pt x="0" y="0"/>
                </a:moveTo>
                <a:lnTo>
                  <a:pt x="6635243" y="0"/>
                </a:lnTo>
                <a:lnTo>
                  <a:pt x="6635243" y="6331882"/>
                </a:lnTo>
                <a:lnTo>
                  <a:pt x="0" y="63318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3">
            <a:extLst>
              <a:ext uri="{FF2B5EF4-FFF2-40B4-BE49-F238E27FC236}">
                <a16:creationId xmlns:a16="http://schemas.microsoft.com/office/drawing/2014/main" id="{CCBD355E-A859-906D-9180-2A4670BB7E1F}"/>
              </a:ext>
            </a:extLst>
          </p:cNvPr>
          <p:cNvSpPr/>
          <p:nvPr userDrawn="1"/>
        </p:nvSpPr>
        <p:spPr>
          <a:xfrm>
            <a:off x="482704" y="392573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cs-CZ" dirty="0"/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8B9F45CA-CF0F-4C5C-BE7E-A13EDFDCCAF8}"/>
              </a:ext>
            </a:extLst>
          </p:cNvPr>
          <p:cNvSpPr/>
          <p:nvPr userDrawn="1"/>
        </p:nvSpPr>
        <p:spPr>
          <a:xfrm>
            <a:off x="14696089" y="269589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79751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uvodni-stra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04681597-3106-330E-3672-CAE99FB85B6B}"/>
              </a:ext>
            </a:extLst>
          </p:cNvPr>
          <p:cNvSpPr/>
          <p:nvPr userDrawn="1"/>
        </p:nvSpPr>
        <p:spPr>
          <a:xfrm>
            <a:off x="13563477" y="4659267"/>
            <a:ext cx="4253286" cy="4096872"/>
          </a:xfrm>
          <a:custGeom>
            <a:avLst/>
            <a:gdLst/>
            <a:ahLst/>
            <a:cxnLst/>
            <a:rect l="l" t="t" r="r" b="b"/>
            <a:pathLst>
              <a:path w="6635244" h="6331881">
                <a:moveTo>
                  <a:pt x="0" y="0"/>
                </a:moveTo>
                <a:lnTo>
                  <a:pt x="6635243" y="0"/>
                </a:lnTo>
                <a:lnTo>
                  <a:pt x="6635243" y="6331882"/>
                </a:lnTo>
                <a:lnTo>
                  <a:pt x="0" y="63318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A36CEED7-317E-6214-BF28-E4A35A7D4480}"/>
              </a:ext>
            </a:extLst>
          </p:cNvPr>
          <p:cNvSpPr/>
          <p:nvPr userDrawn="1"/>
        </p:nvSpPr>
        <p:spPr>
          <a:xfrm>
            <a:off x="14657989" y="294989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5AA1F58-5B48-6C01-3D26-62F0E3953D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3516" y="2077117"/>
            <a:ext cx="1152219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957A845E-6AC8-5B1B-094C-835AF388C2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0" y="391286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65215A8-1D77-2838-6FB8-EBA28579003C}"/>
              </a:ext>
            </a:extLst>
          </p:cNvPr>
          <p:cNvSpPr/>
          <p:nvPr userDrawn="1"/>
        </p:nvSpPr>
        <p:spPr>
          <a:xfrm>
            <a:off x="520804" y="417973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f-RSSZ-obsahove-str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4">
            <a:extLst>
              <a:ext uri="{FF2B5EF4-FFF2-40B4-BE49-F238E27FC236}">
                <a16:creationId xmlns:a16="http://schemas.microsoft.com/office/drawing/2014/main" id="{04681597-3106-330E-3672-CAE99FB85B6B}"/>
              </a:ext>
            </a:extLst>
          </p:cNvPr>
          <p:cNvSpPr/>
          <p:nvPr userDrawn="1"/>
        </p:nvSpPr>
        <p:spPr>
          <a:xfrm>
            <a:off x="13563477" y="4659267"/>
            <a:ext cx="4253286" cy="4096872"/>
          </a:xfrm>
          <a:custGeom>
            <a:avLst/>
            <a:gdLst/>
            <a:ahLst/>
            <a:cxnLst/>
            <a:rect l="l" t="t" r="r" b="b"/>
            <a:pathLst>
              <a:path w="6635244" h="6331881">
                <a:moveTo>
                  <a:pt x="0" y="0"/>
                </a:moveTo>
                <a:lnTo>
                  <a:pt x="6635243" y="0"/>
                </a:lnTo>
                <a:lnTo>
                  <a:pt x="6635243" y="6331882"/>
                </a:lnTo>
                <a:lnTo>
                  <a:pt x="0" y="63318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6FC633-C581-F06B-D91F-8C07819B2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1659385"/>
            <a:ext cx="119128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4EDB7A-791F-4CFE-4843-469D1D66D9C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709231" y="3441678"/>
            <a:ext cx="14869537" cy="53230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Click to </a:t>
            </a:r>
            <a:r>
              <a:rPr lang="cs-CZ" noProof="0" err="1"/>
              <a:t>edit</a:t>
            </a:r>
            <a:r>
              <a:rPr lang="cs-CZ" noProof="0"/>
              <a:t> Master text </a:t>
            </a:r>
            <a:r>
              <a:rPr lang="cs-CZ" noProof="0" err="1"/>
              <a:t>styles</a:t>
            </a:r>
            <a:endParaRPr lang="cs-CZ" noProof="0"/>
          </a:p>
          <a:p>
            <a:pPr lvl="1"/>
            <a:r>
              <a:rPr lang="cs-CZ" noProof="0"/>
              <a:t>Second level</a:t>
            </a:r>
          </a:p>
          <a:p>
            <a:pPr lvl="2"/>
            <a:r>
              <a:rPr lang="cs-CZ" noProof="0" err="1"/>
              <a:t>Third</a:t>
            </a:r>
            <a:r>
              <a:rPr lang="cs-CZ" noProof="0"/>
              <a:t> level</a:t>
            </a:r>
          </a:p>
          <a:p>
            <a:pPr lvl="3"/>
            <a:r>
              <a:rPr lang="cs-CZ" noProof="0" err="1"/>
              <a:t>Fourth</a:t>
            </a:r>
            <a:r>
              <a:rPr lang="cs-CZ" noProof="0"/>
              <a:t> level</a:t>
            </a:r>
          </a:p>
          <a:p>
            <a:pPr lvl="4"/>
            <a:r>
              <a:rPr lang="cs-CZ" noProof="0" err="1"/>
              <a:t>Fifth</a:t>
            </a:r>
            <a:r>
              <a:rPr lang="cs-CZ" noProof="0"/>
              <a:t> level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AC643CB4-5637-D7F5-53AB-B41AF495C549}"/>
              </a:ext>
            </a:extLst>
          </p:cNvPr>
          <p:cNvSpPr/>
          <p:nvPr userDrawn="1"/>
        </p:nvSpPr>
        <p:spPr>
          <a:xfrm>
            <a:off x="470004" y="411318"/>
            <a:ext cx="2821052" cy="608774"/>
          </a:xfrm>
          <a:custGeom>
            <a:avLst/>
            <a:gdLst/>
            <a:ahLst/>
            <a:cxnLst/>
            <a:rect l="l" t="t" r="r" b="b"/>
            <a:pathLst>
              <a:path w="2821052" h="608774">
                <a:moveTo>
                  <a:pt x="0" y="0"/>
                </a:moveTo>
                <a:lnTo>
                  <a:pt x="2821052" y="0"/>
                </a:lnTo>
                <a:lnTo>
                  <a:pt x="2821052" y="608774"/>
                </a:lnTo>
                <a:lnTo>
                  <a:pt x="0" y="6087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cs-CZ" dirty="0"/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8A100C1B-8782-FF28-465F-BC6349C04459}"/>
              </a:ext>
            </a:extLst>
          </p:cNvPr>
          <p:cNvSpPr/>
          <p:nvPr userDrawn="1"/>
        </p:nvSpPr>
        <p:spPr>
          <a:xfrm>
            <a:off x="14707556" y="288334"/>
            <a:ext cx="3109207" cy="854741"/>
          </a:xfrm>
          <a:custGeom>
            <a:avLst/>
            <a:gdLst/>
            <a:ahLst/>
            <a:cxnLst/>
            <a:rect l="l" t="t" r="r" b="b"/>
            <a:pathLst>
              <a:path w="3109207" h="854741">
                <a:moveTo>
                  <a:pt x="0" y="0"/>
                </a:moveTo>
                <a:lnTo>
                  <a:pt x="3109207" y="0"/>
                </a:lnTo>
                <a:lnTo>
                  <a:pt x="3109207" y="854741"/>
                </a:lnTo>
                <a:lnTo>
                  <a:pt x="0" y="8547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21207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5" r:id="rId8"/>
    <p:sldLayoutId id="2147483663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ocialniprace.cz/inspirace-pro-praxi/podpora-romskych-lidryn-v-socialne-vyloucenych-lokalitach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3621E3C9-C813-BE4A-0207-AF0566749C09}"/>
              </a:ext>
            </a:extLst>
          </p:cNvPr>
          <p:cNvSpPr txBox="1"/>
          <p:nvPr/>
        </p:nvSpPr>
        <p:spPr>
          <a:xfrm>
            <a:off x="2769114" y="3446497"/>
            <a:ext cx="6635244" cy="16970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620"/>
              </a:lnSpc>
            </a:pPr>
            <a:r>
              <a:rPr lang="cs-CZ" sz="5610" spc="-280" dirty="0">
                <a:solidFill>
                  <a:srgbClr val="000000"/>
                </a:solidFill>
                <a:latin typeface="League Spartan"/>
              </a:rPr>
              <a:t>Role Agentury </a:t>
            </a:r>
            <a:br>
              <a:rPr lang="cs-CZ" sz="5610" spc="-280" dirty="0">
                <a:solidFill>
                  <a:srgbClr val="000000"/>
                </a:solidFill>
                <a:latin typeface="League Spartan"/>
              </a:rPr>
            </a:br>
            <a:r>
              <a:rPr lang="cs-CZ" sz="5610" spc="-280" dirty="0">
                <a:solidFill>
                  <a:srgbClr val="000000"/>
                </a:solidFill>
                <a:latin typeface="League Spartan"/>
              </a:rPr>
              <a:t>v podpoře Romů</a:t>
            </a:r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7D0120DD-0676-1E11-944B-17DE442563FA}"/>
              </a:ext>
            </a:extLst>
          </p:cNvPr>
          <p:cNvSpPr/>
          <p:nvPr/>
        </p:nvSpPr>
        <p:spPr>
          <a:xfrm>
            <a:off x="9420139" y="1762884"/>
            <a:ext cx="6635244" cy="6331881"/>
          </a:xfrm>
          <a:custGeom>
            <a:avLst/>
            <a:gdLst/>
            <a:ahLst/>
            <a:cxnLst/>
            <a:rect l="l" t="t" r="r" b="b"/>
            <a:pathLst>
              <a:path w="6635244" h="6331881">
                <a:moveTo>
                  <a:pt x="0" y="0"/>
                </a:moveTo>
                <a:lnTo>
                  <a:pt x="6635243" y="0"/>
                </a:lnTo>
                <a:lnTo>
                  <a:pt x="6635243" y="6331882"/>
                </a:lnTo>
                <a:lnTo>
                  <a:pt x="0" y="63318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cs-CZ"/>
          </a:p>
        </p:txBody>
      </p:sp>
      <p:sp>
        <p:nvSpPr>
          <p:cNvPr id="4" name="Podnadpis 2">
            <a:extLst>
              <a:ext uri="{FF2B5EF4-FFF2-40B4-BE49-F238E27FC236}">
                <a16:creationId xmlns:a16="http://schemas.microsoft.com/office/drawing/2014/main" id="{B2262E53-6627-2C75-DACF-10D96464163A}"/>
              </a:ext>
            </a:extLst>
          </p:cNvPr>
          <p:cNvSpPr txBox="1">
            <a:spLocks/>
          </p:cNvSpPr>
          <p:nvPr/>
        </p:nvSpPr>
        <p:spPr>
          <a:xfrm>
            <a:off x="2769114" y="6342165"/>
            <a:ext cx="8540570" cy="17526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>
                <a:solidFill>
                  <a:srgbClr val="000000"/>
                </a:solidFill>
                <a:latin typeface="Montserrat"/>
              </a:rPr>
              <a:t>Mgr. Martin Šimáček</a:t>
            </a:r>
            <a:br>
              <a:rPr lang="cs-CZ" dirty="0">
                <a:latin typeface="Montserrat" panose="00000500000000000000" pitchFamily="2" charset="-18"/>
              </a:rPr>
            </a:br>
            <a:r>
              <a:rPr lang="cs-CZ" dirty="0">
                <a:solidFill>
                  <a:srgbClr val="000000"/>
                </a:solidFill>
                <a:latin typeface="Montserrat"/>
              </a:rPr>
              <a:t>ředitel Agentury </a:t>
            </a:r>
            <a:br>
              <a:rPr lang="cs-CZ" dirty="0">
                <a:solidFill>
                  <a:srgbClr val="000000"/>
                </a:solidFill>
                <a:latin typeface="Montserrat"/>
              </a:rPr>
            </a:br>
            <a:r>
              <a:rPr lang="cs-CZ" dirty="0">
                <a:solidFill>
                  <a:srgbClr val="000000"/>
                </a:solidFill>
                <a:latin typeface="Montserrat"/>
              </a:rPr>
              <a:t>pro sociální začleňování</a:t>
            </a:r>
            <a:endParaRPr lang="en-US" dirty="0">
              <a:latin typeface="Montserrat"/>
            </a:endParaRPr>
          </a:p>
          <a:p>
            <a:endParaRPr lang="cs-CZ" dirty="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61021434-848A-CC8A-AF8D-E3E9CDB28391}"/>
              </a:ext>
            </a:extLst>
          </p:cNvPr>
          <p:cNvSpPr txBox="1"/>
          <p:nvPr/>
        </p:nvSpPr>
        <p:spPr>
          <a:xfrm>
            <a:off x="2769114" y="1664577"/>
            <a:ext cx="10401454" cy="717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620"/>
              </a:lnSpc>
            </a:pPr>
            <a:r>
              <a:rPr lang="cs-CZ" sz="2600" dirty="0">
                <a:solidFill>
                  <a:srgbClr val="000000"/>
                </a:solidFill>
                <a:latin typeface="Montserrat"/>
              </a:rPr>
              <a:t>Rada vlády pro záležitosti Romské menšiny, 8. 8. 2024</a:t>
            </a:r>
          </a:p>
        </p:txBody>
      </p:sp>
    </p:spTree>
    <p:extLst>
      <p:ext uri="{BB962C8B-B14F-4D97-AF65-F5344CB8AC3E}">
        <p14:creationId xmlns:p14="http://schemas.microsoft.com/office/powerpoint/2010/main" val="453898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3E809C-8A9E-F2EB-3C71-8EB2AA336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b="1" dirty="0">
                <a:solidFill>
                  <a:srgbClr val="002060"/>
                </a:solidFill>
                <a:cs typeface="Calibri"/>
              </a:rPr>
              <a:t>Projektové indikátory projektu RSSZ – finalizace do 11/24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C8C270C-DA26-E1F8-5BAE-2C6A1525F8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8163" y="3304546"/>
            <a:ext cx="14869537" cy="53230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cs-CZ" sz="2700" b="1" dirty="0"/>
              <a:t>Podpořené osoby: </a:t>
            </a:r>
            <a:r>
              <a:rPr lang="cs-CZ" sz="2700" dirty="0"/>
              <a:t>Cílový stav </a:t>
            </a:r>
            <a:r>
              <a:rPr lang="cs-CZ" sz="2700" b="1" dirty="0"/>
              <a:t>60</a:t>
            </a:r>
            <a:r>
              <a:rPr lang="cs-CZ" sz="2700" dirty="0"/>
              <a:t> PO,  aktuální stav </a:t>
            </a:r>
            <a:r>
              <a:rPr lang="cs-CZ" sz="2700" b="1" dirty="0"/>
              <a:t>54</a:t>
            </a:r>
            <a:r>
              <a:rPr lang="cs-CZ" sz="2700" dirty="0"/>
              <a:t> PO.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Podpořené osoby, sekundární CS </a:t>
            </a:r>
            <a:r>
              <a:rPr lang="cs-CZ" sz="2700" dirty="0"/>
              <a:t>(APK, domovníci): Cílový stav </a:t>
            </a:r>
            <a:r>
              <a:rPr lang="cs-CZ" sz="2700" b="1" dirty="0"/>
              <a:t>35</a:t>
            </a:r>
            <a:r>
              <a:rPr lang="cs-CZ" sz="2700" dirty="0"/>
              <a:t> PO, aktuální stav </a:t>
            </a:r>
            <a:r>
              <a:rPr lang="cs-CZ" sz="2700" b="1" dirty="0"/>
              <a:t>22</a:t>
            </a:r>
            <a:r>
              <a:rPr lang="cs-CZ" sz="2700" dirty="0"/>
              <a:t> PO.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Podpořené organizace: </a:t>
            </a:r>
            <a:r>
              <a:rPr lang="cs-CZ" sz="2700" dirty="0"/>
              <a:t>Cílový stav </a:t>
            </a:r>
            <a:r>
              <a:rPr lang="cs-CZ" sz="2700" b="1" dirty="0"/>
              <a:t>85</a:t>
            </a:r>
            <a:r>
              <a:rPr lang="cs-CZ" sz="2700" dirty="0"/>
              <a:t> Podpořených organizací, aktuální stav </a:t>
            </a:r>
            <a:r>
              <a:rPr lang="cs-CZ" sz="2700" b="1" dirty="0"/>
              <a:t>43</a:t>
            </a:r>
            <a:r>
              <a:rPr lang="cs-CZ" sz="2700" dirty="0"/>
              <a:t>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Poradenské programy: </a:t>
            </a:r>
            <a:r>
              <a:rPr lang="cs-CZ" sz="2700" dirty="0"/>
              <a:t>v realizaci.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Výzkumy: </a:t>
            </a:r>
            <a:r>
              <a:rPr lang="cs-CZ" sz="2700" dirty="0"/>
              <a:t>Cílový stav </a:t>
            </a:r>
            <a:r>
              <a:rPr lang="cs-CZ" sz="2700" b="1" dirty="0"/>
              <a:t>100</a:t>
            </a:r>
            <a:r>
              <a:rPr lang="cs-CZ" sz="2700" dirty="0"/>
              <a:t> výzkumů, realizováno </a:t>
            </a:r>
            <a:r>
              <a:rPr lang="cs-CZ" sz="2700" b="1" dirty="0"/>
              <a:t>106</a:t>
            </a:r>
            <a:r>
              <a:rPr lang="cs-CZ" sz="2700" dirty="0"/>
              <a:t>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Workshopy: </a:t>
            </a:r>
            <a:r>
              <a:rPr lang="cs-CZ" sz="2700" dirty="0"/>
              <a:t>Cílový stav </a:t>
            </a:r>
            <a:r>
              <a:rPr lang="cs-CZ" sz="2700" b="1" dirty="0"/>
              <a:t>31</a:t>
            </a:r>
            <a:r>
              <a:rPr lang="cs-CZ" sz="2700" dirty="0"/>
              <a:t> workshopů, realizováno </a:t>
            </a:r>
            <a:r>
              <a:rPr lang="cs-CZ" sz="2700" b="1" dirty="0"/>
              <a:t>31</a:t>
            </a:r>
            <a:r>
              <a:rPr lang="cs-CZ" sz="2700" dirty="0"/>
              <a:t>.</a:t>
            </a:r>
          </a:p>
          <a:p>
            <a:pPr>
              <a:lnSpc>
                <a:spcPct val="150000"/>
              </a:lnSpc>
            </a:pPr>
            <a:r>
              <a:rPr lang="cs-CZ" sz="2700" b="1" dirty="0"/>
              <a:t>Fóra sociálního začleňování: </a:t>
            </a:r>
            <a:r>
              <a:rPr lang="cs-CZ" sz="2700" dirty="0"/>
              <a:t>Cílový stav </a:t>
            </a:r>
            <a:r>
              <a:rPr lang="cs-CZ" sz="2700" b="1"/>
              <a:t>6</a:t>
            </a:r>
            <a:r>
              <a:rPr lang="cs-CZ" sz="2700"/>
              <a:t> Fór SZ, </a:t>
            </a:r>
            <a:r>
              <a:rPr lang="cs-CZ" sz="2700" dirty="0"/>
              <a:t>realizováno </a:t>
            </a:r>
            <a:r>
              <a:rPr lang="cs-CZ" sz="2700" b="1" dirty="0"/>
              <a:t>5</a:t>
            </a:r>
            <a:r>
              <a:rPr lang="cs-CZ" sz="27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46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97BB953-5955-26F1-A864-829BB14C1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j-ea"/>
                <a:cs typeface="Calibri"/>
              </a:rPr>
              <a:t>Cílové skupiny projektu RSSZ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A6387F3-711E-F1A9-4231-D41AB8EE10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z="3300" b="1" dirty="0"/>
              <a:t>Přímá podpora cílových skupin a realizátorů :</a:t>
            </a:r>
            <a:br>
              <a:rPr lang="cs-CZ" b="1" dirty="0"/>
            </a:br>
            <a:br>
              <a:rPr lang="cs-CZ" b="1" dirty="0"/>
            </a:br>
            <a:r>
              <a:rPr lang="cs-CZ" b="1" dirty="0"/>
              <a:t>Výzkumy a analytické podklady </a:t>
            </a:r>
            <a:r>
              <a:rPr lang="cs-CZ" dirty="0"/>
              <a:t>z území jsou tematické, průřezové nebo zaměřené na specifické CS s důrazem na </a:t>
            </a:r>
            <a:r>
              <a:rPr lang="cs-CZ" b="1" dirty="0"/>
              <a:t>osoby sociálním vyloučením ohrožené a osoby sociálně vyloučené</a:t>
            </a:r>
            <a:r>
              <a:rPr lang="cs-CZ" dirty="0"/>
              <a:t>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/>
              <a:t>Speciální pozornost</a:t>
            </a:r>
            <a:r>
              <a:rPr lang="cs-CZ" dirty="0"/>
              <a:t> je v projektu věnována zejména </a:t>
            </a:r>
            <a:r>
              <a:rPr lang="cs-CZ" b="1" dirty="0"/>
              <a:t>APK a domovníkům:</a:t>
            </a:r>
          </a:p>
          <a:p>
            <a:pPr marL="0" indent="0">
              <a:buNone/>
            </a:pPr>
            <a:r>
              <a:rPr lang="cs-CZ" dirty="0"/>
              <a:t>Realizovaná školení na míru: </a:t>
            </a:r>
          </a:p>
          <a:p>
            <a:r>
              <a:rPr lang="cs-CZ" dirty="0"/>
              <a:t>Setkání domovník – preventista v praxi“ (26.9. 2023)</a:t>
            </a:r>
          </a:p>
          <a:p>
            <a:r>
              <a:rPr lang="cs-CZ" b="1" dirty="0"/>
              <a:t>Fórum SZ Komunitní přístupy </a:t>
            </a:r>
            <a:r>
              <a:rPr lang="cs-CZ" dirty="0"/>
              <a:t>(25.4, 2024)</a:t>
            </a:r>
          </a:p>
          <a:p>
            <a:r>
              <a:rPr lang="cs-CZ" dirty="0"/>
              <a:t>Školení k tématu představení komunitních přístupů v oblasti prevence kriminality pro APK a domovníky preventisty (4.4. 2024)</a:t>
            </a:r>
          </a:p>
          <a:p>
            <a:r>
              <a:rPr lang="cs-CZ" dirty="0"/>
              <a:t>Setkání asistentů prevence kriminality (4.6. 2024)</a:t>
            </a:r>
          </a:p>
          <a:p>
            <a:r>
              <a:rPr lang="cs-CZ" b="1" dirty="0"/>
              <a:t>Fórum SZ Je Váš hlas slyšet? </a:t>
            </a:r>
            <a:r>
              <a:rPr lang="cs-CZ" dirty="0"/>
              <a:t>(26.6. 2024)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2661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25D775-243C-6CE8-ACD8-8A4DBBD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1428064"/>
            <a:ext cx="11912804" cy="1143000"/>
          </a:xfrm>
        </p:spPr>
        <p:txBody>
          <a:bodyPr>
            <a:normAutofit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Projekt Koordinace politik desegregace v bydlení </a:t>
            </a:r>
            <a:endParaRPr lang="en-US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9E2BDF-ED9D-FC4C-5A0D-EC300F225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2802143"/>
            <a:ext cx="14869537" cy="6248354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fontAlgn="base">
              <a:lnSpc>
                <a:spcPct val="150000"/>
              </a:lnSpc>
            </a:pPr>
            <a:r>
              <a:rPr lang="cs-CZ" b="0" i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Nový projekt </a:t>
            </a: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Agentury</a:t>
            </a:r>
            <a:r>
              <a:rPr lang="cs-CZ" b="0" i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od 10/23</a:t>
            </a: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 zaměřený na </a:t>
            </a:r>
            <a:r>
              <a:rPr lang="cs-CZ" b="1" u="sng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systematickou </a:t>
            </a:r>
            <a:r>
              <a:rPr lang="cs-CZ" b="1" u="sng" err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desegregaci</a:t>
            </a:r>
            <a:r>
              <a:rPr lang="cs-CZ" b="1" u="sng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území sociálně vyloučených lokalit</a:t>
            </a:r>
            <a:r>
              <a:rPr lang="cs-CZ" b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/ území residenční segregace</a:t>
            </a:r>
            <a:endParaRPr lang="en-US"/>
          </a:p>
          <a:p>
            <a:pPr>
              <a:lnSpc>
                <a:spcPct val="150000"/>
              </a:lnSpc>
            </a:pPr>
            <a:r>
              <a:rPr lang="cs-CZ" sz="3000">
                <a:ea typeface="+mn-lt"/>
                <a:cs typeface="+mn-lt"/>
              </a:rPr>
              <a:t>Spolupráce se úspěšně rozvíjí v </a:t>
            </a:r>
            <a:r>
              <a:rPr lang="cs-CZ" sz="3000" u="sng">
                <a:ea typeface="+mn-lt"/>
                <a:cs typeface="+mn-lt"/>
              </a:rPr>
              <a:t>Karlovarském, Ústeckém, Libereckém, Moravskoslezském, Olomouckém kraji</a:t>
            </a:r>
            <a:endParaRPr lang="en-US" sz="3000">
              <a:ea typeface="+mn-lt"/>
              <a:cs typeface="+mn-lt"/>
            </a:endParaRPr>
          </a:p>
          <a:p>
            <a:pPr>
              <a:lnSpc>
                <a:spcPct val="150000"/>
              </a:lnSpc>
            </a:pPr>
            <a:r>
              <a:rPr lang="cs-CZ">
                <a:ea typeface="+mn-lt"/>
                <a:cs typeface="+mn-lt"/>
              </a:rPr>
              <a:t>Vychází z potřeby</a:t>
            </a:r>
            <a:r>
              <a:rPr lang="cs-CZ" b="1">
                <a:ea typeface="+mn-lt"/>
                <a:cs typeface="+mn-lt"/>
              </a:rPr>
              <a:t> zvyšovat dostupnost bydlení jako východiska sociálního začleňování</a:t>
            </a:r>
          </a:p>
          <a:p>
            <a:pPr>
              <a:lnSpc>
                <a:spcPct val="150000"/>
              </a:lnSpc>
            </a:pPr>
            <a:r>
              <a:rPr lang="cs-CZ">
                <a:ea typeface="+mn-lt"/>
                <a:cs typeface="+mn-lt"/>
              </a:rPr>
              <a:t>Spolupráce s </a:t>
            </a:r>
            <a:r>
              <a:rPr lang="cs-CZ" b="1">
                <a:ea typeface="+mn-lt"/>
                <a:cs typeface="+mn-lt"/>
              </a:rPr>
              <a:t>obcemi a kraji</a:t>
            </a:r>
            <a:r>
              <a:rPr lang="cs-CZ">
                <a:ea typeface="+mn-lt"/>
                <a:cs typeface="+mn-lt"/>
              </a:rPr>
              <a:t> při sestavení, schválení a realizaci plánu </a:t>
            </a:r>
          </a:p>
          <a:p>
            <a:pPr>
              <a:lnSpc>
                <a:spcPct val="150000"/>
              </a:lnSpc>
            </a:pPr>
            <a:r>
              <a:rPr lang="cs-CZ" b="1" u="sng">
                <a:ea typeface="Calibri"/>
                <a:cs typeface="Calibri"/>
              </a:rPr>
              <a:t>6 praktických komplexních plánů</a:t>
            </a:r>
            <a:r>
              <a:rPr lang="cs-CZ">
                <a:ea typeface="Calibri"/>
                <a:cs typeface="Calibri"/>
              </a:rPr>
              <a:t>, které povedou k revitalizaci vyloučených lokalit, k jejich zmenšení, zvýšením kvality bydlení, komplexní podpor při hledáním </a:t>
            </a:r>
          </a:p>
          <a:p>
            <a:pPr fontAlgn="base">
              <a:lnSpc>
                <a:spcPct val="150000"/>
              </a:lnSpc>
            </a:pP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Budou využívat prostředky pro výstavbu a rekonstrukce </a:t>
            </a:r>
            <a:r>
              <a:rPr lang="cs-CZ" b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z NPO a IROP </a:t>
            </a:r>
            <a:endParaRPr lang="cs-CZ" b="1" i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pPr fontAlgn="base">
              <a:lnSpc>
                <a:spcPct val="150000"/>
              </a:lnSpc>
            </a:pP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Pilotáž nástrojů </a:t>
            </a:r>
            <a:r>
              <a:rPr lang="cs-CZ" b="1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zákona o podpoře v bydlení</a:t>
            </a:r>
            <a:r>
              <a:rPr lang="cs-CZ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- systematická spolupráce s MMR</a:t>
            </a:r>
            <a:endParaRPr lang="cs-CZ" b="0" i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lnSpc>
                <a:spcPct val="150000"/>
              </a:lnSpc>
            </a:pPr>
            <a:endParaRPr lang="cs-CZ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81398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25D775-243C-6CE8-ACD8-8A4DBBD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34" y="1332814"/>
            <a:ext cx="14743089" cy="1143000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Projekt Desegregace ve vzdělávání dětí se sociálním znevýhodněním 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9E2BDF-ED9D-FC4C-5A0D-EC300F225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2470558"/>
            <a:ext cx="14869537" cy="7091996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cs-CZ" b="1" dirty="0"/>
              <a:t>Systémová spolupráce s MŠMT a Národním pedagogickým institutem </a:t>
            </a:r>
            <a:r>
              <a:rPr lang="cs-CZ" dirty="0"/>
              <a:t>pro obce, ve kterých jsou vyšší počty </a:t>
            </a:r>
            <a:r>
              <a:rPr lang="cs-CZ" b="1" dirty="0"/>
              <a:t>dětí a žáků se sociálním znevýhodněním </a:t>
            </a:r>
            <a:endParaRPr lang="en-US" b="1" dirty="0"/>
          </a:p>
          <a:p>
            <a:pPr>
              <a:lnSpc>
                <a:spcPct val="150000"/>
              </a:lnSpc>
            </a:pPr>
            <a:r>
              <a:rPr lang="cs-CZ" b="1" u="sng" dirty="0">
                <a:ea typeface="Calibri"/>
                <a:cs typeface="Calibri"/>
              </a:rPr>
              <a:t>6 praktických plánů</a:t>
            </a:r>
            <a:r>
              <a:rPr lang="cs-CZ" b="1" dirty="0">
                <a:ea typeface="Calibri"/>
                <a:cs typeface="Calibri"/>
              </a:rPr>
              <a:t> </a:t>
            </a:r>
            <a:r>
              <a:rPr lang="cs-CZ" dirty="0">
                <a:ea typeface="Calibri"/>
                <a:cs typeface="Calibri"/>
              </a:rPr>
              <a:t>na podporu zvýšení dostupnosti</a:t>
            </a:r>
            <a:r>
              <a:rPr lang="cs-CZ" b="1" dirty="0">
                <a:ea typeface="Calibri"/>
                <a:cs typeface="Calibri"/>
              </a:rPr>
              <a:t> kvalitního vzdělávání pro děti se SZ</a:t>
            </a:r>
          </a:p>
          <a:p>
            <a:pPr>
              <a:lnSpc>
                <a:spcPct val="150000"/>
              </a:lnSpc>
            </a:pPr>
            <a:r>
              <a:rPr lang="cs-CZ" dirty="0">
                <a:ea typeface="Calibri"/>
                <a:cs typeface="Calibri"/>
              </a:rPr>
              <a:t>Předpoklad: soulad mezi zřizovatelem (samosprávou a školským odborem) a řediteli škol </a:t>
            </a:r>
            <a:br>
              <a:rPr lang="cs-CZ" dirty="0">
                <a:ea typeface="Calibri"/>
                <a:cs typeface="Calibri"/>
              </a:rPr>
            </a:br>
            <a:r>
              <a:rPr lang="cs-CZ" dirty="0">
                <a:ea typeface="Calibri"/>
                <a:cs typeface="Calibri"/>
              </a:rPr>
              <a:t>a školských zařízení </a:t>
            </a:r>
          </a:p>
          <a:p>
            <a:pPr>
              <a:lnSpc>
                <a:spcPct val="150000"/>
              </a:lnSpc>
            </a:pPr>
            <a:r>
              <a:rPr lang="cs-CZ" b="1" dirty="0">
                <a:ea typeface="Calibri"/>
                <a:cs typeface="Calibri"/>
              </a:rPr>
              <a:t>Plán až jako výsledek společné práce:</a:t>
            </a:r>
            <a:r>
              <a:rPr lang="cs-CZ" dirty="0">
                <a:ea typeface="Calibri"/>
                <a:cs typeface="Calibri"/>
              </a:rPr>
              <a:t> postupné hledání variant řešení uvnitř vzdělávací soustavy i mimo ni (sociální služby, spolupráce s rodinou, prevence a volný čas, atd.)</a:t>
            </a:r>
          </a:p>
          <a:p>
            <a:pPr>
              <a:lnSpc>
                <a:spcPct val="150000"/>
              </a:lnSpc>
            </a:pPr>
            <a:r>
              <a:rPr lang="cs-CZ" b="1" dirty="0"/>
              <a:t>15x spolupráce s MAS při realizaci 15 MAP</a:t>
            </a:r>
            <a:r>
              <a:rPr lang="cs-CZ" dirty="0"/>
              <a:t> - zvyšování citlivosti vzdělávací soustavy k podpoře</a:t>
            </a:r>
            <a:r>
              <a:rPr lang="cs-CZ" b="1" dirty="0"/>
              <a:t> dětí se sociálním znevýhodněním</a:t>
            </a:r>
            <a:endParaRPr lang="cs-CZ" b="1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6778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AD3FCC-EF3D-8EE3-8666-6B8BC500C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Cílová skupina projektu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A13BEAF-FDC6-36E2-DE71-B423B29BB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Vedení škol a školských zařízení a zřizovatelé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Děti, žáci a studenti z marginalizovaných skupin jako jsou </a:t>
            </a:r>
            <a:r>
              <a:rPr lang="cs-CZ" sz="2800" b="1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Romové, nebo děti, žáci a studenti ze sociálně znevýhodněného prostředí</a:t>
            </a: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, či ohroženi školním neúspěchem</a:t>
            </a:r>
          </a:p>
          <a:p>
            <a:pPr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Děti, žáci ZŠ a SŠ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Ostatní aktéři v oblasti vzdělávání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Pedagogičtí a nepedagogičtí pracovníci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Pracovníci veřejné správy a subjektů zřízených veřejnou správou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Rodiče dětí a žáků </a:t>
            </a: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cs-CZ" sz="2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</a:rPr>
              <a:t>Široká veřejnost</a:t>
            </a:r>
            <a:endParaRPr lang="cs-CZ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372EFE2-4D1E-F441-3924-D2C7E0B91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1" y="4692400"/>
            <a:ext cx="6243254" cy="523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035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04F668-C741-E483-E71F-9DF1A5D1D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229" y="1422542"/>
            <a:ext cx="11912804" cy="1143000"/>
          </a:xfrm>
        </p:spPr>
        <p:txBody>
          <a:bodyPr>
            <a:normAutofit/>
          </a:bodyPr>
          <a:lstStyle>
            <a:defPPr>
              <a:defRPr lang="cs-CZ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44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Projekt Obec pro všechny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37E1F27-AEBC-E76F-83E6-9BEC46A0B3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3" y="2565542"/>
            <a:ext cx="14869538" cy="7188745"/>
          </a:xfrm>
        </p:spPr>
        <p:txBody>
          <a:bodyPr vert="horz" lIns="91440" tIns="45720" rIns="91440" bIns="45720" rtlCol="0" anchor="ctr">
            <a:normAutofit/>
          </a:bodyPr>
          <a:lstStyle>
            <a:defPPr>
              <a:defRPr lang="cs-CZ"/>
            </a:defPPr>
            <a:lvl1pPr marL="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57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290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algn="l" defTabSz="1371600" rtl="0" eaLnBrk="1" latinLnBrk="0" hangingPunct="1"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cs-CZ" sz="3450" b="1" dirty="0">
                <a:latin typeface="Calibri"/>
                <a:ea typeface="Calibri"/>
                <a:cs typeface="Calibri"/>
              </a:rPr>
              <a:t>Cíle projektu:</a:t>
            </a:r>
            <a:endParaRPr lang="cs-CZ" sz="3450" dirty="0">
              <a:latin typeface="Calibri"/>
              <a:ea typeface="Calibri"/>
              <a:cs typeface="Calibri"/>
            </a:endParaRP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Asistence obcím při řešení konfliktních situací. </a:t>
            </a:r>
            <a:endParaRPr lang="cs-CZ" dirty="0">
              <a:ea typeface="Calibri"/>
              <a:cs typeface="Calibri"/>
            </a:endParaRP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Systematické odstraňování </a:t>
            </a:r>
            <a:r>
              <a:rPr lang="cs-CZ" sz="3450" b="1" dirty="0">
                <a:latin typeface="Calibri"/>
                <a:ea typeface="Calibri"/>
                <a:cs typeface="Calibri"/>
              </a:rPr>
              <a:t>institucionální diskriminace</a:t>
            </a:r>
            <a:r>
              <a:rPr lang="cs-CZ" sz="3450" dirty="0">
                <a:latin typeface="Calibri"/>
                <a:ea typeface="Calibri"/>
                <a:cs typeface="Calibri"/>
              </a:rPr>
              <a:t>.</a:t>
            </a: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457200" indent="-457200"/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cs-CZ" sz="3450" b="1" dirty="0">
                <a:latin typeface="Calibri"/>
                <a:ea typeface="Calibri"/>
                <a:cs typeface="Calibri"/>
              </a:rPr>
              <a:t>Hlavní nástroje:</a:t>
            </a:r>
          </a:p>
          <a:p>
            <a:pPr marL="457200" indent="-457200"/>
            <a:r>
              <a:rPr lang="cs-CZ" sz="3500" dirty="0">
                <a:latin typeface="Calibri"/>
                <a:ea typeface="Calibri"/>
                <a:cs typeface="Calibri"/>
              </a:rPr>
              <a:t>Krizová komunikace - PR pohotovost.</a:t>
            </a: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Systematická podpora - Asistence při komunikaci s občany.</a:t>
            </a: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Koordinace krizových jednání.</a:t>
            </a: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Mediace sporů.</a:t>
            </a: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marL="457200" indent="-457200"/>
            <a:r>
              <a:rPr lang="cs-CZ" sz="3450" dirty="0">
                <a:latin typeface="Calibri"/>
                <a:ea typeface="Calibri"/>
                <a:cs typeface="Calibri"/>
              </a:rPr>
              <a:t>Participace.</a:t>
            </a: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  <a:p>
            <a:pPr indent="0">
              <a:buNone/>
            </a:pPr>
            <a:endParaRPr lang="cs-CZ" sz="3450" dirty="0"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761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14A501-8971-60FD-BD4B-1DF620D63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Projekt Podpora územního rozšíření a metodického rozvoje komunitní práce v území s koncentrací sociálního vyloučení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5941C5-5976-CF72-90FA-D985FE9F3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3441678"/>
            <a:ext cx="11692870" cy="5323069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Podporuje obce a mikroregiony se </a:t>
            </a:r>
            <a:r>
              <a:rPr lang="cs-CZ" b="1" dirty="0"/>
              <a:t>zvýšenou koncentrací sociálního vyloučení </a:t>
            </a:r>
            <a:r>
              <a:rPr lang="cs-CZ" dirty="0"/>
              <a:t>při zavádění, hodnocení a rozvoji metody komunitní práce. </a:t>
            </a:r>
          </a:p>
          <a:p>
            <a:r>
              <a:rPr lang="cs-CZ" dirty="0"/>
              <a:t>Obcím poskytuje intenzivní metodickou podporu. </a:t>
            </a:r>
          </a:p>
          <a:p>
            <a:r>
              <a:rPr lang="cs-CZ" dirty="0"/>
              <a:t>Odborné veřejnosti a klíčovým partnerům zajišťuje vzdělávání v KP. </a:t>
            </a:r>
          </a:p>
          <a:p>
            <a:r>
              <a:rPr lang="cs-CZ" dirty="0"/>
              <a:t>Prostřednictvím spolupráce s MPSV a </a:t>
            </a:r>
            <a:r>
              <a:rPr lang="cs-CZ" dirty="0" err="1"/>
              <a:t>KrÚ</a:t>
            </a:r>
            <a:r>
              <a:rPr lang="cs-CZ" dirty="0"/>
              <a:t> projekt podporuje etablování a rozšíření KP.</a:t>
            </a:r>
          </a:p>
          <a:p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/>
              <a:t>Sociálně vyloučení obyvatelé</a:t>
            </a:r>
            <a:r>
              <a:rPr lang="cs-CZ" dirty="0"/>
              <a:t> se </a:t>
            </a:r>
            <a:r>
              <a:rPr lang="cs-CZ" b="1" dirty="0"/>
              <a:t>aktivně zapojují </a:t>
            </a:r>
            <a:r>
              <a:rPr lang="cs-CZ" dirty="0"/>
              <a:t>a spolupracují na identifikaci problémů a potřeb komunity, dosahování shody na cílech, domlouvají způsob realizace, </a:t>
            </a:r>
            <a:r>
              <a:rPr lang="cs-CZ" b="1" dirty="0"/>
              <a:t>spolupracují na požadovaných opatřeních</a:t>
            </a:r>
            <a:r>
              <a:rPr lang="cs-CZ" dirty="0"/>
              <a:t>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1" dirty="0"/>
              <a:t>Lídři</a:t>
            </a:r>
            <a:r>
              <a:rPr lang="cs-CZ" dirty="0"/>
              <a:t> se postupně učí, jak </a:t>
            </a:r>
            <a:r>
              <a:rPr lang="cs-CZ" b="1" dirty="0"/>
              <a:t>zapojit ostatní členy komunity</a:t>
            </a:r>
            <a:r>
              <a:rPr lang="cs-CZ" dirty="0"/>
              <a:t> do rozhodování, plánování a realizace řešených témat. Komunita může identifikovat a využívat svoje zdroje potřebné k práci na identifikovaných tématech a účastnit se veřejných aktivit s dopadem na situaci v lokalitě.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3737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ABD2-FBC2-70AC-BB1E-6892F50E4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884" y="660065"/>
            <a:ext cx="15704660" cy="1415142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rgbClr val="002060"/>
                </a:solidFill>
              </a:rPr>
              <a:t>Lokality</a:t>
            </a:r>
            <a:r>
              <a:rPr lang="en-US" sz="4000" b="1" dirty="0">
                <a:solidFill>
                  <a:srgbClr val="002060"/>
                </a:solidFill>
              </a:rPr>
              <a:t> s </a:t>
            </a:r>
            <a:r>
              <a:rPr lang="en-US" sz="4000" b="1" dirty="0" err="1">
                <a:solidFill>
                  <a:srgbClr val="002060"/>
                </a:solidFill>
              </a:rPr>
              <a:t>aktuální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podporou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komunitní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práce</a:t>
            </a:r>
            <a:r>
              <a:rPr lang="cs-CZ" sz="4000" b="1" dirty="0">
                <a:solidFill>
                  <a:srgbClr val="002060"/>
                </a:solidFill>
              </a:rPr>
              <a:t> v projektu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F7525-4117-0C9E-EED3-00F7AECB8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6517" y="1752601"/>
            <a:ext cx="6070251" cy="642978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000" dirty="0" err="1">
                <a:ea typeface="+mn-lt"/>
                <a:cs typeface="+mn-lt"/>
              </a:rPr>
              <a:t>Konice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Břeclav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Moravský</a:t>
            </a:r>
            <a:r>
              <a:rPr lang="en-US" sz="3000" dirty="0">
                <a:ea typeface="+mn-lt"/>
                <a:cs typeface="+mn-lt"/>
              </a:rPr>
              <a:t> </a:t>
            </a:r>
            <a:r>
              <a:rPr lang="en-US" sz="3000" dirty="0" err="1">
                <a:ea typeface="+mn-lt"/>
                <a:cs typeface="+mn-lt"/>
              </a:rPr>
              <a:t>Beroun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>
                <a:ea typeface="+mn-lt"/>
                <a:cs typeface="+mn-lt"/>
              </a:rPr>
              <a:t>Krnov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Budišov</a:t>
            </a:r>
            <a:r>
              <a:rPr lang="en-US" sz="3000" dirty="0">
                <a:ea typeface="+mn-lt"/>
                <a:cs typeface="+mn-lt"/>
              </a:rPr>
              <a:t> </a:t>
            </a:r>
            <a:r>
              <a:rPr lang="en-US" sz="3000" dirty="0" err="1">
                <a:ea typeface="+mn-lt"/>
                <a:cs typeface="+mn-lt"/>
              </a:rPr>
              <a:t>nad</a:t>
            </a:r>
            <a:r>
              <a:rPr lang="en-US" sz="3000" dirty="0">
                <a:ea typeface="+mn-lt"/>
                <a:cs typeface="+mn-lt"/>
              </a:rPr>
              <a:t> </a:t>
            </a:r>
            <a:r>
              <a:rPr lang="en-US" sz="3000" dirty="0" err="1">
                <a:ea typeface="+mn-lt"/>
                <a:cs typeface="+mn-lt"/>
              </a:rPr>
              <a:t>Budišovkou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Velké</a:t>
            </a:r>
            <a:r>
              <a:rPr lang="en-US" sz="3000" dirty="0">
                <a:ea typeface="+mn-lt"/>
                <a:cs typeface="+mn-lt"/>
              </a:rPr>
              <a:t> </a:t>
            </a:r>
            <a:r>
              <a:rPr lang="en-US" sz="3000" dirty="0" err="1">
                <a:ea typeface="+mn-lt"/>
                <a:cs typeface="+mn-lt"/>
              </a:rPr>
              <a:t>Hamry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Vřesová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Přerov</a:t>
            </a:r>
            <a:r>
              <a:rPr lang="en-US" sz="3000" dirty="0">
                <a:ea typeface="+mn-lt"/>
                <a:cs typeface="+mn-lt"/>
              </a:rPr>
              <a:t> (18)</a:t>
            </a:r>
            <a:endParaRPr lang="en-US" sz="3000" dirty="0">
              <a:cs typeface="Calibri"/>
            </a:endParaRPr>
          </a:p>
          <a:p>
            <a:r>
              <a:rPr lang="en-US" sz="3000" dirty="0">
                <a:ea typeface="+mn-lt"/>
                <a:cs typeface="+mn-lt"/>
              </a:rPr>
              <a:t>Brno 2x (18 a 44)</a:t>
            </a:r>
            <a:endParaRPr lang="en-US" sz="3000" dirty="0">
              <a:cs typeface="Calibri"/>
            </a:endParaRPr>
          </a:p>
          <a:p>
            <a:r>
              <a:rPr lang="en-US" sz="3000" dirty="0">
                <a:ea typeface="+mn-lt"/>
                <a:cs typeface="+mn-lt"/>
              </a:rPr>
              <a:t>Liberec 2x (18 a 44)</a:t>
            </a:r>
            <a:endParaRPr lang="en-US" sz="3000" dirty="0">
              <a:cs typeface="Calibri"/>
            </a:endParaRPr>
          </a:p>
          <a:p>
            <a:r>
              <a:rPr lang="en-US" sz="3000" dirty="0">
                <a:ea typeface="+mn-lt"/>
                <a:cs typeface="+mn-lt"/>
              </a:rPr>
              <a:t>Ostrava (44)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Frýdlant</a:t>
            </a:r>
            <a:r>
              <a:rPr lang="en-US" sz="3000" dirty="0">
                <a:ea typeface="+mn-lt"/>
                <a:cs typeface="+mn-lt"/>
              </a:rPr>
              <a:t> a </a:t>
            </a:r>
            <a:r>
              <a:rPr lang="en-US" sz="3000" dirty="0" err="1">
                <a:ea typeface="+mn-lt"/>
                <a:cs typeface="+mn-lt"/>
              </a:rPr>
              <a:t>Jablonec</a:t>
            </a:r>
            <a:r>
              <a:rPr lang="en-US" sz="3000" dirty="0">
                <a:ea typeface="+mn-lt"/>
                <a:cs typeface="+mn-lt"/>
              </a:rPr>
              <a:t> (44)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Ralsko</a:t>
            </a:r>
            <a:r>
              <a:rPr lang="en-US" sz="3000" dirty="0">
                <a:ea typeface="+mn-lt"/>
                <a:cs typeface="+mn-lt"/>
              </a:rPr>
              <a:t> (04)</a:t>
            </a:r>
            <a:endParaRPr lang="en-US" sz="3000" dirty="0">
              <a:cs typeface="Calibri"/>
            </a:endParaRPr>
          </a:p>
          <a:p>
            <a:r>
              <a:rPr lang="en-US" sz="3000" dirty="0" err="1">
                <a:ea typeface="+mn-lt"/>
                <a:cs typeface="+mn-lt"/>
              </a:rPr>
              <a:t>Hanušovice</a:t>
            </a:r>
            <a:r>
              <a:rPr lang="en-US" sz="3000" dirty="0">
                <a:ea typeface="+mn-lt"/>
                <a:cs typeface="+mn-lt"/>
              </a:rPr>
              <a:t> (04)</a:t>
            </a:r>
            <a:endParaRPr lang="en-US" sz="3000" dirty="0"/>
          </a:p>
          <a:p>
            <a:endParaRPr lang="en-US" dirty="0"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FFE589-4B10-DBE7-20F6-EEE9632F0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377" y="2382636"/>
            <a:ext cx="11880179" cy="712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035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5A915-A1F4-0AD3-EFED-5EF72F8D4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455" y="1242750"/>
            <a:ext cx="14997089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z="4000" b="1" dirty="0">
                <a:solidFill>
                  <a:srgbClr val="002060"/>
                </a:solidFill>
              </a:rPr>
              <a:t>Exkurs: Dlouhodobá k</a:t>
            </a:r>
            <a:r>
              <a:rPr lang="en-US" sz="4000" b="1" dirty="0" err="1">
                <a:solidFill>
                  <a:srgbClr val="002060"/>
                </a:solidFill>
              </a:rPr>
              <a:t>omunitní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práce</a:t>
            </a:r>
            <a:r>
              <a:rPr lang="en-US" sz="4000" b="1" dirty="0">
                <a:solidFill>
                  <a:srgbClr val="002060"/>
                </a:solidFill>
              </a:rPr>
              <a:t> a </a:t>
            </a:r>
            <a:r>
              <a:rPr lang="en-US" sz="4000" b="1" dirty="0" err="1">
                <a:solidFill>
                  <a:srgbClr val="002060"/>
                </a:solidFill>
              </a:rPr>
              <a:t>participace</a:t>
            </a:r>
            <a:r>
              <a:rPr lang="en-US" sz="4000" b="1" dirty="0">
                <a:solidFill>
                  <a:srgbClr val="002060"/>
                </a:solidFill>
              </a:rPr>
              <a:t> soc. </a:t>
            </a:r>
            <a:r>
              <a:rPr lang="en-US" sz="4000" b="1" dirty="0" err="1">
                <a:solidFill>
                  <a:srgbClr val="002060"/>
                </a:solidFill>
              </a:rPr>
              <a:t>vyloučených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Romů</a:t>
            </a:r>
            <a:r>
              <a:rPr lang="cs-CZ" sz="4000" b="1" dirty="0">
                <a:solidFill>
                  <a:srgbClr val="002060"/>
                </a:solidFill>
              </a:rPr>
              <a:t> realizovaná ASZ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863EA-E84D-89A5-DA73-52D8831C31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518" y="2674961"/>
            <a:ext cx="9364518" cy="678293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cs-CZ" sz="2800" dirty="0">
                <a:ea typeface="+mn-lt"/>
                <a:cs typeface="+mn-lt"/>
              </a:rPr>
              <a:t>P</a:t>
            </a:r>
            <a:r>
              <a:rPr lang="en-US" sz="2800" dirty="0" err="1">
                <a:ea typeface="+mn-lt"/>
                <a:cs typeface="+mn-lt"/>
              </a:rPr>
              <a:t>osun</a:t>
            </a:r>
            <a:r>
              <a:rPr lang="en-US" sz="2800" dirty="0">
                <a:ea typeface="+mn-lt"/>
                <a:cs typeface="+mn-lt"/>
              </a:rPr>
              <a:t> od </a:t>
            </a:r>
            <a:r>
              <a:rPr lang="en-US" sz="2800" dirty="0" err="1">
                <a:ea typeface="+mn-lt"/>
                <a:cs typeface="+mn-lt"/>
              </a:rPr>
              <a:t>individuálních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problémů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ke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kolektivním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řešením</a:t>
            </a:r>
            <a:endParaRPr lang="en-US" sz="2800" dirty="0">
              <a:cs typeface="Calibri"/>
            </a:endParaRPr>
          </a:p>
          <a:p>
            <a:r>
              <a:rPr lang="cs-CZ" sz="2800" dirty="0">
                <a:ea typeface="+mn-lt"/>
                <a:cs typeface="+mn-lt"/>
              </a:rPr>
              <a:t>Sociální </a:t>
            </a:r>
            <a:r>
              <a:rPr lang="en-US" sz="2800" dirty="0" err="1">
                <a:ea typeface="+mn-lt"/>
                <a:cs typeface="+mn-lt"/>
              </a:rPr>
              <a:t>změna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ve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vnímání</a:t>
            </a:r>
            <a:r>
              <a:rPr lang="en-US" sz="2800" dirty="0">
                <a:ea typeface="+mn-lt"/>
                <a:cs typeface="+mn-lt"/>
              </a:rPr>
              <a:t> soc.</a:t>
            </a:r>
            <a:r>
              <a:rPr lang="cs-CZ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vyloučení</a:t>
            </a:r>
            <a:r>
              <a:rPr lang="en-US" sz="2800" dirty="0">
                <a:ea typeface="+mn-lt"/>
                <a:cs typeface="+mn-lt"/>
              </a:rPr>
              <a:t> s </a:t>
            </a:r>
            <a:r>
              <a:rPr lang="en-US" sz="2800" dirty="0" err="1">
                <a:ea typeface="+mn-lt"/>
                <a:cs typeface="+mn-lt"/>
              </a:rPr>
              <a:t>důrazem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na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udržitelnost</a:t>
            </a:r>
            <a:endParaRPr lang="en-US" sz="2800" dirty="0">
              <a:cs typeface="Calibri"/>
            </a:endParaRPr>
          </a:p>
          <a:p>
            <a:r>
              <a:rPr lang="cs-CZ" sz="2800" dirty="0">
                <a:ea typeface="+mn-lt"/>
                <a:cs typeface="+mn-lt"/>
              </a:rPr>
              <a:t>Příležitost </a:t>
            </a:r>
            <a:r>
              <a:rPr lang="en-US" sz="2800" dirty="0">
                <a:ea typeface="+mn-lt"/>
                <a:cs typeface="+mn-lt"/>
              </a:rPr>
              <a:t>pro </a:t>
            </a:r>
            <a:r>
              <a:rPr lang="en-US" sz="2800" dirty="0" err="1">
                <a:ea typeface="+mn-lt"/>
                <a:cs typeface="+mn-lt"/>
              </a:rPr>
              <a:t>komunity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redefinovat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vztah</a:t>
            </a:r>
            <a:r>
              <a:rPr lang="en-US" sz="2800" dirty="0">
                <a:ea typeface="+mn-lt"/>
                <a:cs typeface="+mn-lt"/>
              </a:rPr>
              <a:t> k </a:t>
            </a:r>
            <a:r>
              <a:rPr lang="en-US" sz="2800" dirty="0" err="1">
                <a:ea typeface="+mn-lt"/>
                <a:cs typeface="+mn-lt"/>
              </a:rPr>
              <a:t>lokalitě</a:t>
            </a:r>
            <a:r>
              <a:rPr lang="en-US" sz="2800" dirty="0">
                <a:ea typeface="+mn-lt"/>
                <a:cs typeface="+mn-lt"/>
              </a:rPr>
              <a:t> (</a:t>
            </a:r>
            <a:r>
              <a:rPr lang="en-US" sz="2800" b="1" dirty="0">
                <a:ea typeface="+mn-lt"/>
                <a:cs typeface="+mn-lt"/>
              </a:rPr>
              <a:t>Ostrava-</a:t>
            </a:r>
            <a:r>
              <a:rPr lang="en-US" sz="2800" b="1" dirty="0" err="1">
                <a:ea typeface="+mn-lt"/>
                <a:cs typeface="+mn-lt"/>
              </a:rPr>
              <a:t>Bedřiška</a:t>
            </a:r>
            <a:r>
              <a:rPr lang="en-US" sz="2800" dirty="0">
                <a:ea typeface="+mn-lt"/>
                <a:cs typeface="+mn-lt"/>
              </a:rPr>
              <a:t>); </a:t>
            </a:r>
            <a:r>
              <a:rPr lang="en-US" sz="2800" dirty="0" err="1">
                <a:ea typeface="+mn-lt"/>
                <a:cs typeface="+mn-lt"/>
              </a:rPr>
              <a:t>převzít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odpovědnost</a:t>
            </a:r>
            <a:r>
              <a:rPr lang="en-US" sz="2800" dirty="0">
                <a:ea typeface="+mn-lt"/>
                <a:cs typeface="+mn-lt"/>
              </a:rPr>
              <a:t> za </a:t>
            </a:r>
            <a:r>
              <a:rPr lang="en-US" sz="2800" dirty="0" err="1">
                <a:ea typeface="+mn-lt"/>
                <a:cs typeface="+mn-lt"/>
              </a:rPr>
              <a:t>svoje</a:t>
            </a:r>
            <a:r>
              <a:rPr lang="en-US" sz="2800" dirty="0">
                <a:ea typeface="+mn-lt"/>
                <a:cs typeface="+mn-lt"/>
              </a:rPr>
              <a:t> </a:t>
            </a:r>
            <a:r>
              <a:rPr lang="en-US" sz="2800" dirty="0" err="1">
                <a:ea typeface="+mn-lt"/>
                <a:cs typeface="+mn-lt"/>
              </a:rPr>
              <a:t>témata</a:t>
            </a:r>
            <a:r>
              <a:rPr lang="en-US" sz="2800" dirty="0">
                <a:ea typeface="+mn-lt"/>
                <a:cs typeface="+mn-lt"/>
              </a:rPr>
              <a:t> (</a:t>
            </a:r>
            <a:r>
              <a:rPr lang="en-US" sz="2800" b="1" dirty="0">
                <a:ea typeface="+mn-lt"/>
                <a:cs typeface="+mn-lt"/>
              </a:rPr>
              <a:t>Ostrava-</a:t>
            </a:r>
            <a:r>
              <a:rPr lang="en-US" sz="2800" b="1" dirty="0" err="1">
                <a:ea typeface="+mn-lt"/>
                <a:cs typeface="+mn-lt"/>
              </a:rPr>
              <a:t>Kunčičky</a:t>
            </a:r>
            <a:r>
              <a:rPr lang="en-US" sz="2800" b="1" dirty="0">
                <a:ea typeface="+mn-lt"/>
                <a:cs typeface="+mn-lt"/>
              </a:rPr>
              <a:t>, </a:t>
            </a:r>
            <a:r>
              <a:rPr lang="en-US" sz="2800" b="1" dirty="0" err="1">
                <a:ea typeface="+mn-lt"/>
                <a:cs typeface="+mn-lt"/>
              </a:rPr>
              <a:t>Budišov</a:t>
            </a:r>
            <a:r>
              <a:rPr lang="en-US" sz="2800" dirty="0">
                <a:ea typeface="+mn-lt"/>
                <a:cs typeface="+mn-lt"/>
              </a:rPr>
              <a:t>)</a:t>
            </a:r>
            <a:endParaRPr lang="en-US" sz="2800" dirty="0">
              <a:cs typeface="Calibri"/>
            </a:endParaRPr>
          </a:p>
          <a:p>
            <a:r>
              <a:rPr lang="cs-CZ" sz="2800" dirty="0">
                <a:ea typeface="+mn-lt"/>
                <a:cs typeface="+mn-lt"/>
              </a:rPr>
              <a:t>Od </a:t>
            </a:r>
            <a:r>
              <a:rPr lang="en-US" sz="2800" dirty="0" err="1">
                <a:ea typeface="+mn-lt"/>
                <a:cs typeface="+mn-lt"/>
              </a:rPr>
              <a:t>pasivních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příjemců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pomoci</a:t>
            </a:r>
            <a:r>
              <a:rPr lang="en-US" sz="2800" dirty="0">
                <a:ea typeface="+mn-lt"/>
                <a:cs typeface="+mn-lt"/>
              </a:rPr>
              <a:t> k </a:t>
            </a:r>
            <a:r>
              <a:rPr lang="en-US" sz="2800" dirty="0" err="1">
                <a:ea typeface="+mn-lt"/>
                <a:cs typeface="+mn-lt"/>
              </a:rPr>
              <a:t>aktivnímu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občanství</a:t>
            </a:r>
            <a:r>
              <a:rPr lang="en-US" sz="2800" dirty="0">
                <a:ea typeface="+mn-lt"/>
                <a:cs typeface="+mn-lt"/>
              </a:rPr>
              <a:t> → </a:t>
            </a:r>
            <a:r>
              <a:rPr lang="en-US" sz="2800" dirty="0" err="1">
                <a:ea typeface="+mn-lt"/>
                <a:cs typeface="+mn-lt"/>
              </a:rPr>
              <a:t>akční</a:t>
            </a:r>
            <a:r>
              <a:rPr lang="en-US" sz="2800" dirty="0">
                <a:ea typeface="+mn-lt"/>
                <a:cs typeface="+mn-lt"/>
              </a:rPr>
              <a:t>, </a:t>
            </a:r>
            <a:r>
              <a:rPr lang="en-US" sz="2800" dirty="0" err="1">
                <a:ea typeface="+mn-lt"/>
                <a:cs typeface="+mn-lt"/>
              </a:rPr>
              <a:t>strategické</a:t>
            </a:r>
            <a:r>
              <a:rPr lang="en-US" sz="2800" dirty="0">
                <a:ea typeface="+mn-lt"/>
                <a:cs typeface="+mn-lt"/>
              </a:rPr>
              <a:t> a </a:t>
            </a:r>
            <a:r>
              <a:rPr lang="en-US" sz="2800" dirty="0" err="1">
                <a:ea typeface="+mn-lt"/>
                <a:cs typeface="+mn-lt"/>
              </a:rPr>
              <a:t>kom</a:t>
            </a:r>
            <a:r>
              <a:rPr lang="en-US" sz="2800" dirty="0">
                <a:ea typeface="+mn-lt"/>
                <a:cs typeface="+mn-lt"/>
              </a:rPr>
              <a:t>. </a:t>
            </a:r>
            <a:r>
              <a:rPr lang="en-US" sz="2800" dirty="0" err="1">
                <a:ea typeface="+mn-lt"/>
                <a:cs typeface="+mn-lt"/>
              </a:rPr>
              <a:t>plánování</a:t>
            </a:r>
            <a:endParaRPr lang="en-US" sz="2800" dirty="0">
              <a:cs typeface="Calibri"/>
            </a:endParaRPr>
          </a:p>
          <a:p>
            <a:r>
              <a:rPr lang="en-US" sz="2800" dirty="0" err="1">
                <a:ea typeface="+mn-lt"/>
                <a:cs typeface="+mn-lt"/>
              </a:rPr>
              <a:t>Souhrnně</a:t>
            </a:r>
            <a:r>
              <a:rPr lang="en-US" sz="2800" dirty="0">
                <a:ea typeface="+mn-lt"/>
                <a:cs typeface="+mn-lt"/>
              </a:rPr>
              <a:t> (2016-2022): </a:t>
            </a:r>
            <a:r>
              <a:rPr lang="en-US" sz="2800" b="1" dirty="0">
                <a:ea typeface="+mn-lt"/>
                <a:cs typeface="+mn-lt"/>
              </a:rPr>
              <a:t>55 </a:t>
            </a:r>
            <a:r>
              <a:rPr lang="en-US" sz="2800" b="1" dirty="0" err="1">
                <a:ea typeface="+mn-lt"/>
                <a:cs typeface="+mn-lt"/>
              </a:rPr>
              <a:t>veřejných</a:t>
            </a:r>
            <a:r>
              <a:rPr lang="en-US" sz="2800" b="1" dirty="0">
                <a:ea typeface="+mn-lt"/>
                <a:cs typeface="+mn-lt"/>
              </a:rPr>
              <a:t> </a:t>
            </a:r>
            <a:r>
              <a:rPr lang="en-US" sz="2800" b="1" dirty="0" err="1">
                <a:ea typeface="+mn-lt"/>
                <a:cs typeface="+mn-lt"/>
              </a:rPr>
              <a:t>setkání</a:t>
            </a:r>
            <a:r>
              <a:rPr lang="en-US" sz="2800" b="1" dirty="0">
                <a:ea typeface="+mn-lt"/>
                <a:cs typeface="+mn-lt"/>
              </a:rPr>
              <a:t> pro min. 1000 </a:t>
            </a:r>
            <a:r>
              <a:rPr lang="en-US" sz="2800" b="1" dirty="0" err="1">
                <a:ea typeface="+mn-lt"/>
                <a:cs typeface="+mn-lt"/>
              </a:rPr>
              <a:t>obyvatel</a:t>
            </a:r>
            <a:r>
              <a:rPr lang="en-US" sz="2800" b="1" dirty="0">
                <a:ea typeface="+mn-lt"/>
                <a:cs typeface="+mn-lt"/>
              </a:rPr>
              <a:t> </a:t>
            </a:r>
            <a:r>
              <a:rPr lang="en-US" sz="2800" dirty="0">
                <a:ea typeface="+mn-lt"/>
                <a:cs typeface="+mn-lt"/>
              </a:rPr>
              <a:t>v 25 </a:t>
            </a:r>
            <a:r>
              <a:rPr lang="en-US" sz="2800" dirty="0" err="1">
                <a:ea typeface="+mn-lt"/>
                <a:cs typeface="+mn-lt"/>
              </a:rPr>
              <a:t>obcích</a:t>
            </a:r>
            <a:r>
              <a:rPr lang="en-US" sz="2800" dirty="0">
                <a:ea typeface="+mn-lt"/>
                <a:cs typeface="+mn-lt"/>
              </a:rPr>
              <a:t>; 21 </a:t>
            </a:r>
            <a:r>
              <a:rPr lang="en-US" sz="2800" dirty="0" err="1">
                <a:ea typeface="+mn-lt"/>
                <a:cs typeface="+mn-lt"/>
              </a:rPr>
              <a:t>projektů</a:t>
            </a:r>
            <a:r>
              <a:rPr lang="en-US" sz="2800" dirty="0">
                <a:ea typeface="+mn-lt"/>
                <a:cs typeface="+mn-lt"/>
              </a:rPr>
              <a:t> OPZ </a:t>
            </a:r>
            <a:r>
              <a:rPr lang="en-US" sz="2800" dirty="0" err="1">
                <a:ea typeface="+mn-lt"/>
                <a:cs typeface="+mn-lt"/>
              </a:rPr>
              <a:t>na</a:t>
            </a:r>
            <a:r>
              <a:rPr lang="en-US" sz="2800" dirty="0">
                <a:ea typeface="+mn-lt"/>
                <a:cs typeface="+mn-lt"/>
              </a:rPr>
              <a:t> KP a </a:t>
            </a:r>
            <a:r>
              <a:rPr lang="en-US" sz="2800" dirty="0" err="1">
                <a:ea typeface="+mn-lt"/>
                <a:cs typeface="+mn-lt"/>
              </a:rPr>
              <a:t>participaci</a:t>
            </a:r>
            <a:r>
              <a:rPr lang="en-US" sz="2800" dirty="0">
                <a:ea typeface="+mn-lt"/>
                <a:cs typeface="+mn-lt"/>
              </a:rPr>
              <a:t> v </a:t>
            </a:r>
            <a:r>
              <a:rPr lang="en-US" sz="2800" dirty="0" err="1">
                <a:ea typeface="+mn-lt"/>
                <a:cs typeface="+mn-lt"/>
              </a:rPr>
              <a:t>hodnotě</a:t>
            </a:r>
            <a:r>
              <a:rPr lang="en-US" sz="2800" dirty="0">
                <a:ea typeface="+mn-lt"/>
                <a:cs typeface="+mn-lt"/>
              </a:rPr>
              <a:t> 110 393 828 </a:t>
            </a:r>
            <a:r>
              <a:rPr lang="en-US" sz="2800" dirty="0" err="1">
                <a:ea typeface="+mn-lt"/>
                <a:cs typeface="+mn-lt"/>
              </a:rPr>
              <a:t>Kč</a:t>
            </a:r>
            <a:endParaRPr lang="en-US" sz="2800" dirty="0">
              <a:cs typeface="Calibri"/>
            </a:endParaRPr>
          </a:p>
          <a:p>
            <a:r>
              <a:rPr lang="en-US" sz="2800" dirty="0" err="1">
                <a:ea typeface="+mn-lt"/>
                <a:cs typeface="+mn-lt"/>
              </a:rPr>
              <a:t>Souhrnně</a:t>
            </a:r>
            <a:r>
              <a:rPr lang="en-US" sz="2800" dirty="0">
                <a:ea typeface="+mn-lt"/>
                <a:cs typeface="+mn-lt"/>
              </a:rPr>
              <a:t> (2023): 15 </a:t>
            </a:r>
            <a:r>
              <a:rPr lang="en-US" sz="2800" dirty="0" err="1">
                <a:ea typeface="+mn-lt"/>
                <a:cs typeface="+mn-lt"/>
              </a:rPr>
              <a:t>účastníků</a:t>
            </a:r>
            <a:r>
              <a:rPr lang="en-US" sz="2800" dirty="0">
                <a:ea typeface="+mn-lt"/>
                <a:cs typeface="+mn-lt"/>
              </a:rPr>
              <a:t> </a:t>
            </a:r>
            <a:r>
              <a:rPr lang="en-US" sz="2800" dirty="0" err="1">
                <a:ea typeface="+mn-lt"/>
                <a:cs typeface="+mn-lt"/>
              </a:rPr>
              <a:t>kurzu</a:t>
            </a:r>
            <a:r>
              <a:rPr lang="en-US" sz="2800" dirty="0">
                <a:ea typeface="+mn-lt"/>
                <a:cs typeface="+mn-lt"/>
              </a:rPr>
              <a:t> KP z 5 </a:t>
            </a:r>
            <a:r>
              <a:rPr lang="en-US" sz="2800" dirty="0" err="1">
                <a:ea typeface="+mn-lt"/>
                <a:cs typeface="+mn-lt"/>
              </a:rPr>
              <a:t>krajů</a:t>
            </a:r>
            <a:r>
              <a:rPr lang="en-US" sz="2800" dirty="0">
                <a:ea typeface="+mn-lt"/>
                <a:cs typeface="+mn-lt"/>
              </a:rPr>
              <a:t>, </a:t>
            </a:r>
            <a:r>
              <a:rPr lang="en-US" sz="2800" dirty="0" err="1">
                <a:ea typeface="+mn-lt"/>
                <a:cs typeface="+mn-lt"/>
              </a:rPr>
              <a:t>podpora</a:t>
            </a:r>
            <a:r>
              <a:rPr lang="en-US" sz="2800" dirty="0">
                <a:ea typeface="+mn-lt"/>
                <a:cs typeface="+mn-lt"/>
              </a:rPr>
              <a:t> 99 </a:t>
            </a:r>
            <a:r>
              <a:rPr lang="en-US" sz="2800" dirty="0" err="1">
                <a:ea typeface="+mn-lt"/>
                <a:cs typeface="+mn-lt"/>
              </a:rPr>
              <a:t>osob</a:t>
            </a:r>
            <a:r>
              <a:rPr lang="en-US" sz="2800" dirty="0">
                <a:ea typeface="+mn-lt"/>
                <a:cs typeface="+mn-lt"/>
              </a:rPr>
              <a:t>/</a:t>
            </a:r>
            <a:r>
              <a:rPr lang="en-US" sz="2800" dirty="0" err="1">
                <a:ea typeface="+mn-lt"/>
                <a:cs typeface="+mn-lt"/>
              </a:rPr>
              <a:t>realizátorů</a:t>
            </a:r>
            <a:r>
              <a:rPr lang="en-US" sz="2800" dirty="0">
                <a:ea typeface="+mn-lt"/>
                <a:cs typeface="+mn-lt"/>
              </a:rPr>
              <a:t> KP/1389h., 20 </a:t>
            </a:r>
            <a:r>
              <a:rPr lang="en-US" sz="2800" dirty="0" err="1">
                <a:ea typeface="+mn-lt"/>
                <a:cs typeface="+mn-lt"/>
              </a:rPr>
              <a:t>projektů</a:t>
            </a:r>
            <a:r>
              <a:rPr lang="en-US" sz="2800" dirty="0">
                <a:ea typeface="+mn-lt"/>
                <a:cs typeface="+mn-lt"/>
              </a:rPr>
              <a:t> OPZ+ </a:t>
            </a:r>
            <a:r>
              <a:rPr lang="en-US" sz="2800" dirty="0" err="1">
                <a:ea typeface="+mn-lt"/>
                <a:cs typeface="+mn-lt"/>
              </a:rPr>
              <a:t>na</a:t>
            </a:r>
            <a:r>
              <a:rPr lang="en-US" sz="2800" dirty="0">
                <a:ea typeface="+mn-lt"/>
                <a:cs typeface="+mn-lt"/>
              </a:rPr>
              <a:t> KP a </a:t>
            </a:r>
            <a:r>
              <a:rPr lang="en-US" sz="2800" dirty="0" err="1">
                <a:ea typeface="+mn-lt"/>
                <a:cs typeface="+mn-lt"/>
              </a:rPr>
              <a:t>participaci</a:t>
            </a:r>
            <a:r>
              <a:rPr lang="en-US" sz="2800" dirty="0">
                <a:ea typeface="+mn-lt"/>
                <a:cs typeface="+mn-lt"/>
              </a:rPr>
              <a:t> za 156 032 411 </a:t>
            </a:r>
            <a:r>
              <a:rPr lang="en-US" sz="2800" dirty="0" err="1">
                <a:ea typeface="+mn-lt"/>
                <a:cs typeface="+mn-lt"/>
              </a:rPr>
              <a:t>Kč</a:t>
            </a: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7CB109-3EAF-EF9B-D674-725002378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8525" y="4058216"/>
            <a:ext cx="7932843" cy="478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11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8CDAC-F7B0-2718-1572-E47A538D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170" y="1441671"/>
            <a:ext cx="15251088" cy="1578428"/>
          </a:xfrm>
        </p:spPr>
        <p:txBody>
          <a:bodyPr>
            <a:normAutofit/>
          </a:bodyPr>
          <a:lstStyle/>
          <a:p>
            <a:r>
              <a:rPr lang="cs-CZ" sz="4000" b="1">
                <a:solidFill>
                  <a:srgbClr val="002060"/>
                </a:solidFill>
                <a:cs typeface="Calibri"/>
              </a:rPr>
              <a:t>Projekty romských lídryň jako efekt zplnomocnění</a:t>
            </a:r>
            <a:br>
              <a:rPr lang="cs-CZ" sz="4000" b="1">
                <a:solidFill>
                  <a:srgbClr val="002060"/>
                </a:solidFill>
                <a:cs typeface="Calibri"/>
              </a:rPr>
            </a:br>
            <a:r>
              <a:rPr lang="cs-CZ" sz="4000" b="1">
                <a:solidFill>
                  <a:srgbClr val="002060"/>
                </a:solidFill>
                <a:cs typeface="Calibri"/>
              </a:rPr>
              <a:t>prostřednictvím komunitní práce v SVL (</a:t>
            </a:r>
            <a:r>
              <a:rPr lang="cs-CZ" sz="4000" b="1">
                <a:solidFill>
                  <a:srgbClr val="002060"/>
                </a:solidFill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Nadace Via + ASZ</a:t>
            </a:r>
            <a:r>
              <a:rPr lang="cs-CZ" sz="4000" b="1">
                <a:solidFill>
                  <a:srgbClr val="002060"/>
                </a:solidFill>
                <a:cs typeface="Calibri"/>
              </a:rPr>
              <a:t>)</a:t>
            </a:r>
          </a:p>
          <a:p>
            <a:endParaRPr lang="en-US"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A5EC1-327C-8754-5D2F-67BA63573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46" y="2933678"/>
            <a:ext cx="13117815" cy="755464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cs-CZ" sz="2800" dirty="0">
                <a:ea typeface="+mn-lt"/>
                <a:cs typeface="+mn-lt"/>
              </a:rPr>
              <a:t>Posílení postavení a participace </a:t>
            </a:r>
            <a:r>
              <a:rPr lang="cs-CZ" sz="2800" b="1" dirty="0">
                <a:ea typeface="+mn-lt"/>
                <a:cs typeface="+mn-lt"/>
              </a:rPr>
              <a:t>v sociálně vyloučených romských komunitách</a:t>
            </a:r>
            <a:r>
              <a:rPr lang="cs-CZ" sz="2800" dirty="0">
                <a:ea typeface="+mn-lt"/>
                <a:cs typeface="+mn-lt"/>
              </a:rPr>
              <a:t>:</a:t>
            </a:r>
          </a:p>
          <a:p>
            <a:pPr marL="0" indent="0">
              <a:buNone/>
            </a:pPr>
            <a:endParaRPr lang="cs-CZ" sz="2800" dirty="0">
              <a:cs typeface="Calibri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cs-CZ" b="1" dirty="0">
                <a:ea typeface="+mn-lt"/>
                <a:cs typeface="+mn-lt"/>
              </a:rPr>
              <a:t>Celkem 16 projektů (2021-2022) </a:t>
            </a:r>
            <a:r>
              <a:rPr lang="cs-CZ" dirty="0">
                <a:ea typeface="+mn-lt"/>
                <a:cs typeface="+mn-lt"/>
              </a:rPr>
              <a:t>iniciovaných a realizovaných </a:t>
            </a:r>
            <a:r>
              <a:rPr lang="cs-CZ" b="1" dirty="0">
                <a:ea typeface="+mn-lt"/>
                <a:cs typeface="+mn-lt"/>
              </a:rPr>
              <a:t>přímo romskými obyvateli </a:t>
            </a:r>
            <a:r>
              <a:rPr lang="cs-CZ" dirty="0">
                <a:ea typeface="+mn-lt"/>
                <a:cs typeface="+mn-lt"/>
              </a:rPr>
              <a:t>SVL</a:t>
            </a:r>
            <a:endParaRPr lang="cs-CZ" dirty="0">
              <a:cs typeface="Calibri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>
                <a:ea typeface="+mn-lt"/>
                <a:cs typeface="+mn-lt"/>
              </a:rPr>
              <a:t>Na organizaci akcí se podílelo </a:t>
            </a:r>
            <a:r>
              <a:rPr lang="cs-CZ" b="1" dirty="0">
                <a:ea typeface="+mn-lt"/>
                <a:cs typeface="+mn-lt"/>
              </a:rPr>
              <a:t>160 obyvatel</a:t>
            </a:r>
            <a:r>
              <a:rPr lang="cs-CZ" dirty="0">
                <a:ea typeface="+mn-lt"/>
                <a:cs typeface="+mn-lt"/>
              </a:rPr>
              <a:t> vyloučených komunit, akcí se zúčastnilo cca </a:t>
            </a:r>
            <a:r>
              <a:rPr lang="cs-CZ" b="1" dirty="0">
                <a:ea typeface="+mn-lt"/>
                <a:cs typeface="+mn-lt"/>
              </a:rPr>
              <a:t>990 dalších osob</a:t>
            </a:r>
            <a:r>
              <a:rPr lang="cs-CZ" dirty="0">
                <a:ea typeface="+mn-lt"/>
                <a:cs typeface="+mn-lt"/>
              </a:rPr>
              <a:t>.</a:t>
            </a:r>
            <a:endParaRPr lang="cs-CZ" dirty="0">
              <a:cs typeface="Calibri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>
                <a:ea typeface="+mn-lt"/>
                <a:cs typeface="+mn-lt"/>
              </a:rPr>
              <a:t>Účast </a:t>
            </a:r>
            <a:r>
              <a:rPr lang="cs-CZ" b="1" dirty="0">
                <a:ea typeface="+mn-lt"/>
                <a:cs typeface="+mn-lt"/>
              </a:rPr>
              <a:t>78 obyvatel</a:t>
            </a:r>
            <a:r>
              <a:rPr lang="cs-CZ" dirty="0">
                <a:ea typeface="+mn-lt"/>
                <a:cs typeface="+mn-lt"/>
              </a:rPr>
              <a:t> ze SVL na svépomocných rekonstrukcích, zvelebování prostor a zvelebování společných prostor.</a:t>
            </a:r>
            <a:endParaRPr lang="cs-CZ" dirty="0">
              <a:cs typeface="Calibri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cs-CZ" b="1" dirty="0">
                <a:ea typeface="+mn-lt"/>
                <a:cs typeface="+mn-lt"/>
              </a:rPr>
              <a:t>106 obyvatel</a:t>
            </a:r>
            <a:r>
              <a:rPr lang="cs-CZ" dirty="0">
                <a:ea typeface="+mn-lt"/>
                <a:cs typeface="+mn-lt"/>
              </a:rPr>
              <a:t> si zvýšilo kompetence v oblastech plánování, realizace a vyhodnocování sousedských projektů a vzdělávacích aktivit.</a:t>
            </a:r>
            <a:endParaRPr lang="cs-CZ" dirty="0">
              <a:cs typeface="Calibri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cs-CZ" dirty="0">
                <a:ea typeface="+mn-lt"/>
                <a:cs typeface="+mn-lt"/>
              </a:rPr>
              <a:t>Vzdělávání </a:t>
            </a:r>
            <a:r>
              <a:rPr lang="cs-CZ" b="1" dirty="0">
                <a:ea typeface="+mn-lt"/>
                <a:cs typeface="+mn-lt"/>
              </a:rPr>
              <a:t>28 komunitních lídryň:</a:t>
            </a:r>
            <a:r>
              <a:rPr lang="cs-CZ" dirty="0">
                <a:ea typeface="+mn-lt"/>
                <a:cs typeface="+mn-lt"/>
              </a:rPr>
              <a:t> WS o komunitní práci, plánování projektů a sociálním začleňování → budování širších sítí a výměny zkušeností.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2744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C41312-0E16-7458-A064-5CD842A8DA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8459" y="1531236"/>
            <a:ext cx="11246425" cy="8755639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E39808-C3AD-5E41-04F6-EF74F0432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294" y="587823"/>
            <a:ext cx="11537247" cy="1143000"/>
          </a:xfrm>
        </p:spPr>
        <p:txBody>
          <a:bodyPr/>
          <a:lstStyle/>
          <a:p>
            <a:r>
              <a:rPr lang="cs-CZ" dirty="0">
                <a:ea typeface="Calibri"/>
                <a:cs typeface="Calibri"/>
              </a:rPr>
              <a:t>Mapa spolupracujících lokalit 2024</a:t>
            </a:r>
          </a:p>
        </p:txBody>
      </p:sp>
    </p:spTree>
    <p:extLst>
      <p:ext uri="{BB962C8B-B14F-4D97-AF65-F5344CB8AC3E}">
        <p14:creationId xmlns:p14="http://schemas.microsoft.com/office/powerpoint/2010/main" val="463261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C11D16-4CF2-15CE-B7DD-E41AC541A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>
                <a:solidFill>
                  <a:srgbClr val="002060"/>
                </a:solidFill>
              </a:rPr>
              <a:t>Asistenti prevence kriminality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82CDC3-5AB0-8D10-2BDB-0FB8EA476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997" y="3470352"/>
            <a:ext cx="9391906" cy="5584164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cs-CZ" dirty="0"/>
          </a:p>
          <a:p>
            <a:r>
              <a:rPr lang="cs-CZ" dirty="0"/>
              <a:t>Projekty podporují zaměstnávání, vzdělávání a sociální začleňování, což přispívá k ekonomické stabilitě a snižování kriminality.</a:t>
            </a:r>
          </a:p>
          <a:p>
            <a:r>
              <a:rPr lang="cs-CZ" dirty="0"/>
              <a:t>Zaměřeny na zapojení </a:t>
            </a:r>
            <a:r>
              <a:rPr lang="cs-CZ" b="1" dirty="0"/>
              <a:t>obyvatel sociálně vyloučených lokalit</a:t>
            </a:r>
            <a:r>
              <a:rPr lang="cs-CZ" dirty="0"/>
              <a:t>. </a:t>
            </a:r>
          </a:p>
          <a:p>
            <a:r>
              <a:rPr lang="cs-CZ" dirty="0"/>
              <a:t>Nadpoloviční většina osob na pozicích asistentů prevence kriminality je </a:t>
            </a:r>
            <a:r>
              <a:rPr lang="cs-CZ" b="1" dirty="0"/>
              <a:t>romské etnicity</a:t>
            </a:r>
            <a:r>
              <a:rPr lang="cs-CZ" dirty="0"/>
              <a:t>. </a:t>
            </a:r>
          </a:p>
          <a:p>
            <a:endParaRPr lang="cs-CZ" dirty="0"/>
          </a:p>
        </p:txBody>
      </p:sp>
      <p:pic>
        <p:nvPicPr>
          <p:cNvPr id="5" name="Obrázek 4" descr="Obsah obrázku oblečení, venku, osoba, muž&#10;&#10;Popis byl vytvořen automaticky">
            <a:extLst>
              <a:ext uri="{FF2B5EF4-FFF2-40B4-BE49-F238E27FC236}">
                <a16:creationId xmlns:a16="http://schemas.microsoft.com/office/drawing/2014/main" id="{CF33D457-3F85-0E97-DF4B-BF1108D4B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3153" y="3575386"/>
            <a:ext cx="6468579" cy="505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0620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62976-9953-AD5B-AD03-FDAF024AF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b="1" dirty="0">
                <a:solidFill>
                  <a:srgbClr val="002060"/>
                </a:solidFill>
              </a:rPr>
              <a:t>Zkušenosti z projektů APK v Dubí a České Kamenici</a:t>
            </a:r>
            <a:endParaRPr lang="cs-CZ" sz="4000" b="1" dirty="0">
              <a:solidFill>
                <a:srgbClr val="00206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70411A1-2A30-8861-4DDE-6A50F07B8A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947" y="3481967"/>
            <a:ext cx="11160608" cy="5323069"/>
          </a:xfrm>
        </p:spPr>
        <p:txBody>
          <a:bodyPr>
            <a:normAutofit fontScale="85000" lnSpcReduction="20000"/>
          </a:bodyPr>
          <a:lstStyle/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Ti, kteří se na pozici osvědčili, postupně od obcí dostali smlouvy na dobu neurčitou. -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Stabilita zaměstnání je předpokladem stabilizace člověka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!</a:t>
            </a:r>
            <a:endParaRPr lang="cs-CZ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Díky práci u městské policie se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většině podařilo vyřešit dluhy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nebo je k vyřešení blízko. </a:t>
            </a:r>
          </a:p>
          <a:p>
            <a:pPr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Podle údajů MÚ u některých APK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překročila výše mzdy hranici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minimální mzdy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cs-CZ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Většina dotazovaných uvedla, že se jim díky práci podařilo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začlenit se do společnosti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Vnímají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respekt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hrdost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radost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cs-CZ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 většinu je práce APK víc než jen pouhá práce. </a:t>
            </a:r>
            <a:r>
              <a:rPr lang="cs-CZ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Je to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služba městu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nebo </a:t>
            </a:r>
            <a:r>
              <a:rPr lang="cs-CZ" sz="2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poslání</a:t>
            </a:r>
            <a:r>
              <a:rPr lang="cs-CZ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Vidí smysl a užitek.</a:t>
            </a: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cs-CZ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Pro úspěch je klíčová role mentora, </a:t>
            </a:r>
            <a:r>
              <a:rPr lang="cs-CZ" sz="2800" b="1" dirty="0">
                <a:latin typeface="Calibri" panose="020F0502020204030204" pitchFamily="34" charset="0"/>
                <a:ea typeface="Times New Roman" panose="02020603050405020304" pitchFamily="18" charset="0"/>
              </a:rPr>
              <a:t>přijetí v kolektivu, akceptace, zastání</a:t>
            </a:r>
            <a:r>
              <a:rPr lang="cs-CZ" sz="2800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cs-CZ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cs-CZ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Zdroj: Monitoringu plnění projektů OPZ+ a projektů z dotačního systému prevence kriminality Ministerstva vnitra v lokalitách,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které aktivně spolupracují s Agenturou.</a:t>
            </a:r>
          </a:p>
          <a:p>
            <a:pPr marL="342900" lvl="0" indent="-342900" algn="just" fontAlgn="base"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cs-CZ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5" name="Obrázek 4" descr="Obsah obrázku oblečení, venku, osoba, Reflexní oděvy&#10;&#10;Popis byl vytvořen automaticky">
            <a:extLst>
              <a:ext uri="{FF2B5EF4-FFF2-40B4-BE49-F238E27FC236}">
                <a16:creationId xmlns:a16="http://schemas.microsoft.com/office/drawing/2014/main" id="{CDB98CE9-95CA-04E5-C949-495E13B25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2107" y="4656792"/>
            <a:ext cx="5286077" cy="297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02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C11D16-4CF2-15CE-B7DD-E41AC541A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>
                <a:solidFill>
                  <a:srgbClr val="002060"/>
                </a:solidFill>
              </a:rPr>
              <a:t>Dobré praxe APK Ostrava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82CDC3-5AB0-8D10-2BDB-0FB8EA476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3112168"/>
            <a:ext cx="9391906" cy="55154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Nárůst počtu Asistentů z 6 na 12.</a:t>
            </a:r>
            <a:endParaRPr lang="cs-CZ" dirty="0">
              <a:ea typeface="Calibri"/>
              <a:cs typeface="Calibri"/>
            </a:endParaRPr>
          </a:p>
          <a:p>
            <a:r>
              <a:rPr lang="cs-CZ" dirty="0"/>
              <a:t>Pravidelná setkávání a výměna zkušeností </a:t>
            </a:r>
            <a:br>
              <a:rPr lang="cs-CZ" dirty="0"/>
            </a:br>
            <a:r>
              <a:rPr lang="cs-CZ" dirty="0"/>
              <a:t>s APK z dalších obcí.</a:t>
            </a:r>
          </a:p>
          <a:p>
            <a:r>
              <a:rPr lang="cs-CZ" dirty="0"/>
              <a:t>Poskytují primární prevenci dětem a mládeži.</a:t>
            </a:r>
          </a:p>
          <a:p>
            <a:r>
              <a:rPr lang="cs-CZ" dirty="0"/>
              <a:t>„Klub s APK“ pro děti hrající si na ulici.</a:t>
            </a:r>
          </a:p>
          <a:p>
            <a:r>
              <a:rPr lang="cs-CZ" dirty="0"/>
              <a:t>Účast na jednání multidisciplinárních týmů.</a:t>
            </a:r>
          </a:p>
          <a:p>
            <a:r>
              <a:rPr lang="cs-CZ" dirty="0"/>
              <a:t>Spolupráce na přípravě komunitních akcí.</a:t>
            </a:r>
          </a:p>
          <a:p>
            <a:r>
              <a:rPr lang="cs-CZ" dirty="0"/>
              <a:t>Partnerství se školami – besedy se žáky</a:t>
            </a:r>
          </a:p>
          <a:p>
            <a:r>
              <a:rPr lang="cs-CZ" dirty="0"/>
              <a:t>Charitativní akce</a:t>
            </a:r>
          </a:p>
          <a:p>
            <a:endParaRPr lang="cs-CZ" dirty="0"/>
          </a:p>
        </p:txBody>
      </p:sp>
      <p:pic>
        <p:nvPicPr>
          <p:cNvPr id="6" name="Obrázek 5" descr="Obsah obrázku oblečení, osoba, muž, nábytek&#10;&#10;Popis byl vytvořen automaticky">
            <a:extLst>
              <a:ext uri="{FF2B5EF4-FFF2-40B4-BE49-F238E27FC236}">
                <a16:creationId xmlns:a16="http://schemas.microsoft.com/office/drawing/2014/main" id="{2C2E07C2-7A70-7D37-11D9-64EA55067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129" y="3546905"/>
            <a:ext cx="8000769" cy="482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2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CCB930-D4E5-532C-DD9F-8074CC18B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b="1" dirty="0">
                <a:solidFill>
                  <a:srgbClr val="002060"/>
                </a:solidFill>
              </a:rPr>
              <a:t>Fórum sociálního začleňování „Je váš hlas slyšet?“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CF9A1C-7A6D-3852-2928-DEE936185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2" y="4037428"/>
            <a:ext cx="10246208" cy="4727319"/>
          </a:xfrm>
        </p:spPr>
        <p:txBody>
          <a:bodyPr>
            <a:normAutofit/>
          </a:bodyPr>
          <a:lstStyle/>
          <a:p>
            <a:r>
              <a:rPr lang="cs-CZ" sz="2800" b="1" dirty="0"/>
              <a:t>Cíl:</a:t>
            </a:r>
            <a:r>
              <a:rPr lang="cs-CZ" sz="2800" dirty="0"/>
              <a:t> Dát hlas pracovníkům </a:t>
            </a:r>
            <a:r>
              <a:rPr lang="cs-CZ" sz="2800" b="1" dirty="0"/>
              <a:t>romských a na Romy zaměřených organizací </a:t>
            </a:r>
            <a:r>
              <a:rPr lang="cs-CZ" sz="2800" dirty="0"/>
              <a:t>z lokalit.</a:t>
            </a:r>
          </a:p>
          <a:p>
            <a:r>
              <a:rPr lang="cs-CZ" sz="2800" dirty="0"/>
              <a:t>Otevřená a věcná diskuse o tom, co v SZ funguje. </a:t>
            </a:r>
          </a:p>
          <a:p>
            <a:r>
              <a:rPr lang="cs-CZ" sz="2800" dirty="0"/>
              <a:t>Navázání dlouhodobé spolupráce s důrazem na participativní účast.</a:t>
            </a:r>
          </a:p>
          <a:p>
            <a:r>
              <a:rPr lang="cs-CZ" sz="2800" dirty="0"/>
              <a:t>Rozvoj kompetencí. </a:t>
            </a:r>
          </a:p>
          <a:p>
            <a:r>
              <a:rPr lang="cs-CZ" sz="2800" dirty="0"/>
              <a:t>Přenášení zkušeností na vyšší úrovně státní správy.</a:t>
            </a:r>
          </a:p>
          <a:p>
            <a:r>
              <a:rPr lang="cs-CZ" sz="2800" dirty="0"/>
              <a:t>87 účastníků.</a:t>
            </a:r>
          </a:p>
          <a:p>
            <a:r>
              <a:rPr lang="cs-CZ" sz="2800" dirty="0"/>
              <a:t>Pozitivní zpětná vazba a chuť spolupracovat ze strany účastníků.</a:t>
            </a:r>
          </a:p>
          <a:p>
            <a:r>
              <a:rPr lang="cs-CZ" sz="2800" dirty="0"/>
              <a:t>(Realizováno v rámci projektu RSSZ)</a:t>
            </a:r>
          </a:p>
          <a:p>
            <a:endParaRPr lang="cs-CZ" sz="2800" dirty="0"/>
          </a:p>
        </p:txBody>
      </p:sp>
      <p:pic>
        <p:nvPicPr>
          <p:cNvPr id="5" name="Obrázek 4" descr="Obsah obrázku oblečení, osoba, Lidská tvář, žena&#10;&#10;Popis byl vytvořen automaticky">
            <a:extLst>
              <a:ext uri="{FF2B5EF4-FFF2-40B4-BE49-F238E27FC236}">
                <a16:creationId xmlns:a16="http://schemas.microsoft.com/office/drawing/2014/main" id="{35ED6E25-E417-3627-9771-8D9FD1BAF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4136" y="2802386"/>
            <a:ext cx="4388254" cy="3294986"/>
          </a:xfrm>
          <a:prstGeom prst="rect">
            <a:avLst/>
          </a:prstGeom>
        </p:spPr>
      </p:pic>
      <p:pic>
        <p:nvPicPr>
          <p:cNvPr id="7" name="Obrázek 6" descr="Obsah obrázku oblečení, interiér, židle, osoba&#10;&#10;Popis byl vytvořen automaticky">
            <a:extLst>
              <a:ext uri="{FF2B5EF4-FFF2-40B4-BE49-F238E27FC236}">
                <a16:creationId xmlns:a16="http://schemas.microsoft.com/office/drawing/2014/main" id="{E9F71814-9DD8-0AE6-4E7B-4290C1B7E7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4136" y="6427937"/>
            <a:ext cx="4388253" cy="329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50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94F4687B-6E59-2E10-18F8-86D7F0456169}"/>
              </a:ext>
            </a:extLst>
          </p:cNvPr>
          <p:cNvSpPr txBox="1"/>
          <p:nvPr/>
        </p:nvSpPr>
        <p:spPr>
          <a:xfrm>
            <a:off x="4065984" y="4055531"/>
            <a:ext cx="9906000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cs-CZ" sz="6600">
                <a:latin typeface="+mj-lt"/>
              </a:rPr>
              <a:t>Děkujeme za pozornost!</a:t>
            </a:r>
            <a:endParaRPr lang="en-US">
              <a:cs typeface="Calibri"/>
            </a:endParaRPr>
          </a:p>
          <a:p>
            <a:pPr algn="ctr"/>
            <a:endParaRPr lang="cs-CZ" sz="6600">
              <a:cs typeface="Calibri"/>
            </a:endParaRPr>
          </a:p>
          <a:p>
            <a:pPr algn="r"/>
            <a:r>
              <a:rPr lang="cs-CZ" sz="2800" b="1">
                <a:cs typeface="Calibri"/>
              </a:rPr>
              <a:t>Martin Šimáček</a:t>
            </a:r>
            <a:r>
              <a:rPr lang="cs-CZ" sz="2800">
                <a:cs typeface="Calibri"/>
              </a:rPr>
              <a:t> </a:t>
            </a:r>
          </a:p>
          <a:p>
            <a:pPr algn="r"/>
            <a:r>
              <a:rPr lang="cs-CZ" sz="2800">
                <a:cs typeface="Calibri"/>
              </a:rPr>
              <a:t>777 787 974</a:t>
            </a:r>
          </a:p>
          <a:p>
            <a:pPr algn="r"/>
            <a:r>
              <a:rPr lang="cs-CZ" sz="2800">
                <a:cs typeface="Calibri"/>
              </a:rPr>
              <a:t>martin.simacek@mmr.gov.cz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3C37F-6A4C-09E7-B239-19E7850BF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>
                <a:solidFill>
                  <a:srgbClr val="002060"/>
                </a:solidFill>
              </a:rPr>
              <a:t>Koordinovaný přístup k sociálnímu vyloučení 2021+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7BA29-AF37-1FC6-B6C8-4584E5814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8340" y="3016138"/>
            <a:ext cx="12696086" cy="583065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cs-CZ" dirty="0">
                <a:ea typeface="Calibri"/>
                <a:cs typeface="Calibri"/>
              </a:rPr>
              <a:t>Určen pro podporu územních celků, svazků obcí, MAS a místních sítí podpůrných aktivit a služeb.</a:t>
            </a:r>
          </a:p>
          <a:p>
            <a:r>
              <a:rPr lang="cs-CZ" dirty="0">
                <a:ea typeface="Calibri"/>
                <a:cs typeface="Calibri"/>
              </a:rPr>
              <a:t>Podpora plánování a realizace integračních opatření v samostatné působnosti zapojených územních celků (především obcí).</a:t>
            </a:r>
          </a:p>
          <a:p>
            <a:r>
              <a:rPr lang="cs-CZ" dirty="0">
                <a:ea typeface="Calibri"/>
                <a:cs typeface="Calibri"/>
              </a:rPr>
              <a:t>Implementací KPSV 2021+ je pověřeno Ministerstvo pro místní rozvoj (Agentura), ve spolupráci s MPSV, s MŠMT a s Úřadem vlády ČR.</a:t>
            </a:r>
          </a:p>
          <a:p>
            <a:pPr marL="0" indent="0">
              <a:buNone/>
            </a:pPr>
            <a:br>
              <a:rPr lang="cs-CZ" b="1" dirty="0">
                <a:ea typeface="Calibri"/>
                <a:cs typeface="Calibri"/>
              </a:rPr>
            </a:br>
            <a:r>
              <a:rPr lang="cs-CZ" b="1" dirty="0">
                <a:ea typeface="Calibri"/>
                <a:cs typeface="Calibri"/>
              </a:rPr>
              <a:t>Realizován zejména prostřednictvím </a:t>
            </a:r>
            <a:r>
              <a:rPr lang="cs-CZ" dirty="0">
                <a:ea typeface="Calibri"/>
                <a:cs typeface="Calibri"/>
              </a:rPr>
              <a:t>OP:</a:t>
            </a:r>
          </a:p>
          <a:p>
            <a:r>
              <a:rPr lang="cs-CZ" b="1" dirty="0">
                <a:ea typeface="Calibri"/>
                <a:cs typeface="Calibri"/>
              </a:rPr>
              <a:t>Zaměstnanost plus</a:t>
            </a:r>
            <a:r>
              <a:rPr lang="cs-CZ" dirty="0">
                <a:ea typeface="Calibri"/>
                <a:cs typeface="Calibri"/>
              </a:rPr>
              <a:t> 2021–2027 (OPZ+);</a:t>
            </a:r>
          </a:p>
          <a:p>
            <a:r>
              <a:rPr lang="cs-CZ" b="1" dirty="0">
                <a:ea typeface="Calibri"/>
                <a:cs typeface="Calibri"/>
              </a:rPr>
              <a:t>Jan Amos Komenský</a:t>
            </a:r>
            <a:r>
              <a:rPr lang="cs-CZ" dirty="0">
                <a:ea typeface="Calibri"/>
                <a:cs typeface="Calibri"/>
              </a:rPr>
              <a:t> 2021–2027 (OP JAK) </a:t>
            </a:r>
          </a:p>
          <a:p>
            <a:r>
              <a:rPr lang="cs-CZ" b="1" dirty="0">
                <a:ea typeface="Calibri"/>
                <a:cs typeface="Calibri"/>
              </a:rPr>
              <a:t>Integrovaný regionální operační program </a:t>
            </a:r>
            <a:br>
              <a:rPr lang="cs-CZ" dirty="0">
                <a:ea typeface="Calibri"/>
                <a:cs typeface="Calibri"/>
              </a:rPr>
            </a:br>
            <a:r>
              <a:rPr lang="cs-CZ" dirty="0">
                <a:ea typeface="Calibri"/>
                <a:cs typeface="Calibri"/>
              </a:rPr>
              <a:t>pro období 2021–2027 (IROP 2021–2027).</a:t>
            </a:r>
          </a:p>
          <a:p>
            <a:endParaRPr lang="cs-CZ" dirty="0">
              <a:ea typeface="Calibri"/>
              <a:cs typeface="Calibri"/>
            </a:endParaRPr>
          </a:p>
        </p:txBody>
      </p:sp>
      <p:pic>
        <p:nvPicPr>
          <p:cNvPr id="5" name="Obrázek 4" descr="Obsah obrázku text, snímek obrazovky, kruh, Písmo&#10;&#10;Popis byl vytvořen automaticky">
            <a:extLst>
              <a:ext uri="{FF2B5EF4-FFF2-40B4-BE49-F238E27FC236}">
                <a16:creationId xmlns:a16="http://schemas.microsoft.com/office/drawing/2014/main" id="{453DEE49-C545-5469-991E-376FAED2EA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039" y="5293625"/>
            <a:ext cx="6335081" cy="53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15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54B41-D804-371A-8607-DFDCCE101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OP Zaměstnanost + Výzva č. 18 - Podpora sociálního začleňování ve vyloučených lokalitách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05010-3D5F-CCA1-4D9B-630A2ECD1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127" y="3482621"/>
            <a:ext cx="11912805" cy="532306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cs-CZ" dirty="0"/>
              <a:t>V rámci ukončených operačních programů OPZ a OP VVV došlo u obcí spolupracující s ASZ k realizaci 410 úspěšných projektů, finanční podpora cca 3 miliardy korun. </a:t>
            </a:r>
          </a:p>
          <a:p>
            <a:r>
              <a:rPr lang="cs-CZ" dirty="0"/>
              <a:t>Ve výzvě OPZ+ č. 18 Agentura k prosinci 2023 napomohla s přípravou </a:t>
            </a:r>
            <a:r>
              <a:rPr lang="cs-CZ" b="1" dirty="0"/>
              <a:t>144 schválených projektů obcí </a:t>
            </a:r>
            <a:r>
              <a:rPr lang="cs-CZ" dirty="0"/>
              <a:t>a nevládních organizací za 1 300 143 092 Kč:  </a:t>
            </a:r>
            <a:r>
              <a:rPr lang="cs-CZ" b="1" dirty="0"/>
              <a:t>sociální bydlení, zabydlování, terénní programy</a:t>
            </a:r>
            <a:r>
              <a:rPr lang="cs-CZ" dirty="0"/>
              <a:t>, </a:t>
            </a:r>
            <a:r>
              <a:rPr lang="cs-CZ" b="1" dirty="0"/>
              <a:t>oddlužování, sociálně aktivizační služby,</a:t>
            </a:r>
            <a:r>
              <a:rPr lang="cs-CZ" dirty="0"/>
              <a:t> </a:t>
            </a:r>
            <a:r>
              <a:rPr lang="cs-CZ" b="1" dirty="0"/>
              <a:t>zaměstnanost a prevence kriminality</a:t>
            </a:r>
            <a:r>
              <a:rPr lang="cs-CZ" dirty="0"/>
              <a:t>.</a:t>
            </a:r>
          </a:p>
          <a:p>
            <a:r>
              <a:rPr lang="cs-CZ" dirty="0"/>
              <a:t>Projekty: Brno, Liberec, Chomutov, Ostrava, Aš, Břeclav, Děčín, Moravská Třebová, Budišov nad Budišovkou, Česká Kamenice, Jeseník, Žatec, Jihlava, Jirkov, Kadaň, Písek, Čermná ve Slezsku, Dubí, Frýdlant, Krnov, Kroměříž, Postoloprty, Sokolov a další.</a:t>
            </a:r>
          </a:p>
        </p:txBody>
      </p:sp>
    </p:spTree>
    <p:extLst>
      <p:ext uri="{BB962C8B-B14F-4D97-AF65-F5344CB8AC3E}">
        <p14:creationId xmlns:p14="http://schemas.microsoft.com/office/powerpoint/2010/main" val="2445507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64488-E300-4F80-3754-746AFB5E6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8" y="1058779"/>
            <a:ext cx="11912804" cy="1700463"/>
          </a:xfrm>
        </p:spPr>
        <p:txBody>
          <a:bodyPr>
            <a:normAutofit fontScale="90000"/>
          </a:bodyPr>
          <a:lstStyle/>
          <a:p>
            <a:r>
              <a:rPr lang="cs-CZ" b="1" dirty="0">
                <a:solidFill>
                  <a:srgbClr val="002060"/>
                </a:solidFill>
              </a:rPr>
              <a:t>OP Zaměstnanost + </a:t>
            </a:r>
            <a:r>
              <a:rPr lang="en-US" b="1" dirty="0" err="1">
                <a:solidFill>
                  <a:srgbClr val="002060"/>
                </a:solidFill>
              </a:rPr>
              <a:t>Výzva</a:t>
            </a:r>
            <a:r>
              <a:rPr lang="en-US" b="1" dirty="0">
                <a:solidFill>
                  <a:srgbClr val="002060"/>
                </a:solidFill>
              </a:rPr>
              <a:t> č. 18</a:t>
            </a:r>
            <a:r>
              <a:rPr lang="cs-CZ" b="1" dirty="0">
                <a:solidFill>
                  <a:srgbClr val="002060"/>
                </a:solidFill>
              </a:rPr>
              <a:t> - </a:t>
            </a:r>
            <a:r>
              <a:rPr lang="en-US" b="1" dirty="0" err="1">
                <a:solidFill>
                  <a:srgbClr val="002060"/>
                </a:solidFill>
              </a:rPr>
              <a:t>Podpora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sociálního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začleňování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ve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vyloučených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lokalitách</a:t>
            </a:r>
            <a:r>
              <a:rPr lang="en-US" b="1" dirty="0">
                <a:solidFill>
                  <a:srgbClr val="002060"/>
                </a:solidFill>
              </a:rPr>
              <a:t> (1)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E0541-7482-B521-3062-EA0CD2973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952" y="2973234"/>
            <a:ext cx="14869537" cy="650764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cs-CZ" sz="2200" dirty="0">
                <a:ea typeface="+mn-lt"/>
                <a:cs typeface="+mn-lt"/>
              </a:rPr>
              <a:t>Celkový objem podaných žádostí: 2 035 000 Kč a 223 projektů, Alokace 1 300 000, </a:t>
            </a:r>
            <a:r>
              <a:rPr lang="pl-PL" sz="2200" dirty="0">
                <a:ea typeface="+mn-lt"/>
                <a:cs typeface="+mn-lt"/>
              </a:rPr>
              <a:t>Platnost od: 26. 8. 2022 do: 15. 3. 2023.</a:t>
            </a:r>
            <a:endParaRPr lang="cs-CZ" sz="2200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200" b="1" dirty="0">
                <a:ea typeface="+mn-lt"/>
                <a:cs typeface="+mn-lt"/>
              </a:rPr>
              <a:t>Oblast A: </a:t>
            </a:r>
          </a:p>
          <a:p>
            <a:r>
              <a:rPr lang="cs-CZ" sz="2200" dirty="0">
                <a:ea typeface="+mn-lt"/>
                <a:cs typeface="+mn-lt"/>
              </a:rPr>
              <a:t>Obce s indexem SV vyšším než 8 (3letý průměr).</a:t>
            </a:r>
            <a:endParaRPr lang="cs-CZ" sz="2200" dirty="0">
              <a:ea typeface="Calibri"/>
              <a:cs typeface="Calibri"/>
            </a:endParaRPr>
          </a:p>
          <a:p>
            <a:r>
              <a:rPr lang="cs-CZ" sz="2200" dirty="0">
                <a:ea typeface="+mn-lt"/>
                <a:cs typeface="+mn-lt"/>
              </a:rPr>
              <a:t>podáno 37 projektů v celkové výši 406 484 444 Kč  – podpořeno  22 projektů v celkové výši 235 239 793 Kč . </a:t>
            </a:r>
            <a:endParaRPr lang="cs-CZ" sz="2200" dirty="0">
              <a:ea typeface="Calibri"/>
              <a:cs typeface="Calibri"/>
            </a:endParaRPr>
          </a:p>
          <a:p>
            <a:pPr marL="0" indent="0">
              <a:buNone/>
            </a:pPr>
            <a:br>
              <a:rPr lang="cs-CZ" sz="2200" dirty="0">
                <a:ea typeface="+mn-lt"/>
                <a:cs typeface="+mn-lt"/>
              </a:rPr>
            </a:br>
            <a:r>
              <a:rPr lang="cs-CZ" sz="2200" b="1" dirty="0">
                <a:ea typeface="+mn-lt"/>
                <a:cs typeface="+mn-lt"/>
              </a:rPr>
              <a:t>Oblast B: </a:t>
            </a:r>
            <a:endParaRPr lang="cs-CZ" sz="2200" b="1" dirty="0">
              <a:ea typeface="Calibri"/>
              <a:cs typeface="Calibri"/>
            </a:endParaRPr>
          </a:p>
          <a:p>
            <a:r>
              <a:rPr lang="cs-CZ" sz="2200" dirty="0">
                <a:ea typeface="+mn-lt"/>
                <a:cs typeface="+mn-lt"/>
              </a:rPr>
              <a:t>Obce ve spolupráci v rámci KPSV 2021+.</a:t>
            </a:r>
            <a:endParaRPr lang="cs-CZ" sz="2200" dirty="0">
              <a:ea typeface="Calibri"/>
              <a:cs typeface="Calibri"/>
            </a:endParaRPr>
          </a:p>
          <a:p>
            <a:r>
              <a:rPr lang="cs-CZ" sz="2200" dirty="0">
                <a:ea typeface="+mn-lt"/>
                <a:cs typeface="+mn-lt"/>
              </a:rPr>
              <a:t>podáno 186 projektů ve výši 1 579 730 467 Kč  – podpořeno 122 projektů ve výši 1 064 903 299 Kč. </a:t>
            </a: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endParaRPr lang="cs-CZ" sz="18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cs-CZ" sz="1800" dirty="0">
                <a:ea typeface="Calibri"/>
                <a:cs typeface="Calibri"/>
              </a:rPr>
              <a:t>             Poznámka – některé projekty zahrnují více tematických oblastí (součet se nerovná 100 % alokace)</a:t>
            </a:r>
          </a:p>
          <a:p>
            <a:endParaRPr lang="cs-CZ" sz="1800" dirty="0">
              <a:ea typeface="Calibri"/>
              <a:cs typeface="Calibri"/>
            </a:endParaRPr>
          </a:p>
          <a:p>
            <a:endParaRPr lang="cs-CZ" sz="1800" dirty="0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1800" dirty="0">
                <a:ea typeface="+mn-lt"/>
                <a:cs typeface="+mn-lt"/>
              </a:rPr>
              <a:t>       </a:t>
            </a:r>
            <a:endParaRPr lang="en-US" dirty="0">
              <a:ea typeface="Calibri"/>
              <a:cs typeface="Calibri"/>
            </a:endParaRP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24B68A1F-B742-A35D-4144-64109D0C81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563575"/>
              </p:ext>
            </p:extLst>
          </p:nvPr>
        </p:nvGraphicFramePr>
        <p:xfrm>
          <a:off x="2149444" y="6165611"/>
          <a:ext cx="13314552" cy="3558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8184">
                  <a:extLst>
                    <a:ext uri="{9D8B030D-6E8A-4147-A177-3AD203B41FA5}">
                      <a16:colId xmlns:a16="http://schemas.microsoft.com/office/drawing/2014/main" val="1300094354"/>
                    </a:ext>
                  </a:extLst>
                </a:gridCol>
                <a:gridCol w="4438184">
                  <a:extLst>
                    <a:ext uri="{9D8B030D-6E8A-4147-A177-3AD203B41FA5}">
                      <a16:colId xmlns:a16="http://schemas.microsoft.com/office/drawing/2014/main" val="4042296196"/>
                    </a:ext>
                  </a:extLst>
                </a:gridCol>
                <a:gridCol w="4438184">
                  <a:extLst>
                    <a:ext uri="{9D8B030D-6E8A-4147-A177-3AD203B41FA5}">
                      <a16:colId xmlns:a16="http://schemas.microsoft.com/office/drawing/2014/main" val="3512129671"/>
                    </a:ext>
                  </a:extLst>
                </a:gridCol>
              </a:tblGrid>
              <a:tr h="40242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Oblast: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Počet projektů: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Alokace v Kč: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54690562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algn="l" fontAlgn="ctr"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</a:pPr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Komunitní práce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102 772 191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4172246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Sociální služby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272 732 388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3282309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Podpora ohrožených rodin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55 162 689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7779515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Preventivní programy </a:t>
                      </a:r>
                      <a:b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(APK a 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cs-CZ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321 233 490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72899519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Dluhy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187 966 767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25000736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Zaměstnatelnost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190 464 002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1842416"/>
                  </a:ext>
                </a:extLst>
              </a:tr>
              <a:tr h="40242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Zdraví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110 865 407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5169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297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8273BE-B295-A3F0-12E6-1A96374BE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>
                <a:solidFill>
                  <a:srgbClr val="002060"/>
                </a:solidFill>
              </a:rPr>
              <a:t>Monitoring výzvy č. 18 OPZ+</a:t>
            </a:r>
            <a:endParaRPr lang="cs-CZ" b="1" dirty="0">
              <a:solidFill>
                <a:srgbClr val="002060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42ECC4C-C43E-A2A3-22AF-04CF14CB9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3441678"/>
            <a:ext cx="11912804" cy="53230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/>
              <a:t>9 178 </a:t>
            </a:r>
            <a:r>
              <a:rPr lang="cs-CZ" dirty="0"/>
              <a:t>členů komunity</a:t>
            </a:r>
          </a:p>
          <a:p>
            <a:pPr marL="0" indent="0">
              <a:buNone/>
            </a:pPr>
            <a:r>
              <a:rPr lang="cs-CZ" b="1" dirty="0"/>
              <a:t>74</a:t>
            </a:r>
            <a:r>
              <a:rPr lang="cs-CZ" dirty="0"/>
              <a:t> veřejných akcí realizovaných komunitou</a:t>
            </a:r>
          </a:p>
          <a:p>
            <a:pPr marL="0" indent="0">
              <a:buNone/>
            </a:pPr>
            <a:r>
              <a:rPr lang="cs-CZ" b="1" dirty="0"/>
              <a:t>7 543 </a:t>
            </a:r>
            <a:r>
              <a:rPr lang="cs-CZ" dirty="0"/>
              <a:t>osob, které se akcí účastnily</a:t>
            </a:r>
          </a:p>
          <a:p>
            <a:pPr marL="0" indent="0">
              <a:buNone/>
            </a:pPr>
            <a:r>
              <a:rPr lang="cs-CZ" b="1" dirty="0"/>
              <a:t>84</a:t>
            </a:r>
            <a:r>
              <a:rPr lang="cs-CZ" dirty="0"/>
              <a:t> témat řešených komunitou</a:t>
            </a:r>
          </a:p>
          <a:p>
            <a:pPr marL="0" indent="0">
              <a:buNone/>
            </a:pPr>
            <a:br>
              <a:rPr lang="cs-CZ" dirty="0"/>
            </a:br>
            <a:r>
              <a:rPr lang="cs-CZ" b="1" dirty="0"/>
              <a:t>Příklady úspěšně řešených témat: </a:t>
            </a:r>
            <a:r>
              <a:rPr lang="cs-CZ" dirty="0"/>
              <a:t>komunitní akce pro děti a dospělé, materiální zabezpečení rodin, úpravy venkovních prostorů, úklidy a opravy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1900" i="1" dirty="0"/>
              <a:t>Zdroj: Data od 10 poskytovatelů komunitní práce a 12 komunit výzvy 18 OPZ+</a:t>
            </a:r>
            <a:br>
              <a:rPr lang="cs-CZ" dirty="0"/>
            </a:b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94224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B8A0F-75BF-0CA6-8F65-C02B90D21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b="1" dirty="0">
                <a:solidFill>
                  <a:srgbClr val="002060"/>
                </a:solidFill>
              </a:rPr>
              <a:t>OP Zaměstnanost + Výzva č. 65 - Podpora sociálního začleňování ve vyloučených lokalitách (2)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90567-2168-0928-7449-9C8D563F3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Finanční alokace: 500 000 000 Kč, Vyhlášení 4. 6. 2024, Ukončení příjmu žádostí 3. 10. 2024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/>
              <a:t>Oblast A: </a:t>
            </a:r>
            <a:r>
              <a:rPr lang="cs-CZ" dirty="0"/>
              <a:t>Obce indexem vyšším než 12 (3 letý průměr).</a:t>
            </a:r>
          </a:p>
          <a:p>
            <a:pPr marL="0" indent="0">
              <a:buNone/>
            </a:pPr>
            <a:r>
              <a:rPr lang="cs-CZ" b="1" dirty="0"/>
              <a:t>Oblast B: </a:t>
            </a:r>
            <a:r>
              <a:rPr lang="cs-CZ" dirty="0"/>
              <a:t>Obce, které nově spolupracují s MMR, Odborem pro sociální začleňování (Nový Bor, Česká Lípa, Česká Třebová, Jablonec n/N, Nové město p/S).</a:t>
            </a:r>
          </a:p>
          <a:p>
            <a:pPr marL="0" indent="0">
              <a:buNone/>
            </a:pPr>
            <a:r>
              <a:rPr lang="cs-CZ" b="1" dirty="0"/>
              <a:t>Oblast C: </a:t>
            </a:r>
            <a:r>
              <a:rPr lang="cs-CZ" dirty="0"/>
              <a:t>Obce, které aktivně spolupracují s MMR, Odborem pro sociální začleňování (Agenturou).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/>
              <a:t>Hlavní změny oproti výzvě č. 18:</a:t>
            </a:r>
          </a:p>
          <a:p>
            <a:r>
              <a:rPr lang="cs-CZ" dirty="0"/>
              <a:t>Není podporována zaměstnanost a APK s Domovníky.</a:t>
            </a:r>
          </a:p>
          <a:p>
            <a:r>
              <a:rPr lang="cs-CZ" dirty="0"/>
              <a:t>Je podporována sociální práce na obcích.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127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5EE3C7-623D-6F9A-4FD6-E57CA05BD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900" b="1">
                <a:solidFill>
                  <a:srgbClr val="002060"/>
                </a:solidFill>
              </a:rPr>
              <a:t>OP JAK - Výzva č. 17 AP v území – MAP</a:t>
            </a:r>
            <a:br>
              <a:rPr lang="cs-CZ"/>
            </a:b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C9D99F-CFCF-607B-45B1-3B73192A62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V rámci výzvy mohou MAP v obcích spolupracujících ASZ v rámci KPSV 2021+ zvolit realizaci aktivity v rámci </a:t>
            </a:r>
            <a:r>
              <a:rPr lang="cs-CZ" i="1" dirty="0"/>
              <a:t>SC 2.4. Prosazovat socioekonomickou integraci marginalizovaných komunit, jako jsou Romové</a:t>
            </a:r>
            <a:r>
              <a:rPr lang="cs-CZ" dirty="0"/>
              <a:t>.</a:t>
            </a:r>
          </a:p>
          <a:p>
            <a:endParaRPr lang="cs-CZ" dirty="0"/>
          </a:p>
          <a:p>
            <a:r>
              <a:rPr lang="cs-CZ" dirty="0"/>
              <a:t>Podpořený MAP obdrží bonifikaci, která činní 10% navýšení alokace na realizaci opatření MAP.</a:t>
            </a:r>
          </a:p>
          <a:p>
            <a:endParaRPr lang="cs-CZ" dirty="0"/>
          </a:p>
          <a:p>
            <a:r>
              <a:rPr lang="cs-CZ" dirty="0"/>
              <a:t>Celkem se spolupráce bude týkat 15 MAP v období 1.5.2024 – 31.8.2028</a:t>
            </a:r>
          </a:p>
          <a:p>
            <a:endParaRPr lang="cs-CZ" dirty="0"/>
          </a:p>
          <a:p>
            <a:r>
              <a:rPr lang="cs-CZ" b="1" dirty="0"/>
              <a:t>Role ASZ</a:t>
            </a:r>
            <a:r>
              <a:rPr lang="cs-CZ" dirty="0"/>
              <a:t>: viz projekt </a:t>
            </a:r>
            <a:r>
              <a:rPr lang="cs-CZ" b="1" dirty="0"/>
              <a:t>Desegregace dětí a žáků se soc. vyloučením ve vzdělávání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0517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B37EA4-D74F-01CF-AC09-6D077926D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7597" y="1097911"/>
            <a:ext cx="11912804" cy="1143000"/>
          </a:xfrm>
        </p:spPr>
        <p:txBody>
          <a:bodyPr/>
          <a:lstStyle/>
          <a:p>
            <a:r>
              <a:rPr lang="cs-CZ" sz="4000" b="1">
                <a:solidFill>
                  <a:srgbClr val="002060"/>
                </a:solidFill>
              </a:rPr>
              <a:t>Výzvy SC 2.1, 2.2, 2.3 OP Z+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1E297A2-5AA0-B6F0-2BCE-19F4817C4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9231" y="2486525"/>
            <a:ext cx="14869537" cy="712269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cs-CZ" sz="2800" b="1"/>
              <a:t>Výzvy Specifického cíle 2.1</a:t>
            </a:r>
            <a:r>
              <a:rPr lang="cs-CZ" sz="2800"/>
              <a:t>. Posilovat aktivní začleňování, a podpořit tak rovné příležitosti, nediskriminaci a aktivní účast a zlepšit zaměstnatelnost, zejména v případě znevýhodněných skupin</a:t>
            </a:r>
            <a:endParaRPr lang="cs-CZ" sz="2800">
              <a:ea typeface="Calibri"/>
              <a:cs typeface="Calibri"/>
            </a:endParaRPr>
          </a:p>
          <a:p>
            <a:r>
              <a:rPr lang="cs-CZ" sz="2800" b="1"/>
              <a:t>Alokace KPSV 2021+ v rámci SC 2.1. : 15,14 %</a:t>
            </a:r>
            <a:br>
              <a:rPr lang="cs-CZ" sz="2800" b="1"/>
            </a:br>
            <a:endParaRPr lang="cs-CZ" sz="2800" b="1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800" b="1"/>
              <a:t>Výzvy Specifického cíle 2.2.</a:t>
            </a:r>
            <a:r>
              <a:rPr lang="cs-CZ" sz="2800"/>
              <a:t> Zvyšovat rovný a včasný přístup ke kvalitním, udržitelným a cenově dostupným službám, včetně služeb, které podporují přístup k bydlení …</a:t>
            </a:r>
            <a:endParaRPr lang="cs-CZ" sz="2800">
              <a:cs typeface="Calibri"/>
            </a:endParaRPr>
          </a:p>
          <a:p>
            <a:r>
              <a:rPr lang="cs-CZ" sz="2800" b="1"/>
              <a:t>Alokace výzvy 04: 14,16 %</a:t>
            </a:r>
            <a:r>
              <a:rPr lang="cs-CZ" sz="2800"/>
              <a:t> (ASZ není výhradním příjemcem ve výzvě)</a:t>
            </a:r>
            <a:br>
              <a:rPr lang="cs-CZ" sz="2800"/>
            </a:br>
            <a:endParaRPr lang="cs-CZ" sz="2800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800" b="1"/>
              <a:t>Výzvy Specifického cíle 2.3. Prosazovat socioekonomickou integraci marginalizovaných komunit, jako jsou Romové</a:t>
            </a:r>
          </a:p>
          <a:p>
            <a:r>
              <a:rPr lang="cs-CZ" sz="2800"/>
              <a:t>Plánovaná alokace 421 000 000 Kč</a:t>
            </a:r>
            <a:endParaRPr lang="cs-CZ" sz="2800">
              <a:ea typeface="Calibri"/>
              <a:cs typeface="Calibri"/>
            </a:endParaRPr>
          </a:p>
          <a:p>
            <a:r>
              <a:rPr lang="cs-CZ" sz="2800" b="1"/>
              <a:t>Alokace MMR z výzvy 53: 8,3 %</a:t>
            </a:r>
          </a:p>
          <a:p>
            <a:endParaRPr lang="cs-CZ" sz="2800" b="1">
              <a:ea typeface="Calibri"/>
              <a:cs typeface="Calibri"/>
            </a:endParaRPr>
          </a:p>
          <a:p>
            <a:pPr marL="0" indent="0">
              <a:buNone/>
            </a:pPr>
            <a:r>
              <a:rPr lang="cs-CZ" sz="2800" b="1">
                <a:ea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2800" b="1">
                <a:ea typeface="Calibri"/>
                <a:cs typeface="Calibri"/>
                <a:sym typeface="Wingdings" panose="05000000000000000000" pitchFamily="2" charset="2"/>
              </a:rPr>
              <a:t> KPSV </a:t>
            </a:r>
            <a:r>
              <a:rPr lang="cs-CZ" sz="2800" b="1">
                <a:ea typeface="Calibri"/>
                <a:cs typeface="Calibri"/>
                <a:sym typeface="Wingdings" panose="05000000000000000000" pitchFamily="2" charset="2"/>
              </a:rPr>
              <a:t>neodebírá podporu organizacím pracujícím s Romy.</a:t>
            </a:r>
            <a:r>
              <a:rPr lang="en-US" sz="2800" b="1">
                <a:ea typeface="Calibri"/>
                <a:cs typeface="Calibri"/>
                <a:sym typeface="Wingdings" panose="05000000000000000000" pitchFamily="2" charset="2"/>
              </a:rPr>
              <a:t> </a:t>
            </a:r>
            <a:endParaRPr lang="cs-CZ" sz="2800" b="1">
              <a:ea typeface="Calibri"/>
              <a:cs typeface="Calibri"/>
            </a:endParaRPr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088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95eb9f8-e3dd-41a2-b5ab-57e91d21a1b2">
      <Terms xmlns="http://schemas.microsoft.com/office/infopath/2007/PartnerControls"/>
    </lcf76f155ced4ddcb4097134ff3c332f>
    <TaxCatchAll xmlns="7b6633c3-5014-4f25-a6f0-53f68fd5c19b" xsi:nil="true"/>
    <projekt xmlns="095eb9f8-e3dd-41a2-b5ab-57e91d21a1b2" xsi:nil="true"/>
    <typdokumentu xmlns="095eb9f8-e3dd-41a2-b5ab-57e91d21a1b2" xsi:nil="true"/>
    <NKU1_x002e_zadost xmlns="095eb9f8-e3dd-41a2-b5ab-57e91d21a1b2">false</NKU1_x002e_zadost>
    <p_x016f_vod xmlns="095eb9f8-e3dd-41a2-b5ab-57e91d21a1b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5D5F17B0FEC448BF823F91F2C45A39" ma:contentTypeVersion="19" ma:contentTypeDescription="Vytvoří nový dokument" ma:contentTypeScope="" ma:versionID="728807b1a9a4e2117f303f396a8755e7">
  <xsd:schema xmlns:xsd="http://www.w3.org/2001/XMLSchema" xmlns:xs="http://www.w3.org/2001/XMLSchema" xmlns:p="http://schemas.microsoft.com/office/2006/metadata/properties" xmlns:ns2="095eb9f8-e3dd-41a2-b5ab-57e91d21a1b2" xmlns:ns3="7b6633c3-5014-4f25-a6f0-53f68fd5c19b" targetNamespace="http://schemas.microsoft.com/office/2006/metadata/properties" ma:root="true" ma:fieldsID="854db70b15e5f538b915de0d4d4ea9c3" ns2:_="" ns3:_="">
    <xsd:import namespace="095eb9f8-e3dd-41a2-b5ab-57e91d21a1b2"/>
    <xsd:import namespace="7b6633c3-5014-4f25-a6f0-53f68fd5c1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NKU1_x002e_zadost" minOccurs="0"/>
                <xsd:element ref="ns2:typdokumentu" minOccurs="0"/>
                <xsd:element ref="ns2:projekt" minOccurs="0"/>
                <xsd:element ref="ns2:MediaServiceSearchProperties" minOccurs="0"/>
                <xsd:element ref="ns2:p_x016f_vo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5eb9f8-e3dd-41a2-b5ab-57e91d21a1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NKU1_x002e_zadost" ma:index="22" nillable="true" ma:displayName="NKU 1. zadost" ma:default="0" ma:format="Dropdown" ma:indexed="true" ma:internalName="NKU1_x002e_zadost">
      <xsd:simpleType>
        <xsd:restriction base="dms:Boolean"/>
      </xsd:simpleType>
    </xsd:element>
    <xsd:element name="typdokumentu" ma:index="23" nillable="true" ma:displayName="typ dokumentu" ma:format="Dropdown" ma:internalName="typdokumentu">
      <xsd:simpleType>
        <xsd:restriction base="dms:Text">
          <xsd:maxLength value="255"/>
        </xsd:restriction>
      </xsd:simpleType>
    </xsd:element>
    <xsd:element name="projekt" ma:index="24" nillable="true" ma:displayName="projekt" ma:format="Dropdown" ma:internalName="projekt">
      <xsd:simpleType>
        <xsd:restriction base="dms:Text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p_x016f_vod" ma:index="26" nillable="true" ma:displayName="původ" ma:format="Dropdown" ma:internalName="p_x016f_vo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6633c3-5014-4f25-a6f0-53f68fd5c19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7bff91b-427b-4b44-8aca-d64eb34af0d1}" ma:internalName="TaxCatchAll" ma:showField="CatchAllData" ma:web="7b6633c3-5014-4f25-a6f0-53f68fd5c1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D6D980-B947-494B-812C-6D41508704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837588-DCAF-4564-A4C3-DF5189119150}">
  <ds:schemaRefs>
    <ds:schemaRef ds:uri="095eb9f8-e3dd-41a2-b5ab-57e91d21a1b2"/>
    <ds:schemaRef ds:uri="7b6633c3-5014-4f25-a6f0-53f68fd5c19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915B265-D484-415C-B44B-400A4FBEDE61}">
  <ds:schemaRefs>
    <ds:schemaRef ds:uri="095eb9f8-e3dd-41a2-b5ab-57e91d21a1b2"/>
    <ds:schemaRef ds:uri="7b6633c3-5014-4f25-a6f0-53f68fd5c19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2311</TotalTime>
  <Words>2254</Words>
  <Application>Microsoft Office PowerPoint</Application>
  <PresentationFormat>Vlastní</PresentationFormat>
  <Paragraphs>227</Paragraphs>
  <Slides>24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33" baseType="lpstr">
      <vt:lpstr>Montserrat</vt:lpstr>
      <vt:lpstr>Times New Roman</vt:lpstr>
      <vt:lpstr>Wingdings</vt:lpstr>
      <vt:lpstr>Symbol</vt:lpstr>
      <vt:lpstr>League Spartan</vt:lpstr>
      <vt:lpstr>Arial</vt:lpstr>
      <vt:lpstr>Calibri</vt:lpstr>
      <vt:lpstr>Aptos</vt:lpstr>
      <vt:lpstr>Office Theme</vt:lpstr>
      <vt:lpstr>Prezentace aplikace PowerPoint</vt:lpstr>
      <vt:lpstr>Mapa spolupracujících lokalit 2024</vt:lpstr>
      <vt:lpstr>Koordinovaný přístup k sociálnímu vyloučení 2021+</vt:lpstr>
      <vt:lpstr>OP Zaměstnanost + Výzva č. 18 - Podpora sociálního začleňování ve vyloučených lokalitách (1)</vt:lpstr>
      <vt:lpstr>OP Zaměstnanost + Výzva č. 18 - Podpora sociálního začleňování ve vyloučených lokalitách (1)</vt:lpstr>
      <vt:lpstr>Monitoring výzvy č. 18 OPZ+</vt:lpstr>
      <vt:lpstr>OP Zaměstnanost + Výzva č. 65 - Podpora sociálního začleňování ve vyloučených lokalitách (2) </vt:lpstr>
      <vt:lpstr>OP JAK - Výzva č. 17 AP v území – MAP </vt:lpstr>
      <vt:lpstr>Výzvy SC 2.1, 2.2, 2.3 OP Z+</vt:lpstr>
      <vt:lpstr>Projektové indikátory projektu RSSZ – finalizace do 11/24</vt:lpstr>
      <vt:lpstr>Cílové skupiny projektu RSSZ</vt:lpstr>
      <vt:lpstr>Projekt Koordinace politik desegregace v bydlení </vt:lpstr>
      <vt:lpstr>Projekt Desegregace ve vzdělávání dětí se sociálním znevýhodněním </vt:lpstr>
      <vt:lpstr>Cílová skupina projektu</vt:lpstr>
      <vt:lpstr>Projekt Obec pro všechny</vt:lpstr>
      <vt:lpstr>Projekt Podpora územního rozšíření a metodického rozvoje komunitní práce v území s koncentrací sociálního vyloučení</vt:lpstr>
      <vt:lpstr>Lokality s aktuální podporou komunitní práce v projektu</vt:lpstr>
      <vt:lpstr>Exkurs: Dlouhodobá komunitní práce a participace soc. vyloučených Romů realizovaná ASZ</vt:lpstr>
      <vt:lpstr>Projekty romských lídryň jako efekt zplnomocnění prostřednictvím komunitní práce v SVL (Nadace Via + ASZ) </vt:lpstr>
      <vt:lpstr>Asistenti prevence kriminality</vt:lpstr>
      <vt:lpstr>Zkušenosti z projektů APK v Dubí a České Kamenici</vt:lpstr>
      <vt:lpstr>Dobré praxe APK Ostrava</vt:lpstr>
      <vt:lpstr>Fórum sociálního začleňování „Je váš hlas slyšet?“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Konference-RSSZ-prezentace</dc:title>
  <dc:creator>Syruček Petr</dc:creator>
  <cp:lastModifiedBy>Satrapová Iva</cp:lastModifiedBy>
  <cp:revision>15</cp:revision>
  <dcterms:created xsi:type="dcterms:W3CDTF">2006-08-16T00:00:00Z</dcterms:created>
  <dcterms:modified xsi:type="dcterms:W3CDTF">2024-08-07T14:27:22Z</dcterms:modified>
  <dc:identifier>DAF1WUKLmj8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0x010100B85D5F17B0FEC448BF823F91F2C45A39</vt:lpwstr>
  </property>
  <property fmtid="{D5CDD505-2E9C-101B-9397-08002B2CF9AE}" pid="3" name="MediaServiceImageTags">
    <vt:lpwstr/>
  </property>
</Properties>
</file>