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4" r:id="rId5"/>
  </p:sldMasterIdLst>
  <p:notesMasterIdLst>
    <p:notesMasterId r:id="rId25"/>
  </p:notesMasterIdLst>
  <p:sldIdLst>
    <p:sldId id="260" r:id="rId6"/>
    <p:sldId id="300" r:id="rId7"/>
    <p:sldId id="283" r:id="rId8"/>
    <p:sldId id="290" r:id="rId9"/>
    <p:sldId id="286" r:id="rId10"/>
    <p:sldId id="291" r:id="rId11"/>
    <p:sldId id="301" r:id="rId12"/>
    <p:sldId id="302" r:id="rId13"/>
    <p:sldId id="303" r:id="rId14"/>
    <p:sldId id="304" r:id="rId15"/>
    <p:sldId id="305" r:id="rId16"/>
    <p:sldId id="292" r:id="rId17"/>
    <p:sldId id="293" r:id="rId18"/>
    <p:sldId id="310" r:id="rId19"/>
    <p:sldId id="311" r:id="rId20"/>
    <p:sldId id="306" r:id="rId21"/>
    <p:sldId id="307" r:id="rId22"/>
    <p:sldId id="308" r:id="rId23"/>
    <p:sldId id="30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6"/>
    <a:srgbClr val="FF7D28"/>
    <a:srgbClr val="AFC32D"/>
    <a:srgbClr val="005F8C"/>
    <a:srgbClr val="AA0546"/>
    <a:srgbClr val="9CB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Počty</a:t>
            </a:r>
            <a:r>
              <a:rPr lang="cs-CZ" baseline="0" dirty="0"/>
              <a:t> podnětů na diskriminaci z důvodu romské etnicity</a:t>
            </a:r>
            <a:endParaRPr lang="cs-CZ" dirty="0"/>
          </a:p>
        </c:rich>
      </c:tx>
      <c:layout>
        <c:manualLayout>
          <c:xMode val="edge"/>
          <c:yMode val="edge"/>
          <c:x val="0.17529118982488925"/>
          <c:y val="6.3350884687622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6904019636331278E-2"/>
          <c:y val="0.16148767458341648"/>
          <c:w val="0.92275391841150944"/>
          <c:h val="0.7331474131938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Počet podnětů na diskriminaci z důvodu romské etnicity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0-4F39-B17F-A4602655F18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Počet podnětů na diskriminaci z důvodu romské etnicity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F0-4F39-B17F-A4602655F18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Počet podnětů na diskriminaci z důvodu romské etnicity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F0-4F39-B17F-A4602655F18B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Počet podnětů na diskriminaci z důvodu romské etnicity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F0-4F39-B17F-A4602655F18B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Počet podnětů na diskriminaci z důvodu romské etnicity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F0-4F39-B17F-A4602655F18B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2024*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Počet podnětů na diskriminaci z důvodu romské etnicity</c:v>
                </c:pt>
              </c:strCache>
            </c:strRef>
          </c:cat>
          <c:val>
            <c:numRef>
              <c:f>List1!$G$2:$G$5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F0-4F39-B17F-A4602655F1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8468424"/>
        <c:axId val="748465144"/>
      </c:barChart>
      <c:catAx>
        <c:axId val="748468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8465144"/>
        <c:crosses val="autoZero"/>
        <c:auto val="1"/>
        <c:lblAlgn val="ctr"/>
        <c:lblOffset val="100"/>
        <c:noMultiLvlLbl val="0"/>
      </c:catAx>
      <c:valAx>
        <c:axId val="74846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846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Oblasti namítané diskriminace za rok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Bydlení</c:v>
                </c:pt>
                <c:pt idx="1">
                  <c:v>Zaměstnání</c:v>
                </c:pt>
                <c:pt idx="2">
                  <c:v>Sociální zabezpečení</c:v>
                </c:pt>
                <c:pt idx="3">
                  <c:v>Vzdělávání</c:v>
                </c:pt>
                <c:pt idx="4">
                  <c:v>Ostatní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14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B-4671-9841-69B91D2BC7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6814688"/>
        <c:axId val="746816000"/>
      </c:barChart>
      <c:catAx>
        <c:axId val="7468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6816000"/>
        <c:crosses val="autoZero"/>
        <c:auto val="1"/>
        <c:lblAlgn val="ctr"/>
        <c:lblOffset val="100"/>
        <c:noMultiLvlLbl val="0"/>
      </c:catAx>
      <c:valAx>
        <c:axId val="74681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681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92A5-ECDC-4BF6-8FAC-B6C65DD2D5E0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F7DB-1B3F-4585-8ABF-8B9D978B9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6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ADCD9-4CC7-4358-808D-5ADDCFF09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44246" y="974884"/>
            <a:ext cx="9188246" cy="1856807"/>
          </a:xfrm>
          <a:noFill/>
          <a:ln>
            <a:noFill/>
          </a:ln>
        </p:spPr>
        <p:txBody>
          <a:bodyPr lIns="648000" anchor="ctr" anchorCtr="0">
            <a:normAutofit/>
          </a:bodyPr>
          <a:lstStyle>
            <a:lvl1pPr marL="0" indent="0" algn="l">
              <a:defRPr sz="3300">
                <a:solidFill>
                  <a:srgbClr val="008276"/>
                </a:solidFill>
              </a:defRPr>
            </a:lvl1pPr>
          </a:lstStyle>
          <a:p>
            <a:r>
              <a:rPr lang="cs-CZ" dirty="0"/>
              <a:t>SLAĎOVÁNÍ PRACOVNÍHO,</a:t>
            </a:r>
            <a:br>
              <a:rPr lang="cs-CZ" dirty="0"/>
            </a:br>
            <a:r>
              <a:rPr lang="cs-CZ" dirty="0"/>
              <a:t>OSOBNÍHO A RODINNÉHO ŽIVOTA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2B835-7194-48BC-950F-A2A23A61C6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44245" y="5202238"/>
            <a:ext cx="6315997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lIns="72000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typ zprávy</a:t>
            </a:r>
          </a:p>
          <a:p>
            <a:r>
              <a:rPr lang="cs-CZ" dirty="0"/>
              <a:t>z čeho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BA5C3D0-A166-48A6-AE13-A7DB25D83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845" y="486697"/>
            <a:ext cx="2141823" cy="50277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2F32869-EB23-4FB0-8023-EFDC01D2F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298"/>
            <a:ext cx="9144000" cy="170688"/>
          </a:xfrm>
          <a:prstGeom prst="rect">
            <a:avLst/>
          </a:prstGeom>
        </p:spPr>
      </p:pic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4663E019-A5B4-4EE3-8096-7C363D1D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4246" y="2906971"/>
            <a:ext cx="4536000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0" name="Zástupný symbol obrázku 18">
            <a:extLst>
              <a:ext uri="{FF2B5EF4-FFF2-40B4-BE49-F238E27FC236}">
                <a16:creationId xmlns:a16="http://schemas.microsoft.com/office/drawing/2014/main" id="{0F48F9AC-F5BF-43EE-A2C7-DCB85B97D3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97764" y="2910237"/>
            <a:ext cx="4583768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5E08AF9F-5C2D-405E-9A0F-732E20509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7894" y="5200190"/>
            <a:ext cx="3173638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tIns="360000" rIns="720000" anchor="ctr" anchorCtr="0">
            <a:normAutofit/>
          </a:bodyPr>
          <a:lstStyle>
            <a:lvl1pPr marL="0" indent="0" algn="r">
              <a:buNone/>
              <a:defRPr sz="2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rok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D23CA-37E6-47BE-A3BD-E76D7EB89C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9" y="208796"/>
            <a:ext cx="2880000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á strana oranž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3717BE62-0014-45B7-9D82-70BD036057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913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předělové strany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618" y="4596063"/>
            <a:ext cx="8527382" cy="1648325"/>
          </a:xfrm>
          <a:solidFill>
            <a:srgbClr val="FF7D28">
              <a:alpha val="8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předělové strany</a:t>
            </a:r>
          </a:p>
        </p:txBody>
      </p:sp>
    </p:spTree>
    <p:extLst>
      <p:ext uri="{BB962C8B-B14F-4D97-AF65-F5344CB8AC3E}">
        <p14:creationId xmlns:p14="http://schemas.microsoft.com/office/powerpoint/2010/main" val="324839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BF4D437-603E-46D5-A76F-C2F0226D3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FE085C7-B291-4F15-B79E-2CBA2DF57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1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A045B32-DC10-4173-8763-130CBA649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5194F6C-DB80-4465-B5A1-6E0B3E908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5759B9B5-0D70-4760-BC6C-9FFE5095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94574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BAD9521-497A-465C-891A-EE599D68DE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DB07161-D87F-445A-8765-FD3FDBA0F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9D402F4D-2EA9-44CF-84B1-6D14A4B6EB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61A4477-F9CD-40E3-BE1F-777C5C14AA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DBB1046-DB54-4F4F-8479-87C435E2B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F9AAC49-16A1-4105-82AE-DF94983CA1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FF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FF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58765E6D-AC32-4A25-80A7-8CAC798BA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E376D18-91D8-4500-9F76-6A7FB5768E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6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7B5C096-FA0B-4FE8-87A5-BD86361BB9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020DB97-411B-450B-BE33-128832B36A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70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3D374A0-CFDD-45D4-912B-8BE1664DF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38C4225-8F43-4B33-B9CA-0FF3842D56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4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9A084F-AC47-4B73-B5F9-CCA9E4D87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A78607-7E5D-4949-B270-A553FDC26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915072-897B-4804-B9BD-4FD362EC6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B45C629-7A24-45BB-B3BA-D965F55D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EFD6188-D919-4FB7-BAC7-B07ED1D7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5260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73BD70-9296-47EC-8865-48DC50BD33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A679B2A-8239-4640-86B2-33DF7F06A5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0710F27-5468-472A-903B-2917B09C8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F80FE6C-EA42-4F15-9CDE-A35EB5850C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D52422-AA53-462A-9588-C2EB15DD9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5662FE-56AF-4473-8FB8-F94BA27361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2025C9-8689-4B48-8F17-3C68DA4CF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B8D566A-8B04-4DFE-B5E0-C4423183D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9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BBCD4E-1929-4BB6-B4D2-8C703C395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41ACE1-C640-451F-93CF-8AAB4D7F28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D7D2839-C647-4D3B-864E-39146D81B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8BC9D6-C0AA-488F-B9DB-80A7D07B3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0" r:id="rId3"/>
    <p:sldLayoutId id="2147483656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67" r:id="rId10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3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o.ochrance.cz/Nalezene/Edit/5940" TargetMode="External"/><Relationship Id="rId2" Type="http://schemas.openxmlformats.org/officeDocument/2006/relationships/hyperlink" Target="https://eso.ochrance.cz/Nalezene/Edit/6670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so.ochrance.cz/Nalezene/Edit/492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so.ochrance.cz/Nalezene/Edit/9480" TargetMode="External"/><Relationship Id="rId2" Type="http://schemas.openxmlformats.org/officeDocument/2006/relationships/hyperlink" Target="https://eso.ochrance.cz/Nalezene/Edit/12430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so.ochrance.cz/Nalezene/Edit/779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iskriminace.netventic.net/login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ochranceprav" TargetMode="External"/><Relationship Id="rId3" Type="http://schemas.openxmlformats.org/officeDocument/2006/relationships/hyperlink" Target="https://www.ochrance.cz/vystupy/" TargetMode="External"/><Relationship Id="rId7" Type="http://schemas.openxmlformats.org/officeDocument/2006/relationships/hyperlink" Target="https://www.linkedin.com/company/ve%C5%99ejn%C3%BD-ochr%C3%A1nce-pr%C3%A1v" TargetMode="External"/><Relationship Id="rId2" Type="http://schemas.openxmlformats.org/officeDocument/2006/relationships/hyperlink" Target="https://www.ochranc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b.com/verejny.ochrance.prav" TargetMode="External"/><Relationship Id="rId11" Type="http://schemas.openxmlformats.org/officeDocument/2006/relationships/image" Target="../media/image12.jpg"/><Relationship Id="rId5" Type="http://schemas.openxmlformats.org/officeDocument/2006/relationships/hyperlink" Target="https://www.ochrance.cz/letaky/" TargetMode="External"/><Relationship Id="rId10" Type="http://schemas.openxmlformats.org/officeDocument/2006/relationships/hyperlink" Target="https://www.youtube.com/channel/UCdWvuDhPr0GVH1mlSbWnNjQ" TargetMode="External"/><Relationship Id="rId4" Type="http://schemas.openxmlformats.org/officeDocument/2006/relationships/hyperlink" Target="https://eso.ochrance.cz/" TargetMode="External"/><Relationship Id="rId9" Type="http://schemas.openxmlformats.org/officeDocument/2006/relationships/hyperlink" Target="https://www.instagram.com/verejny.ochrance.pra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vomelova@ochrance.cz" TargetMode="External"/><Relationship Id="rId2" Type="http://schemas.openxmlformats.org/officeDocument/2006/relationships/hyperlink" Target="mailto:podatelna@ochrance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29154-D157-4F9F-AE4C-C3C312A5E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Postavení a pravomoci ombudsmana s důrazem na problematiku diskriminace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27DB6C-1ACF-4013-A9E4-BF7E72D9E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4246" y="5202238"/>
            <a:ext cx="6962630" cy="1655762"/>
          </a:xfrm>
        </p:spPr>
        <p:txBody>
          <a:bodyPr/>
          <a:lstStyle/>
          <a:p>
            <a:r>
              <a:rPr lang="cs-CZ" dirty="0"/>
              <a:t>Výjezdní zasedání pracovní skupiny pro bezpečnost RVZRM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FF9B8F2-02D4-49C6-947A-DE6B321151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Jana Vomelová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1D9ABF97-777C-4C49-B5E0-3D0C400021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r="5269"/>
          <a:stretch>
            <a:fillRect/>
          </a:stretch>
        </p:blipFill>
        <p:spPr/>
      </p:pic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FD9B705C-970D-4B8C-B0DD-1A17DDA0779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4783"/>
          <a:stretch>
            <a:fillRect/>
          </a:stretch>
        </p:blipFill>
        <p:spPr/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FF1EB3C-17A2-477F-B6CA-C4DBEFC228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8384" y="5200190"/>
            <a:ext cx="2263147" cy="1655762"/>
          </a:xfrm>
        </p:spPr>
        <p:txBody>
          <a:bodyPr/>
          <a:lstStyle/>
          <a:p>
            <a:pPr algn="ctr"/>
            <a:r>
              <a:rPr lang="cs-CZ" dirty="0"/>
              <a:t>16. 4. 2025</a:t>
            </a:r>
          </a:p>
          <a:p>
            <a:pPr algn="ctr"/>
            <a:r>
              <a:rPr lang="cs-CZ" dirty="0"/>
              <a:t>KVOP</a:t>
            </a:r>
          </a:p>
        </p:txBody>
      </p:sp>
    </p:spTree>
    <p:extLst>
      <p:ext uri="{BB962C8B-B14F-4D97-AF65-F5344CB8AC3E}">
        <p14:creationId xmlns:p14="http://schemas.microsoft.com/office/powerpoint/2010/main" val="18345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DISKRIMINACE IV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Chráněné oblasti života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základní </a:t>
            </a:r>
            <a:r>
              <a:rPr lang="cs-CZ" sz="2800" b="1" dirty="0">
                <a:solidFill>
                  <a:prstClr val="black"/>
                </a:solidFill>
              </a:rPr>
              <a:t>oblasti</a:t>
            </a:r>
            <a:r>
              <a:rPr lang="cs-CZ" sz="2800" dirty="0">
                <a:solidFill>
                  <a:prstClr val="black"/>
                </a:solidFill>
              </a:rPr>
              <a:t> každodenního společenského života jednotlivce: </a:t>
            </a:r>
          </a:p>
          <a:p>
            <a:pPr marL="857250" lvl="1" indent="-342900"/>
            <a:r>
              <a:rPr lang="cs-CZ" sz="2200" dirty="0">
                <a:solidFill>
                  <a:prstClr val="black"/>
                </a:solidFill>
              </a:rPr>
              <a:t>oblast zaměstnání, pracovních a služebních poměrů a podnikání</a:t>
            </a:r>
          </a:p>
          <a:p>
            <a:pPr marL="857250" lvl="1" indent="-342900"/>
            <a:r>
              <a:rPr lang="cs-CZ" sz="2200" dirty="0">
                <a:solidFill>
                  <a:prstClr val="black"/>
                </a:solidFill>
              </a:rPr>
              <a:t>členství a činnost v odborech, profesních komorách</a:t>
            </a:r>
          </a:p>
          <a:p>
            <a:pPr marL="857250" lvl="1" indent="-342900"/>
            <a:r>
              <a:rPr lang="cs-CZ" sz="2200" dirty="0">
                <a:solidFill>
                  <a:prstClr val="black"/>
                </a:solidFill>
              </a:rPr>
              <a:t>sociální zabezpečení</a:t>
            </a:r>
          </a:p>
          <a:p>
            <a:pPr marL="857250" lvl="1" indent="-342900"/>
            <a:r>
              <a:rPr lang="cs-CZ" sz="2200" dirty="0">
                <a:solidFill>
                  <a:prstClr val="black"/>
                </a:solidFill>
              </a:rPr>
              <a:t>sociální výhody</a:t>
            </a:r>
          </a:p>
          <a:p>
            <a:pPr marL="857250" lvl="1" indent="-342900"/>
            <a:r>
              <a:rPr lang="cs-CZ" sz="2200" dirty="0">
                <a:solidFill>
                  <a:prstClr val="black"/>
                </a:solidFill>
              </a:rPr>
              <a:t>zdravotní péče</a:t>
            </a:r>
          </a:p>
          <a:p>
            <a:pPr marL="857250" lvl="1" indent="-342900"/>
            <a:r>
              <a:rPr lang="cs-CZ" sz="2200" dirty="0">
                <a:solidFill>
                  <a:prstClr val="black"/>
                </a:solidFill>
              </a:rPr>
              <a:t>vzdělání</a:t>
            </a:r>
          </a:p>
          <a:p>
            <a:pPr marL="857250" lvl="1" indent="-342900"/>
            <a:r>
              <a:rPr lang="cs-CZ" sz="2200" dirty="0">
                <a:solidFill>
                  <a:prstClr val="black"/>
                </a:solidFill>
              </a:rPr>
              <a:t>zboží a služby nabízené veřejnosti (vč. bydlení)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56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PODNĚTŮ 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vývoj </a:t>
            </a:r>
            <a:r>
              <a:rPr lang="cs-CZ" b="1" dirty="0"/>
              <a:t>počtu</a:t>
            </a:r>
            <a:r>
              <a:rPr lang="cs-CZ" dirty="0"/>
              <a:t> podnětů s námitkou diskriminace: 2019 (403), 2020 (353), 2021 (543), 2022 (527), 2023 (401), 2024 (354)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nejčastěji </a:t>
            </a:r>
            <a:r>
              <a:rPr lang="cs-CZ" dirty="0"/>
              <a:t>namítané </a:t>
            </a:r>
            <a:r>
              <a:rPr lang="cs-CZ" b="1" dirty="0"/>
              <a:t>oblasti</a:t>
            </a:r>
            <a:r>
              <a:rPr lang="cs-CZ" dirty="0"/>
              <a:t> života: zboží a služby, práce a zaměstnání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nejčastěji</a:t>
            </a:r>
            <a:r>
              <a:rPr lang="cs-CZ" dirty="0"/>
              <a:t> namítané diskriminační </a:t>
            </a:r>
            <a:r>
              <a:rPr lang="cs-CZ" b="1" dirty="0"/>
              <a:t>důvody</a:t>
            </a:r>
            <a:r>
              <a:rPr lang="cs-CZ" dirty="0"/>
              <a:t>: ze zákonem vymezených na prvním místě dlouhodobě zdravotní postižení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nejméně</a:t>
            </a:r>
            <a:r>
              <a:rPr lang="cs-CZ" dirty="0"/>
              <a:t> časté </a:t>
            </a:r>
            <a:r>
              <a:rPr lang="cs-CZ" b="1" dirty="0"/>
              <a:t>oblasti</a:t>
            </a:r>
            <a:r>
              <a:rPr lang="cs-CZ" dirty="0"/>
              <a:t>: členství v odborech a profesních komorách, sociální oblast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nejméně</a:t>
            </a:r>
            <a:r>
              <a:rPr lang="cs-CZ" dirty="0"/>
              <a:t> časté </a:t>
            </a:r>
            <a:r>
              <a:rPr lang="cs-CZ" b="1" dirty="0"/>
              <a:t>důvody</a:t>
            </a:r>
            <a:r>
              <a:rPr lang="cs-CZ" dirty="0"/>
              <a:t>: náboženství, víra, světonázor a sexuální orientace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90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podnětů II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28650" y="6478589"/>
            <a:ext cx="7204135" cy="365125"/>
          </a:xfrm>
        </p:spPr>
        <p:txBody>
          <a:bodyPr>
            <a:normAutofit/>
          </a:bodyPr>
          <a:lstStyle/>
          <a:p>
            <a:r>
              <a:rPr lang="cs-CZ" dirty="0"/>
              <a:t>*údaje za rok 2024 pouze do 30. 11. 2024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graphicFrame>
        <p:nvGraphicFramePr>
          <p:cNvPr id="13" name="Zástupný symbol pro obsah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65515"/>
              </p:ext>
            </p:extLst>
          </p:nvPr>
        </p:nvGraphicFramePr>
        <p:xfrm>
          <a:off x="422275" y="1276888"/>
          <a:ext cx="8151813" cy="501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07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PODNĚTŮ III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578101"/>
          </a:xfrm>
        </p:spPr>
        <p:txBody>
          <a:bodyPr>
            <a:normAutofit fontScale="92500"/>
          </a:bodyPr>
          <a:lstStyle/>
          <a:p>
            <a:r>
              <a:rPr lang="cs-CZ" dirty="0"/>
              <a:t>Nejčastější oblast namítané diskriminace Romů dlouhodobě: bydlení</a:t>
            </a:r>
          </a:p>
          <a:p>
            <a:endParaRPr lang="cs-CZ" dirty="0"/>
          </a:p>
        </p:txBody>
      </p:sp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val="3108329649"/>
              </p:ext>
            </p:extLst>
          </p:nvPr>
        </p:nvGraphicFramePr>
        <p:xfrm>
          <a:off x="1467389" y="212976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500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18610-E302-6D37-E184-B8127BC2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vybrané aktivity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6C7B15-1ACB-4E67-757D-25D1B3C2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BE2C0C-4EC6-3492-F9A0-540FDCECAE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9EF4F5-A79D-4E9B-FF6F-2E6273DBFC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Výzkumy a doporučení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89FCA85-7DBA-71EF-3893-E503008D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Doporučení a výzkum ke společnému vzdělávání romských a neromských dětí (2018)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https://eso.ochrance.cz/Nalezene/Edit/6670</a:t>
            </a:r>
            <a:r>
              <a:rPr lang="cs-CZ" dirty="0"/>
              <a:t> </a:t>
            </a:r>
          </a:p>
          <a:p>
            <a:r>
              <a:rPr lang="cs-CZ" dirty="0"/>
              <a:t>Doporučení k rovnému přístupu k předškolnímu vzdělávání (2018)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https://eso.ochrance.cz/Nalezene/Edit/5940</a:t>
            </a:r>
            <a:r>
              <a:rPr lang="cs-CZ" dirty="0"/>
              <a:t> </a:t>
            </a:r>
          </a:p>
          <a:p>
            <a:r>
              <a:rPr lang="cs-CZ" dirty="0"/>
              <a:t>Doporučení k rovnému přístupu k povinné školní docházce (2017)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https://eso.ochrance.cz/Nalezene/Edit/4926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77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EE289-D384-679A-B172-B1DD7CDC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VYBRANÉ AKTIVITY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A7A8AA-F505-E43F-6575-100D7384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0AEFB0-5D35-2C46-5F36-DEFAB15E6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A907F9-DE47-1C94-D888-3D4DC87550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Výzkumy a doporučení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0D37157-C5C9-079F-F799-9720F814D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 Dobrá praxe v zajišťování bydlení pro zranitelné lidi (2023)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https://eso.ochrance.cz/Nalezene/Edit/12430</a:t>
            </a:r>
            <a:r>
              <a:rPr lang="cs-CZ" dirty="0"/>
              <a:t> </a:t>
            </a:r>
          </a:p>
          <a:p>
            <a:r>
              <a:rPr lang="cs-CZ" dirty="0"/>
              <a:t>Výzkum Nenávistné projevy na internetu a rozhodování českých soudů (2020)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https://eso.ochrance.cz/Nalezene/Edit/9480</a:t>
            </a:r>
            <a:r>
              <a:rPr lang="cs-CZ" dirty="0"/>
              <a:t> </a:t>
            </a:r>
          </a:p>
          <a:p>
            <a:r>
              <a:rPr lang="cs-CZ" dirty="0"/>
              <a:t>Doporučení k nenávistným projevům na internetu (2020)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https://eso.ochrance.cz/Nalezene/Edit/7792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84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vybrané aktivity III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Seriál na sociální síti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1" y="1678676"/>
            <a:ext cx="3782416" cy="4439706"/>
          </a:xfrm>
        </p:spPr>
        <p:txBody>
          <a:bodyPr/>
          <a:lstStyle/>
          <a:p>
            <a:r>
              <a:rPr lang="cs-CZ" b="1" dirty="0"/>
              <a:t>Romové, pojďte se naučit bránit diskriminaci! (2024)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FB ombudsmana (Fotky – Alba)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ombudsman společně s vládní zmocněnkyní pro záležitosti romské menšiny v pětidílném seriálu Romům vysvětluje, jak poznat diskriminaci a jak se jí bránit</a:t>
            </a:r>
          </a:p>
          <a:p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85" y="1748333"/>
            <a:ext cx="3767955" cy="408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15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vybrané aktivity IV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E-</a:t>
            </a:r>
            <a:r>
              <a:rPr lang="cs-CZ" dirty="0" err="1"/>
              <a:t>learning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1" y="1678676"/>
            <a:ext cx="3226460" cy="4439706"/>
          </a:xfrm>
        </p:spPr>
        <p:txBody>
          <a:bodyPr/>
          <a:lstStyle/>
          <a:p>
            <a:pPr lvl="0"/>
            <a:r>
              <a:rPr lang="cs-CZ" b="1" dirty="0">
                <a:solidFill>
                  <a:prstClr val="black"/>
                </a:solidFill>
              </a:rPr>
              <a:t>E-</a:t>
            </a:r>
            <a:r>
              <a:rPr lang="cs-CZ" b="1" dirty="0" err="1">
                <a:solidFill>
                  <a:prstClr val="black"/>
                </a:solidFill>
              </a:rPr>
              <a:t>learning</a:t>
            </a:r>
            <a:r>
              <a:rPr lang="cs-CZ" b="1" dirty="0">
                <a:solidFill>
                  <a:prstClr val="black"/>
                </a:solidFill>
              </a:rPr>
              <a:t> antidiskriminačního práva (2023)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https://diskriminace.netventic.net/login</a:t>
            </a:r>
            <a:r>
              <a:rPr lang="cs-CZ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bezplatný kurz základů diskriminace pro úřady i širší veřejnost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" name="Zástupný symbol pro 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2104" r="3027"/>
          <a:stretch/>
        </p:blipFill>
        <p:spPr>
          <a:xfrm>
            <a:off x="4794739" y="1745363"/>
            <a:ext cx="4032738" cy="38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98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78676"/>
            <a:ext cx="4535881" cy="443970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1500" dirty="0">
                <a:solidFill>
                  <a:prstClr val="black"/>
                </a:solidFill>
              </a:rPr>
              <a:t>Webové stránky: </a:t>
            </a:r>
          </a:p>
          <a:p>
            <a:pPr lvl="0"/>
            <a:r>
              <a:rPr lang="cs-CZ" sz="1500" dirty="0">
                <a:solidFill>
                  <a:prstClr val="black"/>
                </a:solidFill>
                <a:hlinkClick r:id="rId2"/>
              </a:rPr>
              <a:t>https://www.ochrance.cz/</a:t>
            </a:r>
            <a:r>
              <a:rPr lang="cs-CZ" sz="15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sz="1500" dirty="0">
                <a:solidFill>
                  <a:prstClr val="black"/>
                </a:solidFill>
                <a:hlinkClick r:id="rId3"/>
              </a:rPr>
              <a:t>https://www.ochrance.cz/vystupy/</a:t>
            </a:r>
            <a:r>
              <a:rPr lang="cs-CZ" sz="15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sz="1500" dirty="0">
                <a:solidFill>
                  <a:prstClr val="black"/>
                </a:solidFill>
              </a:rPr>
              <a:t>Evidence stanovisek ombudsmana (ESO): </a:t>
            </a:r>
          </a:p>
          <a:p>
            <a:pPr lvl="0"/>
            <a:r>
              <a:rPr lang="cs-CZ" sz="1500" dirty="0">
                <a:solidFill>
                  <a:prstClr val="black"/>
                </a:solidFill>
                <a:hlinkClick r:id="rId4"/>
              </a:rPr>
              <a:t>https://eso.ochrance.cz/</a:t>
            </a:r>
            <a:r>
              <a:rPr lang="cs-CZ" sz="15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sz="1500" dirty="0">
                <a:solidFill>
                  <a:prstClr val="black"/>
                </a:solidFill>
              </a:rPr>
              <a:t>Informační letáky </a:t>
            </a:r>
            <a:r>
              <a:rPr lang="cs-CZ" sz="1500" b="1" dirty="0">
                <a:solidFill>
                  <a:prstClr val="black"/>
                </a:solidFill>
              </a:rPr>
              <a:t>(některé i v romštině!)</a:t>
            </a:r>
            <a:r>
              <a:rPr lang="cs-CZ" sz="1500" dirty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cs-CZ" sz="1500" dirty="0">
                <a:solidFill>
                  <a:prstClr val="black"/>
                </a:solidFill>
                <a:hlinkClick r:id="rId5"/>
              </a:rPr>
              <a:t>https://www.ochrance.cz/letaky/</a:t>
            </a:r>
            <a:r>
              <a:rPr lang="cs-CZ" sz="15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sz="1500" dirty="0">
                <a:solidFill>
                  <a:prstClr val="black"/>
                </a:solidFill>
              </a:rPr>
              <a:t>Facebook: </a:t>
            </a:r>
          </a:p>
          <a:p>
            <a:pPr lvl="0"/>
            <a:r>
              <a:rPr lang="cs-CZ" sz="1500" dirty="0">
                <a:solidFill>
                  <a:prstClr val="black"/>
                </a:solidFill>
                <a:hlinkClick r:id="rId6"/>
              </a:rPr>
              <a:t>https://fb.com/verejny.ochrance.prav</a:t>
            </a:r>
            <a:r>
              <a:rPr lang="cs-CZ" sz="15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sz="1500" dirty="0">
                <a:solidFill>
                  <a:prstClr val="black"/>
                </a:solidFill>
              </a:rPr>
              <a:t>LinkedIn:</a:t>
            </a:r>
          </a:p>
          <a:p>
            <a:pPr lvl="0"/>
            <a:r>
              <a:rPr lang="cs-CZ" sz="1500" dirty="0">
                <a:solidFill>
                  <a:prstClr val="black"/>
                </a:solidFill>
                <a:hlinkClick r:id="rId7"/>
              </a:rPr>
              <a:t>https://www.linkedin.com/company/ve%C5%99ejn%C3%BD-ochr%C3%A1nce-pr%C3%A1v</a:t>
            </a:r>
            <a:r>
              <a:rPr lang="cs-CZ" sz="15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sz="1500" dirty="0">
                <a:solidFill>
                  <a:prstClr val="black"/>
                </a:solidFill>
              </a:rPr>
              <a:t>X: </a:t>
            </a:r>
          </a:p>
          <a:p>
            <a:pPr lvl="0"/>
            <a:r>
              <a:rPr lang="cs-CZ" sz="1500" dirty="0">
                <a:solidFill>
                  <a:prstClr val="black"/>
                </a:solidFill>
                <a:hlinkClick r:id="rId8"/>
              </a:rPr>
              <a:t>https://twitter.com/ochranceprav</a:t>
            </a:r>
            <a:r>
              <a:rPr lang="cs-CZ" sz="15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sz="1500" dirty="0" err="1">
                <a:solidFill>
                  <a:prstClr val="black"/>
                </a:solidFill>
              </a:rPr>
              <a:t>Instagram</a:t>
            </a:r>
            <a:r>
              <a:rPr lang="cs-CZ" sz="1500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cs-CZ" sz="1500" dirty="0">
                <a:solidFill>
                  <a:prstClr val="black"/>
                </a:solidFill>
                <a:hlinkClick r:id="rId9"/>
              </a:rPr>
              <a:t>https://www.instagram.com/verejny.ochrance.prav/</a:t>
            </a:r>
            <a:r>
              <a:rPr lang="cs-CZ" sz="15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sz="1500" dirty="0" err="1">
                <a:solidFill>
                  <a:prstClr val="black"/>
                </a:solidFill>
              </a:rPr>
              <a:t>Youtube</a:t>
            </a:r>
            <a:r>
              <a:rPr lang="cs-CZ" sz="1500" dirty="0">
                <a:solidFill>
                  <a:prstClr val="black"/>
                </a:solidFill>
              </a:rPr>
              <a:t> (např. </a:t>
            </a:r>
            <a:r>
              <a:rPr lang="cs-CZ" sz="1500" dirty="0" err="1">
                <a:solidFill>
                  <a:prstClr val="black"/>
                </a:solidFill>
              </a:rPr>
              <a:t>podcasty</a:t>
            </a:r>
            <a:r>
              <a:rPr lang="cs-CZ" sz="1500" dirty="0">
                <a:solidFill>
                  <a:prstClr val="black"/>
                </a:solidFill>
              </a:rPr>
              <a:t> Na kávu s ombudsmanem): </a:t>
            </a:r>
          </a:p>
          <a:p>
            <a:pPr lvl="0"/>
            <a:r>
              <a:rPr lang="cs-CZ" sz="1500" dirty="0">
                <a:solidFill>
                  <a:prstClr val="black"/>
                </a:solidFill>
                <a:hlinkClick r:id="rId10"/>
              </a:rPr>
              <a:t>https://www.youtube.com/channel/UCdWvuDhPr0GVH1mlSbWnNjQ</a:t>
            </a:r>
            <a:r>
              <a:rPr lang="cs-CZ" sz="1500" dirty="0">
                <a:solidFill>
                  <a:prstClr val="black"/>
                </a:solidFill>
              </a:rPr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obrázku 9">
            <a:extLst>
              <a:ext uri="{FF2B5EF4-FFF2-40B4-BE49-F238E27FC236}">
                <a16:creationId xmlns:a16="http://schemas.microsoft.com/office/drawing/2014/main" id="{405F137A-DC5C-440E-9375-5546B51CFB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r="1981"/>
          <a:stretch>
            <a:fillRect/>
          </a:stretch>
        </p:blipFill>
        <p:spPr>
          <a:xfrm>
            <a:off x="5627076" y="1899138"/>
            <a:ext cx="3317631" cy="371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3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ctr"/>
            <a:endParaRPr lang="cs-CZ" sz="3300" dirty="0">
              <a:solidFill>
                <a:prstClr val="black"/>
              </a:solidFill>
            </a:endParaRPr>
          </a:p>
          <a:p>
            <a:pPr lvl="0" algn="ctr"/>
            <a:endParaRPr lang="cs-CZ" sz="3300" dirty="0">
              <a:solidFill>
                <a:prstClr val="black"/>
              </a:solidFill>
            </a:endParaRPr>
          </a:p>
          <a:p>
            <a:pPr lvl="0" algn="ctr"/>
            <a:endParaRPr lang="cs-CZ" sz="3300" dirty="0">
              <a:solidFill>
                <a:prstClr val="black"/>
              </a:solidFill>
            </a:endParaRPr>
          </a:p>
          <a:p>
            <a:pPr lvl="0" algn="ctr"/>
            <a:r>
              <a:rPr lang="cs-CZ" sz="3300" dirty="0">
                <a:solidFill>
                  <a:prstClr val="black"/>
                </a:solidFill>
              </a:rPr>
              <a:t>Děkuji Vám za pozornost!</a:t>
            </a:r>
          </a:p>
          <a:p>
            <a:pPr lvl="0" algn="ctr"/>
            <a:endParaRPr lang="cs-CZ" sz="3300" dirty="0">
              <a:solidFill>
                <a:prstClr val="black"/>
              </a:solidFill>
            </a:endParaRPr>
          </a:p>
          <a:p>
            <a:pPr lvl="0" algn="ctr"/>
            <a:endParaRPr lang="cs-CZ" sz="3300" dirty="0">
              <a:solidFill>
                <a:prstClr val="black"/>
              </a:solidFill>
            </a:endParaRPr>
          </a:p>
          <a:p>
            <a:pPr lvl="0" algn="just"/>
            <a:r>
              <a:rPr lang="cs-CZ" sz="1800" dirty="0">
                <a:solidFill>
                  <a:srgbClr val="000000"/>
                </a:solidFill>
                <a:cs typeface="Arial" pitchFamily="34" charset="0"/>
              </a:rPr>
              <a:t>Kancelář veřejného ochránce práv			</a:t>
            </a:r>
          </a:p>
          <a:p>
            <a:pPr lvl="0" algn="just"/>
            <a:r>
              <a:rPr lang="cs-CZ" sz="1800" dirty="0">
                <a:solidFill>
                  <a:srgbClr val="000000"/>
                </a:solidFill>
                <a:cs typeface="Arial" pitchFamily="34" charset="0"/>
              </a:rPr>
              <a:t>Údolní 39						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  <a:cs typeface="Arial" pitchFamily="34" charset="0"/>
              </a:rPr>
              <a:t>602 00 Brno 							Jana Vomelová</a:t>
            </a:r>
          </a:p>
          <a:p>
            <a:pPr lvl="0" algn="just"/>
            <a:r>
              <a:rPr lang="sv-SE" sz="1800" dirty="0">
                <a:solidFill>
                  <a:srgbClr val="000000"/>
                </a:solidFill>
                <a:cs typeface="Arial" pitchFamily="34" charset="0"/>
                <a:hlinkClick r:id="rId2"/>
              </a:rPr>
              <a:t>podatelna@ochrance.cz</a:t>
            </a:r>
            <a:r>
              <a:rPr lang="cs-CZ" sz="18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sv-SE" sz="18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cs typeface="Arial" pitchFamily="34" charset="0"/>
              </a:rPr>
              <a:t>					</a:t>
            </a:r>
            <a:r>
              <a:rPr lang="cs-CZ" sz="1800" dirty="0">
                <a:solidFill>
                  <a:srgbClr val="000000"/>
                </a:solidFill>
                <a:cs typeface="Arial" pitchFamily="34" charset="0"/>
                <a:hlinkClick r:id="rId3"/>
              </a:rPr>
              <a:t>vomelova@ochrance.cz</a:t>
            </a:r>
            <a:r>
              <a:rPr lang="cs-CZ" sz="1800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sv-SE" sz="1800" dirty="0">
              <a:solidFill>
                <a:srgbClr val="000000"/>
              </a:solidFill>
              <a:cs typeface="Arial" pitchFamily="34" charset="0"/>
            </a:endParaRPr>
          </a:p>
          <a:p>
            <a:pPr lvl="0" algn="just"/>
            <a:r>
              <a:rPr lang="sv-SE" sz="1800" dirty="0">
                <a:solidFill>
                  <a:srgbClr val="000000"/>
                </a:solidFill>
                <a:cs typeface="Arial" pitchFamily="34" charset="0"/>
              </a:rPr>
              <a:t>infolinka – 542 542 888</a:t>
            </a:r>
            <a:r>
              <a:rPr lang="cs-CZ" sz="1800" dirty="0">
                <a:solidFill>
                  <a:srgbClr val="000000"/>
                </a:solidFill>
                <a:cs typeface="Arial" pitchFamily="34" charset="0"/>
              </a:rPr>
              <a:t>						542 542 227</a:t>
            </a:r>
            <a:endParaRPr lang="sv-SE" sz="1800" dirty="0">
              <a:solidFill>
                <a:srgbClr val="000000"/>
              </a:solidFill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86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postavení a pravomoci ombudsmana obecně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působnost v oblasti rovného zacházení a ochrany před diskriminací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úvod do problematiky diskriminace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statistiky podnětů s námitkou diskriminace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konkrétní vybrané aktivity ombudsmana na poli rovného zacházení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užitečné odkazy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závěr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15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BA810-6C57-4439-9437-C43D5016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PRAVOMOCI OMBUDSMANA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3FE5AF-99CE-4738-8C66-04B415F3F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cs-CZ" dirty="0"/>
              <a:t>Zákon č. 349/1999 Sb., </a:t>
            </a:r>
            <a:r>
              <a:rPr lang="cs-CZ" b="1" dirty="0"/>
              <a:t>o veřejném ochránci práv</a:t>
            </a:r>
            <a:r>
              <a:rPr lang="cs-CZ" dirty="0"/>
              <a:t>, ve znění pozdějších předpisů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2000 – ochrana osob před jednáním úřadů (tzv. původní působnost)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2006 – systematické návštěvy míst, kde se nachází osoby omezené na svobodě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254125" algn="l"/>
              </a:tabLst>
            </a:pPr>
            <a:r>
              <a:rPr lang="cs-CZ" dirty="0"/>
              <a:t>2009 – </a:t>
            </a:r>
            <a:r>
              <a:rPr lang="cs-CZ" b="1" dirty="0"/>
              <a:t>rovné zacházení a ochrana před diskriminací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254125" algn="l"/>
              </a:tabLst>
            </a:pPr>
            <a:r>
              <a:rPr lang="cs-CZ" dirty="0"/>
              <a:t>2012 – sledování správního vyhoštění cizinců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2018 – monitorování práv lidí s postižením; právo na volný pohyb občanů 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2025 – ochránce práv dětí (dětský ombudsman) a národní lidskoprávní instituce (NHRI)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144899-64A0-4D22-8A80-4F6A4863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B226321-8250-4BA9-8507-36FEA6A31E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88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2D269-C197-484A-9BA8-28A4C968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Působnost ombudsmana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BFC167-501F-4997-87AF-CB25D85C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3841F21-99B6-46EF-8B4F-049B97052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6376A35-F18C-4015-B7DD-A55B364BA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oblasti diskriminace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86E2A59-5699-4D63-86C5-893BB2C72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Ochránce </a:t>
            </a:r>
            <a:r>
              <a:rPr lang="cs-CZ" b="1" dirty="0">
                <a:solidFill>
                  <a:prstClr val="black"/>
                </a:solidFill>
              </a:rPr>
              <a:t>přispívá k prosazování práva na rovné zacházení </a:t>
            </a:r>
            <a:r>
              <a:rPr lang="cs-CZ" dirty="0">
                <a:solidFill>
                  <a:prstClr val="black"/>
                </a:solidFill>
              </a:rPr>
              <a:t>(§ 21b zákona o veřejném ochránci práv) a za tím účelem: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poskytuje metodickou pomoc obětem diskriminace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provádí výzkumy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zveřejňuje zprávy a vydává doporučení k otázkám souvisejícím s diskriminací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zajišťuje výměnu dostupných informací s příslušnými evropskými subjekty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129AB-6636-4CB2-A5B4-82DB0EB8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Metodická pomoc </a:t>
            </a:r>
            <a:br>
              <a:rPr lang="cs-CZ" dirty="0"/>
            </a:br>
            <a:r>
              <a:rPr lang="cs-CZ" dirty="0"/>
              <a:t>obětem diskriminace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082A17-066A-438E-9DAB-395D0057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Metodická pomoc </a:t>
            </a:r>
            <a:r>
              <a:rPr lang="cs-CZ" dirty="0"/>
              <a:t>je stěžejní část práce ombudsmana na poli rovného zacházení, spočívá v: 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cs-CZ" dirty="0"/>
              <a:t>posouzení, zda se může jednat o diskriminaci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cs-CZ" dirty="0"/>
              <a:t>pomoci se získáváním informací či důkazů o diskriminaci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cs-CZ" dirty="0"/>
              <a:t>poskytování rad ohledně možností obrany (svépomoc, mediace, kontrolní orgány, soudy…)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cs-CZ" dirty="0"/>
              <a:t>zprostředkování právního zastoupení (Pro bono aliance)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BC6A31D-6F3D-4969-96C7-60EE10FAF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1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129AB-6636-4CB2-A5B4-82DB0EB8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Metodická pomoc </a:t>
            </a:r>
            <a:br>
              <a:rPr lang="cs-CZ" dirty="0"/>
            </a:br>
            <a:r>
              <a:rPr lang="cs-CZ" dirty="0"/>
              <a:t>obětem diskriminace II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BC6A31D-6F3D-4969-96C7-60EE10FAF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83" y="1518249"/>
            <a:ext cx="5192742" cy="48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4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diskriminace 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Zákon č. 198/2009 Sb., o rovném zacházení a o právních prostředcích ochrany před diskriminací a o změně některých zákonů (</a:t>
            </a:r>
            <a:r>
              <a:rPr lang="cs-CZ" b="1" dirty="0">
                <a:solidFill>
                  <a:prstClr val="black"/>
                </a:solidFill>
              </a:rPr>
              <a:t>antidiskriminační zákon</a:t>
            </a:r>
            <a:r>
              <a:rPr lang="cs-CZ" dirty="0">
                <a:solidFill>
                  <a:prstClr val="black"/>
                </a:solidFill>
              </a:rPr>
              <a:t>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stěžejní předpis na poli rovného zacházení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zakotvuje zakázané </a:t>
            </a:r>
            <a:r>
              <a:rPr lang="cs-CZ" b="1" dirty="0">
                <a:solidFill>
                  <a:prstClr val="black"/>
                </a:solidFill>
              </a:rPr>
              <a:t>důvody</a:t>
            </a:r>
            <a:r>
              <a:rPr lang="cs-CZ" dirty="0">
                <a:solidFill>
                  <a:prstClr val="black"/>
                </a:solidFill>
              </a:rPr>
              <a:t> rozlišování a vymezuje </a:t>
            </a:r>
            <a:r>
              <a:rPr lang="cs-CZ" b="1" dirty="0">
                <a:solidFill>
                  <a:prstClr val="black"/>
                </a:solidFill>
              </a:rPr>
              <a:t>oblasti</a:t>
            </a:r>
            <a:r>
              <a:rPr lang="cs-CZ" dirty="0">
                <a:solidFill>
                  <a:prstClr val="black"/>
                </a:solidFill>
              </a:rPr>
              <a:t>, v nichž je diskriminace zakázána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prstClr val="black"/>
                </a:solidFill>
              </a:rPr>
              <a:t>formy</a:t>
            </a:r>
            <a:r>
              <a:rPr lang="cs-CZ" dirty="0">
                <a:solidFill>
                  <a:prstClr val="black"/>
                </a:solidFill>
              </a:rPr>
              <a:t> diskriminace (přímá, nepřímá, obtěžování, pronásledování, pokyn a navádění k diskriminaci), přípustné formy rozdílného zacházení, </a:t>
            </a:r>
            <a:r>
              <a:rPr lang="cs-CZ" b="1" dirty="0">
                <a:solidFill>
                  <a:prstClr val="black"/>
                </a:solidFill>
              </a:rPr>
              <a:t>ochrana</a:t>
            </a:r>
            <a:r>
              <a:rPr lang="cs-CZ" dirty="0">
                <a:solidFill>
                  <a:prstClr val="black"/>
                </a:solidFill>
              </a:rPr>
              <a:t> před diskriminací (antidiskriminační žaloba)…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69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diskriminace </a:t>
            </a:r>
            <a:r>
              <a:rPr lang="cs-CZ" dirty="0" err="1"/>
              <a:t>ii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diskriminací </a:t>
            </a:r>
            <a:r>
              <a:rPr lang="cs-CZ" b="1" dirty="0">
                <a:solidFill>
                  <a:prstClr val="black"/>
                </a:solidFill>
              </a:rPr>
              <a:t>není každé nerovné zacházení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diskriminace je rozdílné zacházení s lidmi </a:t>
            </a:r>
            <a:r>
              <a:rPr lang="cs-CZ" b="1" dirty="0">
                <a:solidFill>
                  <a:prstClr val="black"/>
                </a:solidFill>
              </a:rPr>
              <a:t>v právem vymezených společenských vztazích z důvodů, které právo zapovídá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diskriminace je jednání, které </a:t>
            </a:r>
            <a:r>
              <a:rPr lang="cs-CZ" b="1" dirty="0">
                <a:solidFill>
                  <a:prstClr val="black"/>
                </a:solidFill>
              </a:rPr>
              <a:t>nemá rozumné odůvodnění </a:t>
            </a:r>
            <a:r>
              <a:rPr lang="cs-CZ" dirty="0">
                <a:solidFill>
                  <a:prstClr val="black"/>
                </a:solidFill>
              </a:rPr>
              <a:t>(není legitimní) </a:t>
            </a:r>
            <a:r>
              <a:rPr lang="cs-CZ" b="1" dirty="0">
                <a:solidFill>
                  <a:prstClr val="black"/>
                </a:solidFill>
              </a:rPr>
              <a:t>a/nebo je nepřiměřené </a:t>
            </a:r>
            <a:r>
              <a:rPr lang="cs-CZ" dirty="0">
                <a:solidFill>
                  <a:prstClr val="black"/>
                </a:solidFill>
              </a:rPr>
              <a:t>(je disproporční)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prstClr val="black"/>
                </a:solidFill>
              </a:rPr>
              <a:t>důsledkem</a:t>
            </a:r>
            <a:r>
              <a:rPr lang="cs-CZ" dirty="0">
                <a:solidFill>
                  <a:prstClr val="black"/>
                </a:solidFill>
              </a:rPr>
              <a:t> diskriminace je zpravidla </a:t>
            </a:r>
            <a:r>
              <a:rPr lang="cs-CZ" b="1" dirty="0">
                <a:solidFill>
                  <a:prstClr val="black"/>
                </a:solidFill>
              </a:rPr>
              <a:t>zásah do důstojnosti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78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diskriminace III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sz="1100" dirty="0">
                <a:solidFill>
                  <a:prstClr val="black"/>
                </a:solidFill>
              </a:rPr>
              <a:t>Státní příslušnost v právních vztazích, ve kterých se uplatní přímo použitelný předpis EU z oblasti volného pohybu pracovníků – Nařízení Evropského parlamentu a Rady (EU) č. 492/2011, o volném pohybu pracovníků uvnitř Unie (tzv. migrující pracovníci)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Diskriminační důvody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výčet </a:t>
            </a:r>
            <a:r>
              <a:rPr lang="cs-CZ" b="1" dirty="0">
                <a:solidFill>
                  <a:prstClr val="black"/>
                </a:solidFill>
              </a:rPr>
              <a:t>důvodů</a:t>
            </a:r>
            <a:r>
              <a:rPr lang="cs-CZ" dirty="0">
                <a:solidFill>
                  <a:prstClr val="black"/>
                </a:solidFill>
              </a:rPr>
              <a:t>, na základě nichž je zakázáno rozlišovat – zásah do lidské důstojnosti, předsudky pojící se se stigmatizovanými skupinami </a:t>
            </a:r>
          </a:p>
          <a:p>
            <a:pPr marL="857250" lvl="1" indent="-342900"/>
            <a:r>
              <a:rPr lang="cs-CZ" sz="2000" dirty="0">
                <a:solidFill>
                  <a:prstClr val="black"/>
                </a:solidFill>
              </a:rPr>
              <a:t>rasa, etnický původ, národnost </a:t>
            </a:r>
          </a:p>
          <a:p>
            <a:pPr marL="857250" lvl="1" indent="-342900"/>
            <a:r>
              <a:rPr lang="cs-CZ" sz="2000" dirty="0">
                <a:solidFill>
                  <a:prstClr val="black"/>
                </a:solidFill>
              </a:rPr>
              <a:t>pohlaví (těhotenství, mateřství/otcovství, pohlavní identifikace)</a:t>
            </a:r>
          </a:p>
          <a:p>
            <a:pPr marL="857250" lvl="1" indent="-342900"/>
            <a:r>
              <a:rPr lang="cs-CZ" sz="2000" dirty="0">
                <a:solidFill>
                  <a:prstClr val="black"/>
                </a:solidFill>
              </a:rPr>
              <a:t>sexuální orientace </a:t>
            </a:r>
          </a:p>
          <a:p>
            <a:pPr marL="857250" lvl="1" indent="-342900"/>
            <a:r>
              <a:rPr lang="cs-CZ" sz="2000" dirty="0">
                <a:solidFill>
                  <a:prstClr val="black"/>
                </a:solidFill>
              </a:rPr>
              <a:t>věk </a:t>
            </a:r>
          </a:p>
          <a:p>
            <a:pPr marL="857250" lvl="1" indent="-342900"/>
            <a:r>
              <a:rPr lang="cs-CZ" sz="2000" dirty="0">
                <a:solidFill>
                  <a:prstClr val="black"/>
                </a:solidFill>
              </a:rPr>
              <a:t>zdravotní postižení </a:t>
            </a:r>
          </a:p>
          <a:p>
            <a:pPr marL="857250" lvl="1" indent="-342900"/>
            <a:r>
              <a:rPr lang="cs-CZ" sz="2000" dirty="0">
                <a:solidFill>
                  <a:prstClr val="black"/>
                </a:solidFill>
              </a:rPr>
              <a:t>náboženské vyznání, víra, světový názor</a:t>
            </a:r>
          </a:p>
          <a:p>
            <a:pPr marL="857250" lvl="1" indent="-342900"/>
            <a:r>
              <a:rPr lang="cs-CZ" sz="2000" dirty="0">
                <a:solidFill>
                  <a:prstClr val="black"/>
                </a:solidFill>
              </a:rPr>
              <a:t>(státní příslušnost)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diskriminace z domnělého důvodu </a:t>
            </a:r>
            <a:r>
              <a:rPr lang="cs-CZ" sz="2000" dirty="0">
                <a:solidFill>
                  <a:prstClr val="black"/>
                </a:solidFill>
              </a:rPr>
              <a:t>(„určitě je to Romka“)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461301"/>
      </p:ext>
    </p:extLst>
  </p:cSld>
  <p:clrMapOvr>
    <a:masterClrMapping/>
  </p:clrMapOvr>
</p:sld>
</file>

<file path=ppt/theme/theme1.xml><?xml version="1.0" encoding="utf-8"?>
<a:theme xmlns:a="http://schemas.openxmlformats.org/drawingml/2006/main" name="Ombudsman">
  <a:themeElements>
    <a:clrScheme name="Ombudsman_obecny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008276"/>
      </a:accent1>
      <a:accent2>
        <a:srgbClr val="00C8B5"/>
      </a:accent2>
      <a:accent3>
        <a:srgbClr val="9CBCB7"/>
      </a:accent3>
      <a:accent4>
        <a:srgbClr val="E2EFD9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ranzova.potx" id="{4ED67FAC-6B81-4A73-BCD3-A41C968AD141}" vid="{28225EBB-2630-48DB-8B24-ADFFC27FC8DA}"/>
    </a:ext>
  </a:extLst>
</a:theme>
</file>

<file path=ppt/theme/theme2.xml><?xml version="1.0" encoding="utf-8"?>
<a:theme xmlns:a="http://schemas.openxmlformats.org/drawingml/2006/main" name="Ombudsman oranžová">
  <a:themeElements>
    <a:clrScheme name="Ombudsman_oranžová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FF7D28"/>
      </a:accent1>
      <a:accent2>
        <a:srgbClr val="FF9933"/>
      </a:accent2>
      <a:accent3>
        <a:srgbClr val="FFCC66"/>
      </a:accent3>
      <a:accent4>
        <a:srgbClr val="FFFFCC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ranzova.potx" id="{4ED67FAC-6B81-4A73-BCD3-A41C968AD141}" vid="{10AD2DC5-92D1-4CE1-A1A3-A71AFEE6565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 skupiny" ma:contentTypeID="0x0101006EDF6CC29803465DB8612F42985C3B6E00B38EA2D78881764C8349506CE4316CED" ma:contentTypeVersion="1" ma:contentTypeDescription="Typ obsahu - Dokument skupiny" ma:contentTypeScope="" ma:versionID="38f26188abfbad6fa24b904c22e0570b">
  <xsd:schema xmlns:xsd="http://www.w3.org/2001/XMLSchema" xmlns:xs="http://www.w3.org/2001/XMLSchema" xmlns:p="http://schemas.microsoft.com/office/2006/metadata/properties" xmlns:ns2="bd16073b-c869-4f2f-9494-f7b74c7fa396" xmlns:ns3="bb2f8077-9203-4bb5-a07a-4ff1695ee889" targetNamespace="http://schemas.microsoft.com/office/2006/metadata/properties" ma:root="true" ma:fieldsID="60e2d4600d330c06a1f436decf4a9270" ns2:_="" ns3:_="">
    <xsd:import namespace="bd16073b-c869-4f2f-9494-f7b74c7fa396"/>
    <xsd:import namespace="bb2f8077-9203-4bb5-a07a-4ff1695ee889"/>
    <xsd:element name="properties">
      <xsd:complexType>
        <xsd:sequence>
          <xsd:element name="documentManagement">
            <xsd:complexType>
              <xsd:all>
                <xsd:element ref="ns2:Komentar" minOccurs="0"/>
                <xsd:element ref="ns2:Stav" minOccurs="0"/>
                <xsd:element ref="ns2:OmezenyPristup" minOccurs="0"/>
                <xsd:element ref="ns2:OpravneniUzivatele" minOccurs="0"/>
                <xsd:element ref="ns2:Pripominkujici" minOccurs="0"/>
                <xsd:element ref="ns2:Schvalovatele" minOccurs="0"/>
                <xsd:element ref="ns2:HistoriePripominek" minOccurs="0"/>
                <xsd:element ref="ns2:HistorieSchvalovani" minOccurs="0"/>
                <xsd:element ref="ns2:SkartacniRezim" minOccurs="0"/>
                <xsd:element ref="ns2:ElektronickyOriginal" minOccurs="0"/>
                <xsd:element ref="ns2:ValidacniProtokol" minOccurs="0"/>
                <xsd:element ref="ns2:PecetDokumentu" minOccurs="0"/>
                <xsd:element ref="ns2:ELDAXID" minOccurs="0"/>
                <xsd:element ref="ns2:ELDAXStav" minOccurs="0"/>
                <xsd:element ref="ns2:ELDAXInfo" minOccurs="0"/>
                <xsd:element ref="ns2:DurableId" minOccurs="0"/>
                <xsd:element ref="ns2:ib568a31b49d40a8a15f61adb109fb1a" minOccurs="0"/>
                <xsd:element ref="ns3:TaxCatchAll" minOccurs="0"/>
                <xsd:element ref="ns2:a7592298102041b2a445777e90be920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6073b-c869-4f2f-9494-f7b74c7fa396" elementFormDefault="qualified">
    <xsd:import namespace="http://schemas.microsoft.com/office/2006/documentManagement/types"/>
    <xsd:import namespace="http://schemas.microsoft.com/office/infopath/2007/PartnerControls"/>
    <xsd:element name="Komentar" ma:index="8" nillable="true" ma:displayName="Komentář" ma:internalName="Komentar">
      <xsd:simpleType>
        <xsd:restriction base="dms:Note"/>
      </xsd:simpleType>
    </xsd:element>
    <xsd:element name="Stav" ma:index="9" nillable="true" ma:displayName="Stav" ma:default="Koncept" ma:format="Dropdown" ma:hidden="true" ma:internalName="Stav">
      <xsd:simpleType>
        <xsd:restriction base="dms:Choice">
          <xsd:enumeration value="Koncept"/>
          <xsd:enumeration value="V procesu připomínkování"/>
          <xsd:enumeration value="Připomínkováno"/>
          <xsd:enumeration value="V procesu schvalování"/>
          <xsd:enumeration value="Schváleno"/>
          <xsd:enumeration value="Neschváleno"/>
        </xsd:restriction>
      </xsd:simpleType>
    </xsd:element>
    <xsd:element name="OmezenyPristup" ma:index="12" nillable="true" ma:displayName="Omezený přístup" ma:default="0" ma:hidden="true" ma:internalName="OmezenyPristup">
      <xsd:simpleType>
        <xsd:restriction base="dms:Boolean"/>
      </xsd:simpleType>
    </xsd:element>
    <xsd:element name="OpravneniUzivatele" ma:index="13" nillable="true" ma:displayName="Oprávnění uživatelé" ma:hidden="true" ma:internalName="OpravneniUzivate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ipominkujici" ma:index="14" nillable="true" ma:displayName="Připomínkující" ma:hidden="true" ma:internalName="Pripominkujici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chvalovatele" ma:index="15" nillable="true" ma:displayName="Schvalovatelé" ma:hidden="true" ma:internalName="Schvalovate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istoriePripominek" ma:index="16" nillable="true" ma:displayName="Historie připomínek" ma:hidden="true" ma:internalName="HistoriePripominek">
      <xsd:simpleType>
        <xsd:restriction base="dms:Note"/>
      </xsd:simpleType>
    </xsd:element>
    <xsd:element name="HistorieSchvalovani" ma:index="17" nillable="true" ma:displayName="Historie schvalování" ma:hidden="true" ma:internalName="HistorieSchvalovani">
      <xsd:simpleType>
        <xsd:restriction base="dms:Note"/>
      </xsd:simpleType>
    </xsd:element>
    <xsd:element name="SkartacniRezim" ma:index="18" nillable="true" ma:displayName="Skartační režim" ma:hidden="true" ma:internalName="SkartacniRezim">
      <xsd:simpleType>
        <xsd:restriction base="dms:Unknown"/>
      </xsd:simpleType>
    </xsd:element>
    <xsd:element name="ElektronickyOriginal" ma:index="19" nillable="true" ma:displayName="Elektronický originál" ma:format="Hyperlink" ma:hidden="true" ma:internalName="ElektronickyOrigina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alidacniProtokol" ma:index="20" nillable="true" ma:displayName="Validační protokol" ma:format="Hyperlink" ma:hidden="true" ma:internalName="ValidacniProtoko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ecetDokumentu" ma:index="21" nillable="true" ma:displayName="Pečeť dokumentu" ma:hidden="true" ma:internalName="PecetDokumentu">
      <xsd:simpleType>
        <xsd:restriction base="dms:Boolean"/>
      </xsd:simpleType>
    </xsd:element>
    <xsd:element name="ELDAXID" ma:index="22" nillable="true" ma:displayName="ELDAX - ID" ma:hidden="true" ma:internalName="ELDAXID">
      <xsd:simpleType>
        <xsd:restriction base="dms:Text"/>
      </xsd:simpleType>
    </xsd:element>
    <xsd:element name="ELDAXStav" ma:index="23" nillable="true" ma:displayName="ELDAX - Stav" ma:default="Nearchivováno" ma:hidden="true" ma:internalName="ELDAXStav">
      <xsd:simpleType>
        <xsd:restriction base="dms:Choice">
          <xsd:enumeration value="Čeká na archivaci"/>
          <xsd:enumeration value="Archivováno"/>
          <xsd:enumeration value="Nearchivováno"/>
          <xsd:enumeration value="Skartováno"/>
          <xsd:enumeration value="Chyba archivace"/>
        </xsd:restriction>
      </xsd:simpleType>
    </xsd:element>
    <xsd:element name="ELDAXInfo" ma:index="24" nillable="true" ma:displayName="ELDAX - Poznámka" ma:hidden="true" ma:internalName="ELDAXInfo">
      <xsd:simpleType>
        <xsd:restriction base="dms:Note"/>
      </xsd:simpleType>
    </xsd:element>
    <xsd:element name="DurableId" ma:index="25" nillable="true" ma:displayName="DurableId" ma:internalName="DurableId">
      <xsd:simpleType>
        <xsd:restriction base="dms:Text"/>
      </xsd:simpleType>
    </xsd:element>
    <xsd:element name="ib568a31b49d40a8a15f61adb109fb1a" ma:index="26" nillable="true" ma:taxonomy="true" ma:internalName="ib568a31b49d40a8a15f61adb109fb1a" ma:taxonomyFieldName="Odbor" ma:displayName="Odbor" ma:fieldId="{2b568a31-b49d-40a8-a15f-61adb109fb1a}" ma:sspId="d7f8e0fe-bc49-447d-89f7-f5b8c7f0f9cd" ma:termSetId="92857a38-5979-485b-ab8a-637998c0a5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7592298102041b2a445777e90be9208" ma:index="28" nillable="true" ma:taxonomy="true" ma:internalName="a7592298102041b2a445777e90be9208" ma:taxonomyFieldName="TypDokumentu" ma:displayName="Typ dokumentu" ma:default="1;#Obecný dokument|86c8b00d-0869-4808-b477-60d5420287e0" ma:fieldId="{a7592298-1020-41b2-a445-777e90be9208}" ma:sspId="d7f8e0fe-bc49-447d-89f7-f5b8c7f0f9cd" ma:termSetId="f075300f-2dc2-44ca-9d35-ac366e75b40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f8077-9203-4bb5-a07a-4ff1695ee889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0808ae97-9001-495c-aca8-604db469dd98}" ma:internalName="TaxCatchAll" ma:showField="CatchAllData" ma:web="bb2f8077-9203-4bb5-a07a-4ff1695ee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b568a31b49d40a8a15f61adb109fb1a xmlns="bd16073b-c869-4f2f-9494-f7b74c7fa396">
      <Terms xmlns="http://schemas.microsoft.com/office/infopath/2007/PartnerControls"/>
    </ib568a31b49d40a8a15f61adb109fb1a>
    <PecetDokumentu xmlns="bd16073b-c869-4f2f-9494-f7b74c7fa396" xsi:nil="true"/>
    <Stav xmlns="bd16073b-c869-4f2f-9494-f7b74c7fa396">Koncept</Stav>
    <OmezenyPristup xmlns="bd16073b-c869-4f2f-9494-f7b74c7fa396">false</OmezenyPristup>
    <HistoriePripominek xmlns="bd16073b-c869-4f2f-9494-f7b74c7fa396" xsi:nil="true"/>
    <ElektronickyOriginal xmlns="bd16073b-c869-4f2f-9494-f7b74c7fa396">
      <Url xsi:nil="true"/>
      <Description xsi:nil="true"/>
    </ElektronickyOriginal>
    <HistorieSchvalovani xmlns="bd16073b-c869-4f2f-9494-f7b74c7fa396" xsi:nil="true"/>
    <ELDAXInfo xmlns="bd16073b-c869-4f2f-9494-f7b74c7fa396" xsi:nil="true"/>
    <ValidacniProtokol xmlns="bd16073b-c869-4f2f-9494-f7b74c7fa396">
      <Url xsi:nil="true"/>
      <Description xsi:nil="true"/>
    </ValidacniProtokol>
    <ELDAXID xmlns="bd16073b-c869-4f2f-9494-f7b74c7fa396" xsi:nil="true"/>
    <a7592298102041b2a445777e90be9208 xmlns="bd16073b-c869-4f2f-9494-f7b74c7fa3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Obecný dokument</TermName>
          <TermId xmlns="http://schemas.microsoft.com/office/infopath/2007/PartnerControls">86c8b00d-0869-4808-b477-60d5420287e0</TermId>
        </TermInfo>
      </Terms>
    </a7592298102041b2a445777e90be9208>
    <SkartacniRezim xmlns="bd16073b-c869-4f2f-9494-f7b74c7fa396" xsi:nil="true"/>
    <Komentar xmlns="bd16073b-c869-4f2f-9494-f7b74c7fa396" xsi:nil="true"/>
    <Pripominkujici xmlns="bd16073b-c869-4f2f-9494-f7b74c7fa396">
      <UserInfo>
        <DisplayName/>
        <AccountId xsi:nil="true"/>
        <AccountType/>
      </UserInfo>
    </Pripominkujici>
    <DurableId xmlns="bd16073b-c869-4f2f-9494-f7b74c7fa396" xsi:nil="true"/>
    <OpravneniUzivatele xmlns="bd16073b-c869-4f2f-9494-f7b74c7fa396">
      <UserInfo>
        <DisplayName/>
        <AccountId xsi:nil="true"/>
        <AccountType/>
      </UserInfo>
    </OpravneniUzivatele>
    <ELDAXStav xmlns="bd16073b-c869-4f2f-9494-f7b74c7fa396">Nearchivováno</ELDAXStav>
    <Schvalovatele xmlns="bd16073b-c869-4f2f-9494-f7b74c7fa396">
      <UserInfo>
        <DisplayName/>
        <AccountId xsi:nil="true"/>
        <AccountType/>
      </UserInfo>
    </Schvalovatele>
    <TaxCatchAll xmlns="bb2f8077-9203-4bb5-a07a-4ff1695ee889"/>
  </documentManagement>
</p:properties>
</file>

<file path=customXml/itemProps1.xml><?xml version="1.0" encoding="utf-8"?>
<ds:datastoreItem xmlns:ds="http://schemas.openxmlformats.org/officeDocument/2006/customXml" ds:itemID="{727EF3D8-BFDA-4AF8-8F32-969967C30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7BC365-92CE-405C-8DF8-1BCE3A629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6073b-c869-4f2f-9494-f7b74c7fa396"/>
    <ds:schemaRef ds:uri="bb2f8077-9203-4bb5-a07a-4ff1695ee8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41C885-7DE4-4726-BDDC-66042D884FC8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bd16073b-c869-4f2f-9494-f7b74c7fa396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bb2f8077-9203-4bb5-a07a-4ff1695ee8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Prezentace_DIS</Template>
  <TotalTime>683</TotalTime>
  <Words>1137</Words>
  <Application>Microsoft Office PowerPoint</Application>
  <PresentationFormat>Předvádění na obrazovce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Ombudsman</vt:lpstr>
      <vt:lpstr>Ombudsman oranžová</vt:lpstr>
      <vt:lpstr>Postavení a pravomoci ombudsmana s důrazem na problematiku diskriminace</vt:lpstr>
      <vt:lpstr>osnova</vt:lpstr>
      <vt:lpstr>PRAVOMOCI OMBUDSMANA</vt:lpstr>
      <vt:lpstr>Působnost ombudsmana</vt:lpstr>
      <vt:lpstr>Metodická pomoc  obětem diskriminace I</vt:lpstr>
      <vt:lpstr>Metodická pomoc  obětem diskriminace II</vt:lpstr>
      <vt:lpstr>právní úprava diskriminace I</vt:lpstr>
      <vt:lpstr>právní úprava diskriminace ii</vt:lpstr>
      <vt:lpstr>právní úprava diskriminace III</vt:lpstr>
      <vt:lpstr>PRÁVNÍ ÚPRAVA DISKRIMINACE IV</vt:lpstr>
      <vt:lpstr>STATISTIKY PODNĚTŮ I</vt:lpstr>
      <vt:lpstr>statistiky podnětů II</vt:lpstr>
      <vt:lpstr>STATISTIKY PODNĚTŮ III</vt:lpstr>
      <vt:lpstr>Konkrétní vybrané aktivity I</vt:lpstr>
      <vt:lpstr>KONKRÉTNÍ VYBRANÉ AKTIVITY II</vt:lpstr>
      <vt:lpstr>Konkrétní vybrané aktivity III</vt:lpstr>
      <vt:lpstr>Konkrétní vybrané aktivity IV</vt:lpstr>
      <vt:lpstr>Užitečné odkazy</vt:lpstr>
      <vt:lpstr>ZÁVĚR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Mikulčická Jana, Mgr.</dc:creator>
  <cp:keywords>MF</cp:keywords>
  <cp:lastModifiedBy>Jana Vomelová</cp:lastModifiedBy>
  <cp:revision>66</cp:revision>
  <dcterms:created xsi:type="dcterms:W3CDTF">2024-11-29T10:11:05Z</dcterms:created>
  <dcterms:modified xsi:type="dcterms:W3CDTF">2025-04-15T19:25:41Z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0x0101006EDF6CC29803465DB8612F42985C3B6E00B38EA2D78881764C8349506CE4316CED</vt:lpwstr>
  </property>
</Properties>
</file>