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8" r:id="rId2"/>
    <p:sldId id="260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91128" y="230909"/>
            <a:ext cx="11185236" cy="508000"/>
          </a:xfrm>
        </p:spPr>
        <p:txBody>
          <a:bodyPr>
            <a:normAutofit/>
          </a:bodyPr>
          <a:lstStyle/>
          <a:p>
            <a:r>
              <a:rPr lang="cs-CZ" sz="2800" b="1" dirty="0"/>
              <a:t>Iniciativa pro začlenění informací o Romech do školní výuky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91128" y="912094"/>
            <a:ext cx="8839200" cy="1691640"/>
          </a:xfrm>
        </p:spPr>
        <p:txBody>
          <a:bodyPr>
            <a:normAutofit/>
          </a:bodyPr>
          <a:lstStyle/>
          <a:p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Úřad zmocněnkyně pro romskou menšinu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: Lucie Fuková, Tomáš 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Ščuka</a:t>
            </a:r>
            <a:b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Rada vlády pro záležitosti romské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menšiny (Výbor pro vzdělávání Romů): Martin 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Kaleja</a:t>
            </a:r>
            <a:b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Muzeum romské kultury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: Marie Smutná, Jana Horváthová, Veronika 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Lucassen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Oddělení </a:t>
            </a:r>
            <a:r>
              <a:rPr lang="cs-CZ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romistiky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 UESEBS FFUK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: Helena Sadílková </a:t>
            </a:r>
          </a:p>
        </p:txBody>
      </p:sp>
      <p:sp>
        <p:nvSpPr>
          <p:cNvPr id="4" name="Obdélník 3"/>
          <p:cNvSpPr/>
          <p:nvPr/>
        </p:nvSpPr>
        <p:spPr>
          <a:xfrm>
            <a:off x="762000" y="2317406"/>
            <a:ext cx="1084349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</a:rPr>
              <a:t>Vychází ze snahy o řešení přetrvávajícího problému, se kterým se potýká česká společnost jako celek: přímé i strukturální diskriminace Romů založené na negativních stereotypech a z nich vycházející stigmatizaci romské identity. Domníváme se, že těmto společenským fenoménům lze čelit významně kromě jiných nástrojů právě systematickým a vyváženým informováním o Romech, jejich historii a  kultuře jako součásti společensko-kulturního dědictví české společnosti jako celku. </a:t>
            </a:r>
            <a:endParaRPr lang="cs-CZ" sz="2000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826655" y="4508114"/>
            <a:ext cx="5440218" cy="143086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Strategické a zastřešující dokumenty: </a:t>
            </a:r>
          </a:p>
          <a:p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revidovaný RVP; modelové ŠVP (MŠMT / NPI)</a:t>
            </a:r>
            <a:b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Strategie rovnosti, začlenění a participace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Romů 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751782" y="4508114"/>
            <a:ext cx="5190836" cy="110759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DVPP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Vzdělávání studentů pedagogických oborů</a:t>
            </a:r>
          </a:p>
        </p:txBody>
      </p:sp>
    </p:spTree>
    <p:extLst>
      <p:ext uri="{BB962C8B-B14F-4D97-AF65-F5344CB8AC3E}">
        <p14:creationId xmlns:p14="http://schemas.microsoft.com/office/powerpoint/2010/main" val="1215069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91128" y="230909"/>
            <a:ext cx="11185236" cy="508000"/>
          </a:xfrm>
        </p:spPr>
        <p:txBody>
          <a:bodyPr>
            <a:normAutofit/>
          </a:bodyPr>
          <a:lstStyle/>
          <a:p>
            <a:r>
              <a:rPr lang="cs-CZ" sz="2800" b="1" dirty="0"/>
              <a:t>Co je cílem Iniciativy: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835891" y="4140174"/>
            <a:ext cx="5491018" cy="216977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Cílová skupina: </a:t>
            </a:r>
          </a:p>
          <a:p>
            <a:pPr marL="342900" indent="-342900">
              <a:buFontTx/>
              <a:buChar char="-"/>
            </a:pP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Všichni žáci a studenti základních (a  středních) škol, bez ohledu na jejich původ nebo jejich socioekonomické zázemí (resp. bez ohledu na specifické potřeby vyplývající například ze sociálního vyloučení). 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700981" y="4140174"/>
            <a:ext cx="5315528" cy="236222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Předsudkům a diskriminaci vyrůstající z neznalosti a absence informací čelí romské děti (a Romové obecně) bez ohledu na socioekonomické zázemí jejich rodin  dosažené vzdělání.</a:t>
            </a:r>
            <a:b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Důsledky diskriminace jsou v dlouhodobém horizontu devastační pro celou společnost. </a:t>
            </a:r>
            <a:endParaRPr lang="cs-CZ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55782" y="990722"/>
            <a:ext cx="38053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začlenění informací o Romech, které je představují jako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přirozenou, historicky neoddělitelnou součástí české společnosti 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4756728" y="990722"/>
            <a:ext cx="6585527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 začlenění témat, která reflektují nerovnou pozici Romů s cílem projasnění krátkodobých i dlouhodobých dopadů různých forem diskriminačního jednání na společnost jako celek. Cílem je  učit se diskriminaci identifikovat a umět jí účinně zabraňovat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55782" y="252032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zajištění integrálního začlenění informací o Romech do výuky tak, aby se o tématu Romů uvažovalo jako o běžné součásti historie i současnost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6751782" y="2520321"/>
            <a:ext cx="45904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>
                <a:latin typeface="Calibri" panose="020F0502020204030204" pitchFamily="34" charset="0"/>
                <a:ea typeface="Times New Roman" panose="02020603050405020304" pitchFamily="18" charset="0"/>
              </a:rPr>
              <a:t>wellbeing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 romských žáků a proměna školního prostředí a klimatu, které i romské žáky podporuje ve zdravém rozvoji jich vztahu k sobě samým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53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91128" y="230909"/>
            <a:ext cx="11185236" cy="508000"/>
          </a:xfrm>
        </p:spPr>
        <p:txBody>
          <a:bodyPr>
            <a:normAutofit/>
          </a:bodyPr>
          <a:lstStyle/>
          <a:p>
            <a:r>
              <a:rPr lang="cs-CZ" sz="2800" b="1" dirty="0"/>
              <a:t>Proč o začlenění informací o Romech usilujeme?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762000" y="3465920"/>
            <a:ext cx="5491018" cy="216977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Důsledkem absence informací a jejích nahrazováním stereotypy je též zásadní stigmatizace romské identity, která poškozuje žáky a studenty na osobní/osobnostní úrovni.</a:t>
            </a:r>
          </a:p>
          <a:p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</a:rPr>
              <a:t>Absence informací ve výuce tuto stigmatizaci a problémy z ní vyplývající prohlubuje.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710215" y="3458967"/>
            <a:ext cx="5315529" cy="216977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Romové jsou menšinou bez zázemí vlastního státu a státních struktur (ve smyslu kulturního, společenského, informačního, vzdělávacího zázemí a struktur), které činí informace o minulosti a o kulturním dědictví samozřejmou a každodenně zažívanou součástí vlastního povědomí a identity.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51346" y="1294524"/>
            <a:ext cx="47290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důsledkem absence informací o Romech je neznalost, která zásadně negativně ovlivňuje jakoukoli další komunikaci o Romech ve veřejném prostoru: Romové zde chybí, pokud nejde o téma, které s Romy spojované v důsledku stereotypu</a:t>
            </a:r>
          </a:p>
        </p:txBody>
      </p:sp>
      <p:sp>
        <p:nvSpPr>
          <p:cNvPr id="3" name="Obdélník 2"/>
          <p:cNvSpPr/>
          <p:nvPr/>
        </p:nvSpPr>
        <p:spPr>
          <a:xfrm>
            <a:off x="6049819" y="1294524"/>
            <a:ext cx="487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informační vakuum navíc bývá zaplňováno právě stereotypy a předsudky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936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91128" y="230909"/>
            <a:ext cx="11185236" cy="508000"/>
          </a:xfrm>
        </p:spPr>
        <p:txBody>
          <a:bodyPr>
            <a:normAutofit/>
          </a:bodyPr>
          <a:lstStyle/>
          <a:p>
            <a:r>
              <a:rPr lang="cs-CZ" sz="2800" b="1" dirty="0"/>
              <a:t>Jakými směry iniciativa působí?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136073" y="4793828"/>
            <a:ext cx="5504872" cy="157713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0"/>
              </a:spcAft>
            </a:pPr>
            <a:b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Cílem je integrální zapojení informací o Romech do výuky na základních a středních školách, nikoli o vytváření programů orientovaných výhradně na Romy</a:t>
            </a:r>
            <a:endParaRPr lang="cs-CZ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7137399" y="4793828"/>
            <a:ext cx="4031676" cy="155171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Cílíme zejména na předměty:</a:t>
            </a:r>
            <a:b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 Výchova k občanství              - Dějepis</a:t>
            </a:r>
            <a:b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 Český jazyk a literatura         - Umění </a:t>
            </a:r>
            <a:endParaRPr lang="cs-CZ" sz="1800" dirty="0">
              <a:solidFill>
                <a:schemeClr val="tx1"/>
              </a:solidFill>
            </a:endParaRPr>
          </a:p>
          <a:p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97345" y="1030496"/>
            <a:ext cx="11111345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zapojení informací o Romech do rámcových </a:t>
            </a:r>
            <a:r>
              <a:rPr lang="cs-CZ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kurikulárních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dokumentů (RVP &gt; modelový ŠVP &gt; ŠVP)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integrace kurzů podporující zapojování informací o Romech do školní výuky v rámci DVPP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integrace kurzů podporující zapojování informací o Romech do školní výuky v rámci přípravy budoucích pedagogů 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97345" y="2387211"/>
            <a:ext cx="111736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ea typeface="Times New Roman" panose="02020603050405020304" pitchFamily="18" charset="0"/>
              </a:rPr>
              <a:t>Ad doplnění/zavedení změn v přípravě pedagogů, uvažujeme o:  </a:t>
            </a:r>
          </a:p>
          <a:p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- doplnění oborových vzdělávacích plánů o informace o Romech, resp. o jejich zdrojích</a:t>
            </a:r>
            <a:b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- zavedení kurzů, které studenty </a:t>
            </a:r>
            <a:r>
              <a:rPr lang="cs-CZ" dirty="0" err="1">
                <a:latin typeface="Calibri" panose="020F0502020204030204" pitchFamily="34" charset="0"/>
                <a:ea typeface="Times New Roman" panose="02020603050405020304" pitchFamily="18" charset="0"/>
              </a:rPr>
              <a:t>ped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. oborů na práci s informacemi o Romech připraví a dodá širší kontext pro práci s informacemi týkajícími jejich specializace (kurz zaměřeny na představení pozice Romů a jejich kultury a historie jako součást vzdělání pedagogů obecně, součást jejich přípravy)</a:t>
            </a:r>
            <a:b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- vedle toho specifické kurzy připravující se na práci s dětmi ze sociálně znevýhodněného prostředí (obsahující i komponentu zaměřenou na </a:t>
            </a:r>
            <a:r>
              <a:rPr lang="cs-CZ" dirty="0" err="1">
                <a:latin typeface="Calibri" panose="020F0502020204030204" pitchFamily="34" charset="0"/>
                <a:ea typeface="Times New Roman" panose="02020603050405020304" pitchFamily="18" charset="0"/>
              </a:rPr>
              <a:t>identitární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 téma)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124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91128" y="360218"/>
            <a:ext cx="11185236" cy="508000"/>
          </a:xfrm>
        </p:spPr>
        <p:txBody>
          <a:bodyPr>
            <a:normAutofit/>
          </a:bodyPr>
          <a:lstStyle/>
          <a:p>
            <a:r>
              <a:rPr lang="cs-CZ" sz="2800" b="1" dirty="0"/>
              <a:t>Sdílení informací a zkušeností, kontakty</a:t>
            </a:r>
          </a:p>
        </p:txBody>
      </p:sp>
      <p:sp>
        <p:nvSpPr>
          <p:cNvPr id="4" name="Obdélník 3"/>
          <p:cNvSpPr/>
          <p:nvPr/>
        </p:nvSpPr>
        <p:spPr>
          <a:xfrm>
            <a:off x="932873" y="2104970"/>
            <a:ext cx="1084349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</a:rPr>
              <a:t>Pokud byste se rádi do promýšlení možností integrálního začlení informací o Romech do výuky zapojili, nebo sdíleli svoje zkušenosti, budeme velmi rádi, když se ozvete. </a:t>
            </a:r>
          </a:p>
          <a:p>
            <a:pPr algn="ctr"/>
            <a:endParaRPr lang="cs-CZ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</a:rPr>
              <a:t>Zároveň nabízíme zprostředkování kontaktů na odborníky k tématu, případně odkazy na ověřené zdroje informací o kultuře, historii a jazyku Romů. </a:t>
            </a:r>
            <a:endParaRPr lang="cs-CZ" sz="2000" dirty="0"/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7444511" y="4786631"/>
            <a:ext cx="3888508" cy="100691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Helena Sadílková</a:t>
            </a:r>
            <a:b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Oddělení </a:t>
            </a:r>
            <a:r>
              <a:rPr lang="cs-CZ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romistiky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ÚESEBS FF UK</a:t>
            </a:r>
            <a:b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helena.sadilkova@ff.cuni.cz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697348" y="4807298"/>
            <a:ext cx="5925126" cy="103916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Lucie Fuková</a:t>
            </a:r>
            <a:b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Zmocněnkyně Vlády ČR pro záležitosti romské menšiny</a:t>
            </a:r>
            <a:b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lucie.fukova@vlada.gov.cz</a:t>
            </a:r>
          </a:p>
        </p:txBody>
      </p:sp>
    </p:spTree>
    <p:extLst>
      <p:ext uri="{BB962C8B-B14F-4D97-AF65-F5344CB8AC3E}">
        <p14:creationId xmlns:p14="http://schemas.microsoft.com/office/powerpoint/2010/main" val="2745184447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101</TotalTime>
  <Words>770</Words>
  <Application>Microsoft Office PowerPoint</Application>
  <PresentationFormat>Širokoúhlá obrazovka</PresentationFormat>
  <Paragraphs>36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Schoolbook</vt:lpstr>
      <vt:lpstr>Wingdings</vt:lpstr>
      <vt:lpstr>Wingdings 2</vt:lpstr>
      <vt:lpstr>View</vt:lpstr>
      <vt:lpstr>Iniciativa pro začlenění informací o Romech do školní výuky</vt:lpstr>
      <vt:lpstr>Co je cílem Iniciativy: </vt:lpstr>
      <vt:lpstr>Proč o začlenění informací o Romech usilujeme? </vt:lpstr>
      <vt:lpstr>Jakými směry iniciativa působí? </vt:lpstr>
      <vt:lpstr>Sdílení informací a zkušeností, kontakty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Sadilkova, Helena</dc:creator>
  <cp:lastModifiedBy>Nguyen Dieu Thuy</cp:lastModifiedBy>
  <cp:revision>13</cp:revision>
  <cp:lastPrinted>2024-10-24T15:14:44Z</cp:lastPrinted>
  <dcterms:created xsi:type="dcterms:W3CDTF">2024-10-04T05:12:13Z</dcterms:created>
  <dcterms:modified xsi:type="dcterms:W3CDTF">2024-11-05T08:46:19Z</dcterms:modified>
</cp:coreProperties>
</file>