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08" r:id="rId3"/>
    <p:sldId id="280" r:id="rId4"/>
    <p:sldId id="282" r:id="rId5"/>
    <p:sldId id="283" r:id="rId6"/>
    <p:sldId id="284" r:id="rId7"/>
    <p:sldId id="285" r:id="rId8"/>
    <p:sldId id="287" r:id="rId9"/>
    <p:sldId id="288" r:id="rId10"/>
    <p:sldId id="289" r:id="rId11"/>
    <p:sldId id="303" r:id="rId12"/>
    <p:sldId id="304" r:id="rId13"/>
    <p:sldId id="307" r:id="rId14"/>
    <p:sldId id="302" r:id="rId15"/>
    <p:sldId id="266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2" autoAdjust="0"/>
    <p:restoredTop sz="94660"/>
  </p:normalViewPr>
  <p:slideViewPr>
    <p:cSldViewPr>
      <p:cViewPr varScale="1">
        <p:scale>
          <a:sx n="82" d="100"/>
          <a:sy n="82" d="100"/>
        </p:scale>
        <p:origin x="10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06.04.2023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funding-tenders/opportunities/portal/screen/opportunities/topic-details/cerv-2023-equal;callCode=null;freeTextSearchKeyword=;matchWholeText=true;typeCodes=1,0;statusCodes=31094502;programmePeriod=2021%20-%202027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ec.europa.eu/info/funding-tenders/opportunities/portal/screen/opportunities/topic-details/cerv-2023-citizens-town-tt;callCode=null;freeTextSearchKeyword=;matchWholeText=true;typeCodes=1,0;statusCodes=31094501;programmePeriod=2021%20-%202027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3" Type="http://schemas.openxmlformats.org/officeDocument/2006/relationships/hyperlink" Target="https://ec.europa.eu/info/funding-tenders/opportunities/portal/screen/opportunities/topic-details/cerv-2023-char-liti-charter;callCode=null;freeTextSearchKeyword=;matchWholeText=true;typeCodes=1,0;statusCodes=31094502,31094501;programmePeriod=2021%20-%202027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7" Type="http://schemas.openxmlformats.org/officeDocument/2006/relationships/hyperlink" Target="https://ec.europa.eu/info/funding-tenders/opportunities/portal/screen/opportunities/topic-details/cerv-2023-citizens-rem;callCode=null;freeTextSearchKeyword=CERV-2023-CITIZENS-REM;matchWholeText=true;typeCodes=0,1,2;statusCodes=31094501,31094502,31094503;programmePeriod=null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2" Type="http://schemas.openxmlformats.org/officeDocument/2006/relationships/hyperlink" Target="https://ec.europa.eu/info/funding-tenders/opportunities/portal/screen/opportunities/topic-details/cerv-2023-char-liti-whistle;callCode=null;freeTextSearchKeyword=;matchWholeText=true;typeCodes=1,0;statusCodes=31094502,31094501;programmePeriod=2021%20-%202027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info/funding-tenders/opportunities/portal/screen/opportunities/topic-details/cerv-2023-char-liti-civic;callCode=null;freeTextSearchKeyword=;matchWholeText=true;typeCodes=1,0;statusCodes=31094502,31094501;programmePeriod=2021%20-%202027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5" Type="http://schemas.openxmlformats.org/officeDocument/2006/relationships/hyperlink" Target="https://ec.europa.eu/info/funding-tenders/opportunities/portal/screen/opportunities/topic-details/cerv-2023-char-liti-speech;callCode=null;freeTextSearchKeyword=;matchWholeText=true;typeCodes=1,0;statusCodes=31094502,31094501;programmePeriod=2021%20-%202027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4" Type="http://schemas.openxmlformats.org/officeDocument/2006/relationships/hyperlink" Target="https://ec.europa.eu/info/funding-tenders/opportunities/portal/screen/opportunities/topic-details/cerv-2023-char-liti-litigation;callCode=null;freeTextSearchKeyword=;matchWholeText=true;typeCodes=1,0;statusCodes=31094502,31094501;programmePeriod=2021%20-%202027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Relationship Id="rId9" Type="http://schemas.openxmlformats.org/officeDocument/2006/relationships/hyperlink" Target="https://ec.europa.eu/info/funding-tenders/opportunities/portal/screen/opportunities/topic-details/cerv-2023-citizens-civ;callCode=null;freeTextSearchKeyword=;matchWholeText=true;typeCodes=1,0;statusCodes=31094501;programmePeriod=2021%20-%202027;programCcm2Id=43251589;programDivisionCode=null;focusAreaCode=null;destinationGroup=null;missionGroup=null;geographicalZonesCode=null;programmeDivisionProspect=null;startDateLte=null;startDateGte=null;crossCuttingPriorityCode=null;cpvCode=null;performanceOfDelivery=null;sortQuery=sortStatus;orderBy=asc;onlyTenders=false;topicListKey=topicSearchTablePageStat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upce.cz/" TargetMode="External"/><Relationship Id="rId2" Type="http://schemas.openxmlformats.org/officeDocument/2006/relationships/hyperlink" Target="mailto:kucera.frantisek@vlada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https://euagenda.eu/upload/social/ad2486601a821c2ff5f20107ef18d3f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4000" cy="4546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9320"/>
            <a:ext cx="2160240" cy="453208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C4FC0D5-4718-6065-DAC8-9033B8B19E09}"/>
              </a:ext>
            </a:extLst>
          </p:cNvPr>
          <p:cNvSpPr txBox="1"/>
          <p:nvPr/>
        </p:nvSpPr>
        <p:spPr>
          <a:xfrm>
            <a:off x="3815408" y="6309320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Rada vlády pro záležitosti romské menšiny, 11. 4. 2023</a:t>
            </a: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80"/>
            <a:ext cx="8229600" cy="4708525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A – </a:t>
            </a:r>
            <a:r>
              <a:rPr lang="pl-PL" b="1" dirty="0"/>
              <a:t>granty na akce neinvestičního charakteru</a:t>
            </a:r>
            <a:r>
              <a:rPr lang="pl-PL" dirty="0"/>
              <a:t>: podpora národních a </a:t>
            </a:r>
            <a:r>
              <a:rPr lang="cs-CZ" dirty="0"/>
              <a:t>nadnárodních projektů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Skutečně vynaložené výdaje </a:t>
            </a:r>
            <a:r>
              <a:rPr lang="cs-CZ" dirty="0"/>
              <a:t>(grant až 90 % z CUV). Zpravidla aplikováno pro </a:t>
            </a:r>
            <a:r>
              <a:rPr lang="pl-PL" dirty="0"/>
              <a:t>lidskoprávní projekty a projekty prosazování EU hodnoty (Oblast 1 a 2);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b="1" dirty="0"/>
              <a:t>Fixní paušální sazby </a:t>
            </a:r>
            <a:r>
              <a:rPr lang="cs-CZ" dirty="0"/>
              <a:t>(lump-sum) pro projekty z oblasti občanské angažovanosti a participace na základě počtu akcí a účastníků (Oblast 3).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 – </a:t>
            </a:r>
            <a:r>
              <a:rPr lang="cs-CZ" b="1" dirty="0"/>
              <a:t>provozní granty</a:t>
            </a:r>
            <a:r>
              <a:rPr lang="cs-CZ" dirty="0"/>
              <a:t>: podpora evropských sítí aktivních v oblastech pokrytých programem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 – </a:t>
            </a:r>
            <a:r>
              <a:rPr lang="cs-CZ" b="1" dirty="0"/>
              <a:t>veřejné zakázky/kaskádové granty</a:t>
            </a:r>
            <a:r>
              <a:rPr lang="cs-CZ" dirty="0"/>
              <a:t>: tendry na služby např. EU studie, EU konference, EU kampaně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009379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cs-CZ" sz="3200" dirty="0">
                <a:hlinkClick r:id="rId2"/>
              </a:rPr>
              <a:t>Výzva: Podpora rovnosti a boje proti rasismu, xenofobii a diskriminaci</a:t>
            </a:r>
            <a:r>
              <a:rPr lang="cs-CZ" sz="3200" dirty="0"/>
              <a:t/>
            </a:r>
            <a:br>
              <a:rPr lang="cs-CZ" sz="3200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24822" y="1772816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Témata a priority: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Boj proti diskriminaci a boj proti rasismu, xenofobii a dalším formám nesnášenlivosti, včetně protiromského smýšlení, rasismu proti černochům, antisemitismu a nenávisti vůči muslimům; 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Podpora řízení rozmanitosti a začlenění na pracovišti, a to jak ve veřejném,             tak v soukromém sektoru;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Boj proti diskriminaci LGBTIQ osob a podpora rovnosti LGBTIQ prostřednictvím implementace strategie rovnosti LGBTIQ osob;</a:t>
            </a:r>
          </a:p>
          <a:p>
            <a:pPr lvl="0" algn="just">
              <a:buFont typeface="+mj-lt"/>
              <a:buAutoNum type="arabicPeriod"/>
            </a:pPr>
            <a:r>
              <a:rPr lang="cs-CZ" sz="1600" dirty="0"/>
              <a:t>Vyzvat veřejné orgány, aby zlepšily svou reakci na diskriminaci, rasismus, antisemitismus, nenávist vůči muslimům a xenofobii, fobii LGBTIQ a všechny ostatní formy nesnášenlivosti.</a:t>
            </a:r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Cílem výzvy je podpořit komplexní a průřezový přístup, financovat konkrétní akce           pro prevenci a boj proti diskriminaci a boj proti netoleranci, rasismu a xenofobii, zejména na základě rasového nebo etnického původu, barvy pleti, náboženství, sexuální orientace, genderové identity. Podporovány jsou zejména nadnárodní projekty.</a:t>
            </a:r>
          </a:p>
          <a:p>
            <a:pPr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324645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cs-CZ" dirty="0"/>
              <a:t>Podpora rovnosti a boje proti rasismu, xenofobii a diskriminaci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600" dirty="0"/>
              <a:t>Trvání projektu: 12-24 měsíců;</a:t>
            </a:r>
          </a:p>
          <a:p>
            <a:pPr>
              <a:lnSpc>
                <a:spcPct val="150000"/>
              </a:lnSpc>
            </a:pPr>
            <a:r>
              <a:rPr lang="cs-CZ" sz="1600" dirty="0"/>
              <a:t>Rozpočet projektu (minimální výše grantu): EUR 100 000 (horní výše není stanovena);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Předfinancování projektu: 80 %;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Spolufinancování projektu: 10 %;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Lump sum: paušální sazba.</a:t>
            </a:r>
          </a:p>
          <a:p>
            <a:pPr algn="just">
              <a:lnSpc>
                <a:spcPct val="150000"/>
              </a:lnSpc>
            </a:pPr>
            <a:r>
              <a:rPr lang="cs-CZ" sz="1600" dirty="0"/>
              <a:t>Uzávěrka pro podání žádosti: </a:t>
            </a:r>
            <a:r>
              <a:rPr lang="cs-CZ" sz="1600" b="1" dirty="0"/>
              <a:t>20. 6. 2023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80154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cs-CZ" dirty="0"/>
              <a:t>Přehled otevřených výzev – oblast 1 a 3 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385212"/>
            <a:ext cx="8229600" cy="54727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1" u="sng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Výzva: Podpora příznivého prostředí pro ochranu oznamovatelů</a:t>
            </a:r>
            <a:endParaRPr lang="cs-CZ" sz="16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Uzávěrka pro podání žádosti: 25. 5. 2023</a:t>
            </a:r>
          </a:p>
          <a:p>
            <a:pPr marL="0" indent="0">
              <a:spcBef>
                <a:spcPts val="0"/>
              </a:spcBef>
              <a:buNone/>
            </a:pPr>
            <a:endParaRPr lang="cs-CZ" sz="10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b="1" u="sng" dirty="0">
                <a:latin typeface="+mn-lt"/>
                <a:hlinkClick r:id="rId3"/>
              </a:rPr>
              <a:t>Výzva: Budování kapacit a zvyšování povědomí o Listině základních práv EU</a:t>
            </a:r>
            <a:endParaRPr lang="cs-CZ" sz="160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cs-CZ" sz="1600" dirty="0">
                <a:latin typeface="+mn-lt"/>
              </a:rPr>
              <a:t>Uzávěrka pro podání žádosti: 25. 5. 2023</a:t>
            </a:r>
          </a:p>
          <a:p>
            <a:pPr>
              <a:spcBef>
                <a:spcPts val="0"/>
              </a:spcBef>
            </a:pPr>
            <a:endParaRPr lang="cs-CZ" sz="10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1" u="sng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Výzva: Strategické</a:t>
            </a:r>
            <a:r>
              <a:rPr lang="cs-CZ" sz="1600" b="1" u="sng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soudní spory</a:t>
            </a:r>
            <a:endParaRPr lang="cs-CZ" sz="16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1600" dirty="0">
                <a:latin typeface="+mn-lt"/>
              </a:rPr>
              <a:t>Uzávěrka pro podání žádosti: 25. 5. 2023</a:t>
            </a:r>
          </a:p>
          <a:p>
            <a:pPr>
              <a:spcBef>
                <a:spcPts val="0"/>
              </a:spcBef>
            </a:pPr>
            <a:endParaRPr lang="cs-CZ" sz="1000" b="1" u="sng" dirty="0">
              <a:latin typeface="+mn-lt"/>
              <a:hlinkClick r:id="rId5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b="1" u="sng" dirty="0">
                <a:latin typeface="+mn-lt"/>
                <a:hlinkClick r:id="rId5"/>
              </a:rPr>
              <a:t>Výzva: Ochrana hodnot a práv EU proti projevům nenávisti a trestným činům z nenávisti</a:t>
            </a:r>
            <a:endParaRPr lang="cs-CZ" sz="160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cs-CZ" sz="1600" dirty="0">
                <a:latin typeface="+mn-lt"/>
              </a:rPr>
              <a:t>Uzávěrka pro podání žádosti: 25. 5. 2023</a:t>
            </a:r>
          </a:p>
          <a:p>
            <a:pPr>
              <a:spcBef>
                <a:spcPts val="0"/>
              </a:spcBef>
            </a:pPr>
            <a:endParaRPr lang="cs-CZ" sz="1000" b="1" u="sng" dirty="0">
              <a:latin typeface="+mn-lt"/>
              <a:hlinkClick r:id="rId6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b="1" u="sng" dirty="0">
                <a:latin typeface="+mn-lt"/>
                <a:hlinkClick r:id="rId6"/>
              </a:rPr>
              <a:t>Výzva: Prosazování práv a hodnot posílením občanského prostoru</a:t>
            </a:r>
            <a:endParaRPr lang="cs-CZ" sz="160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cs-CZ" sz="1600" dirty="0">
                <a:latin typeface="+mn-lt"/>
              </a:rPr>
              <a:t>Uzávěrka pro podání žádosti: 25. 5. 2023</a:t>
            </a:r>
          </a:p>
          <a:p>
            <a:pPr>
              <a:spcBef>
                <a:spcPts val="0"/>
              </a:spcBef>
            </a:pPr>
            <a:endParaRPr lang="cs-CZ" sz="10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600" b="1" u="sng" dirty="0">
                <a:latin typeface="+mn-lt"/>
                <a:hlinkClick r:id="rId7"/>
              </a:rPr>
              <a:t>Výzva: Evropská paměť</a:t>
            </a:r>
            <a:endParaRPr lang="cs-CZ" sz="1600" dirty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cs-CZ" sz="1600" dirty="0">
                <a:latin typeface="+mn-lt"/>
              </a:rPr>
              <a:t>Uzávěrka pro podání žádosti: 6. 6. 2023</a:t>
            </a:r>
          </a:p>
          <a:p>
            <a:pPr marL="0" indent="0">
              <a:buNone/>
            </a:pPr>
            <a:endParaRPr lang="cs-CZ" sz="1000" b="1" u="sng" dirty="0">
              <a:latin typeface="+mn-lt"/>
              <a:hlinkClick r:id="rId8"/>
            </a:endParaRPr>
          </a:p>
          <a:p>
            <a:pPr marL="0" indent="0">
              <a:buNone/>
            </a:pPr>
            <a:r>
              <a:rPr lang="cs-CZ" sz="1600" b="1" u="sng" dirty="0">
                <a:latin typeface="+mn-lt"/>
                <a:hlinkClick r:id="rId8"/>
              </a:rPr>
              <a:t>Výzva: Partnerství měst</a:t>
            </a:r>
            <a:endParaRPr lang="cs-CZ" sz="1600" dirty="0">
              <a:latin typeface="+mn-lt"/>
            </a:endParaRPr>
          </a:p>
          <a:p>
            <a:pPr algn="just"/>
            <a:r>
              <a:rPr lang="cs-CZ" sz="1600" dirty="0">
                <a:latin typeface="+mn-lt"/>
              </a:rPr>
              <a:t>Uzávěrka pro podání žádosti: 20. 9. 2023</a:t>
            </a:r>
          </a:p>
          <a:p>
            <a:pPr>
              <a:spcBef>
                <a:spcPts val="0"/>
              </a:spcBef>
            </a:pPr>
            <a:endParaRPr lang="cs-CZ" sz="1000" dirty="0">
              <a:latin typeface="+mn-lt"/>
            </a:endParaRPr>
          </a:p>
          <a:p>
            <a:pPr marL="0" indent="0">
              <a:buNone/>
            </a:pPr>
            <a:r>
              <a:rPr lang="cs-CZ" sz="1600" b="1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Výzva: Angažovanost a účast občanů</a:t>
            </a:r>
            <a:endParaRPr lang="cs-CZ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600" dirty="0">
                <a:latin typeface="+mn-lt"/>
              </a:rPr>
              <a:t>Uzávěrka pro podání žádosti: 5. 9. 2023</a:t>
            </a:r>
          </a:p>
        </p:txBody>
      </p:sp>
    </p:spTree>
    <p:extLst>
      <p:ext uri="{BB962C8B-B14F-4D97-AF65-F5344CB8AC3E}">
        <p14:creationId xmlns:p14="http://schemas.microsoft.com/office/powerpoint/2010/main" val="1936590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plánovaných výzev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2200" b="1" dirty="0">
              <a:solidFill>
                <a:srgbClr val="1F497D"/>
              </a:solidFill>
            </a:endParaRPr>
          </a:p>
          <a:p>
            <a:pPr marL="0" indent="0" algn="ctr">
              <a:buNone/>
            </a:pPr>
            <a:endParaRPr lang="cs-CZ" sz="2200" dirty="0"/>
          </a:p>
          <a:p>
            <a:pPr marL="0" indent="0" algn="ctr">
              <a:buNone/>
            </a:pPr>
            <a:r>
              <a:rPr lang="cs-CZ" sz="2200" dirty="0"/>
              <a:t>Výzva k předkládání návrhů pro národní kontaktní místa          pro záležitosti romské menšiny </a:t>
            </a:r>
          </a:p>
          <a:p>
            <a:pPr marL="0" indent="0" algn="ctr">
              <a:buNone/>
            </a:pPr>
            <a:r>
              <a:rPr lang="cs-CZ" sz="2200" dirty="0"/>
              <a:t>Plánovaný termín otevření výzvy: </a:t>
            </a:r>
            <a:r>
              <a:rPr lang="cs-CZ" sz="2200" b="1" dirty="0"/>
              <a:t>Q3 2023 </a:t>
            </a:r>
          </a:p>
        </p:txBody>
      </p:sp>
    </p:spTree>
    <p:extLst>
      <p:ext uri="{BB962C8B-B14F-4D97-AF65-F5344CB8AC3E}">
        <p14:creationId xmlns:p14="http://schemas.microsoft.com/office/powerpoint/2010/main" val="1517534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628800"/>
            <a:ext cx="7128792" cy="4464496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rgbClr val="1F497D"/>
                </a:solidFill>
              </a:rPr>
              <a:t>Děkuji Vám za pozornost!</a:t>
            </a:r>
          </a:p>
          <a:p>
            <a:r>
              <a:rPr lang="cs-CZ" sz="2400" b="1" dirty="0">
                <a:solidFill>
                  <a:srgbClr val="1F497D"/>
                </a:solidFill>
              </a:rPr>
              <a:t/>
            </a:r>
            <a:br>
              <a:rPr lang="cs-CZ" sz="2400" b="1" dirty="0">
                <a:solidFill>
                  <a:srgbClr val="1F497D"/>
                </a:solidFill>
              </a:rPr>
            </a:br>
            <a:r>
              <a:rPr lang="cs-CZ" sz="2200" b="1" dirty="0">
                <a:solidFill>
                  <a:schemeClr val="tx1"/>
                </a:solidFill>
              </a:rPr>
              <a:t>Národní kontaktní místo programu CERV</a:t>
            </a:r>
          </a:p>
          <a:p>
            <a:r>
              <a:rPr lang="cs-CZ" sz="2200" dirty="0">
                <a:solidFill>
                  <a:schemeClr val="tx1"/>
                </a:solidFill>
              </a:rPr>
              <a:t>Oddělení evropských programů a fondů</a:t>
            </a:r>
          </a:p>
          <a:p>
            <a:r>
              <a:rPr lang="cs-CZ" sz="2200" dirty="0">
                <a:solidFill>
                  <a:schemeClr val="tx1"/>
                </a:solidFill>
                <a:hlinkClick r:id="rId2"/>
              </a:rPr>
              <a:t>CERV@vlada.cz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</a:rPr>
              <a:t>+420 720 065 620</a:t>
            </a:r>
          </a:p>
          <a:p>
            <a:r>
              <a:rPr lang="cs-CZ" sz="2200" dirty="0">
                <a:solidFill>
                  <a:schemeClr val="tx1"/>
                </a:solidFill>
                <a:hlinkClick r:id="rId3"/>
              </a:rPr>
              <a:t>www.dotaceeu.cz/CERV</a:t>
            </a:r>
            <a:r>
              <a:rPr lang="cs-CZ" sz="2200" dirty="0">
                <a:solidFill>
                  <a:schemeClr val="tx1"/>
                </a:solidFill>
              </a:rPr>
              <a:t> </a:t>
            </a:r>
          </a:p>
          <a:p>
            <a:endParaRPr lang="cs-CZ" sz="2200" dirty="0">
              <a:solidFill>
                <a:schemeClr val="tx1"/>
              </a:solidFill>
            </a:endParaRPr>
          </a:p>
          <a:p>
            <a:endParaRPr lang="cs-CZ" sz="2200" dirty="0">
              <a:solidFill>
                <a:schemeClr val="tx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635849"/>
            <a:ext cx="1368152" cy="1368152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05832" y="5985368"/>
            <a:ext cx="10939640" cy="75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program vznikl?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6868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200" dirty="0"/>
              <a:t>Sloučením programů:</a:t>
            </a:r>
          </a:p>
          <a:p>
            <a:r>
              <a:rPr lang="cs-CZ" sz="2200" dirty="0"/>
              <a:t>Evropa pro občany</a:t>
            </a:r>
          </a:p>
          <a:p>
            <a:r>
              <a:rPr lang="cs-CZ" sz="2200" dirty="0" err="1"/>
              <a:t>Rights</a:t>
            </a:r>
            <a:r>
              <a:rPr lang="cs-CZ" sz="2200" dirty="0"/>
              <a:t>, </a:t>
            </a:r>
            <a:r>
              <a:rPr lang="cs-CZ" sz="2200" dirty="0" err="1"/>
              <a:t>Equality</a:t>
            </a:r>
            <a:r>
              <a:rPr lang="cs-CZ" sz="2200" dirty="0"/>
              <a:t> and </a:t>
            </a:r>
            <a:r>
              <a:rPr lang="cs-CZ" sz="2200" dirty="0" err="1"/>
              <a:t>Citizenship</a:t>
            </a:r>
            <a:r>
              <a:rPr lang="cs-CZ" sz="2200" dirty="0"/>
              <a:t> (REC)</a:t>
            </a:r>
          </a:p>
          <a:p>
            <a:r>
              <a:rPr lang="cs-CZ" sz="2200" dirty="0" err="1"/>
              <a:t>Daphne</a:t>
            </a:r>
            <a:endParaRPr lang="cs-CZ" sz="22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200" dirty="0"/>
              <a:t>Unijní (komunitární) program:</a:t>
            </a:r>
          </a:p>
          <a:p>
            <a:r>
              <a:rPr lang="cs-CZ" sz="2200" dirty="0"/>
              <a:t>Stejné podmínky pro všechny země zapojené do programu</a:t>
            </a:r>
          </a:p>
          <a:p>
            <a:r>
              <a:rPr lang="cs-CZ" sz="2200" dirty="0"/>
              <a:t>Podobné cíle s ostatními unijními programy v souladu s prioritami</a:t>
            </a:r>
          </a:p>
          <a:p>
            <a:r>
              <a:rPr lang="cs-CZ" sz="2200" dirty="0"/>
              <a:t>Finanční podpora projektů neinvestičního charakteru</a:t>
            </a:r>
          </a:p>
          <a:p>
            <a:pPr>
              <a:lnSpc>
                <a:spcPct val="15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541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programu CERV 2021 - 2027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Obecným cílem programu je chránit a prosazovat práva         a hodnoty zakotvené ve Smlouvách EU a platných mezinárodních úmluvách o lidských právech.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Program svých cílů dosahuje podporou organizací občanské společnosti a jiných zúčastněných subjektů, které působí      na místní, regionální, celostátní a nadnárodní úrovni.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Projekty podpořené z programu mají aktivovat občanskou      a demokratickou angažovanost, která vede k rozvoji otevřené, demokratické, spravedlivé a inkluzivní společnosti, jež je založena na zásadách právního státu.</a:t>
            </a:r>
          </a:p>
        </p:txBody>
      </p:sp>
    </p:spTree>
    <p:extLst>
      <p:ext uri="{BB962C8B-B14F-4D97-AF65-F5344CB8AC3E}">
        <p14:creationId xmlns:p14="http://schemas.microsoft.com/office/powerpoint/2010/main" val="798822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programu CERV 2021 - 2027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085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1. </a:t>
            </a:r>
            <a:r>
              <a:rPr lang="pl-PL" b="1" dirty="0"/>
              <a:t>Hodnoty EU </a:t>
            </a:r>
            <a:r>
              <a:rPr lang="pl-PL" dirty="0"/>
              <a:t>- ochrana a podpora hodnot Unie</a:t>
            </a:r>
          </a:p>
          <a:p>
            <a:pPr algn="just"/>
            <a:endParaRPr lang="pl-PL" dirty="0"/>
          </a:p>
          <a:p>
            <a:pPr algn="just"/>
            <a:r>
              <a:rPr lang="cs-CZ" dirty="0"/>
              <a:t>2. </a:t>
            </a:r>
            <a:r>
              <a:rPr lang="cs-CZ" b="1" dirty="0"/>
              <a:t>Rovnost, práva a rovnost pohlaví </a:t>
            </a:r>
            <a:r>
              <a:rPr lang="cs-CZ" dirty="0"/>
              <a:t>- podpora práv, nediskriminace a rovnosti, včetně rovnosti žen a mužů; prosazování integrace z hlediska rovnosti pohlaví                    a nediskriminace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3. </a:t>
            </a:r>
            <a:r>
              <a:rPr lang="cs-CZ" b="1" dirty="0"/>
              <a:t>Angažovanost a účast občanů </a:t>
            </a:r>
            <a:r>
              <a:rPr lang="cs-CZ" dirty="0"/>
              <a:t>- podpora zapojení             a účasti občanů na demokratickém životě Unie a výměnách mezi občany různých členských států; zvyšování povědomí     o jejich společné evropské historii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4. </a:t>
            </a:r>
            <a:r>
              <a:rPr lang="cs-CZ" b="1" dirty="0" err="1"/>
              <a:t>Daphne</a:t>
            </a:r>
            <a:r>
              <a:rPr lang="cs-CZ" dirty="0"/>
              <a:t> – prevence a boj proti násilí působeného základě pohlaví a násilí na dětech</a:t>
            </a:r>
          </a:p>
        </p:txBody>
      </p:sp>
    </p:spTree>
    <p:extLst>
      <p:ext uri="{BB962C8B-B14F-4D97-AF65-F5344CB8AC3E}">
        <p14:creationId xmlns:p14="http://schemas.microsoft.com/office/powerpoint/2010/main" val="66878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Oblast 1 - Hodnoty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085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200" dirty="0"/>
              <a:t>Oblast je zaměřena na ochranu a prosazování práv a zvyšování povědomí o nich poskytováním finanční podpory organizacím občanské společnosti, které působí na místní, regionální, celostátní a nadnárodní úrovni v  oblasti podpory a kultivace těchto práv, čímž bude rovněž posilovat ochranu a prosazování hodnot Unie a dodržování zásad právního státu a přispívat          k budování demokratičtější Unie, demokratickému dialogu, transparentnosti a řádné veřejné správě.</a:t>
            </a:r>
          </a:p>
        </p:txBody>
      </p:sp>
    </p:spTree>
    <p:extLst>
      <p:ext uri="{BB962C8B-B14F-4D97-AF65-F5344CB8AC3E}">
        <p14:creationId xmlns:p14="http://schemas.microsoft.com/office/powerpoint/2010/main" val="68712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Oblast 2 - Rovnost, práva a genderová rovnost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eriod"/>
            </a:pPr>
            <a:r>
              <a:rPr lang="cs-CZ" sz="1500" dirty="0"/>
              <a:t>podpora rovnosti a předcházení nerovnosti a diskriminaci na základě pohlaví, rasy nebo etnického původu, náboženského vyznání nebo přesvědčení, zdravotního postižení, věku nebo sexuální orientace a boj proti nim, jakož i na dodržování zásady zákazu diskriminace;</a:t>
            </a:r>
          </a:p>
          <a:p>
            <a:pPr algn="just">
              <a:buFont typeface="+mj-lt"/>
              <a:buAutoNum type="arabicPeriod"/>
            </a:pPr>
            <a:endParaRPr lang="cs-CZ" sz="1500" dirty="0"/>
          </a:p>
          <a:p>
            <a:pPr algn="just">
              <a:buFont typeface="+mj-lt"/>
              <a:buAutoNum type="arabicPeriod"/>
            </a:pPr>
            <a:r>
              <a:rPr lang="cs-CZ" sz="1500" dirty="0"/>
              <a:t>podpora, rozvíjení a provádění komplexních politik, jejichž cílem je:</a:t>
            </a:r>
          </a:p>
          <a:p>
            <a:pPr algn="just"/>
            <a:r>
              <a:rPr lang="cs-CZ" sz="1600" dirty="0"/>
              <a:t>prosazování plného požívání práv ženami, podpora genderové rovnosti včetně slaďování pracovního a soukromého života, posilování postavení žen a uplatňování hlediska genderové rovnosti;</a:t>
            </a:r>
          </a:p>
          <a:p>
            <a:pPr algn="just"/>
            <a:r>
              <a:rPr lang="cs-CZ" sz="1600" dirty="0"/>
              <a:t>prosazování zákazu diskriminace a jeho uplatňování;</a:t>
            </a:r>
          </a:p>
          <a:p>
            <a:pPr algn="just"/>
            <a:r>
              <a:rPr lang="cs-CZ" sz="1600" dirty="0"/>
              <a:t>boj proti rasismu, xenofobii a všem formám nesnášenlivosti, včetně homofobie, </a:t>
            </a:r>
            <a:r>
              <a:rPr lang="cs-CZ" sz="1600" dirty="0" err="1"/>
              <a:t>bifobie</a:t>
            </a:r>
            <a:r>
              <a:rPr lang="cs-CZ" sz="1600" dirty="0"/>
              <a:t>, </a:t>
            </a:r>
            <a:r>
              <a:rPr lang="cs-CZ" sz="1600" dirty="0" err="1"/>
              <a:t>transfobie</a:t>
            </a:r>
            <a:r>
              <a:rPr lang="cs-CZ" sz="1600" dirty="0"/>
              <a:t> a </a:t>
            </a:r>
            <a:r>
              <a:rPr lang="cs-CZ" sz="1600" dirty="0" err="1"/>
              <a:t>interfobie</a:t>
            </a:r>
            <a:r>
              <a:rPr lang="cs-CZ" sz="1600" dirty="0"/>
              <a:t> a nesnášenlivosti na základě genderové identity, a to online i </a:t>
            </a:r>
            <a:r>
              <a:rPr lang="cs-CZ" sz="1600" dirty="0" err="1"/>
              <a:t>offline</a:t>
            </a:r>
            <a:r>
              <a:rPr lang="cs-CZ" sz="1600" dirty="0"/>
              <a:t>;</a:t>
            </a:r>
          </a:p>
          <a:p>
            <a:pPr algn="just"/>
            <a:r>
              <a:rPr lang="cs-CZ" sz="1600" dirty="0"/>
              <a:t>ochrana práv dítěte a jejich prosazování;</a:t>
            </a:r>
          </a:p>
          <a:p>
            <a:pPr algn="just"/>
            <a:r>
              <a:rPr lang="cs-CZ" sz="1600" dirty="0"/>
              <a:t>ochrana práv osob se zdravotním postižením a jejich prosazování;</a:t>
            </a:r>
          </a:p>
          <a:p>
            <a:pPr marL="0" indent="0" algn="just">
              <a:buNone/>
            </a:pPr>
            <a:endParaRPr lang="cs-CZ" sz="1500" dirty="0"/>
          </a:p>
          <a:p>
            <a:pPr algn="just">
              <a:buAutoNum type="arabicPeriod" startAt="3"/>
            </a:pPr>
            <a:r>
              <a:rPr lang="cs-CZ" sz="1500" dirty="0"/>
              <a:t>ochrana a prosazování práv spojených s občanstvím Unie a práva na ochranu osobních        údajů.</a:t>
            </a:r>
          </a:p>
          <a:p>
            <a:pPr algn="just"/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096715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Oblast 3 - Angažovanost a účast občanů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0852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podpora projektů k připomenutí klíčových okamžiků v moderních evropských dějinách, jako byl nástup autoritářských a totalitních režimů a jeho příčiny                a následky, a projektů zaměřených na zvyšování povědomí evropských občanů       o jejich společné historii, kultuře, kulturním dědictví a hodnotách, čímž se bude posilovat jejich chápání Unie, jejího původu, účelu, rozmanitosti a úspěchů              a významu vzájemného porozumění a tolerance;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podpora účasti občanů a zájmových sdružení na demokratickém a občanském životě Unie a jejich přispívání k tomuto životu tím, že jim umožní projevovat            a veřejně si vyměňovat názory ve všech oblastech činnosti Unie;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podpora výměn mezi občany různých zemí, zejména prostřednictvím partnerství      a sítí měst, s cílem umožnit jim prakticky zažít bohatství a rozmanitost společného dědictví Unie a uvědomit si, že toto bohatství a rozmanitost jsou pevným základem pro společnou budoucnost.</a:t>
            </a:r>
          </a:p>
        </p:txBody>
      </p:sp>
    </p:spTree>
    <p:extLst>
      <p:ext uri="{BB962C8B-B14F-4D97-AF65-F5344CB8AC3E}">
        <p14:creationId xmlns:p14="http://schemas.microsoft.com/office/powerpoint/2010/main" val="235306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Oblast 4 - Daphne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0852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prevence všech forem </a:t>
            </a:r>
            <a:r>
              <a:rPr lang="cs-CZ" sz="1600" dirty="0" err="1"/>
              <a:t>genderově</a:t>
            </a:r>
            <a:r>
              <a:rPr lang="cs-CZ" sz="1600" dirty="0"/>
              <a:t> podmíněného násilí na ženách a dívkách             a domácího násilí na všech úrovních a jejich potírání, včetně podpory standardů stanovených v Úmluvě Rady Evropy o prevenci a potírání násilí na ženách              a domácího násilí (Istanbulské úmluvy);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předcházení všem formám násilí na dětech a mladých lidech a na jiných ohrožených skupinách, jako jsou LGBTIQ osoby a osoby se zdravotním postižením, a jejich potírání;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podpora a ochrana všech přímých a nepřímých obětí forem násilí, například obětí domácího násilí páchaného v rámci rodiny nebo v rámci intimních vztahů, včetně dětí osiřelých v důsledku trestných činů spáchaných v domácím prostředí,              a na podporu a zajištění stejné úrovně ochrany pro oběti </a:t>
            </a:r>
            <a:r>
              <a:rPr lang="cs-CZ" sz="1600" dirty="0" err="1"/>
              <a:t>genderově</a:t>
            </a:r>
            <a:r>
              <a:rPr lang="cs-CZ" sz="1600" dirty="0"/>
              <a:t> podmíněného násilí v celé Unii.</a:t>
            </a:r>
          </a:p>
        </p:txBody>
      </p:sp>
    </p:spTree>
    <p:extLst>
      <p:ext uri="{BB962C8B-B14F-4D97-AF65-F5344CB8AC3E}">
        <p14:creationId xmlns:p14="http://schemas.microsoft.com/office/powerpoint/2010/main" val="3513725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Rozpočet programu 2021 - 2027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498411"/>
              </p:ext>
            </p:extLst>
          </p:nvPr>
        </p:nvGraphicFramePr>
        <p:xfrm>
          <a:off x="809526" y="2420888"/>
          <a:ext cx="7524948" cy="2376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1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Celkový rozpočet po</a:t>
                      </a:r>
                      <a:r>
                        <a:rPr lang="cs-CZ" sz="1600" baseline="0" dirty="0">
                          <a:effectLst/>
                        </a:rPr>
                        <a:t> navýšení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 EUR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 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Hodnoty Unie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689.526.097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44,38%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effectLst/>
                        </a:rPr>
                        <a:t>Rovnost, práva a genderová rovnost </a:t>
                      </a:r>
                      <a:r>
                        <a:rPr lang="cs-CZ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</a:t>
                      </a:r>
                      <a:r>
                        <a:rPr lang="cs-CZ" sz="1000" dirty="0">
                          <a:effectLst/>
                        </a:rPr>
                        <a:t> </a:t>
                      </a:r>
                      <a:r>
                        <a:rPr lang="cs-CZ" sz="1000" dirty="0" err="1">
                          <a:effectLst/>
                        </a:rPr>
                        <a:t>Daphne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379.808.520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24,45%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Angažovanost</a:t>
                      </a:r>
                      <a:r>
                        <a:rPr lang="cs-CZ" sz="1000" baseline="0" dirty="0">
                          <a:effectLst/>
                        </a:rPr>
                        <a:t> a účast občanů</a:t>
                      </a:r>
                      <a:r>
                        <a:rPr lang="cs-CZ" sz="1000" dirty="0">
                          <a:effectLst/>
                        </a:rPr>
                        <a:t> (bývalý program Evropa pro občany)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393.170.383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25,31%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  <a:latin typeface="+mn-lt"/>
                          <a:ea typeface="+mn-ea"/>
                          <a:cs typeface="+mn-cs"/>
                        </a:rPr>
                        <a:t>Navýšení</a:t>
                      </a:r>
                      <a:r>
                        <a:rPr lang="cs-CZ" sz="10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kterékoliv z uvedených složek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91.200.000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5,87%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CELKEM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dirty="0">
                          <a:effectLst/>
                        </a:rPr>
                        <a:t>1.553.705.000</a:t>
                      </a:r>
                      <a:endParaRPr lang="en-GB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100,00%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710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2223</TotalTime>
  <Words>1319</Words>
  <Application>Microsoft Office PowerPoint</Application>
  <PresentationFormat>Předvádění na obrazovce (4:3)</PresentationFormat>
  <Paragraphs>125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Times New Roman</vt:lpstr>
      <vt:lpstr>Motiv systému Office</vt:lpstr>
      <vt:lpstr>Prezentace aplikace PowerPoint</vt:lpstr>
      <vt:lpstr>Jak program vznikl?</vt:lpstr>
      <vt:lpstr>Cíl programu CERV 2021 - 2027</vt:lpstr>
      <vt:lpstr>Struktura programu CERV 2021 - 2027</vt:lpstr>
      <vt:lpstr>Oblast 1 - Hodnoty Unie</vt:lpstr>
      <vt:lpstr>Oblast 2 - Rovnost, práva a genderová rovnost</vt:lpstr>
      <vt:lpstr>Oblast 3 - Angažovanost a účast občanů</vt:lpstr>
      <vt:lpstr>Oblast 4 - Daphne</vt:lpstr>
      <vt:lpstr>Rozpočet programu 2021 - 2027</vt:lpstr>
      <vt:lpstr>Metody podpory</vt:lpstr>
      <vt:lpstr>Výzva: Podpora rovnosti a boje proti rasismu, xenofobii a diskriminaci </vt:lpstr>
      <vt:lpstr>Podpora rovnosti a boje proti rasismu, xenofobii a diskriminaci</vt:lpstr>
      <vt:lpstr>Přehled otevřených výzev – oblast 1 a 3  </vt:lpstr>
      <vt:lpstr>Přehled plánovaných výzev</vt:lpstr>
      <vt:lpstr>Prezentace aplikace PowerPoint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František</dc:creator>
  <cp:lastModifiedBy>Nguyen Dieu</cp:lastModifiedBy>
  <cp:revision>239</cp:revision>
  <cp:lastPrinted>2016-05-12T11:23:06Z</cp:lastPrinted>
  <dcterms:created xsi:type="dcterms:W3CDTF">2014-10-17T07:41:33Z</dcterms:created>
  <dcterms:modified xsi:type="dcterms:W3CDTF">2023-04-06T08:22:06Z</dcterms:modified>
</cp:coreProperties>
</file>