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3937" r:id="rId6"/>
    <p:sldId id="3948" r:id="rId7"/>
    <p:sldId id="3938" r:id="rId8"/>
    <p:sldId id="3939" r:id="rId9"/>
    <p:sldId id="3944" r:id="rId10"/>
    <p:sldId id="3959" r:id="rId11"/>
    <p:sldId id="3943" r:id="rId12"/>
    <p:sldId id="3962" r:id="rId13"/>
    <p:sldId id="3953" r:id="rId14"/>
    <p:sldId id="3951" r:id="rId15"/>
    <p:sldId id="3954" r:id="rId16"/>
    <p:sldId id="3956" r:id="rId17"/>
    <p:sldId id="3957" r:id="rId18"/>
    <p:sldId id="3963" r:id="rId19"/>
    <p:sldId id="3964" r:id="rId20"/>
    <p:sldId id="3947" r:id="rId21"/>
    <p:sldId id="393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D6613E-134B-04CD-B0C9-D4DC21B9A488}" name="Akihiro Fushimi" initials="AF" userId="S::afushimi@unicef.org::c5ec5320-3879-4830-971f-dc5ba6c2eb56" providerId="AD"/>
  <p188:author id="{A51864A6-3784-608B-99B6-624C5C4F5361}" name="Yulia Oleinik" initials="YO" userId="S::yoleinik@unicef.org::e10f4099-ef87-4695-a7d7-a19732e9e40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ulia Oleinik" initials="YO" lastIdx="4" clrIdx="0">
    <p:extLst>
      <p:ext uri="{19B8F6BF-5375-455C-9EA6-DF929625EA0E}">
        <p15:presenceInfo xmlns:p15="http://schemas.microsoft.com/office/powerpoint/2012/main" userId="S::yoleinik@unicef.org::e10f4099-ef87-4695-a7d7-a19732e9e40f" providerId="AD"/>
      </p:ext>
    </p:extLst>
  </p:cmAuthor>
  <p:cmAuthor id="2" name="Akihiro Fushimi" initials="AF" lastIdx="4" clrIdx="1">
    <p:extLst>
      <p:ext uri="{19B8F6BF-5375-455C-9EA6-DF929625EA0E}">
        <p15:presenceInfo xmlns:p15="http://schemas.microsoft.com/office/powerpoint/2012/main" userId="S::afushimi@unicef.org::c5ec5320-3879-4830-971f-dc5ba6c2eb56" providerId="AD"/>
      </p:ext>
    </p:extLst>
  </p:cmAuthor>
  <p:cmAuthor id="3" name="Teuta Halimi" initials="TH" lastIdx="9" clrIdx="2">
    <p:extLst>
      <p:ext uri="{19B8F6BF-5375-455C-9EA6-DF929625EA0E}">
        <p15:presenceInfo xmlns:p15="http://schemas.microsoft.com/office/powerpoint/2012/main" userId="S::thalimi@unicef.org::09cc4d45-0f05-4848-ac04-2320b05a95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78370-ACBB-05BC-D166-209E9C4EDC98}" v="967" dt="2023-04-06T15:51:00.033"/>
    <p1510:client id="{4999CB28-6CAF-9AAA-BF3A-7797140A2362}" v="1348" dt="2023-04-06T15:18:40.880"/>
    <p1510:client id="{6A7EA081-72DD-6FAB-3608-DDFA1479C630}" v="34" dt="2023-04-06T14:24:45.762"/>
    <p1510:client id="{EDFD6EB3-E5DF-4B06-BB04-C7C454D9DA20}" v="1" dt="2023-04-06T15:58:21.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172DB4-C2CD-449F-B884-80EA957E7D7E}" type="doc">
      <dgm:prSet loTypeId="urn:microsoft.com/office/officeart/2005/8/layout/venn1" loCatId="relationship" qsTypeId="urn:microsoft.com/office/officeart/2005/8/quickstyle/3d4" qsCatId="3D" csTypeId="urn:microsoft.com/office/officeart/2005/8/colors/colorful4" csCatId="colorful" phldr="1"/>
      <dgm:spPr/>
      <dgm:t>
        <a:bodyPr/>
        <a:lstStyle/>
        <a:p>
          <a:endParaRPr lang="en-US"/>
        </a:p>
      </dgm:t>
    </dgm:pt>
    <dgm:pt modelId="{E730B21C-A6A9-4FD6-A367-4C9917E561DA}">
      <dgm:prSet custT="1"/>
      <dgm:spPr/>
      <dgm:t>
        <a:bodyPr/>
        <a:lstStyle/>
        <a:p>
          <a:r>
            <a:rPr lang="cs-CZ" sz="2400" b="1">
              <a:latin typeface="+mn-lt"/>
            </a:rPr>
            <a:t>Národní úroveň</a:t>
          </a:r>
          <a:endParaRPr lang="en-US" sz="2400" b="0" i="1" u="none">
            <a:latin typeface="+mn-lt"/>
          </a:endParaRPr>
        </a:p>
      </dgm:t>
    </dgm:pt>
    <dgm:pt modelId="{E05A0143-C8E6-4AC2-A5FF-8398CB3B439D}" type="parTrans" cxnId="{1DF32A13-F195-4BB9-83F5-F8C7CB826A08}">
      <dgm:prSet/>
      <dgm:spPr/>
      <dgm:t>
        <a:bodyPr/>
        <a:lstStyle/>
        <a:p>
          <a:endParaRPr lang="en-US" sz="1800">
            <a:latin typeface="Univers" panose="020B0503020202020204" pitchFamily="34" charset="0"/>
          </a:endParaRPr>
        </a:p>
      </dgm:t>
    </dgm:pt>
    <dgm:pt modelId="{E7A39FBA-F6DC-4E4C-85FD-37D0A291355A}" type="sibTrans" cxnId="{1DF32A13-F195-4BB9-83F5-F8C7CB826A08}">
      <dgm:prSet/>
      <dgm:spPr/>
      <dgm:t>
        <a:bodyPr/>
        <a:lstStyle/>
        <a:p>
          <a:endParaRPr lang="en-US" sz="1800">
            <a:latin typeface="Univers" panose="020B0503020202020204" pitchFamily="34" charset="0"/>
          </a:endParaRPr>
        </a:p>
      </dgm:t>
    </dgm:pt>
    <dgm:pt modelId="{5F25C848-893F-46FA-A6C3-DFD7F80E8AD4}">
      <dgm:prSet custT="1"/>
      <dgm:spPr/>
      <dgm:t>
        <a:bodyPr/>
        <a:lstStyle/>
        <a:p>
          <a:pPr algn="ctr"/>
          <a:r>
            <a:rPr lang="en-US" sz="2400" b="1">
              <a:latin typeface="+mn-lt"/>
            </a:rPr>
            <a:t>Lo</a:t>
          </a:r>
          <a:r>
            <a:rPr lang="cs-CZ" sz="2400" b="1">
              <a:latin typeface="+mn-lt"/>
            </a:rPr>
            <a:t>kální úroveň</a:t>
          </a:r>
          <a:endParaRPr lang="en-US" sz="2400" b="0" i="1">
            <a:latin typeface="+mn-lt"/>
          </a:endParaRPr>
        </a:p>
      </dgm:t>
    </dgm:pt>
    <dgm:pt modelId="{B7C65A6B-B7F9-4619-AE16-DB4A6FBBD07B}" type="parTrans" cxnId="{583DB3F3-A608-4A5F-95CF-7FFC4E513C2A}">
      <dgm:prSet/>
      <dgm:spPr/>
      <dgm:t>
        <a:bodyPr/>
        <a:lstStyle/>
        <a:p>
          <a:endParaRPr lang="en-US" sz="1800">
            <a:latin typeface="Univers" panose="020B0503020202020204" pitchFamily="34" charset="0"/>
          </a:endParaRPr>
        </a:p>
      </dgm:t>
    </dgm:pt>
    <dgm:pt modelId="{EA17C921-A8D3-41C0-8A78-48B86AEE5D70}" type="sibTrans" cxnId="{583DB3F3-A608-4A5F-95CF-7FFC4E513C2A}">
      <dgm:prSet/>
      <dgm:spPr/>
      <dgm:t>
        <a:bodyPr/>
        <a:lstStyle/>
        <a:p>
          <a:endParaRPr lang="en-US" sz="1800">
            <a:latin typeface="Univers" panose="020B0503020202020204" pitchFamily="34" charset="0"/>
          </a:endParaRPr>
        </a:p>
      </dgm:t>
    </dgm:pt>
    <dgm:pt modelId="{86767F60-0352-403F-8D7B-69B7048523C8}">
      <dgm:prSet custT="1"/>
      <dgm:spPr/>
      <dgm:t>
        <a:bodyPr/>
        <a:lstStyle/>
        <a:p>
          <a:r>
            <a:rPr lang="cs-CZ" sz="2400" b="1" dirty="0">
              <a:latin typeface="+mn-lt"/>
            </a:rPr>
            <a:t>Občanská společnost, NNO a další</a:t>
          </a:r>
          <a:endParaRPr lang="en-US" sz="2400" dirty="0">
            <a:latin typeface="+mn-lt"/>
          </a:endParaRPr>
        </a:p>
      </dgm:t>
    </dgm:pt>
    <dgm:pt modelId="{A7122482-0452-495B-ABCE-610F97460E0D}" type="sibTrans" cxnId="{C8A2E421-431C-498C-91AC-D5A4D29AD4A8}">
      <dgm:prSet/>
      <dgm:spPr/>
      <dgm:t>
        <a:bodyPr/>
        <a:lstStyle/>
        <a:p>
          <a:endParaRPr lang="en-US" sz="1800">
            <a:latin typeface="Univers" panose="020B0503020202020204" pitchFamily="34" charset="0"/>
          </a:endParaRPr>
        </a:p>
      </dgm:t>
    </dgm:pt>
    <dgm:pt modelId="{CACFEFD1-D8D9-42BD-A498-29B2B30F5036}" type="parTrans" cxnId="{C8A2E421-431C-498C-91AC-D5A4D29AD4A8}">
      <dgm:prSet/>
      <dgm:spPr/>
      <dgm:t>
        <a:bodyPr/>
        <a:lstStyle/>
        <a:p>
          <a:endParaRPr lang="en-US" sz="1800">
            <a:latin typeface="Univers" panose="020B0503020202020204" pitchFamily="34" charset="0"/>
          </a:endParaRPr>
        </a:p>
      </dgm:t>
    </dgm:pt>
    <dgm:pt modelId="{D1457AC6-6979-4B84-8355-1710FFDEA8E5}" type="pres">
      <dgm:prSet presAssocID="{E4172DB4-C2CD-449F-B884-80EA957E7D7E}" presName="compositeShape" presStyleCnt="0">
        <dgm:presLayoutVars>
          <dgm:chMax val="7"/>
          <dgm:dir/>
          <dgm:resizeHandles val="exact"/>
        </dgm:presLayoutVars>
      </dgm:prSet>
      <dgm:spPr/>
      <dgm:t>
        <a:bodyPr/>
        <a:lstStyle/>
        <a:p>
          <a:endParaRPr lang="cs-CZ"/>
        </a:p>
      </dgm:t>
    </dgm:pt>
    <dgm:pt modelId="{BD388758-C230-4DC1-9FE4-E0F1FD410376}" type="pres">
      <dgm:prSet presAssocID="{E730B21C-A6A9-4FD6-A367-4C9917E561DA}" presName="circ1" presStyleLbl="vennNode1" presStyleIdx="0" presStyleCnt="3"/>
      <dgm:spPr/>
      <dgm:t>
        <a:bodyPr/>
        <a:lstStyle/>
        <a:p>
          <a:endParaRPr lang="cs-CZ"/>
        </a:p>
      </dgm:t>
    </dgm:pt>
    <dgm:pt modelId="{3D34C0A5-143D-4260-8A3A-752DC672CF05}" type="pres">
      <dgm:prSet presAssocID="{E730B21C-A6A9-4FD6-A367-4C9917E561DA}" presName="circ1Tx" presStyleLbl="revTx" presStyleIdx="0" presStyleCnt="0">
        <dgm:presLayoutVars>
          <dgm:chMax val="0"/>
          <dgm:chPref val="0"/>
          <dgm:bulletEnabled val="1"/>
        </dgm:presLayoutVars>
      </dgm:prSet>
      <dgm:spPr/>
      <dgm:t>
        <a:bodyPr/>
        <a:lstStyle/>
        <a:p>
          <a:endParaRPr lang="cs-CZ"/>
        </a:p>
      </dgm:t>
    </dgm:pt>
    <dgm:pt modelId="{98A3441D-61CF-4748-B2E5-D1C430647F8D}" type="pres">
      <dgm:prSet presAssocID="{86767F60-0352-403F-8D7B-69B7048523C8}" presName="circ2" presStyleLbl="vennNode1" presStyleIdx="1" presStyleCnt="3"/>
      <dgm:spPr/>
      <dgm:t>
        <a:bodyPr/>
        <a:lstStyle/>
        <a:p>
          <a:endParaRPr lang="cs-CZ"/>
        </a:p>
      </dgm:t>
    </dgm:pt>
    <dgm:pt modelId="{11869D06-76D8-46C9-B0D8-347439A105C3}" type="pres">
      <dgm:prSet presAssocID="{86767F60-0352-403F-8D7B-69B7048523C8}" presName="circ2Tx" presStyleLbl="revTx" presStyleIdx="0" presStyleCnt="0">
        <dgm:presLayoutVars>
          <dgm:chMax val="0"/>
          <dgm:chPref val="0"/>
          <dgm:bulletEnabled val="1"/>
        </dgm:presLayoutVars>
      </dgm:prSet>
      <dgm:spPr/>
      <dgm:t>
        <a:bodyPr/>
        <a:lstStyle/>
        <a:p>
          <a:endParaRPr lang="cs-CZ"/>
        </a:p>
      </dgm:t>
    </dgm:pt>
    <dgm:pt modelId="{456C23D3-3F55-4D13-BBBE-441DFCAED6CA}" type="pres">
      <dgm:prSet presAssocID="{5F25C848-893F-46FA-A6C3-DFD7F80E8AD4}" presName="circ3" presStyleLbl="vennNode1" presStyleIdx="2" presStyleCnt="3"/>
      <dgm:spPr/>
      <dgm:t>
        <a:bodyPr/>
        <a:lstStyle/>
        <a:p>
          <a:endParaRPr lang="cs-CZ"/>
        </a:p>
      </dgm:t>
    </dgm:pt>
    <dgm:pt modelId="{C81FC690-3A68-49A2-847C-D8E7C28A4CF5}" type="pres">
      <dgm:prSet presAssocID="{5F25C848-893F-46FA-A6C3-DFD7F80E8AD4}" presName="circ3Tx" presStyleLbl="revTx" presStyleIdx="0" presStyleCnt="0">
        <dgm:presLayoutVars>
          <dgm:chMax val="0"/>
          <dgm:chPref val="0"/>
          <dgm:bulletEnabled val="1"/>
        </dgm:presLayoutVars>
      </dgm:prSet>
      <dgm:spPr/>
      <dgm:t>
        <a:bodyPr/>
        <a:lstStyle/>
        <a:p>
          <a:endParaRPr lang="cs-CZ"/>
        </a:p>
      </dgm:t>
    </dgm:pt>
  </dgm:ptLst>
  <dgm:cxnLst>
    <dgm:cxn modelId="{AA9A89FA-BC8A-4FB8-8E01-5F6163234B2F}" type="presOf" srcId="{5F25C848-893F-46FA-A6C3-DFD7F80E8AD4}" destId="{C81FC690-3A68-49A2-847C-D8E7C28A4CF5}" srcOrd="1" destOrd="0" presId="urn:microsoft.com/office/officeart/2005/8/layout/venn1"/>
    <dgm:cxn modelId="{1C87D164-B8F7-4210-96E2-515C941E5C5C}" type="presOf" srcId="{5F25C848-893F-46FA-A6C3-DFD7F80E8AD4}" destId="{456C23D3-3F55-4D13-BBBE-441DFCAED6CA}" srcOrd="0" destOrd="0" presId="urn:microsoft.com/office/officeart/2005/8/layout/venn1"/>
    <dgm:cxn modelId="{0EAEBA2E-9404-4B49-8BE6-71075EDB2770}" type="presOf" srcId="{86767F60-0352-403F-8D7B-69B7048523C8}" destId="{11869D06-76D8-46C9-B0D8-347439A105C3}" srcOrd="1" destOrd="0" presId="urn:microsoft.com/office/officeart/2005/8/layout/venn1"/>
    <dgm:cxn modelId="{654C4D09-EBAB-4FE4-8C7E-671F47EA590B}" type="presOf" srcId="{E730B21C-A6A9-4FD6-A367-4C9917E561DA}" destId="{3D34C0A5-143D-4260-8A3A-752DC672CF05}" srcOrd="1" destOrd="0" presId="urn:microsoft.com/office/officeart/2005/8/layout/venn1"/>
    <dgm:cxn modelId="{C8A2E421-431C-498C-91AC-D5A4D29AD4A8}" srcId="{E4172DB4-C2CD-449F-B884-80EA957E7D7E}" destId="{86767F60-0352-403F-8D7B-69B7048523C8}" srcOrd="1" destOrd="0" parTransId="{CACFEFD1-D8D9-42BD-A498-29B2B30F5036}" sibTransId="{A7122482-0452-495B-ABCE-610F97460E0D}"/>
    <dgm:cxn modelId="{583DB3F3-A608-4A5F-95CF-7FFC4E513C2A}" srcId="{E4172DB4-C2CD-449F-B884-80EA957E7D7E}" destId="{5F25C848-893F-46FA-A6C3-DFD7F80E8AD4}" srcOrd="2" destOrd="0" parTransId="{B7C65A6B-B7F9-4619-AE16-DB4A6FBBD07B}" sibTransId="{EA17C921-A8D3-41C0-8A78-48B86AEE5D70}"/>
    <dgm:cxn modelId="{12E1E1D1-115D-48C5-8E4C-B328689DA41D}" type="presOf" srcId="{E4172DB4-C2CD-449F-B884-80EA957E7D7E}" destId="{D1457AC6-6979-4B84-8355-1710FFDEA8E5}" srcOrd="0" destOrd="0" presId="urn:microsoft.com/office/officeart/2005/8/layout/venn1"/>
    <dgm:cxn modelId="{AD7E0A2F-4C18-4194-9963-B4E219F5CE30}" type="presOf" srcId="{E730B21C-A6A9-4FD6-A367-4C9917E561DA}" destId="{BD388758-C230-4DC1-9FE4-E0F1FD410376}" srcOrd="0" destOrd="0" presId="urn:microsoft.com/office/officeart/2005/8/layout/venn1"/>
    <dgm:cxn modelId="{1DF32A13-F195-4BB9-83F5-F8C7CB826A08}" srcId="{E4172DB4-C2CD-449F-B884-80EA957E7D7E}" destId="{E730B21C-A6A9-4FD6-A367-4C9917E561DA}" srcOrd="0" destOrd="0" parTransId="{E05A0143-C8E6-4AC2-A5FF-8398CB3B439D}" sibTransId="{E7A39FBA-F6DC-4E4C-85FD-37D0A291355A}"/>
    <dgm:cxn modelId="{B3F383C0-4175-40BA-9E9D-506A7FC03E45}" type="presOf" srcId="{86767F60-0352-403F-8D7B-69B7048523C8}" destId="{98A3441D-61CF-4748-B2E5-D1C430647F8D}" srcOrd="0" destOrd="0" presId="urn:microsoft.com/office/officeart/2005/8/layout/venn1"/>
    <dgm:cxn modelId="{346F3AF7-DF47-4BF6-AF42-E103ABCE79C2}" type="presParOf" srcId="{D1457AC6-6979-4B84-8355-1710FFDEA8E5}" destId="{BD388758-C230-4DC1-9FE4-E0F1FD410376}" srcOrd="0" destOrd="0" presId="urn:microsoft.com/office/officeart/2005/8/layout/venn1"/>
    <dgm:cxn modelId="{5D616F29-D0A1-44E9-B3AF-9C37B2C5188F}" type="presParOf" srcId="{D1457AC6-6979-4B84-8355-1710FFDEA8E5}" destId="{3D34C0A5-143D-4260-8A3A-752DC672CF05}" srcOrd="1" destOrd="0" presId="urn:microsoft.com/office/officeart/2005/8/layout/venn1"/>
    <dgm:cxn modelId="{0C0E8731-8987-4FF9-AFE9-E14245BB9AB9}" type="presParOf" srcId="{D1457AC6-6979-4B84-8355-1710FFDEA8E5}" destId="{98A3441D-61CF-4748-B2E5-D1C430647F8D}" srcOrd="2" destOrd="0" presId="urn:microsoft.com/office/officeart/2005/8/layout/venn1"/>
    <dgm:cxn modelId="{3C1AFA18-3454-4E96-9CC4-CC4C31FE0846}" type="presParOf" srcId="{D1457AC6-6979-4B84-8355-1710FFDEA8E5}" destId="{11869D06-76D8-46C9-B0D8-347439A105C3}" srcOrd="3" destOrd="0" presId="urn:microsoft.com/office/officeart/2005/8/layout/venn1"/>
    <dgm:cxn modelId="{8DA76C38-4B49-43D4-8308-FCA97558C9C4}" type="presParOf" srcId="{D1457AC6-6979-4B84-8355-1710FFDEA8E5}" destId="{456C23D3-3F55-4D13-BBBE-441DFCAED6CA}" srcOrd="4" destOrd="0" presId="urn:microsoft.com/office/officeart/2005/8/layout/venn1"/>
    <dgm:cxn modelId="{3BF7C54A-9CF6-40DF-ADCA-B53B6C977E7B}" type="presParOf" srcId="{D1457AC6-6979-4B84-8355-1710FFDEA8E5}" destId="{C81FC690-3A68-49A2-847C-D8E7C28A4CF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88758-C230-4DC1-9FE4-E0F1FD410376}">
      <dsp:nvSpPr>
        <dsp:cNvPr id="0" name=""/>
        <dsp:cNvSpPr/>
      </dsp:nvSpPr>
      <dsp:spPr>
        <a:xfrm>
          <a:off x="1452726" y="65967"/>
          <a:ext cx="3166434" cy="3166434"/>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cs-CZ" sz="2400" b="1" kern="1200">
              <a:latin typeface="+mn-lt"/>
            </a:rPr>
            <a:t>Národní úroveň</a:t>
          </a:r>
          <a:endParaRPr lang="en-US" sz="2400" b="0" i="1" u="none" kern="1200">
            <a:latin typeface="+mn-lt"/>
          </a:endParaRPr>
        </a:p>
      </dsp:txBody>
      <dsp:txXfrm>
        <a:off x="1874917" y="620093"/>
        <a:ext cx="2322051" cy="1424895"/>
      </dsp:txXfrm>
    </dsp:sp>
    <dsp:sp modelId="{98A3441D-61CF-4748-B2E5-D1C430647F8D}">
      <dsp:nvSpPr>
        <dsp:cNvPr id="0" name=""/>
        <dsp:cNvSpPr/>
      </dsp:nvSpPr>
      <dsp:spPr>
        <a:xfrm>
          <a:off x="2595281" y="2044988"/>
          <a:ext cx="3166434" cy="3166434"/>
        </a:xfrm>
        <a:prstGeom prst="ellipse">
          <a:avLst/>
        </a:prstGeom>
        <a:solidFill>
          <a:schemeClr val="accent4">
            <a:alpha val="50000"/>
            <a:hueOff val="4900445"/>
            <a:satOff val="-20388"/>
            <a:lumOff val="480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cs-CZ" sz="2400" b="1" kern="1200" dirty="0">
              <a:latin typeface="+mn-lt"/>
            </a:rPr>
            <a:t>Občanská společnost, NNO a další</a:t>
          </a:r>
          <a:endParaRPr lang="en-US" sz="2400" kern="1200" dirty="0">
            <a:latin typeface="+mn-lt"/>
          </a:endParaRPr>
        </a:p>
      </dsp:txBody>
      <dsp:txXfrm>
        <a:off x="3563682" y="2862984"/>
        <a:ext cx="1899860" cy="1741538"/>
      </dsp:txXfrm>
    </dsp:sp>
    <dsp:sp modelId="{456C23D3-3F55-4D13-BBBE-441DFCAED6CA}">
      <dsp:nvSpPr>
        <dsp:cNvPr id="0" name=""/>
        <dsp:cNvSpPr/>
      </dsp:nvSpPr>
      <dsp:spPr>
        <a:xfrm>
          <a:off x="310171" y="2044988"/>
          <a:ext cx="3166434" cy="3166434"/>
        </a:xfrm>
        <a:prstGeom prst="ellipse">
          <a:avLst/>
        </a:prstGeom>
        <a:solidFill>
          <a:schemeClr val="accent4">
            <a:alpha val="50000"/>
            <a:hueOff val="9800891"/>
            <a:satOff val="-40777"/>
            <a:lumOff val="96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a:latin typeface="+mn-lt"/>
            </a:rPr>
            <a:t>Lo</a:t>
          </a:r>
          <a:r>
            <a:rPr lang="cs-CZ" sz="2400" b="1" kern="1200">
              <a:latin typeface="+mn-lt"/>
            </a:rPr>
            <a:t>kální úroveň</a:t>
          </a:r>
          <a:endParaRPr lang="en-US" sz="2400" b="0" i="1" kern="1200">
            <a:latin typeface="+mn-lt"/>
          </a:endParaRPr>
        </a:p>
      </dsp:txBody>
      <dsp:txXfrm>
        <a:off x="608344" y="2862984"/>
        <a:ext cx="1899860" cy="174153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5195B-29A0-4359-B64E-DB149D565212}"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DC65E-4868-4FCB-B191-8A9F7597B007}" type="slidenum">
              <a:rPr lang="en-US" smtClean="0"/>
              <a:t>‹#›</a:t>
            </a:fld>
            <a:endParaRPr lang="en-US"/>
          </a:p>
        </p:txBody>
      </p:sp>
    </p:spTree>
    <p:extLst>
      <p:ext uri="{BB962C8B-B14F-4D97-AF65-F5344CB8AC3E}">
        <p14:creationId xmlns:p14="http://schemas.microsoft.com/office/powerpoint/2010/main" val="255667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FC92F-C821-4183-908B-1F093725DD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63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13CDC65E-4868-4FCB-B191-8A9F7597B007}" type="slidenum">
              <a:rPr lang="en-US" smtClean="0"/>
              <a:t>10</a:t>
            </a:fld>
            <a:endParaRPr lang="en-US"/>
          </a:p>
        </p:txBody>
      </p:sp>
    </p:spTree>
    <p:extLst>
      <p:ext uri="{BB962C8B-B14F-4D97-AF65-F5344CB8AC3E}">
        <p14:creationId xmlns:p14="http://schemas.microsoft.com/office/powerpoint/2010/main" val="2778680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13CDC65E-4868-4FCB-B191-8A9F7597B007}" type="slidenum">
              <a:rPr lang="en-US" smtClean="0"/>
              <a:t>11</a:t>
            </a:fld>
            <a:endParaRPr lang="en-US"/>
          </a:p>
        </p:txBody>
      </p:sp>
    </p:spTree>
    <p:extLst>
      <p:ext uri="{BB962C8B-B14F-4D97-AF65-F5344CB8AC3E}">
        <p14:creationId xmlns:p14="http://schemas.microsoft.com/office/powerpoint/2010/main" val="2538332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13CDC65E-4868-4FCB-B191-8A9F7597B007}" type="slidenum">
              <a:rPr lang="en-US" smtClean="0"/>
              <a:t>12</a:t>
            </a:fld>
            <a:endParaRPr lang="en-US"/>
          </a:p>
        </p:txBody>
      </p:sp>
    </p:spTree>
    <p:extLst>
      <p:ext uri="{BB962C8B-B14F-4D97-AF65-F5344CB8AC3E}">
        <p14:creationId xmlns:p14="http://schemas.microsoft.com/office/powerpoint/2010/main" val="133370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13CDC65E-4868-4FCB-B191-8A9F7597B007}" type="slidenum">
              <a:rPr lang="en-US" smtClean="0"/>
              <a:t>13</a:t>
            </a:fld>
            <a:endParaRPr lang="en-US"/>
          </a:p>
        </p:txBody>
      </p:sp>
    </p:spTree>
    <p:extLst>
      <p:ext uri="{BB962C8B-B14F-4D97-AF65-F5344CB8AC3E}">
        <p14:creationId xmlns:p14="http://schemas.microsoft.com/office/powerpoint/2010/main" val="3308581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13CDC65E-4868-4FCB-B191-8A9F7597B007}" type="slidenum">
              <a:rPr lang="en-US" smtClean="0"/>
              <a:t>14</a:t>
            </a:fld>
            <a:endParaRPr lang="en-US"/>
          </a:p>
        </p:txBody>
      </p:sp>
    </p:spTree>
    <p:extLst>
      <p:ext uri="{BB962C8B-B14F-4D97-AF65-F5344CB8AC3E}">
        <p14:creationId xmlns:p14="http://schemas.microsoft.com/office/powerpoint/2010/main" val="977885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13CDC65E-4868-4FCB-B191-8A9F7597B007}" type="slidenum">
              <a:rPr lang="en-US" smtClean="0"/>
              <a:t>15</a:t>
            </a:fld>
            <a:endParaRPr lang="en-US"/>
          </a:p>
        </p:txBody>
      </p:sp>
    </p:spTree>
    <p:extLst>
      <p:ext uri="{BB962C8B-B14F-4D97-AF65-F5344CB8AC3E}">
        <p14:creationId xmlns:p14="http://schemas.microsoft.com/office/powerpoint/2010/main" val="1286710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endParaRPr>
          </a:p>
          <a:p>
            <a:pPr marL="0" indent="0">
              <a:buNone/>
            </a:pPr>
            <a:endParaRPr lang="en-US"/>
          </a:p>
        </p:txBody>
      </p:sp>
      <p:sp>
        <p:nvSpPr>
          <p:cNvPr id="4" name="Slide Number Placeholder 3"/>
          <p:cNvSpPr>
            <a:spLocks noGrp="1"/>
          </p:cNvSpPr>
          <p:nvPr>
            <p:ph type="sldNum" sz="quarter" idx="5"/>
          </p:nvPr>
        </p:nvSpPr>
        <p:spPr/>
        <p:txBody>
          <a:bodyPr/>
          <a:lstStyle/>
          <a:p>
            <a:fld id="{13CDC65E-4868-4FCB-B191-8A9F7597B007}" type="slidenum">
              <a:rPr lang="en-US" smtClean="0"/>
              <a:t>16</a:t>
            </a:fld>
            <a:endParaRPr lang="en-US"/>
          </a:p>
        </p:txBody>
      </p:sp>
    </p:spTree>
    <p:extLst>
      <p:ext uri="{BB962C8B-B14F-4D97-AF65-F5344CB8AC3E}">
        <p14:creationId xmlns:p14="http://schemas.microsoft.com/office/powerpoint/2010/main" val="2306387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FC92F-C821-4183-908B-1F093725DD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28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DC65E-4868-4FCB-B191-8A9F7597B007}" type="slidenum">
              <a:rPr lang="en-US" smtClean="0"/>
              <a:t>2</a:t>
            </a:fld>
            <a:endParaRPr lang="en-US"/>
          </a:p>
        </p:txBody>
      </p:sp>
    </p:spTree>
    <p:extLst>
      <p:ext uri="{BB962C8B-B14F-4D97-AF65-F5344CB8AC3E}">
        <p14:creationId xmlns:p14="http://schemas.microsoft.com/office/powerpoint/2010/main" val="280453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ea typeface="Arial" panose="020B0604020202020204" pitchFamily="34" charset="0"/>
              </a:rPr>
              <a:t>The large Ukrainian pre-war diaspora, the dynamic economy with one of the lowest unemployment rates in the EU, and the significant solidarity of the host community with refugees have led to large numbers of Ukrainians choosing to seek safety in the Czech Republic. </a:t>
            </a:r>
            <a:r>
              <a:rPr lang="en-US" sz="1200" b="1">
                <a:effectLst/>
                <a:latin typeface="Arial" panose="020B0604020202020204" pitchFamily="34" charset="0"/>
                <a:ea typeface="Arial" panose="020B0604020202020204" pitchFamily="34" charset="0"/>
              </a:rPr>
              <a:t>Important to note: </a:t>
            </a:r>
            <a:r>
              <a:rPr lang="en-US" sz="1200">
                <a:effectLst/>
                <a:latin typeface="Arial" panose="020B0604020202020204" pitchFamily="34" charset="0"/>
                <a:ea typeface="Arial" panose="020B0604020202020204" pitchFamily="34" charset="0"/>
              </a:rPr>
              <a:t>The generosity shown by the Government and the immediate wave of solidarity from the Czech society towards refugees from Ukraine has been remarkable; most Ukrainian refugees are accommodated by the local population, with only a portion in state-run facilities. These efforts are complemented by Inter-Agency initiatives of UN agencies present in the country (thereafter ‘RRP partners), as well as national and international NGOs and civil society actors</a:t>
            </a: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Population data are based on the data from Ministry of Interior (https://golemio.cz/data/ukrajina#section-2)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It is important to note that around </a:t>
            </a:r>
            <a:r>
              <a:rPr lang="en-US" b="1"/>
              <a:t>8% of the total population are estimated to be people with disabilities </a:t>
            </a:r>
            <a:r>
              <a:rPr lang="en-US" b="0"/>
              <a:t>– based on </a:t>
            </a: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UNHCR, </a:t>
            </a:r>
            <a:r>
              <a:rPr lang="en-GB" sz="1200" i="1">
                <a:solidFill>
                  <a:srgbClr val="0072BC"/>
                </a:solidFill>
                <a:effectLst/>
                <a:latin typeface="Arial" panose="020B0604020202020204" pitchFamily="34" charset="0"/>
                <a:ea typeface="Times New Roman" panose="02020603050405020304" pitchFamily="18" charset="0"/>
                <a:cs typeface="Arial" panose="020B0604020202020204" pitchFamily="34" charset="0"/>
              </a:rPr>
              <a:t>Intention Survey</a:t>
            </a: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22 August 2022. “</a:t>
            </a:r>
            <a:r>
              <a:rPr lang="en-GB" sz="1200">
                <a:effectLst/>
                <a:latin typeface="Arial" panose="020B0604020202020204" pitchFamily="34" charset="0"/>
                <a:ea typeface="Times New Roman" panose="02020603050405020304" pitchFamily="18" charset="0"/>
                <a:cs typeface="Times New Roman" panose="02020603050405020304" pitchFamily="18" charset="0"/>
              </a:rPr>
              <a:t>Approximately 8% of the respondents stated that either their household member(s) over the age of 2 years or themselves have a lot of difficulty walking, seeing, hearing, remembering, communicating, or with self-care (such as washing or dressing).”</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The estimated number of Unaccompanied and Separated children is based on reporting from </a:t>
            </a:r>
            <a:r>
              <a:rPr lang="en-US" b="0" err="1"/>
              <a:t>MoLSA</a:t>
            </a:r>
            <a:endParaRPr lang="en-US" b="0"/>
          </a:p>
          <a:p>
            <a:pPr marL="0" indent="0">
              <a:buNone/>
            </a:pPr>
            <a:endParaRPr lang="en-US"/>
          </a:p>
        </p:txBody>
      </p:sp>
      <p:sp>
        <p:nvSpPr>
          <p:cNvPr id="4" name="Slide Number Placeholder 3"/>
          <p:cNvSpPr>
            <a:spLocks noGrp="1"/>
          </p:cNvSpPr>
          <p:nvPr>
            <p:ph type="sldNum" sz="quarter" idx="5"/>
          </p:nvPr>
        </p:nvSpPr>
        <p:spPr/>
        <p:txBody>
          <a:bodyPr/>
          <a:lstStyle/>
          <a:p>
            <a:fld id="{13CDC65E-4868-4FCB-B191-8A9F7597B007}" type="slidenum">
              <a:rPr lang="en-US" smtClean="0"/>
              <a:t>3</a:t>
            </a:fld>
            <a:endParaRPr lang="en-US"/>
          </a:p>
        </p:txBody>
      </p:sp>
    </p:spTree>
    <p:extLst>
      <p:ext uri="{BB962C8B-B14F-4D97-AF65-F5344CB8AC3E}">
        <p14:creationId xmlns:p14="http://schemas.microsoft.com/office/powerpoint/2010/main" val="2912352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a:effectLst/>
                <a:latin typeface="Arial" panose="020B0604020202020204" pitchFamily="34" charset="0"/>
                <a:ea typeface="Arial" panose="020B0604020202020204" pitchFamily="34" charset="0"/>
                <a:cs typeface="Arial" panose="020B0604020202020204" pitchFamily="34" charset="0"/>
              </a:rPr>
              <a:t>Accommodation: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ea typeface="Arial" panose="020B0604020202020204" pitchFamily="34" charset="0"/>
                <a:cs typeface="Arial" panose="020B0604020202020204" pitchFamily="34" charset="0"/>
              </a:rPr>
              <a:t>Security of accommodation arrangements, in particular during the winter season, with raising living and utility costs remains a major need. Housing considerations are also directly linked with access to employment for adults, access to education for children, and eligibility for social assistance, linked to official residence documents and addresses. Also, the integration of Ukrainians living in non-residential housing remains a priority to ensure access to employment and childcare, in particular for refugees from the Roma minority.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a:solidFill>
                  <a:srgbClr val="00B0F0"/>
                </a:solidFill>
              </a:rPr>
              <a:t>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B0F0"/>
                </a:solidFill>
              </a:rPr>
              <a:t>Overall low enrollment in education with one in four children</a:t>
            </a:r>
            <a:r>
              <a:rPr lang="en-US" sz="1200" b="1">
                <a:solidFill>
                  <a:srgbClr val="00B0F0"/>
                </a:solidFill>
              </a:rPr>
              <a:t> </a:t>
            </a:r>
            <a:r>
              <a:rPr lang="en-US" sz="1200">
                <a:solidFill>
                  <a:srgbClr val="00B0F0"/>
                </a:solidFill>
              </a:rPr>
              <a:t>enrolled in the previous academic year stopped attending or dropped out of school across preprimary, primary to secondary education levels for various reasons related to both </a:t>
            </a:r>
            <a:r>
              <a:rPr lang="en-US" sz="1200" b="1" u="sng">
                <a:solidFill>
                  <a:srgbClr val="00B0F0"/>
                </a:solidFill>
              </a:rPr>
              <a:t>demand</a:t>
            </a:r>
            <a:r>
              <a:rPr lang="en-US" sz="1200">
                <a:solidFill>
                  <a:srgbClr val="00B0F0"/>
                </a:solidFill>
              </a:rPr>
              <a:t> and </a:t>
            </a:r>
            <a:r>
              <a:rPr lang="en-US" sz="1200" b="1" u="sng">
                <a:solidFill>
                  <a:srgbClr val="00B0F0"/>
                </a:solidFill>
              </a:rPr>
              <a:t>supply. </a:t>
            </a:r>
            <a:r>
              <a:rPr lang="en-US" sz="1200">
                <a:solidFill>
                  <a:srgbClr val="00B0F0"/>
                </a:solidFill>
              </a:rPr>
              <a:t>This is particularly challenging for secondary school age children 15-17 years. </a:t>
            </a:r>
            <a:r>
              <a:rPr lang="en-US" sz="1200" b="1">
                <a:solidFill>
                  <a:srgbClr val="00B0F0"/>
                </a:solidFill>
              </a:rPr>
              <a:t>Key challenges in education include </a:t>
            </a:r>
            <a:r>
              <a:rPr lang="en-US" sz="1200">
                <a:solidFill>
                  <a:srgbClr val="00B0F0"/>
                </a:solidFill>
              </a:rPr>
              <a:t>limited space including pre-school, acquisition of the Czech language, shortage of teachers and other support staff, and the psychosocial support needs</a:t>
            </a:r>
            <a:endParaRPr lang="en-US" sz="1400">
              <a:solidFill>
                <a:srgbClr val="00B0F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ea typeface="Arial" panose="020B0604020202020204" pitchFamily="34" charset="0"/>
                <a:cs typeface="Arial" panose="020B0604020202020204" pitchFamily="34" charset="0"/>
              </a:rPr>
              <a:t>There is significant pressure on existing schools, including kindergartens, in terms of capacity/space and resources to accommodate additional students, particularly in Prague. Acquisition of the Czech language, a shortage of teachers and other support staff, and the psychosocial support needs of children further add to the multi-faceted challenges for school enrollment and learning by refugee children and youth in Czech Republic.</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indent="0">
              <a:buNone/>
            </a:pPr>
            <a:endParaRPr lang="en-US"/>
          </a:p>
        </p:txBody>
      </p:sp>
      <p:sp>
        <p:nvSpPr>
          <p:cNvPr id="4" name="Slide Number Placeholder 3"/>
          <p:cNvSpPr>
            <a:spLocks noGrp="1"/>
          </p:cNvSpPr>
          <p:nvPr>
            <p:ph type="sldNum" sz="quarter" idx="5"/>
          </p:nvPr>
        </p:nvSpPr>
        <p:spPr/>
        <p:txBody>
          <a:bodyPr/>
          <a:lstStyle/>
          <a:p>
            <a:fld id="{13CDC65E-4868-4FCB-B191-8A9F7597B007}" type="slidenum">
              <a:rPr lang="en-US" smtClean="0"/>
              <a:t>4</a:t>
            </a:fld>
            <a:endParaRPr lang="en-US"/>
          </a:p>
        </p:txBody>
      </p:sp>
    </p:spTree>
    <p:extLst>
      <p:ext uri="{BB962C8B-B14F-4D97-AF65-F5344CB8AC3E}">
        <p14:creationId xmlns:p14="http://schemas.microsoft.com/office/powerpoint/2010/main" val="220382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13CDC65E-4868-4FCB-B191-8A9F7597B007}" type="slidenum">
              <a:rPr lang="en-US" smtClean="0"/>
              <a:t>5</a:t>
            </a:fld>
            <a:endParaRPr lang="en-US"/>
          </a:p>
        </p:txBody>
      </p:sp>
    </p:spTree>
    <p:extLst>
      <p:ext uri="{BB962C8B-B14F-4D97-AF65-F5344CB8AC3E}">
        <p14:creationId xmlns:p14="http://schemas.microsoft.com/office/powerpoint/2010/main" val="183619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13CDC65E-4868-4FCB-B191-8A9F7597B007}" type="slidenum">
              <a:rPr lang="en-US" smtClean="0"/>
              <a:t>6</a:t>
            </a:fld>
            <a:endParaRPr lang="en-US"/>
          </a:p>
        </p:txBody>
      </p:sp>
    </p:spTree>
    <p:extLst>
      <p:ext uri="{BB962C8B-B14F-4D97-AF65-F5344CB8AC3E}">
        <p14:creationId xmlns:p14="http://schemas.microsoft.com/office/powerpoint/2010/main" val="206976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13CDC65E-4868-4FCB-B191-8A9F7597B007}" type="slidenum">
              <a:rPr lang="en-US" smtClean="0"/>
              <a:t>7</a:t>
            </a:fld>
            <a:endParaRPr lang="en-US"/>
          </a:p>
        </p:txBody>
      </p:sp>
    </p:spTree>
    <p:extLst>
      <p:ext uri="{BB962C8B-B14F-4D97-AF65-F5344CB8AC3E}">
        <p14:creationId xmlns:p14="http://schemas.microsoft.com/office/powerpoint/2010/main" val="381439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n-lt"/>
              </a:rPr>
              <a:t>Communication and Social Cohesion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Enhance communication with Ukrainian families and children to access various social services (health, education, protection etc.); Engage with youth for co-creation of activities/solutions; Promote social cohesion and integration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n-lt"/>
              </a:rPr>
              <a:t>Capacity Strengthening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School staff (teachers, teaching assistants, support staff) from pre-primary, primary to secondary schools; Healthcare professionals; Social service workforce – both Ukrainian &amp; Czech</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n-lt"/>
              </a:rPr>
              <a:t>Enhanced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Provision of additional facilities, equipment, materials, lunches etc.  Support to new cash transfer scheme for children with disabilities; Support to human resources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n-lt"/>
              </a:rPr>
              <a:t>Mental Health and Psychosocial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Provide Mental Health and Psychosocial Support for students, teachers, patients, families, young children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n-lt"/>
              </a:rPr>
              <a:t>Coordination</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Contribute to sectoral and inter-sectoral coordination, information sharing and management, data </a:t>
            </a:r>
            <a:r>
              <a:rPr lang="en-US" sz="1200" err="1">
                <a:latin typeface="+mn-lt"/>
              </a:rPr>
              <a:t>anlaysis</a:t>
            </a:r>
            <a:r>
              <a:rPr lang="en-US" sz="1200">
                <a:latin typeface="+mn-lt"/>
              </a:rPr>
              <a:t> etc.</a:t>
            </a:r>
          </a:p>
          <a:p>
            <a:endParaRPr lang="en-US"/>
          </a:p>
        </p:txBody>
      </p:sp>
      <p:sp>
        <p:nvSpPr>
          <p:cNvPr id="4" name="Slide Number Placeholder 3"/>
          <p:cNvSpPr>
            <a:spLocks noGrp="1"/>
          </p:cNvSpPr>
          <p:nvPr>
            <p:ph type="sldNum" sz="quarter" idx="5"/>
          </p:nvPr>
        </p:nvSpPr>
        <p:spPr/>
        <p:txBody>
          <a:bodyPr/>
          <a:lstStyle/>
          <a:p>
            <a:fld id="{13CDC65E-4868-4FCB-B191-8A9F7597B007}" type="slidenum">
              <a:rPr lang="en-US" smtClean="0"/>
              <a:t>8</a:t>
            </a:fld>
            <a:endParaRPr lang="en-US"/>
          </a:p>
        </p:txBody>
      </p:sp>
    </p:spTree>
    <p:extLst>
      <p:ext uri="{BB962C8B-B14F-4D97-AF65-F5344CB8AC3E}">
        <p14:creationId xmlns:p14="http://schemas.microsoft.com/office/powerpoint/2010/main" val="223968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13CDC65E-4868-4FCB-B191-8A9F7597B007}" type="slidenum">
              <a:rPr lang="en-US" smtClean="0"/>
              <a:t>9</a:t>
            </a:fld>
            <a:endParaRPr lang="en-US"/>
          </a:p>
        </p:txBody>
      </p:sp>
    </p:spTree>
    <p:extLst>
      <p:ext uri="{BB962C8B-B14F-4D97-AF65-F5344CB8AC3E}">
        <p14:creationId xmlns:p14="http://schemas.microsoft.com/office/powerpoint/2010/main" val="44856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5414-43A2-4C8D-9574-B6C310231B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B9B661-70A4-4F55-A395-DA6BF8E39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63C591-713B-4287-BE89-53BB1AF09608}"/>
              </a:ext>
            </a:extLst>
          </p:cNvPr>
          <p:cNvSpPr>
            <a:spLocks noGrp="1"/>
          </p:cNvSpPr>
          <p:nvPr>
            <p:ph type="dt" sz="half" idx="10"/>
          </p:nvPr>
        </p:nvSpPr>
        <p:spPr/>
        <p:txBody>
          <a:bodyPr/>
          <a:lstStyle/>
          <a:p>
            <a:fld id="{15A531E9-00CD-4F7F-97C0-AF53B1D6F0D1}" type="datetimeFigureOut">
              <a:rPr lang="en-US" smtClean="0"/>
              <a:t>4/11/2023</a:t>
            </a:fld>
            <a:endParaRPr lang="en-US"/>
          </a:p>
        </p:txBody>
      </p:sp>
      <p:sp>
        <p:nvSpPr>
          <p:cNvPr id="5" name="Footer Placeholder 4">
            <a:extLst>
              <a:ext uri="{FF2B5EF4-FFF2-40B4-BE49-F238E27FC236}">
                <a16:creationId xmlns:a16="http://schemas.microsoft.com/office/drawing/2014/main" id="{0C282D59-B65C-4650-8916-D45E0C463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2C73C-0EC4-4940-8F0F-09CECD50CF98}"/>
              </a:ext>
            </a:extLst>
          </p:cNvPr>
          <p:cNvSpPr>
            <a:spLocks noGrp="1"/>
          </p:cNvSpPr>
          <p:nvPr>
            <p:ph type="sldNum" sz="quarter" idx="12"/>
          </p:nvPr>
        </p:nvSpPr>
        <p:spPr/>
        <p:txBody>
          <a:bodyPr/>
          <a:lstStyle/>
          <a:p>
            <a:fld id="{A64056DF-6318-40FB-9863-13E7A111F31E}" type="slidenum">
              <a:rPr lang="en-US" smtClean="0"/>
              <a:t>‹#›</a:t>
            </a:fld>
            <a:endParaRPr lang="en-US"/>
          </a:p>
        </p:txBody>
      </p:sp>
    </p:spTree>
    <p:extLst>
      <p:ext uri="{BB962C8B-B14F-4D97-AF65-F5344CB8AC3E}">
        <p14:creationId xmlns:p14="http://schemas.microsoft.com/office/powerpoint/2010/main" val="103731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65C0-5E3E-4330-ABAA-48A17FEC3A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A0CD0B-7376-4923-B6A7-28A8369EB6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BE968-C53D-4A39-96E8-31FB7E9B6C2B}"/>
              </a:ext>
            </a:extLst>
          </p:cNvPr>
          <p:cNvSpPr>
            <a:spLocks noGrp="1"/>
          </p:cNvSpPr>
          <p:nvPr>
            <p:ph type="dt" sz="half" idx="10"/>
          </p:nvPr>
        </p:nvSpPr>
        <p:spPr/>
        <p:txBody>
          <a:bodyPr/>
          <a:lstStyle/>
          <a:p>
            <a:fld id="{15A531E9-00CD-4F7F-97C0-AF53B1D6F0D1}" type="datetimeFigureOut">
              <a:rPr lang="en-US" smtClean="0"/>
              <a:t>4/11/2023</a:t>
            </a:fld>
            <a:endParaRPr lang="en-US"/>
          </a:p>
        </p:txBody>
      </p:sp>
      <p:sp>
        <p:nvSpPr>
          <p:cNvPr id="5" name="Footer Placeholder 4">
            <a:extLst>
              <a:ext uri="{FF2B5EF4-FFF2-40B4-BE49-F238E27FC236}">
                <a16:creationId xmlns:a16="http://schemas.microsoft.com/office/drawing/2014/main" id="{39DE92EE-788F-4975-BDB5-F5AAC7306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75347-3A25-4AC5-AE35-431CB4BDE906}"/>
              </a:ext>
            </a:extLst>
          </p:cNvPr>
          <p:cNvSpPr>
            <a:spLocks noGrp="1"/>
          </p:cNvSpPr>
          <p:nvPr>
            <p:ph type="sldNum" sz="quarter" idx="12"/>
          </p:nvPr>
        </p:nvSpPr>
        <p:spPr/>
        <p:txBody>
          <a:bodyPr/>
          <a:lstStyle/>
          <a:p>
            <a:fld id="{A64056DF-6318-40FB-9863-13E7A111F31E}" type="slidenum">
              <a:rPr lang="en-US" smtClean="0"/>
              <a:t>‹#›</a:t>
            </a:fld>
            <a:endParaRPr lang="en-US"/>
          </a:p>
        </p:txBody>
      </p:sp>
    </p:spTree>
    <p:extLst>
      <p:ext uri="{BB962C8B-B14F-4D97-AF65-F5344CB8AC3E}">
        <p14:creationId xmlns:p14="http://schemas.microsoft.com/office/powerpoint/2010/main" val="263612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340914-7F72-4125-BA2A-831AAF1DBF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DB3F50-EBE7-4559-B3AF-CA63E5706A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776F6-A931-4C9C-BD3F-026644220E05}"/>
              </a:ext>
            </a:extLst>
          </p:cNvPr>
          <p:cNvSpPr>
            <a:spLocks noGrp="1"/>
          </p:cNvSpPr>
          <p:nvPr>
            <p:ph type="dt" sz="half" idx="10"/>
          </p:nvPr>
        </p:nvSpPr>
        <p:spPr/>
        <p:txBody>
          <a:bodyPr/>
          <a:lstStyle/>
          <a:p>
            <a:fld id="{15A531E9-00CD-4F7F-97C0-AF53B1D6F0D1}" type="datetimeFigureOut">
              <a:rPr lang="en-US" smtClean="0"/>
              <a:t>4/11/2023</a:t>
            </a:fld>
            <a:endParaRPr lang="en-US"/>
          </a:p>
        </p:txBody>
      </p:sp>
      <p:sp>
        <p:nvSpPr>
          <p:cNvPr id="5" name="Footer Placeholder 4">
            <a:extLst>
              <a:ext uri="{FF2B5EF4-FFF2-40B4-BE49-F238E27FC236}">
                <a16:creationId xmlns:a16="http://schemas.microsoft.com/office/drawing/2014/main" id="{D4DBBD6E-7E2F-442A-A658-9CC86DBB77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AAF4F-4E35-4E50-8498-9CDE837CFBC6}"/>
              </a:ext>
            </a:extLst>
          </p:cNvPr>
          <p:cNvSpPr>
            <a:spLocks noGrp="1"/>
          </p:cNvSpPr>
          <p:nvPr>
            <p:ph type="sldNum" sz="quarter" idx="12"/>
          </p:nvPr>
        </p:nvSpPr>
        <p:spPr/>
        <p:txBody>
          <a:bodyPr/>
          <a:lstStyle/>
          <a:p>
            <a:fld id="{A64056DF-6318-40FB-9863-13E7A111F31E}" type="slidenum">
              <a:rPr lang="en-US" smtClean="0"/>
              <a:t>‹#›</a:t>
            </a:fld>
            <a:endParaRPr lang="en-US"/>
          </a:p>
        </p:txBody>
      </p:sp>
    </p:spTree>
    <p:extLst>
      <p:ext uri="{BB962C8B-B14F-4D97-AF65-F5344CB8AC3E}">
        <p14:creationId xmlns:p14="http://schemas.microsoft.com/office/powerpoint/2010/main" val="409941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90BE5-7F44-45EB-8900-4590DD99B9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4ED06-5175-47E2-9B0B-ABA8A8402B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01FF1-6091-4804-B817-2830D862C797}"/>
              </a:ext>
            </a:extLst>
          </p:cNvPr>
          <p:cNvSpPr>
            <a:spLocks noGrp="1"/>
          </p:cNvSpPr>
          <p:nvPr>
            <p:ph type="dt" sz="half" idx="10"/>
          </p:nvPr>
        </p:nvSpPr>
        <p:spPr/>
        <p:txBody>
          <a:bodyPr/>
          <a:lstStyle/>
          <a:p>
            <a:fld id="{15A531E9-00CD-4F7F-97C0-AF53B1D6F0D1}" type="datetimeFigureOut">
              <a:rPr lang="en-US" smtClean="0"/>
              <a:t>4/11/2023</a:t>
            </a:fld>
            <a:endParaRPr lang="en-US"/>
          </a:p>
        </p:txBody>
      </p:sp>
      <p:sp>
        <p:nvSpPr>
          <p:cNvPr id="5" name="Footer Placeholder 4">
            <a:extLst>
              <a:ext uri="{FF2B5EF4-FFF2-40B4-BE49-F238E27FC236}">
                <a16:creationId xmlns:a16="http://schemas.microsoft.com/office/drawing/2014/main" id="{9CF0C55D-5E90-4B90-9333-BF80B0B2B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6AFC7-A9F7-4D8B-8EA5-718D61BC11E2}"/>
              </a:ext>
            </a:extLst>
          </p:cNvPr>
          <p:cNvSpPr>
            <a:spLocks noGrp="1"/>
          </p:cNvSpPr>
          <p:nvPr>
            <p:ph type="sldNum" sz="quarter" idx="12"/>
          </p:nvPr>
        </p:nvSpPr>
        <p:spPr/>
        <p:txBody>
          <a:bodyPr/>
          <a:lstStyle/>
          <a:p>
            <a:fld id="{A64056DF-6318-40FB-9863-13E7A111F31E}" type="slidenum">
              <a:rPr lang="en-US" smtClean="0"/>
              <a:t>‹#›</a:t>
            </a:fld>
            <a:endParaRPr lang="en-US"/>
          </a:p>
        </p:txBody>
      </p:sp>
    </p:spTree>
    <p:extLst>
      <p:ext uri="{BB962C8B-B14F-4D97-AF65-F5344CB8AC3E}">
        <p14:creationId xmlns:p14="http://schemas.microsoft.com/office/powerpoint/2010/main" val="232000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147F-8AB9-4B88-9038-EB5D863DC8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D24264-B09E-4769-BA68-A2A9B62618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57B32-1A58-48C4-9857-B73A9A1E5EF1}"/>
              </a:ext>
            </a:extLst>
          </p:cNvPr>
          <p:cNvSpPr>
            <a:spLocks noGrp="1"/>
          </p:cNvSpPr>
          <p:nvPr>
            <p:ph type="dt" sz="half" idx="10"/>
          </p:nvPr>
        </p:nvSpPr>
        <p:spPr/>
        <p:txBody>
          <a:bodyPr/>
          <a:lstStyle/>
          <a:p>
            <a:fld id="{15A531E9-00CD-4F7F-97C0-AF53B1D6F0D1}" type="datetimeFigureOut">
              <a:rPr lang="en-US" smtClean="0"/>
              <a:t>4/11/2023</a:t>
            </a:fld>
            <a:endParaRPr lang="en-US"/>
          </a:p>
        </p:txBody>
      </p:sp>
      <p:sp>
        <p:nvSpPr>
          <p:cNvPr id="5" name="Footer Placeholder 4">
            <a:extLst>
              <a:ext uri="{FF2B5EF4-FFF2-40B4-BE49-F238E27FC236}">
                <a16:creationId xmlns:a16="http://schemas.microsoft.com/office/drawing/2014/main" id="{60948DC9-6081-473C-9013-C79B8FA23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8440D-8D5E-4909-8B48-064FAB4709C7}"/>
              </a:ext>
            </a:extLst>
          </p:cNvPr>
          <p:cNvSpPr>
            <a:spLocks noGrp="1"/>
          </p:cNvSpPr>
          <p:nvPr>
            <p:ph type="sldNum" sz="quarter" idx="12"/>
          </p:nvPr>
        </p:nvSpPr>
        <p:spPr/>
        <p:txBody>
          <a:bodyPr/>
          <a:lstStyle/>
          <a:p>
            <a:fld id="{A64056DF-6318-40FB-9863-13E7A111F31E}" type="slidenum">
              <a:rPr lang="en-US" smtClean="0"/>
              <a:t>‹#›</a:t>
            </a:fld>
            <a:endParaRPr lang="en-US"/>
          </a:p>
        </p:txBody>
      </p:sp>
    </p:spTree>
    <p:extLst>
      <p:ext uri="{BB962C8B-B14F-4D97-AF65-F5344CB8AC3E}">
        <p14:creationId xmlns:p14="http://schemas.microsoft.com/office/powerpoint/2010/main" val="337768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8839-28A9-45D0-BD1A-871B39DBDD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280709-C77B-4E87-B6D5-080D1721AD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016966-97E3-47F3-BBC4-4A748E3DE2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8D874D-75C3-4BC9-87F1-D93EC147453C}"/>
              </a:ext>
            </a:extLst>
          </p:cNvPr>
          <p:cNvSpPr>
            <a:spLocks noGrp="1"/>
          </p:cNvSpPr>
          <p:nvPr>
            <p:ph type="dt" sz="half" idx="10"/>
          </p:nvPr>
        </p:nvSpPr>
        <p:spPr/>
        <p:txBody>
          <a:bodyPr/>
          <a:lstStyle/>
          <a:p>
            <a:fld id="{15A531E9-00CD-4F7F-97C0-AF53B1D6F0D1}" type="datetimeFigureOut">
              <a:rPr lang="en-US" smtClean="0"/>
              <a:t>4/11/2023</a:t>
            </a:fld>
            <a:endParaRPr lang="en-US"/>
          </a:p>
        </p:txBody>
      </p:sp>
      <p:sp>
        <p:nvSpPr>
          <p:cNvPr id="6" name="Footer Placeholder 5">
            <a:extLst>
              <a:ext uri="{FF2B5EF4-FFF2-40B4-BE49-F238E27FC236}">
                <a16:creationId xmlns:a16="http://schemas.microsoft.com/office/drawing/2014/main" id="{4C21A5D4-1032-431F-B661-3B1B73EE8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320038-189A-4070-929D-7CF520E63D62}"/>
              </a:ext>
            </a:extLst>
          </p:cNvPr>
          <p:cNvSpPr>
            <a:spLocks noGrp="1"/>
          </p:cNvSpPr>
          <p:nvPr>
            <p:ph type="sldNum" sz="quarter" idx="12"/>
          </p:nvPr>
        </p:nvSpPr>
        <p:spPr/>
        <p:txBody>
          <a:bodyPr/>
          <a:lstStyle/>
          <a:p>
            <a:fld id="{A64056DF-6318-40FB-9863-13E7A111F31E}" type="slidenum">
              <a:rPr lang="en-US" smtClean="0"/>
              <a:t>‹#›</a:t>
            </a:fld>
            <a:endParaRPr lang="en-US"/>
          </a:p>
        </p:txBody>
      </p:sp>
    </p:spTree>
    <p:extLst>
      <p:ext uri="{BB962C8B-B14F-4D97-AF65-F5344CB8AC3E}">
        <p14:creationId xmlns:p14="http://schemas.microsoft.com/office/powerpoint/2010/main" val="7887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1563-A1A8-42AB-A0E2-9038A48E4D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EA5466-91FF-443E-AFB7-53F8C18D6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700915-0FA0-431F-B99F-B6E7CB206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C6764E-2AEC-4413-98B6-7ACF448900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980E8A-11ED-402A-8955-7511C1E2A5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B2A9EA-FDCC-428D-8950-B086F17A25A5}"/>
              </a:ext>
            </a:extLst>
          </p:cNvPr>
          <p:cNvSpPr>
            <a:spLocks noGrp="1"/>
          </p:cNvSpPr>
          <p:nvPr>
            <p:ph type="dt" sz="half" idx="10"/>
          </p:nvPr>
        </p:nvSpPr>
        <p:spPr/>
        <p:txBody>
          <a:bodyPr/>
          <a:lstStyle/>
          <a:p>
            <a:fld id="{15A531E9-00CD-4F7F-97C0-AF53B1D6F0D1}" type="datetimeFigureOut">
              <a:rPr lang="en-US" smtClean="0"/>
              <a:t>4/11/2023</a:t>
            </a:fld>
            <a:endParaRPr lang="en-US"/>
          </a:p>
        </p:txBody>
      </p:sp>
      <p:sp>
        <p:nvSpPr>
          <p:cNvPr id="8" name="Footer Placeholder 7">
            <a:extLst>
              <a:ext uri="{FF2B5EF4-FFF2-40B4-BE49-F238E27FC236}">
                <a16:creationId xmlns:a16="http://schemas.microsoft.com/office/drawing/2014/main" id="{DB79B69A-24F6-45F3-ABEB-3AB784582A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75203A-A8FB-4FA2-9BDF-FBE122B379FE}"/>
              </a:ext>
            </a:extLst>
          </p:cNvPr>
          <p:cNvSpPr>
            <a:spLocks noGrp="1"/>
          </p:cNvSpPr>
          <p:nvPr>
            <p:ph type="sldNum" sz="quarter" idx="12"/>
          </p:nvPr>
        </p:nvSpPr>
        <p:spPr/>
        <p:txBody>
          <a:bodyPr/>
          <a:lstStyle/>
          <a:p>
            <a:fld id="{A64056DF-6318-40FB-9863-13E7A111F31E}" type="slidenum">
              <a:rPr lang="en-US" smtClean="0"/>
              <a:t>‹#›</a:t>
            </a:fld>
            <a:endParaRPr lang="en-US"/>
          </a:p>
        </p:txBody>
      </p:sp>
    </p:spTree>
    <p:extLst>
      <p:ext uri="{BB962C8B-B14F-4D97-AF65-F5344CB8AC3E}">
        <p14:creationId xmlns:p14="http://schemas.microsoft.com/office/powerpoint/2010/main" val="287062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94F0-5124-4211-88F5-A5E54AE3ED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2829D9-FCCB-4A99-A1AE-AE152AE7498E}"/>
              </a:ext>
            </a:extLst>
          </p:cNvPr>
          <p:cNvSpPr>
            <a:spLocks noGrp="1"/>
          </p:cNvSpPr>
          <p:nvPr>
            <p:ph type="dt" sz="half" idx="10"/>
          </p:nvPr>
        </p:nvSpPr>
        <p:spPr/>
        <p:txBody>
          <a:bodyPr/>
          <a:lstStyle/>
          <a:p>
            <a:fld id="{15A531E9-00CD-4F7F-97C0-AF53B1D6F0D1}" type="datetimeFigureOut">
              <a:rPr lang="en-US" smtClean="0"/>
              <a:t>4/11/2023</a:t>
            </a:fld>
            <a:endParaRPr lang="en-US"/>
          </a:p>
        </p:txBody>
      </p:sp>
      <p:sp>
        <p:nvSpPr>
          <p:cNvPr id="4" name="Footer Placeholder 3">
            <a:extLst>
              <a:ext uri="{FF2B5EF4-FFF2-40B4-BE49-F238E27FC236}">
                <a16:creationId xmlns:a16="http://schemas.microsoft.com/office/drawing/2014/main" id="{C5AB464F-E14F-4D74-82BF-6FDFDE60F0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2C432B-AFD6-445D-96BD-AB6082AB830D}"/>
              </a:ext>
            </a:extLst>
          </p:cNvPr>
          <p:cNvSpPr>
            <a:spLocks noGrp="1"/>
          </p:cNvSpPr>
          <p:nvPr>
            <p:ph type="sldNum" sz="quarter" idx="12"/>
          </p:nvPr>
        </p:nvSpPr>
        <p:spPr/>
        <p:txBody>
          <a:bodyPr/>
          <a:lstStyle/>
          <a:p>
            <a:fld id="{A64056DF-6318-40FB-9863-13E7A111F31E}" type="slidenum">
              <a:rPr lang="en-US" smtClean="0"/>
              <a:t>‹#›</a:t>
            </a:fld>
            <a:endParaRPr lang="en-US"/>
          </a:p>
        </p:txBody>
      </p:sp>
    </p:spTree>
    <p:extLst>
      <p:ext uri="{BB962C8B-B14F-4D97-AF65-F5344CB8AC3E}">
        <p14:creationId xmlns:p14="http://schemas.microsoft.com/office/powerpoint/2010/main" val="233033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4FFF6-FAF0-4F4C-BD15-585E78A2F122}"/>
              </a:ext>
            </a:extLst>
          </p:cNvPr>
          <p:cNvSpPr>
            <a:spLocks noGrp="1"/>
          </p:cNvSpPr>
          <p:nvPr>
            <p:ph type="dt" sz="half" idx="10"/>
          </p:nvPr>
        </p:nvSpPr>
        <p:spPr/>
        <p:txBody>
          <a:bodyPr/>
          <a:lstStyle/>
          <a:p>
            <a:fld id="{15A531E9-00CD-4F7F-97C0-AF53B1D6F0D1}" type="datetimeFigureOut">
              <a:rPr lang="en-US" smtClean="0"/>
              <a:t>4/11/2023</a:t>
            </a:fld>
            <a:endParaRPr lang="en-US"/>
          </a:p>
        </p:txBody>
      </p:sp>
      <p:sp>
        <p:nvSpPr>
          <p:cNvPr id="3" name="Footer Placeholder 2">
            <a:extLst>
              <a:ext uri="{FF2B5EF4-FFF2-40B4-BE49-F238E27FC236}">
                <a16:creationId xmlns:a16="http://schemas.microsoft.com/office/drawing/2014/main" id="{CF209793-DF1A-4458-916D-B7F35A457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EE2C39-0F3D-4FB6-A3CB-513966535228}"/>
              </a:ext>
            </a:extLst>
          </p:cNvPr>
          <p:cNvSpPr>
            <a:spLocks noGrp="1"/>
          </p:cNvSpPr>
          <p:nvPr>
            <p:ph type="sldNum" sz="quarter" idx="12"/>
          </p:nvPr>
        </p:nvSpPr>
        <p:spPr/>
        <p:txBody>
          <a:bodyPr/>
          <a:lstStyle/>
          <a:p>
            <a:fld id="{A64056DF-6318-40FB-9863-13E7A111F31E}" type="slidenum">
              <a:rPr lang="en-US" smtClean="0"/>
              <a:t>‹#›</a:t>
            </a:fld>
            <a:endParaRPr lang="en-US"/>
          </a:p>
        </p:txBody>
      </p:sp>
    </p:spTree>
    <p:extLst>
      <p:ext uri="{BB962C8B-B14F-4D97-AF65-F5344CB8AC3E}">
        <p14:creationId xmlns:p14="http://schemas.microsoft.com/office/powerpoint/2010/main" val="1415801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7C22-8D21-4E96-ACFB-AFF7E2F5B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B2BDC6-86A6-429B-AC6D-440C294D1E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DCC939-F35F-4058-9E95-8D008F067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60F3E-FC4C-4082-A0F1-2A9A9F2B4BFB}"/>
              </a:ext>
            </a:extLst>
          </p:cNvPr>
          <p:cNvSpPr>
            <a:spLocks noGrp="1"/>
          </p:cNvSpPr>
          <p:nvPr>
            <p:ph type="dt" sz="half" idx="10"/>
          </p:nvPr>
        </p:nvSpPr>
        <p:spPr/>
        <p:txBody>
          <a:bodyPr/>
          <a:lstStyle/>
          <a:p>
            <a:fld id="{15A531E9-00CD-4F7F-97C0-AF53B1D6F0D1}" type="datetimeFigureOut">
              <a:rPr lang="en-US" smtClean="0"/>
              <a:t>4/11/2023</a:t>
            </a:fld>
            <a:endParaRPr lang="en-US"/>
          </a:p>
        </p:txBody>
      </p:sp>
      <p:sp>
        <p:nvSpPr>
          <p:cNvPr id="6" name="Footer Placeholder 5">
            <a:extLst>
              <a:ext uri="{FF2B5EF4-FFF2-40B4-BE49-F238E27FC236}">
                <a16:creationId xmlns:a16="http://schemas.microsoft.com/office/drawing/2014/main" id="{2A94BFEC-1E48-49F1-9B62-26AA34C292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414640-AF84-47DF-A0F2-22F389593A73}"/>
              </a:ext>
            </a:extLst>
          </p:cNvPr>
          <p:cNvSpPr>
            <a:spLocks noGrp="1"/>
          </p:cNvSpPr>
          <p:nvPr>
            <p:ph type="sldNum" sz="quarter" idx="12"/>
          </p:nvPr>
        </p:nvSpPr>
        <p:spPr/>
        <p:txBody>
          <a:bodyPr/>
          <a:lstStyle/>
          <a:p>
            <a:fld id="{A64056DF-6318-40FB-9863-13E7A111F31E}" type="slidenum">
              <a:rPr lang="en-US" smtClean="0"/>
              <a:t>‹#›</a:t>
            </a:fld>
            <a:endParaRPr lang="en-US"/>
          </a:p>
        </p:txBody>
      </p:sp>
    </p:spTree>
    <p:extLst>
      <p:ext uri="{BB962C8B-B14F-4D97-AF65-F5344CB8AC3E}">
        <p14:creationId xmlns:p14="http://schemas.microsoft.com/office/powerpoint/2010/main" val="285319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52D7-628B-47C8-8659-4CCB973CB7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29DE7E-582A-4C60-BA0C-A607DCD086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4130E8-8353-45DB-BE69-9EC7E1DCB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1F6112-DD98-42BD-9250-DDC44692ADCB}"/>
              </a:ext>
            </a:extLst>
          </p:cNvPr>
          <p:cNvSpPr>
            <a:spLocks noGrp="1"/>
          </p:cNvSpPr>
          <p:nvPr>
            <p:ph type="dt" sz="half" idx="10"/>
          </p:nvPr>
        </p:nvSpPr>
        <p:spPr/>
        <p:txBody>
          <a:bodyPr/>
          <a:lstStyle/>
          <a:p>
            <a:fld id="{15A531E9-00CD-4F7F-97C0-AF53B1D6F0D1}" type="datetimeFigureOut">
              <a:rPr lang="en-US" smtClean="0"/>
              <a:t>4/11/2023</a:t>
            </a:fld>
            <a:endParaRPr lang="en-US"/>
          </a:p>
        </p:txBody>
      </p:sp>
      <p:sp>
        <p:nvSpPr>
          <p:cNvPr id="6" name="Footer Placeholder 5">
            <a:extLst>
              <a:ext uri="{FF2B5EF4-FFF2-40B4-BE49-F238E27FC236}">
                <a16:creationId xmlns:a16="http://schemas.microsoft.com/office/drawing/2014/main" id="{65ADE254-B63C-4983-BE25-87929ED2C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1213B-2259-4D8E-8149-4AC1A7D0C46B}"/>
              </a:ext>
            </a:extLst>
          </p:cNvPr>
          <p:cNvSpPr>
            <a:spLocks noGrp="1"/>
          </p:cNvSpPr>
          <p:nvPr>
            <p:ph type="sldNum" sz="quarter" idx="12"/>
          </p:nvPr>
        </p:nvSpPr>
        <p:spPr/>
        <p:txBody>
          <a:bodyPr/>
          <a:lstStyle/>
          <a:p>
            <a:fld id="{A64056DF-6318-40FB-9863-13E7A111F31E}" type="slidenum">
              <a:rPr lang="en-US" smtClean="0"/>
              <a:t>‹#›</a:t>
            </a:fld>
            <a:endParaRPr lang="en-US"/>
          </a:p>
        </p:txBody>
      </p:sp>
    </p:spTree>
    <p:extLst>
      <p:ext uri="{BB962C8B-B14F-4D97-AF65-F5344CB8AC3E}">
        <p14:creationId xmlns:p14="http://schemas.microsoft.com/office/powerpoint/2010/main" val="384391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674E78-3F94-4668-8C32-01CFC3ACD9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6538D8-29DC-43E4-8783-CA7A62BC9A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0BFE5-CCB9-424F-809E-90C2F58AA5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531E9-00CD-4F7F-97C0-AF53B1D6F0D1}" type="datetimeFigureOut">
              <a:rPr lang="en-US" smtClean="0"/>
              <a:t>4/11/2023</a:t>
            </a:fld>
            <a:endParaRPr lang="en-US"/>
          </a:p>
        </p:txBody>
      </p:sp>
      <p:sp>
        <p:nvSpPr>
          <p:cNvPr id="5" name="Footer Placeholder 4">
            <a:extLst>
              <a:ext uri="{FF2B5EF4-FFF2-40B4-BE49-F238E27FC236}">
                <a16:creationId xmlns:a16="http://schemas.microsoft.com/office/drawing/2014/main" id="{1B09D677-9905-4499-BE69-446A4A188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E8F785-02B1-498B-BE56-3762555484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056DF-6318-40FB-9863-13E7A111F31E}" type="slidenum">
              <a:rPr lang="en-US" smtClean="0"/>
              <a:t>‹#›</a:t>
            </a:fld>
            <a:endParaRPr lang="en-US"/>
          </a:p>
        </p:txBody>
      </p:sp>
    </p:spTree>
    <p:extLst>
      <p:ext uri="{BB962C8B-B14F-4D97-AF65-F5344CB8AC3E}">
        <p14:creationId xmlns:p14="http://schemas.microsoft.com/office/powerpoint/2010/main" val="2349280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lpleskova@unicef.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mailto:lpleskova@unicef.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paqresearch.cz/post/ua-romov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person, wall, swimming, ocean floor&#10;&#10;Description automatically generated">
            <a:extLst>
              <a:ext uri="{FF2B5EF4-FFF2-40B4-BE49-F238E27FC236}">
                <a16:creationId xmlns:a16="http://schemas.microsoft.com/office/drawing/2014/main" id="{F9A3A499-A09B-45E3-C19A-57C228A4E6E0}"/>
              </a:ext>
            </a:extLst>
          </p:cNvPr>
          <p:cNvPicPr>
            <a:picLocks noChangeAspect="1"/>
          </p:cNvPicPr>
          <p:nvPr/>
        </p:nvPicPr>
        <p:blipFill rotWithShape="1">
          <a:blip r:embed="rId3">
            <a:extLst>
              <a:ext uri="{28A0092B-C50C-407E-A947-70E740481C1C}">
                <a14:useLocalDpi xmlns:a14="http://schemas.microsoft.com/office/drawing/2010/main" val="0"/>
              </a:ext>
            </a:extLst>
          </a:blip>
          <a:srcRect l="24855" r="21165" b="9091"/>
          <a:stretch/>
        </p:blipFill>
        <p:spPr>
          <a:xfrm>
            <a:off x="6562786" y="0"/>
            <a:ext cx="5762408" cy="6835433"/>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ubtitle 2">
            <a:extLst>
              <a:ext uri="{FF2B5EF4-FFF2-40B4-BE49-F238E27FC236}">
                <a16:creationId xmlns:a16="http://schemas.microsoft.com/office/drawing/2014/main" id="{2F8A91FA-1287-7590-3C9B-3F906C52A76B}"/>
              </a:ext>
            </a:extLst>
          </p:cNvPr>
          <p:cNvSpPr txBox="1">
            <a:spLocks/>
          </p:cNvSpPr>
          <p:nvPr/>
        </p:nvSpPr>
        <p:spPr>
          <a:xfrm>
            <a:off x="235628" y="2718054"/>
            <a:ext cx="3438906" cy="32072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mn-cs"/>
              </a:rPr>
              <a:t>Providing Quality Inclusive Education and Early Childhood Development for the Ukrainian Children and Young People in the Czech Republic</a:t>
            </a:r>
          </a:p>
        </p:txBody>
      </p:sp>
      <p:sp>
        <p:nvSpPr>
          <p:cNvPr id="7" name="Rectangle 6">
            <a:extLst>
              <a:ext uri="{FF2B5EF4-FFF2-40B4-BE49-F238E27FC236}">
                <a16:creationId xmlns:a16="http://schemas.microsoft.com/office/drawing/2014/main" id="{D187FD76-871B-ACB6-2072-2F33970DDEDE}"/>
              </a:ext>
            </a:extLst>
          </p:cNvPr>
          <p:cNvSpPr/>
          <p:nvPr/>
        </p:nvSpPr>
        <p:spPr>
          <a:xfrm>
            <a:off x="15562" y="0"/>
            <a:ext cx="4172125" cy="6857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ubtitle 2">
            <a:extLst>
              <a:ext uri="{FF2B5EF4-FFF2-40B4-BE49-F238E27FC236}">
                <a16:creationId xmlns:a16="http://schemas.microsoft.com/office/drawing/2014/main" id="{E68D895B-8409-ABEB-C73E-B52DD2D8B0DE}"/>
              </a:ext>
            </a:extLst>
          </p:cNvPr>
          <p:cNvSpPr txBox="1">
            <a:spLocks/>
          </p:cNvSpPr>
          <p:nvPr/>
        </p:nvSpPr>
        <p:spPr>
          <a:xfrm>
            <a:off x="333592" y="353681"/>
            <a:ext cx="6080503" cy="2892228"/>
          </a:xfrm>
          <a:prstGeom prst="rect">
            <a:avLst/>
          </a:prstGeom>
          <a:noFill/>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4000" b="1" i="0" u="none" strike="noStrike" kern="1200" cap="none" spc="0" normalizeH="0" baseline="0" noProof="0">
                <a:ln>
                  <a:noFill/>
                </a:ln>
                <a:solidFill>
                  <a:srgbClr val="00B0F0"/>
                </a:solidFill>
                <a:effectLst/>
                <a:uLnTx/>
                <a:uFillTx/>
                <a:latin typeface="Calibri" panose="020F0502020204030204"/>
                <a:ea typeface="+mn-ea"/>
                <a:cs typeface="+mn-cs"/>
              </a:rPr>
              <a:t>Aktivity </a:t>
            </a:r>
            <a:r>
              <a:rPr kumimoji="0" lang="en-US" sz="4000" b="1" i="0" u="none" strike="noStrike" kern="1200" cap="none" spc="0" normalizeH="0" baseline="0" noProof="0">
                <a:ln>
                  <a:noFill/>
                </a:ln>
                <a:solidFill>
                  <a:srgbClr val="00B0F0"/>
                </a:solidFill>
                <a:effectLst/>
                <a:uLnTx/>
                <a:uFillTx/>
                <a:latin typeface="Calibri" panose="020F0502020204030204"/>
                <a:ea typeface="+mn-ea"/>
                <a:cs typeface="+mn-cs"/>
              </a:rPr>
              <a:t>UNICEF</a:t>
            </a:r>
            <a:r>
              <a:rPr kumimoji="0" lang="cs-CZ" sz="4000" b="1" i="0" u="none" strike="noStrike" kern="1200" cap="none" spc="0" normalizeH="0" baseline="0" noProof="0">
                <a:ln>
                  <a:noFill/>
                </a:ln>
                <a:solidFill>
                  <a:srgbClr val="00B0F0"/>
                </a:solidFill>
                <a:effectLst/>
                <a:uLnTx/>
                <a:uFillTx/>
                <a:latin typeface="Calibri" panose="020F0502020204030204"/>
                <a:ea typeface="+mn-ea"/>
                <a:cs typeface="+mn-cs"/>
              </a:rPr>
              <a:t> pro ukrajinské uprchlíky a další obzvlášť zranitelné skupiny dětí v České republice</a:t>
            </a:r>
            <a:endParaRPr kumimoji="0" lang="en-US" sz="4000" b="1"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8C97A19-ECC9-783B-9C93-202EEB1259AA}"/>
              </a:ext>
            </a:extLst>
          </p:cNvPr>
          <p:cNvSpPr txBox="1"/>
          <p:nvPr/>
        </p:nvSpPr>
        <p:spPr>
          <a:xfrm>
            <a:off x="368822" y="3040711"/>
            <a:ext cx="4769340" cy="169277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a:ln>
                  <a:noFill/>
                </a:ln>
                <a:solidFill>
                  <a:prstClr val="black"/>
                </a:solidFill>
                <a:effectLst/>
                <a:uLnTx/>
                <a:uFillTx/>
                <a:latin typeface="Calibri" panose="020F0502020204030204"/>
                <a:ea typeface="+mn-ea"/>
                <a:cs typeface="+mn-cs"/>
              </a:rPr>
              <a:t>Rada vlády pro záležitosti romské menšiny </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Calibri" panose="020F0502020204030204"/>
              </a:rPr>
              <a:t>11</a:t>
            </a:r>
            <a:r>
              <a:rPr lang="cs-CZ" sz="2400">
                <a:latin typeface="Calibri" panose="020F0502020204030204"/>
              </a:rPr>
              <a:t>. dubna</a:t>
            </a:r>
            <a:r>
              <a:rPr kumimoji="0" lang="en-US" sz="2400" b="0" i="0" u="none" strike="noStrike" kern="1200" cap="none" spc="0" normalizeH="0" baseline="0" noProof="0">
                <a:ln>
                  <a:noFill/>
                </a:ln>
                <a:effectLst/>
                <a:uLnTx/>
                <a:uFillTx/>
                <a:latin typeface="Calibri" panose="020F0502020204030204"/>
                <a:ea typeface="+mn-ea"/>
                <a:cs typeface="+mn-cs"/>
              </a:rPr>
              <a:t> </a:t>
            </a:r>
            <a:r>
              <a:rPr lang="en-US" sz="2400">
                <a:latin typeface="Calibri" panose="020F0502020204030204"/>
              </a:rPr>
              <a:t>2023</a:t>
            </a:r>
            <a:endParaRPr lang="en-US" sz="2400" b="0" i="0" u="none" strike="noStrike" kern="1200" cap="none" spc="0" normalizeH="0" baseline="0" noProof="0">
              <a:ln>
                <a:noFill/>
              </a:ln>
              <a:effectLst/>
              <a:uLnTx/>
              <a:uFillTx/>
              <a:latin typeface="Calibri" panose="020F0502020204030204"/>
              <a:cs typeface="Calibri"/>
            </a:endParaRPr>
          </a:p>
        </p:txBody>
      </p:sp>
      <p:sp>
        <p:nvSpPr>
          <p:cNvPr id="16" name="TextBox 15">
            <a:extLst>
              <a:ext uri="{FF2B5EF4-FFF2-40B4-BE49-F238E27FC236}">
                <a16:creationId xmlns:a16="http://schemas.microsoft.com/office/drawing/2014/main" id="{4076591C-B5F4-43D3-8E8D-13E50B8D324B}"/>
              </a:ext>
            </a:extLst>
          </p:cNvPr>
          <p:cNvSpPr txBox="1"/>
          <p:nvPr/>
        </p:nvSpPr>
        <p:spPr>
          <a:xfrm>
            <a:off x="334764" y="4938134"/>
            <a:ext cx="2473457" cy="553998"/>
          </a:xfrm>
          <a:prstGeom prst="rect">
            <a:avLst/>
          </a:prstGeom>
          <a:noFill/>
        </p:spPr>
        <p:txBody>
          <a:bodyPr wrap="square" lIns="91440" tIns="45720" rIns="91440" bIns="45720" rtlCol="0" anchor="t">
            <a:spAutoFit/>
          </a:bodyPr>
          <a:lstStyle/>
          <a:p>
            <a:pPr>
              <a:defRPr/>
            </a:pPr>
            <a:r>
              <a:rPr lang="cs-CZ" altLang="ja-JP" sz="1400" dirty="0">
                <a:latin typeface="Calibri" panose="020F0502020204030204"/>
                <a:ea typeface="游ゴシック"/>
                <a:cs typeface="Arial"/>
              </a:rPr>
              <a:t>Lucie </a:t>
            </a:r>
            <a:r>
              <a:rPr kumimoji="0" lang="cs-CZ" altLang="ja-JP" sz="1400" b="0" i="0" u="none" strike="noStrike" kern="1200" cap="none" spc="0" normalizeH="0" baseline="0" noProof="0" dirty="0" err="1">
                <a:ln>
                  <a:noFill/>
                </a:ln>
                <a:effectLst/>
                <a:uLnTx/>
                <a:uFillTx/>
                <a:latin typeface="Calibri" panose="020F0502020204030204"/>
                <a:ea typeface="游ゴシック"/>
                <a:cs typeface="Arial"/>
              </a:rPr>
              <a:t>Ple</a:t>
            </a:r>
            <a:r>
              <a:rPr lang="cs-CZ" altLang="ja-JP" sz="1400" dirty="0">
                <a:latin typeface="Calibri" panose="020F0502020204030204"/>
                <a:ea typeface="游ゴシック"/>
                <a:cs typeface="Arial"/>
              </a:rPr>
              <a:t>š</a:t>
            </a:r>
            <a:r>
              <a:rPr kumimoji="0" lang="cs-CZ" altLang="ja-JP" sz="1400" b="0" i="0" u="none" strike="noStrike" kern="1200" cap="none" spc="0" normalizeH="0" baseline="0" noProof="0" dirty="0">
                <a:ln>
                  <a:noFill/>
                </a:ln>
                <a:effectLst/>
                <a:uLnTx/>
                <a:uFillTx/>
                <a:latin typeface="Calibri" panose="020F0502020204030204"/>
                <a:ea typeface="游ゴシック"/>
                <a:cs typeface="Arial"/>
              </a:rPr>
              <a:t>ková</a:t>
            </a:r>
            <a:endParaRPr kumimoji="0" lang="cs-CZ"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Arial" pitchFamily="34" charset="0"/>
            </a:endParaRPr>
          </a:p>
          <a:p>
            <a:pPr marL="0" marR="0" lvl="0" indent="0" algn="l" defTabSz="914400" rtl="0" eaLnBrk="1" fontAlgn="auto" latinLnBrk="0" hangingPunct="1">
              <a:spcBef>
                <a:spcPts val="0"/>
              </a:spcBef>
              <a:spcAft>
                <a:spcPts val="0"/>
              </a:spcAft>
              <a:buClrTx/>
              <a:buSzTx/>
              <a:buFontTx/>
              <a:buNone/>
              <a:tabLst/>
              <a:defRPr/>
            </a:pPr>
            <a:r>
              <a:rPr lang="cs-CZ" sz="1600" u="sng" dirty="0">
                <a:solidFill>
                  <a:srgbClr val="1155CC"/>
                </a:solidFill>
                <a:effectLst/>
                <a:latin typeface="Calibri" panose="020F0502020204030204" pitchFamily="34" charset="0"/>
                <a:ea typeface="Yu Gothic" panose="020B0400000000000000" pitchFamily="34" charset="-128"/>
                <a:hlinkClick r:id="rId4"/>
              </a:rPr>
              <a:t>lpleskova@unicef.org</a:t>
            </a:r>
            <a:r>
              <a:rPr lang="en-US" sz="1600" dirty="0">
                <a:latin typeface="Calibri" panose="020F0502020204030204"/>
                <a:cs typeface="Arial"/>
              </a:rPr>
              <a:t> </a:t>
            </a:r>
            <a:endParaRPr lang="en-US" sz="1600" b="0" i="0" u="none" strike="noStrike" kern="1200" cap="none" spc="0" normalizeH="0" baseline="0" noProof="0" dirty="0">
              <a:ln>
                <a:noFill/>
              </a:ln>
              <a:effectLst/>
              <a:uLnTx/>
              <a:uFillTx/>
              <a:latin typeface="Calibri" panose="020F0502020204030204"/>
              <a:cs typeface="Arial" pitchFamily="34" charset="0"/>
            </a:endParaRPr>
          </a:p>
        </p:txBody>
      </p:sp>
      <p:pic>
        <p:nvPicPr>
          <p:cNvPr id="8" name="Picture 8" descr="Logo, company name&#10;&#10;Description automatically generated">
            <a:extLst>
              <a:ext uri="{FF2B5EF4-FFF2-40B4-BE49-F238E27FC236}">
                <a16:creationId xmlns:a16="http://schemas.microsoft.com/office/drawing/2014/main" id="{3D1C22E2-DED6-BDBD-692D-6C83D2A3DB74}"/>
              </a:ext>
            </a:extLst>
          </p:cNvPr>
          <p:cNvPicPr>
            <a:picLocks noChangeAspect="1"/>
          </p:cNvPicPr>
          <p:nvPr/>
        </p:nvPicPr>
        <p:blipFill>
          <a:blip r:embed="rId5"/>
          <a:stretch>
            <a:fillRect/>
          </a:stretch>
        </p:blipFill>
        <p:spPr>
          <a:xfrm>
            <a:off x="9956180" y="-2368"/>
            <a:ext cx="2464421" cy="1370763"/>
          </a:xfrm>
          <a:prstGeom prst="rect">
            <a:avLst/>
          </a:prstGeom>
        </p:spPr>
      </p:pic>
    </p:spTree>
    <p:extLst>
      <p:ext uri="{BB962C8B-B14F-4D97-AF65-F5344CB8AC3E}">
        <p14:creationId xmlns:p14="http://schemas.microsoft.com/office/powerpoint/2010/main" val="144363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87A83E-9790-9637-9F19-84D0ECD8D28F}"/>
              </a:ext>
            </a:extLst>
          </p:cNvPr>
          <p:cNvSpPr txBox="1"/>
          <p:nvPr/>
        </p:nvSpPr>
        <p:spPr>
          <a:xfrm>
            <a:off x="0" y="-2641"/>
            <a:ext cx="12192000" cy="769441"/>
          </a:xfrm>
          <a:prstGeom prst="rect">
            <a:avLst/>
          </a:prstGeom>
          <a:solidFill>
            <a:srgbClr val="00B0F0"/>
          </a:solidFill>
          <a:ln>
            <a:solidFill>
              <a:schemeClr val="accent1"/>
            </a:solidFill>
          </a:ln>
        </p:spPr>
        <p:txBody>
          <a:bodyPr wrap="square" rtlCol="0">
            <a:spAutoFit/>
          </a:bodyPr>
          <a:lstStyle/>
          <a:p>
            <a:pPr algn="ctr"/>
            <a:r>
              <a:rPr lang="cs-CZ" sz="4400" b="1">
                <a:solidFill>
                  <a:schemeClr val="bg1"/>
                </a:solidFill>
              </a:rPr>
              <a:t>Klíčové intervence</a:t>
            </a:r>
            <a:r>
              <a:rPr lang="en-US" sz="4400" b="1">
                <a:solidFill>
                  <a:schemeClr val="bg1"/>
                </a:solidFill>
              </a:rPr>
              <a:t>: </a:t>
            </a:r>
            <a:r>
              <a:rPr lang="cs-CZ" sz="4400" b="1">
                <a:solidFill>
                  <a:srgbClr val="FFFF00"/>
                </a:solidFill>
              </a:rPr>
              <a:t>Zdraví a výživa</a:t>
            </a:r>
            <a:endParaRPr lang="en-US" sz="4400" b="1">
              <a:solidFill>
                <a:srgbClr val="FFFF00"/>
              </a:solidFill>
            </a:endParaRPr>
          </a:p>
        </p:txBody>
      </p:sp>
      <p:pic>
        <p:nvPicPr>
          <p:cNvPr id="3" name="Picture 2">
            <a:extLst>
              <a:ext uri="{FF2B5EF4-FFF2-40B4-BE49-F238E27FC236}">
                <a16:creationId xmlns:a16="http://schemas.microsoft.com/office/drawing/2014/main" id="{D1A5E4A2-1EFD-4BDB-4272-A88959CFD46D}"/>
              </a:ext>
            </a:extLst>
          </p:cNvPr>
          <p:cNvPicPr>
            <a:picLocks noChangeAspect="1"/>
          </p:cNvPicPr>
          <p:nvPr/>
        </p:nvPicPr>
        <p:blipFill rotWithShape="1">
          <a:blip r:embed="rId3">
            <a:extLst>
              <a:ext uri="{28A0092B-C50C-407E-A947-70E740481C1C}">
                <a14:useLocalDpi xmlns:a14="http://schemas.microsoft.com/office/drawing/2010/main" val="0"/>
              </a:ext>
            </a:extLst>
          </a:blip>
          <a:srcRect r="3" b="3"/>
          <a:stretch/>
        </p:blipFill>
        <p:spPr>
          <a:xfrm>
            <a:off x="263759" y="920984"/>
            <a:ext cx="1440000" cy="144000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6" name="TextBox 5">
            <a:extLst>
              <a:ext uri="{FF2B5EF4-FFF2-40B4-BE49-F238E27FC236}">
                <a16:creationId xmlns:a16="http://schemas.microsoft.com/office/drawing/2014/main" id="{E4601C0F-1C4C-1EAD-F142-81FCF15077B9}"/>
              </a:ext>
            </a:extLst>
          </p:cNvPr>
          <p:cNvSpPr txBox="1"/>
          <p:nvPr/>
        </p:nvSpPr>
        <p:spPr>
          <a:xfrm>
            <a:off x="263759" y="2222779"/>
            <a:ext cx="1440000" cy="461665"/>
          </a:xfrm>
          <a:prstGeom prst="rect">
            <a:avLst/>
          </a:prstGeom>
          <a:noFill/>
        </p:spPr>
        <p:txBody>
          <a:bodyPr wrap="square" rtlCol="0">
            <a:spAutoFit/>
          </a:bodyPr>
          <a:lstStyle/>
          <a:p>
            <a:pPr algn="ctr"/>
            <a:r>
              <a:rPr lang="cs-CZ" sz="2400" b="1">
                <a:solidFill>
                  <a:srgbClr val="00B0F0"/>
                </a:solidFill>
              </a:rPr>
              <a:t>Zdraví</a:t>
            </a:r>
            <a:endParaRPr lang="en-US" sz="2000" b="1">
              <a:solidFill>
                <a:srgbClr val="00B0F0"/>
              </a:solidFill>
            </a:endParaRPr>
          </a:p>
        </p:txBody>
      </p:sp>
      <p:sp>
        <p:nvSpPr>
          <p:cNvPr id="9" name="TextBox 8">
            <a:extLst>
              <a:ext uri="{FF2B5EF4-FFF2-40B4-BE49-F238E27FC236}">
                <a16:creationId xmlns:a16="http://schemas.microsoft.com/office/drawing/2014/main" id="{ACAD1B75-659C-58C3-B9DC-F3F40FDC4E17}"/>
              </a:ext>
            </a:extLst>
          </p:cNvPr>
          <p:cNvSpPr txBox="1"/>
          <p:nvPr/>
        </p:nvSpPr>
        <p:spPr>
          <a:xfrm>
            <a:off x="1703759" y="1705451"/>
            <a:ext cx="4634378" cy="4431983"/>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cs-CZ" dirty="0">
                <a:latin typeface="Univers"/>
              </a:rPr>
              <a:t>Rozšíření přístupu k </a:t>
            </a:r>
            <a:r>
              <a:rPr lang="cs-CZ" b="1" dirty="0">
                <a:latin typeface="Univers"/>
              </a:rPr>
              <a:t>základní zdravotní péči</a:t>
            </a:r>
            <a:r>
              <a:rPr lang="cs-CZ" dirty="0">
                <a:latin typeface="Univers"/>
              </a:rPr>
              <a:t>, </a:t>
            </a:r>
            <a:r>
              <a:rPr lang="cs-CZ" b="1" dirty="0">
                <a:latin typeface="Univers"/>
              </a:rPr>
              <a:t>psychosociální podpoře</a:t>
            </a:r>
            <a:r>
              <a:rPr lang="cs-CZ" dirty="0">
                <a:latin typeface="Univers"/>
              </a:rPr>
              <a:t> a sekundárním/terciálním zdravotním službám</a:t>
            </a:r>
            <a:r>
              <a:rPr lang="en-US" dirty="0">
                <a:latin typeface="Univers"/>
              </a:rPr>
              <a:t>.  </a:t>
            </a:r>
          </a:p>
          <a:p>
            <a:pPr marL="285750" indent="-285750">
              <a:spcAft>
                <a:spcPts val="1200"/>
              </a:spcAft>
              <a:buFont typeface="Arial" panose="020B0604020202020204" pitchFamily="34" charset="0"/>
              <a:buChar char="•"/>
            </a:pPr>
            <a:r>
              <a:rPr lang="cs-CZ" dirty="0">
                <a:latin typeface="Univers"/>
              </a:rPr>
              <a:t>Budování </a:t>
            </a:r>
            <a:r>
              <a:rPr lang="cs-CZ" b="1" dirty="0">
                <a:latin typeface="Univers"/>
              </a:rPr>
              <a:t>kapacit</a:t>
            </a:r>
            <a:r>
              <a:rPr lang="cs-CZ" dirty="0">
                <a:latin typeface="Univers"/>
              </a:rPr>
              <a:t> ukrajinských </a:t>
            </a:r>
            <a:r>
              <a:rPr lang="cs-CZ" b="1" dirty="0">
                <a:latin typeface="Univers"/>
              </a:rPr>
              <a:t>zdravotníků</a:t>
            </a:r>
            <a:r>
              <a:rPr lang="cs-CZ" dirty="0">
                <a:latin typeface="Univers"/>
              </a:rPr>
              <a:t>, podpora jejich certifikace a akreditace tak, aby mohli poskytovat zdravotní služby v České republice.</a:t>
            </a:r>
            <a:endParaRPr lang="en-US" dirty="0">
              <a:latin typeface="Univers"/>
            </a:endParaRPr>
          </a:p>
          <a:p>
            <a:pPr marL="285750" indent="-285750">
              <a:spcAft>
                <a:spcPts val="1200"/>
              </a:spcAft>
              <a:buFont typeface="Arial" panose="020B0604020202020204" pitchFamily="34" charset="0"/>
              <a:buChar char="•"/>
            </a:pPr>
            <a:r>
              <a:rPr lang="cs-CZ" dirty="0">
                <a:latin typeface="Univers"/>
              </a:rPr>
              <a:t>Podpora </a:t>
            </a:r>
            <a:r>
              <a:rPr lang="cs-CZ" b="1" dirty="0">
                <a:latin typeface="Univers"/>
              </a:rPr>
              <a:t>očkování</a:t>
            </a:r>
            <a:r>
              <a:rPr lang="cs-CZ" dirty="0">
                <a:latin typeface="Univers"/>
              </a:rPr>
              <a:t> a zvýšení kapacit zařízení zajišťujících očkování.</a:t>
            </a:r>
            <a:endParaRPr lang="en-US" dirty="0">
              <a:latin typeface="Univers"/>
            </a:endParaRPr>
          </a:p>
          <a:p>
            <a:pPr marL="285750" indent="-285750">
              <a:spcAft>
                <a:spcPts val="1200"/>
              </a:spcAft>
              <a:buFont typeface="Arial" panose="020B0604020202020204" pitchFamily="34" charset="0"/>
              <a:buChar char="•"/>
            </a:pPr>
            <a:r>
              <a:rPr lang="cs-CZ" b="1" dirty="0">
                <a:latin typeface="Univers"/>
                <a:ea typeface="+mn-lt"/>
                <a:cs typeface="+mn-lt"/>
              </a:rPr>
              <a:t>Poradenství v oblasti zdraví, výživy a očkování</a:t>
            </a:r>
            <a:r>
              <a:rPr lang="cs-CZ" dirty="0">
                <a:latin typeface="Univers"/>
                <a:ea typeface="+mn-lt"/>
                <a:cs typeface="+mn-lt"/>
              </a:rPr>
              <a:t> prostřednictvím komunitních programů ve 14 centrech veřejného zdraví Státního zdravotního ústavu.</a:t>
            </a:r>
          </a:p>
        </p:txBody>
      </p:sp>
      <p:pic>
        <p:nvPicPr>
          <p:cNvPr id="4" name="Picture 3" descr="A picture containing food, wall, person, indoor&#10;&#10;Description automatically generated">
            <a:extLst>
              <a:ext uri="{FF2B5EF4-FFF2-40B4-BE49-F238E27FC236}">
                <a16:creationId xmlns:a16="http://schemas.microsoft.com/office/drawing/2014/main" id="{FE5C3CFD-873C-4799-9EDA-E39FE995814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445867" y="1640984"/>
            <a:ext cx="5482374" cy="3654916"/>
          </a:xfrm>
          <a:prstGeom prst="rect">
            <a:avLst/>
          </a:prstGeom>
        </p:spPr>
      </p:pic>
    </p:spTree>
    <p:extLst>
      <p:ext uri="{BB962C8B-B14F-4D97-AF65-F5344CB8AC3E}">
        <p14:creationId xmlns:p14="http://schemas.microsoft.com/office/powerpoint/2010/main" val="311930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87A83E-9790-9637-9F19-84D0ECD8D28F}"/>
              </a:ext>
            </a:extLst>
          </p:cNvPr>
          <p:cNvSpPr txBox="1"/>
          <p:nvPr/>
        </p:nvSpPr>
        <p:spPr>
          <a:xfrm>
            <a:off x="0" y="-2641"/>
            <a:ext cx="12192000" cy="769441"/>
          </a:xfrm>
          <a:prstGeom prst="rect">
            <a:avLst/>
          </a:prstGeom>
          <a:solidFill>
            <a:srgbClr val="00B0F0"/>
          </a:solidFill>
          <a:ln>
            <a:solidFill>
              <a:schemeClr val="accent1"/>
            </a:solidFill>
          </a:ln>
        </p:spPr>
        <p:txBody>
          <a:bodyPr wrap="square" lIns="91440" tIns="45720" rIns="91440" bIns="45720" rtlCol="0" anchor="t">
            <a:spAutoFit/>
          </a:bodyPr>
          <a:lstStyle/>
          <a:p>
            <a:pPr algn="ctr"/>
            <a:r>
              <a:rPr lang="cs-CZ" sz="4400" b="1" dirty="0">
                <a:solidFill>
                  <a:schemeClr val="bg1"/>
                </a:solidFill>
              </a:rPr>
              <a:t>Klíčové intervence</a:t>
            </a:r>
            <a:r>
              <a:rPr lang="en-US" sz="4400" b="1" dirty="0">
                <a:solidFill>
                  <a:schemeClr val="bg1"/>
                </a:solidFill>
              </a:rPr>
              <a:t>: </a:t>
            </a:r>
            <a:r>
              <a:rPr lang="cs-CZ" sz="4400" b="1" dirty="0">
                <a:solidFill>
                  <a:srgbClr val="FFFF00"/>
                </a:solidFill>
              </a:rPr>
              <a:t>Ochrana dětí a sociální podpora</a:t>
            </a:r>
            <a:endParaRPr lang="en-US" sz="4400" b="1" dirty="0">
              <a:solidFill>
                <a:srgbClr val="FFFF00"/>
              </a:solidFill>
              <a:cs typeface="Calibri"/>
            </a:endParaRPr>
          </a:p>
        </p:txBody>
      </p:sp>
      <p:sp>
        <p:nvSpPr>
          <p:cNvPr id="9" name="TextBox 8">
            <a:extLst>
              <a:ext uri="{FF2B5EF4-FFF2-40B4-BE49-F238E27FC236}">
                <a16:creationId xmlns:a16="http://schemas.microsoft.com/office/drawing/2014/main" id="{ACAD1B75-659C-58C3-B9DC-F3F40FDC4E17}"/>
              </a:ext>
            </a:extLst>
          </p:cNvPr>
          <p:cNvSpPr txBox="1"/>
          <p:nvPr/>
        </p:nvSpPr>
        <p:spPr>
          <a:xfrm>
            <a:off x="1623139" y="946255"/>
            <a:ext cx="4861934" cy="6555641"/>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cs-CZ" dirty="0">
                <a:latin typeface="Univers"/>
              </a:rPr>
              <a:t>Budování </a:t>
            </a:r>
            <a:r>
              <a:rPr lang="cs-CZ" b="1" dirty="0">
                <a:latin typeface="Univers"/>
              </a:rPr>
              <a:t>kapacit</a:t>
            </a:r>
            <a:r>
              <a:rPr lang="cs-CZ" dirty="0">
                <a:latin typeface="Univers"/>
              </a:rPr>
              <a:t> </a:t>
            </a:r>
            <a:r>
              <a:rPr lang="cs-CZ" b="1" dirty="0">
                <a:latin typeface="Univers"/>
              </a:rPr>
              <a:t>poskytovatelů sociálních služeb</a:t>
            </a:r>
            <a:r>
              <a:rPr lang="cs-CZ" dirty="0">
                <a:latin typeface="Univers"/>
              </a:rPr>
              <a:t> prostřednictvím cíleného školení zaměřeného na humanitární reakci a ochranu dětí v mimořádných situacích. </a:t>
            </a:r>
            <a:endParaRPr lang="cs-CZ">
              <a:latin typeface="Univers" panose="020B0503020202020204" pitchFamily="34" charset="0"/>
            </a:endParaRPr>
          </a:p>
          <a:p>
            <a:pPr marL="285750" indent="-285750">
              <a:spcAft>
                <a:spcPts val="1200"/>
              </a:spcAft>
              <a:buFont typeface="Arial" panose="020B0604020202020204" pitchFamily="34" charset="0"/>
              <a:buChar char="•"/>
            </a:pPr>
            <a:r>
              <a:rPr lang="cs-CZ" dirty="0">
                <a:latin typeface="Univers"/>
              </a:rPr>
              <a:t>Zvýšení dovedností a znalostí v oblasti </a:t>
            </a:r>
            <a:r>
              <a:rPr lang="cs-CZ" b="1" dirty="0">
                <a:latin typeface="Univers"/>
              </a:rPr>
              <a:t>duševního zdraví a psychosociální podpory</a:t>
            </a:r>
            <a:r>
              <a:rPr lang="cs-CZ" dirty="0">
                <a:latin typeface="Univers"/>
              </a:rPr>
              <a:t> napříč sektory pracujícími s dětmi a rodinami.</a:t>
            </a:r>
            <a:endParaRPr lang="en-US" dirty="0">
              <a:latin typeface="Univers"/>
            </a:endParaRPr>
          </a:p>
          <a:p>
            <a:pPr marL="285750" indent="-285750">
              <a:spcAft>
                <a:spcPts val="1200"/>
              </a:spcAft>
              <a:buFont typeface="Arial" panose="020B0604020202020204" pitchFamily="34" charset="0"/>
              <a:buChar char="•"/>
            </a:pPr>
            <a:r>
              <a:rPr lang="cs-CZ" dirty="0">
                <a:latin typeface="Univers"/>
              </a:rPr>
              <a:t>Podpora fungování </a:t>
            </a:r>
            <a:r>
              <a:rPr lang="cs-CZ" b="1" dirty="0">
                <a:latin typeface="Univers"/>
              </a:rPr>
              <a:t>mobilních týmů </a:t>
            </a:r>
            <a:r>
              <a:rPr lang="cs-CZ" dirty="0">
                <a:latin typeface="Univers"/>
              </a:rPr>
              <a:t>provozovaných NNO a zajišťujících prevenci a intervenční služby v oblasti genderově podmíněného násilí ženám, dívkám i chlapcům.</a:t>
            </a:r>
          </a:p>
          <a:p>
            <a:pPr marL="285750" indent="-285750">
              <a:spcAft>
                <a:spcPts val="1200"/>
              </a:spcAft>
              <a:buFont typeface="Arial" panose="020B0604020202020204" pitchFamily="34" charset="0"/>
              <a:buChar char="•"/>
            </a:pPr>
            <a:r>
              <a:rPr lang="cs-CZ" dirty="0">
                <a:latin typeface="Univers"/>
              </a:rPr>
              <a:t>Budování kapacit </a:t>
            </a:r>
            <a:r>
              <a:rPr lang="cs-CZ" b="1" dirty="0">
                <a:latin typeface="Univers"/>
              </a:rPr>
              <a:t>Integračních center.</a:t>
            </a:r>
          </a:p>
          <a:p>
            <a:pPr marL="285750" indent="-285750">
              <a:spcAft>
                <a:spcPts val="1200"/>
              </a:spcAft>
              <a:buFont typeface="Arial,Sans-Serif" panose="020B0604020202020204" pitchFamily="34" charset="0"/>
              <a:buChar char="•"/>
            </a:pPr>
            <a:r>
              <a:rPr lang="cs-CZ" dirty="0">
                <a:latin typeface="Univers"/>
                <a:ea typeface="+mn-lt"/>
                <a:cs typeface="+mn-lt"/>
              </a:rPr>
              <a:t>Podpora vzniku a fungování nové </a:t>
            </a:r>
            <a:r>
              <a:rPr lang="cs-CZ" b="1" dirty="0">
                <a:latin typeface="Univers"/>
                <a:ea typeface="+mn-lt"/>
                <a:cs typeface="+mn-lt"/>
              </a:rPr>
              <a:t>finanční pomoci pro děti s postižením.</a:t>
            </a:r>
            <a:endParaRPr lang="cs-CZ" dirty="0">
              <a:latin typeface="Univers"/>
              <a:ea typeface="+mn-lt"/>
              <a:cs typeface="+mn-lt"/>
            </a:endParaRPr>
          </a:p>
          <a:p>
            <a:pPr marL="285750" indent="-285750">
              <a:spcAft>
                <a:spcPts val="1200"/>
              </a:spcAft>
              <a:buFont typeface="Arial" panose="020B0604020202020204" pitchFamily="34" charset="0"/>
              <a:buChar char="•"/>
            </a:pPr>
            <a:endParaRPr lang="cs-CZ" dirty="0">
              <a:latin typeface="Univers" panose="020B0503020202020204" pitchFamily="34" charset="0"/>
            </a:endParaRPr>
          </a:p>
          <a:p>
            <a:pPr marL="285750" indent="-285750">
              <a:spcAft>
                <a:spcPts val="1200"/>
              </a:spcAft>
              <a:buFont typeface="Arial" panose="020B0604020202020204" pitchFamily="34" charset="0"/>
              <a:buChar char="•"/>
            </a:pPr>
            <a:endParaRPr lang="cs-CZ" dirty="0">
              <a:latin typeface="Univers" panose="020B0503020202020204" pitchFamily="34" charset="0"/>
            </a:endParaRPr>
          </a:p>
        </p:txBody>
      </p:sp>
      <p:pic>
        <p:nvPicPr>
          <p:cNvPr id="3" name="Picture 2">
            <a:extLst>
              <a:ext uri="{FF2B5EF4-FFF2-40B4-BE49-F238E27FC236}">
                <a16:creationId xmlns:a16="http://schemas.microsoft.com/office/drawing/2014/main" id="{4A7D0446-5894-BC43-4206-AD0E6B8408C3}"/>
              </a:ext>
            </a:extLst>
          </p:cNvPr>
          <p:cNvPicPr>
            <a:picLocks noChangeAspect="1"/>
          </p:cNvPicPr>
          <p:nvPr/>
        </p:nvPicPr>
        <p:blipFill rotWithShape="1">
          <a:blip r:embed="rId3">
            <a:extLst>
              <a:ext uri="{28A0092B-C50C-407E-A947-70E740481C1C}">
                <a14:useLocalDpi xmlns:a14="http://schemas.microsoft.com/office/drawing/2010/main" val="0"/>
              </a:ext>
            </a:extLst>
          </a:blip>
          <a:srcRect r="3" b="3"/>
          <a:stretch/>
        </p:blipFill>
        <p:spPr>
          <a:xfrm>
            <a:off x="248991" y="902319"/>
            <a:ext cx="1440000" cy="144000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5" name="TextBox 4">
            <a:extLst>
              <a:ext uri="{FF2B5EF4-FFF2-40B4-BE49-F238E27FC236}">
                <a16:creationId xmlns:a16="http://schemas.microsoft.com/office/drawing/2014/main" id="{57561147-8B1F-C689-23CC-25AA12E152C1}"/>
              </a:ext>
            </a:extLst>
          </p:cNvPr>
          <p:cNvSpPr txBox="1"/>
          <p:nvPr/>
        </p:nvSpPr>
        <p:spPr>
          <a:xfrm>
            <a:off x="54711" y="2228807"/>
            <a:ext cx="1828560" cy="1569660"/>
          </a:xfrm>
          <a:prstGeom prst="rect">
            <a:avLst/>
          </a:prstGeom>
          <a:noFill/>
        </p:spPr>
        <p:txBody>
          <a:bodyPr wrap="square" lIns="91440" tIns="45720" rIns="91440" bIns="45720" rtlCol="0" anchor="t">
            <a:spAutoFit/>
          </a:bodyPr>
          <a:lstStyle/>
          <a:p>
            <a:pPr algn="ctr"/>
            <a:r>
              <a:rPr lang="cs-CZ" sz="2400" b="1" dirty="0">
                <a:solidFill>
                  <a:srgbClr val="00B0F0"/>
                </a:solidFill>
              </a:rPr>
              <a:t>Ochrana </a:t>
            </a:r>
            <a:r>
              <a:rPr lang="cs-CZ" sz="2400" b="1" dirty="0"/>
              <a:t/>
            </a:r>
            <a:br>
              <a:rPr lang="cs-CZ" sz="2400" b="1" dirty="0"/>
            </a:br>
            <a:r>
              <a:rPr lang="cs-CZ" sz="2400" b="1" dirty="0">
                <a:solidFill>
                  <a:srgbClr val="00B0F0"/>
                </a:solidFill>
              </a:rPr>
              <a:t>dětí a sociální podpora</a:t>
            </a:r>
            <a:endParaRPr lang="en-US" sz="2000" b="1" dirty="0">
              <a:solidFill>
                <a:srgbClr val="00B0F0"/>
              </a:solidFill>
            </a:endParaRPr>
          </a:p>
        </p:txBody>
      </p:sp>
      <p:pic>
        <p:nvPicPr>
          <p:cNvPr id="4" name="Picture 3" descr="A group of women in a room&#10;&#10;Description automatically generated with low confidence">
            <a:extLst>
              <a:ext uri="{FF2B5EF4-FFF2-40B4-BE49-F238E27FC236}">
                <a16:creationId xmlns:a16="http://schemas.microsoft.com/office/drawing/2014/main" id="{0B402590-E63A-492A-9F68-8A976C75389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627551" y="1956614"/>
            <a:ext cx="5315458" cy="3543300"/>
          </a:xfrm>
          <a:prstGeom prst="rect">
            <a:avLst/>
          </a:prstGeom>
        </p:spPr>
      </p:pic>
    </p:spTree>
    <p:extLst>
      <p:ext uri="{BB962C8B-B14F-4D97-AF65-F5344CB8AC3E}">
        <p14:creationId xmlns:p14="http://schemas.microsoft.com/office/powerpoint/2010/main" val="2115245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87A83E-9790-9637-9F19-84D0ECD8D28F}"/>
              </a:ext>
            </a:extLst>
          </p:cNvPr>
          <p:cNvSpPr txBox="1"/>
          <p:nvPr/>
        </p:nvSpPr>
        <p:spPr>
          <a:xfrm>
            <a:off x="0" y="-2641"/>
            <a:ext cx="12192000" cy="769441"/>
          </a:xfrm>
          <a:prstGeom prst="rect">
            <a:avLst/>
          </a:prstGeom>
          <a:solidFill>
            <a:srgbClr val="00B0F0"/>
          </a:solidFill>
          <a:ln>
            <a:solidFill>
              <a:schemeClr val="accent1"/>
            </a:solidFill>
          </a:ln>
        </p:spPr>
        <p:txBody>
          <a:bodyPr wrap="square" lIns="91440" tIns="45720" rIns="91440" bIns="45720" rtlCol="0" anchor="t">
            <a:spAutoFit/>
          </a:bodyPr>
          <a:lstStyle/>
          <a:p>
            <a:pPr algn="ctr"/>
            <a:r>
              <a:rPr lang="cs-CZ" sz="4400" b="1">
                <a:solidFill>
                  <a:schemeClr val="bg1"/>
                </a:solidFill>
              </a:rPr>
              <a:t>Klíčové intervence</a:t>
            </a:r>
            <a:r>
              <a:rPr lang="en-US" sz="4400" b="1">
                <a:solidFill>
                  <a:schemeClr val="bg1"/>
                </a:solidFill>
              </a:rPr>
              <a:t>: </a:t>
            </a:r>
            <a:r>
              <a:rPr lang="cs-CZ" sz="4400" b="1">
                <a:solidFill>
                  <a:srgbClr val="FFFF00"/>
                </a:solidFill>
              </a:rPr>
              <a:t>Zmocňování mladých lidí</a:t>
            </a:r>
            <a:endParaRPr lang="en-US" sz="4400" b="1">
              <a:solidFill>
                <a:srgbClr val="FFFF00"/>
              </a:solidFill>
              <a:cs typeface="Calibri"/>
            </a:endParaRPr>
          </a:p>
        </p:txBody>
      </p:sp>
      <p:sp>
        <p:nvSpPr>
          <p:cNvPr id="9" name="TextBox 8">
            <a:extLst>
              <a:ext uri="{FF2B5EF4-FFF2-40B4-BE49-F238E27FC236}">
                <a16:creationId xmlns:a16="http://schemas.microsoft.com/office/drawing/2014/main" id="{ACAD1B75-659C-58C3-B9DC-F3F40FDC4E17}"/>
              </a:ext>
            </a:extLst>
          </p:cNvPr>
          <p:cNvSpPr txBox="1"/>
          <p:nvPr/>
        </p:nvSpPr>
        <p:spPr>
          <a:xfrm>
            <a:off x="1856160" y="1152197"/>
            <a:ext cx="5179925" cy="5109091"/>
          </a:xfrm>
          <a:prstGeom prst="rect">
            <a:avLst/>
          </a:prstGeom>
          <a:noFill/>
        </p:spPr>
        <p:txBody>
          <a:bodyPr wrap="square">
            <a:spAutoFit/>
          </a:bodyPr>
          <a:lstStyle/>
          <a:p>
            <a:pPr marL="285750" indent="-285750">
              <a:spcAft>
                <a:spcPts val="1200"/>
              </a:spcAft>
              <a:buFont typeface="Arial" panose="020B0604020202020204" pitchFamily="34" charset="0"/>
              <a:buChar char="•"/>
            </a:pPr>
            <a:r>
              <a:rPr lang="cs-CZ">
                <a:latin typeface="Univers" panose="020B0503020202020204" pitchFamily="34" charset="0"/>
              </a:rPr>
              <a:t>Vytváření příležitostí pro </a:t>
            </a:r>
            <a:r>
              <a:rPr lang="cs-CZ" b="1">
                <a:latin typeface="Univers" panose="020B0503020202020204" pitchFamily="34" charset="0"/>
              </a:rPr>
              <a:t>řešení problémů zapojením mladých lidí a spoluvytváření </a:t>
            </a:r>
            <a:r>
              <a:rPr lang="cs-CZ">
                <a:latin typeface="Univers" panose="020B0503020202020204" pitchFamily="34" charset="0"/>
              </a:rPr>
              <a:t>aktivit zaměřených na mladé lidi ve spolupráci s místními samosprávami, neziskovými organizacemi a kulturními institucemi.</a:t>
            </a:r>
            <a:endParaRPr lang="en-US">
              <a:latin typeface="Univers" panose="020B0503020202020204" pitchFamily="34" charset="0"/>
            </a:endParaRPr>
          </a:p>
          <a:p>
            <a:pPr marL="285750" indent="-285750">
              <a:spcAft>
                <a:spcPts val="1200"/>
              </a:spcAft>
              <a:buFont typeface="Arial" panose="020B0604020202020204" pitchFamily="34" charset="0"/>
              <a:buChar char="•"/>
            </a:pPr>
            <a:r>
              <a:rPr lang="cs-CZ">
                <a:latin typeface="Univers" panose="020B0503020202020204" pitchFamily="34" charset="0"/>
              </a:rPr>
              <a:t>Vytváření </a:t>
            </a:r>
            <a:r>
              <a:rPr lang="cs-CZ" b="1">
                <a:latin typeface="Univers" panose="020B0503020202020204" pitchFamily="34" charset="0"/>
              </a:rPr>
              <a:t>prostor poskytujících podporu mladým lidem</a:t>
            </a:r>
            <a:r>
              <a:rPr lang="cs-CZ">
                <a:latin typeface="Univers" panose="020B0503020202020204" pitchFamily="34" charset="0"/>
              </a:rPr>
              <a:t>, včetně příležitostí pro vzájemnou hru a potkávání se s ostatními, přístup k sociálním službám jako je psychosociální podpora, a vytváření příležitostí pro rozvoj dovedností potřebných pro vstup buď do vzdělávání nebo do zaměstnání. </a:t>
            </a:r>
          </a:p>
          <a:p>
            <a:pPr marL="285750" indent="-285750">
              <a:spcAft>
                <a:spcPts val="1200"/>
              </a:spcAft>
              <a:buFont typeface="Arial" panose="020B0604020202020204" pitchFamily="34" charset="0"/>
              <a:buChar char="•"/>
            </a:pPr>
            <a:r>
              <a:rPr lang="cs-CZ">
                <a:latin typeface="Univers" panose="020B0503020202020204" pitchFamily="34" charset="0"/>
              </a:rPr>
              <a:t>Lepší </a:t>
            </a:r>
            <a:r>
              <a:rPr lang="cs-CZ" b="1">
                <a:latin typeface="Univers" panose="020B0503020202020204" pitchFamily="34" charset="0"/>
              </a:rPr>
              <a:t>porozumění</a:t>
            </a:r>
            <a:r>
              <a:rPr lang="cs-CZ">
                <a:latin typeface="Univers" panose="020B0503020202020204" pitchFamily="34" charset="0"/>
              </a:rPr>
              <a:t> potřebám mladých lidí a vytvoření </a:t>
            </a:r>
            <a:r>
              <a:rPr lang="cs-CZ" b="1">
                <a:latin typeface="Univers" panose="020B0503020202020204" pitchFamily="34" charset="0"/>
              </a:rPr>
              <a:t>mezioborové strategie </a:t>
            </a:r>
            <a:r>
              <a:rPr lang="cs-CZ">
                <a:latin typeface="Univers" panose="020B0503020202020204" pitchFamily="34" charset="0"/>
              </a:rPr>
              <a:t>pro podporu mladých uprchlíků.</a:t>
            </a:r>
            <a:endParaRPr lang="en-US">
              <a:latin typeface="Univers" panose="020B0503020202020204" pitchFamily="34" charset="0"/>
            </a:endParaRPr>
          </a:p>
        </p:txBody>
      </p:sp>
      <p:sp>
        <p:nvSpPr>
          <p:cNvPr id="2" name="TextBox 1">
            <a:extLst>
              <a:ext uri="{FF2B5EF4-FFF2-40B4-BE49-F238E27FC236}">
                <a16:creationId xmlns:a16="http://schemas.microsoft.com/office/drawing/2014/main" id="{0E0BFFCF-134A-1746-C36B-67A887B134D4}"/>
              </a:ext>
            </a:extLst>
          </p:cNvPr>
          <p:cNvSpPr txBox="1"/>
          <p:nvPr/>
        </p:nvSpPr>
        <p:spPr>
          <a:xfrm>
            <a:off x="151664" y="2259775"/>
            <a:ext cx="1820974" cy="461665"/>
          </a:xfrm>
          <a:prstGeom prst="rect">
            <a:avLst/>
          </a:prstGeom>
          <a:noFill/>
        </p:spPr>
        <p:txBody>
          <a:bodyPr wrap="square" rtlCol="0">
            <a:spAutoFit/>
          </a:bodyPr>
          <a:lstStyle/>
          <a:p>
            <a:pPr algn="ctr"/>
            <a:r>
              <a:rPr lang="cs-CZ" sz="2400" b="1">
                <a:solidFill>
                  <a:srgbClr val="00B0F0"/>
                </a:solidFill>
              </a:rPr>
              <a:t>Mladí lidé</a:t>
            </a:r>
            <a:endParaRPr lang="en-US" sz="2000" b="1">
              <a:solidFill>
                <a:srgbClr val="00B0F0"/>
              </a:solidFill>
            </a:endParaRPr>
          </a:p>
        </p:txBody>
      </p:sp>
      <p:pic>
        <p:nvPicPr>
          <p:cNvPr id="3" name="Picture 2">
            <a:extLst>
              <a:ext uri="{FF2B5EF4-FFF2-40B4-BE49-F238E27FC236}">
                <a16:creationId xmlns:a16="http://schemas.microsoft.com/office/drawing/2014/main" id="{CBAB18E7-70A2-C914-CFA6-1AFD75838B3B}"/>
              </a:ext>
            </a:extLst>
          </p:cNvPr>
          <p:cNvPicPr>
            <a:picLocks noChangeAspect="1"/>
          </p:cNvPicPr>
          <p:nvPr/>
        </p:nvPicPr>
        <p:blipFill rotWithShape="1">
          <a:blip r:embed="rId3">
            <a:extLst>
              <a:ext uri="{28A0092B-C50C-407E-A947-70E740481C1C}">
                <a14:useLocalDpi xmlns:a14="http://schemas.microsoft.com/office/drawing/2010/main" val="0"/>
              </a:ext>
            </a:extLst>
          </a:blip>
          <a:srcRect r="4" b="4"/>
          <a:stretch/>
        </p:blipFill>
        <p:spPr>
          <a:xfrm>
            <a:off x="342151" y="985986"/>
            <a:ext cx="1440000" cy="1440000"/>
          </a:xfrm>
          <a:prstGeom prst="rect">
            <a:avLst/>
          </a:prstGeom>
        </p:spPr>
      </p:pic>
      <p:pic>
        <p:nvPicPr>
          <p:cNvPr id="5" name="Picture 4" descr="A picture containing floor, family, cluttered&#10;&#10;Description automatically generated">
            <a:extLst>
              <a:ext uri="{FF2B5EF4-FFF2-40B4-BE49-F238E27FC236}">
                <a16:creationId xmlns:a16="http://schemas.microsoft.com/office/drawing/2014/main" id="{879B2466-51FD-4DCA-8767-6E4576C4922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291071" y="1241196"/>
            <a:ext cx="4343400" cy="4931091"/>
          </a:xfrm>
          <a:prstGeom prst="rect">
            <a:avLst/>
          </a:prstGeom>
        </p:spPr>
      </p:pic>
    </p:spTree>
    <p:extLst>
      <p:ext uri="{BB962C8B-B14F-4D97-AF65-F5344CB8AC3E}">
        <p14:creationId xmlns:p14="http://schemas.microsoft.com/office/powerpoint/2010/main" val="2409143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87A83E-9790-9637-9F19-84D0ECD8D28F}"/>
              </a:ext>
            </a:extLst>
          </p:cNvPr>
          <p:cNvSpPr txBox="1"/>
          <p:nvPr/>
        </p:nvSpPr>
        <p:spPr>
          <a:xfrm>
            <a:off x="0" y="-2641"/>
            <a:ext cx="12192000" cy="769441"/>
          </a:xfrm>
          <a:prstGeom prst="rect">
            <a:avLst/>
          </a:prstGeom>
          <a:solidFill>
            <a:srgbClr val="00B0F0"/>
          </a:solidFill>
          <a:ln>
            <a:solidFill>
              <a:schemeClr val="accent1"/>
            </a:solidFill>
          </a:ln>
        </p:spPr>
        <p:txBody>
          <a:bodyPr wrap="square" lIns="91440" tIns="45720" rIns="91440" bIns="45720" rtlCol="0" anchor="t">
            <a:spAutoFit/>
          </a:bodyPr>
          <a:lstStyle/>
          <a:p>
            <a:pPr algn="ctr"/>
            <a:r>
              <a:rPr lang="cs-CZ" sz="4400" b="1">
                <a:solidFill>
                  <a:schemeClr val="bg1"/>
                </a:solidFill>
              </a:rPr>
              <a:t>Klíčové intervence</a:t>
            </a:r>
            <a:r>
              <a:rPr lang="en-US" sz="4400" b="1">
                <a:solidFill>
                  <a:schemeClr val="bg1"/>
                </a:solidFill>
              </a:rPr>
              <a:t>: </a:t>
            </a:r>
            <a:r>
              <a:rPr lang="cs-CZ" sz="4400" b="1">
                <a:solidFill>
                  <a:srgbClr val="FFFF00"/>
                </a:solidFill>
              </a:rPr>
              <a:t>Sociální soudržnost</a:t>
            </a:r>
            <a:endParaRPr lang="en-US" sz="4400" b="1">
              <a:solidFill>
                <a:srgbClr val="FFFF00"/>
              </a:solidFill>
              <a:cs typeface="Calibri"/>
            </a:endParaRPr>
          </a:p>
        </p:txBody>
      </p:sp>
      <p:sp>
        <p:nvSpPr>
          <p:cNvPr id="9" name="TextBox 8">
            <a:extLst>
              <a:ext uri="{FF2B5EF4-FFF2-40B4-BE49-F238E27FC236}">
                <a16:creationId xmlns:a16="http://schemas.microsoft.com/office/drawing/2014/main" id="{ACAD1B75-659C-58C3-B9DC-F3F40FDC4E17}"/>
              </a:ext>
            </a:extLst>
          </p:cNvPr>
          <p:cNvSpPr txBox="1"/>
          <p:nvPr/>
        </p:nvSpPr>
        <p:spPr>
          <a:xfrm>
            <a:off x="1703759" y="1235274"/>
            <a:ext cx="4542929" cy="5232202"/>
          </a:xfrm>
          <a:prstGeom prst="rect">
            <a:avLst/>
          </a:prstGeom>
          <a:noFill/>
        </p:spPr>
        <p:txBody>
          <a:bodyPr wrap="square">
            <a:spAutoFit/>
          </a:bodyPr>
          <a:lstStyle/>
          <a:p>
            <a:pPr marL="285750" indent="-285750">
              <a:spcAft>
                <a:spcPts val="1200"/>
              </a:spcAft>
              <a:buFont typeface="Arial" panose="020B0604020202020204" pitchFamily="34" charset="0"/>
              <a:buChar char="•"/>
            </a:pPr>
            <a:r>
              <a:rPr lang="cs-CZ">
                <a:latin typeface="Univers" panose="020B0503020202020204" pitchFamily="34" charset="0"/>
              </a:rPr>
              <a:t>Podpora </a:t>
            </a:r>
            <a:r>
              <a:rPr lang="cs-CZ" b="1">
                <a:latin typeface="Univers" panose="020B0503020202020204" pitchFamily="34" charset="0"/>
              </a:rPr>
              <a:t>sociální soudržnosti </a:t>
            </a:r>
            <a:r>
              <a:rPr lang="cs-CZ">
                <a:latin typeface="Univers" panose="020B0503020202020204" pitchFamily="34" charset="0"/>
              </a:rPr>
              <a:t>prostřednictvím spolupráce s komunikačními partnery, neziskovými organizacemi, školami a kulturními institucemi pro vytváření příležitostí </a:t>
            </a:r>
            <a:r>
              <a:rPr lang="cs-CZ" b="1">
                <a:latin typeface="Univers" panose="020B0503020202020204" pitchFamily="34" charset="0"/>
              </a:rPr>
              <a:t>vzájemného ocenění, učení se a výměny zkušeností</a:t>
            </a:r>
            <a:r>
              <a:rPr lang="cs-CZ">
                <a:latin typeface="Univers" panose="020B0503020202020204" pitchFamily="34" charset="0"/>
              </a:rPr>
              <a:t>, například skrze „buddy systém“ který propojuje české a ukrajinské mladé lidi. </a:t>
            </a:r>
          </a:p>
          <a:p>
            <a:pPr marL="285750" indent="-285750">
              <a:spcAft>
                <a:spcPts val="1200"/>
              </a:spcAft>
              <a:buFont typeface="Arial" panose="020B0604020202020204" pitchFamily="34" charset="0"/>
              <a:buChar char="•"/>
            </a:pPr>
            <a:r>
              <a:rPr lang="cs-CZ">
                <a:latin typeface="Univers" panose="020B0503020202020204" pitchFamily="34" charset="0"/>
              </a:rPr>
              <a:t>Kdykoliv je to možné, tak zajistit, aby </a:t>
            </a:r>
            <a:r>
              <a:rPr lang="cs-CZ" b="1">
                <a:latin typeface="Univers" panose="020B0503020202020204" pitchFamily="34" charset="0"/>
              </a:rPr>
              <a:t>všechny zranitelné děti – uprchlíci i české děti </a:t>
            </a:r>
            <a:r>
              <a:rPr lang="cs-CZ">
                <a:latin typeface="Univers" panose="020B0503020202020204" pitchFamily="34" charset="0"/>
              </a:rPr>
              <a:t>– měly lepší přístup ke službám a jejich kvalitnější nabídku </a:t>
            </a:r>
            <a:r>
              <a:rPr lang="en-US">
                <a:latin typeface="Univers" panose="020B0503020202020204" pitchFamily="34" charset="0"/>
              </a:rPr>
              <a:t>(</a:t>
            </a:r>
            <a:r>
              <a:rPr lang="cs-CZ">
                <a:latin typeface="Univers" panose="020B0503020202020204" pitchFamily="34" charset="0"/>
              </a:rPr>
              <a:t>vzdělávání ukrajinských i českých asistentů pedagoga, nová centra pro rozvoj dětí v raném věku, ambulantní zdravotnická zařízení atd.).</a:t>
            </a:r>
            <a:endParaRPr lang="en-US">
              <a:latin typeface="Univers" panose="020B0503020202020204" pitchFamily="34" charset="0"/>
            </a:endParaRPr>
          </a:p>
        </p:txBody>
      </p:sp>
      <p:sp>
        <p:nvSpPr>
          <p:cNvPr id="2" name="TextBox 1">
            <a:extLst>
              <a:ext uri="{FF2B5EF4-FFF2-40B4-BE49-F238E27FC236}">
                <a16:creationId xmlns:a16="http://schemas.microsoft.com/office/drawing/2014/main" id="{0E0BFFCF-134A-1746-C36B-67A887B134D4}"/>
              </a:ext>
            </a:extLst>
          </p:cNvPr>
          <p:cNvSpPr txBox="1"/>
          <p:nvPr/>
        </p:nvSpPr>
        <p:spPr>
          <a:xfrm>
            <a:off x="151664" y="2259775"/>
            <a:ext cx="1688772" cy="830997"/>
          </a:xfrm>
          <a:prstGeom prst="rect">
            <a:avLst/>
          </a:prstGeom>
          <a:noFill/>
        </p:spPr>
        <p:txBody>
          <a:bodyPr wrap="square" rtlCol="0">
            <a:spAutoFit/>
          </a:bodyPr>
          <a:lstStyle/>
          <a:p>
            <a:pPr algn="ctr"/>
            <a:r>
              <a:rPr lang="cs-CZ" sz="2400" b="1">
                <a:solidFill>
                  <a:srgbClr val="00B0F0"/>
                </a:solidFill>
              </a:rPr>
              <a:t>Sociální soudržnost</a:t>
            </a:r>
            <a:endParaRPr lang="en-US" sz="2000" b="1">
              <a:solidFill>
                <a:srgbClr val="00B0F0"/>
              </a:solidFill>
            </a:endParaRPr>
          </a:p>
        </p:txBody>
      </p:sp>
      <p:pic>
        <p:nvPicPr>
          <p:cNvPr id="4" name="Picture 3">
            <a:extLst>
              <a:ext uri="{FF2B5EF4-FFF2-40B4-BE49-F238E27FC236}">
                <a16:creationId xmlns:a16="http://schemas.microsoft.com/office/drawing/2014/main" id="{4F9DDA4B-694A-C12F-DADE-B0933885B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50" y="988956"/>
            <a:ext cx="1440000" cy="1440000"/>
          </a:xfrm>
          <a:prstGeom prst="rect">
            <a:avLst/>
          </a:prstGeom>
        </p:spPr>
      </p:pic>
      <p:pic>
        <p:nvPicPr>
          <p:cNvPr id="5" name="Picture 4" descr="A picture containing person, petting&#10;&#10;Description automatically generated">
            <a:extLst>
              <a:ext uri="{FF2B5EF4-FFF2-40B4-BE49-F238E27FC236}">
                <a16:creationId xmlns:a16="http://schemas.microsoft.com/office/drawing/2014/main" id="{5CBD7AFD-E507-48BE-898A-8CF6BCDE1E8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5400000">
            <a:off x="6437841" y="1909433"/>
            <a:ext cx="5393267" cy="4044950"/>
          </a:xfrm>
          <a:prstGeom prst="rect">
            <a:avLst/>
          </a:prstGeom>
        </p:spPr>
      </p:pic>
    </p:spTree>
    <p:extLst>
      <p:ext uri="{BB962C8B-B14F-4D97-AF65-F5344CB8AC3E}">
        <p14:creationId xmlns:p14="http://schemas.microsoft.com/office/powerpoint/2010/main" val="223117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87A83E-9790-9637-9F19-84D0ECD8D28F}"/>
              </a:ext>
            </a:extLst>
          </p:cNvPr>
          <p:cNvSpPr txBox="1"/>
          <p:nvPr/>
        </p:nvSpPr>
        <p:spPr>
          <a:xfrm>
            <a:off x="0" y="-2641"/>
            <a:ext cx="12192000" cy="769441"/>
          </a:xfrm>
          <a:prstGeom prst="rect">
            <a:avLst/>
          </a:prstGeom>
          <a:solidFill>
            <a:srgbClr val="00B0F0"/>
          </a:solidFill>
          <a:ln>
            <a:solidFill>
              <a:schemeClr val="accent1"/>
            </a:solidFill>
          </a:ln>
        </p:spPr>
        <p:txBody>
          <a:bodyPr wrap="square" lIns="91440" tIns="45720" rIns="91440" bIns="45720" rtlCol="0" anchor="t">
            <a:spAutoFit/>
          </a:bodyPr>
          <a:lstStyle/>
          <a:p>
            <a:pPr algn="ctr"/>
            <a:r>
              <a:rPr lang="cs-CZ" sz="4400" b="1">
                <a:solidFill>
                  <a:schemeClr val="bg1"/>
                </a:solidFill>
                <a:cs typeface="Calibri"/>
              </a:rPr>
              <a:t>Co děláme pro romské děti</a:t>
            </a:r>
            <a:endParaRPr lang="en-US" sz="4400" b="1">
              <a:solidFill>
                <a:schemeClr val="bg1"/>
              </a:solidFill>
              <a:cs typeface="Calibri"/>
            </a:endParaRPr>
          </a:p>
        </p:txBody>
      </p:sp>
      <p:pic>
        <p:nvPicPr>
          <p:cNvPr id="4" name="Picture 3" descr="A picture containing ground, child, outdoor, little&#10;&#10;Description automatically generated">
            <a:extLst>
              <a:ext uri="{FF2B5EF4-FFF2-40B4-BE49-F238E27FC236}">
                <a16:creationId xmlns:a16="http://schemas.microsoft.com/office/drawing/2014/main" id="{988F335B-E07E-476C-8E6E-E6D07B5B3B0C}"/>
              </a:ext>
            </a:extLst>
          </p:cNvPr>
          <p:cNvPicPr>
            <a:picLocks noChangeAspect="1"/>
          </p:cNvPicPr>
          <p:nvPr/>
        </p:nvPicPr>
        <p:blipFill rotWithShape="1">
          <a:blip r:embed="rId3">
            <a:extLst>
              <a:ext uri="{28A0092B-C50C-407E-A947-70E740481C1C}">
                <a14:useLocalDpi xmlns:a14="http://schemas.microsoft.com/office/drawing/2010/main" val="0"/>
              </a:ext>
            </a:extLst>
          </a:blip>
          <a:srcRect l="13091" t="4801" r="43691" b="6261"/>
          <a:stretch/>
        </p:blipFill>
        <p:spPr>
          <a:xfrm>
            <a:off x="7034780" y="766800"/>
            <a:ext cx="5153854" cy="609939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extBox 1">
            <a:extLst>
              <a:ext uri="{FF2B5EF4-FFF2-40B4-BE49-F238E27FC236}">
                <a16:creationId xmlns:a16="http://schemas.microsoft.com/office/drawing/2014/main" id="{DACB55B9-E118-4D61-87C3-4E8DDBD18546}"/>
              </a:ext>
            </a:extLst>
          </p:cNvPr>
          <p:cNvSpPr txBox="1"/>
          <p:nvPr/>
        </p:nvSpPr>
        <p:spPr>
          <a:xfrm>
            <a:off x="326621" y="1287340"/>
            <a:ext cx="6518209" cy="4909036"/>
          </a:xfrm>
          <a:prstGeom prst="rect">
            <a:avLst/>
          </a:prstGeom>
          <a:noFill/>
        </p:spPr>
        <p:txBody>
          <a:bodyPr wrap="square" lIns="91440" tIns="45720" rIns="91440" bIns="45720" rtlCol="0" anchor="t">
            <a:spAutoFit/>
          </a:bodyPr>
          <a:lstStyle/>
          <a:p>
            <a:pPr>
              <a:spcAft>
                <a:spcPts val="600"/>
              </a:spcAft>
            </a:pPr>
            <a:r>
              <a:rPr lang="cs-CZ" sz="1600" dirty="0">
                <a:latin typeface="Univers"/>
                <a:ea typeface="+mn-lt"/>
                <a:cs typeface="+mn-lt"/>
              </a:rPr>
              <a:t>UNICEF spolupracuje s národními institucemi a organizacemi občanské společnosti na podpoře začleňování dětí romských uprchlíků prostřednictvím poskytování komplexních sociálních služeb, budování systémových kapacit na místní i národní úrovni a získávání zdrojů.</a:t>
            </a:r>
          </a:p>
          <a:p>
            <a:pPr marL="342900" indent="-342900">
              <a:spcBef>
                <a:spcPts val="600"/>
              </a:spcBef>
              <a:buFont typeface="Arial"/>
              <a:buChar char="•"/>
            </a:pPr>
            <a:r>
              <a:rPr lang="cs-CZ" sz="1600" b="1" dirty="0">
                <a:latin typeface="Univers"/>
                <a:ea typeface="+mn-lt"/>
                <a:cs typeface="+mn-lt"/>
              </a:rPr>
              <a:t>747 dětí romských uprchlíků</a:t>
            </a:r>
            <a:r>
              <a:rPr lang="cs-CZ" sz="1600" dirty="0">
                <a:latin typeface="Univers"/>
                <a:ea typeface="+mn-lt"/>
                <a:cs typeface="+mn-lt"/>
              </a:rPr>
              <a:t> získalo podporu služeb na ochranu dětí podpořených UNICEF.</a:t>
            </a:r>
            <a:endParaRPr lang="en-US" sz="1600" dirty="0">
              <a:latin typeface="Univers"/>
              <a:ea typeface="+mn-lt"/>
              <a:cs typeface="+mn-lt"/>
            </a:endParaRPr>
          </a:p>
          <a:p>
            <a:pPr marL="342900" indent="-342900">
              <a:spcBef>
                <a:spcPts val="600"/>
              </a:spcBef>
              <a:buFont typeface="Arial"/>
              <a:buChar char="•"/>
            </a:pPr>
            <a:r>
              <a:rPr lang="cs-CZ" sz="1600" b="1" dirty="0">
                <a:latin typeface="Univers"/>
                <a:ea typeface="+mn-lt"/>
                <a:cs typeface="+mn-lt"/>
              </a:rPr>
              <a:t>696 dětí romských uprchlíků</a:t>
            </a:r>
            <a:r>
              <a:rPr lang="cs-CZ" sz="1600" dirty="0">
                <a:latin typeface="Univers"/>
                <a:ea typeface="+mn-lt"/>
                <a:cs typeface="+mn-lt"/>
              </a:rPr>
              <a:t> a jejich rodičů (či jiných pečovatelů) získalo</a:t>
            </a:r>
            <a:r>
              <a:rPr lang="cs-CZ" sz="1600" dirty="0">
                <a:effectLst/>
                <a:latin typeface="Univers"/>
                <a:ea typeface="+mn-lt"/>
                <a:cs typeface="+mn-lt"/>
              </a:rPr>
              <a:t> psychosociální </a:t>
            </a:r>
            <a:r>
              <a:rPr lang="cs-CZ" sz="1600" dirty="0">
                <a:latin typeface="Univers"/>
                <a:ea typeface="+mn-lt"/>
                <a:cs typeface="+mn-lt"/>
              </a:rPr>
              <a:t>podporu a další služby, včetně prevence a zmírňování rizik genderově podmíněného násilí a sexuálního zneužívání a vykořisťování</a:t>
            </a:r>
            <a:r>
              <a:rPr lang="cs-CZ" sz="1600" dirty="0">
                <a:effectLst/>
                <a:latin typeface="Univers"/>
                <a:ea typeface="+mn-lt"/>
                <a:cs typeface="+mn-lt"/>
              </a:rPr>
              <a:t>.</a:t>
            </a:r>
            <a:endParaRPr lang="cs-CZ" sz="1600" dirty="0">
              <a:latin typeface="Univers"/>
              <a:ea typeface="+mn-lt"/>
              <a:cs typeface="+mn-lt"/>
            </a:endParaRPr>
          </a:p>
          <a:p>
            <a:pPr marL="342900" indent="-342900">
              <a:spcBef>
                <a:spcPts val="600"/>
              </a:spcBef>
              <a:buFont typeface="Arial"/>
              <a:buChar char="•"/>
            </a:pPr>
            <a:r>
              <a:rPr lang="cs-CZ" sz="1600" b="1" dirty="0">
                <a:latin typeface="Univers"/>
                <a:ea typeface="+mn-lt"/>
                <a:cs typeface="+mn-lt"/>
              </a:rPr>
              <a:t>298 dětí romských uprchlíků</a:t>
            </a:r>
            <a:r>
              <a:rPr lang="cs-CZ" sz="1600" dirty="0">
                <a:latin typeface="Univers"/>
                <a:ea typeface="+mn-lt"/>
                <a:cs typeface="+mn-lt"/>
              </a:rPr>
              <a:t> školního věku bylo podpořeno </a:t>
            </a:r>
            <a:r>
              <a:rPr lang="cs-CZ" sz="1600" dirty="0">
                <a:effectLst/>
                <a:latin typeface="Univers"/>
                <a:ea typeface="+mn-lt"/>
                <a:cs typeface="+mn-lt"/>
              </a:rPr>
              <a:t>v </a:t>
            </a:r>
            <a:r>
              <a:rPr lang="cs-CZ" sz="1600" dirty="0">
                <a:latin typeface="Univers"/>
                <a:ea typeface="+mn-lt"/>
                <a:cs typeface="+mn-lt"/>
              </a:rPr>
              <a:t>účasti </a:t>
            </a:r>
            <a:r>
              <a:rPr lang="cs-CZ" sz="1600" dirty="0">
                <a:effectLst/>
                <a:latin typeface="Univers"/>
                <a:ea typeface="+mn-lt"/>
                <a:cs typeface="+mn-lt"/>
              </a:rPr>
              <a:t>na</a:t>
            </a:r>
            <a:r>
              <a:rPr lang="cs-CZ" sz="1600" dirty="0">
                <a:latin typeface="Univers"/>
                <a:ea typeface="+mn-lt"/>
                <a:cs typeface="+mn-lt"/>
              </a:rPr>
              <a:t> předškolních a vzdělávacích aktivitách, v </a:t>
            </a:r>
            <a:r>
              <a:rPr lang="cs-CZ" sz="1600" dirty="0">
                <a:effectLst/>
                <a:latin typeface="Univers"/>
                <a:ea typeface="+mn-lt"/>
                <a:cs typeface="+mn-lt"/>
              </a:rPr>
              <a:t>integraci </a:t>
            </a:r>
            <a:r>
              <a:rPr lang="cs-CZ" sz="1600" dirty="0">
                <a:latin typeface="Univers"/>
                <a:ea typeface="+mn-lt"/>
                <a:cs typeface="+mn-lt"/>
              </a:rPr>
              <a:t>do českých škol či individuálním case-managementu.</a:t>
            </a:r>
          </a:p>
          <a:p>
            <a:pPr marL="342900" indent="-342900">
              <a:spcBef>
                <a:spcPts val="600"/>
              </a:spcBef>
              <a:buFont typeface="Arial"/>
              <a:buChar char="•"/>
            </a:pPr>
            <a:r>
              <a:rPr lang="cs-CZ" sz="1600" dirty="0">
                <a:latin typeface="Univers"/>
                <a:ea typeface="+mn-lt"/>
                <a:cs typeface="+mn-lt"/>
              </a:rPr>
              <a:t>Byly zřízeny </a:t>
            </a:r>
            <a:r>
              <a:rPr lang="cs-CZ" sz="1600" b="1" dirty="0">
                <a:latin typeface="Univers"/>
                <a:ea typeface="+mn-lt"/>
                <a:cs typeface="+mn-lt"/>
              </a:rPr>
              <a:t>interdisciplinární mobilní týmy</a:t>
            </a:r>
            <a:r>
              <a:rPr lang="cs-CZ" sz="1600" dirty="0">
                <a:latin typeface="Univers"/>
                <a:ea typeface="+mn-lt"/>
                <a:cs typeface="+mn-lt"/>
              </a:rPr>
              <a:t>, které se dostanou k těm nejpotřebnějším dětem a prostřednictvím sociálních pracovníků a dětských psychologů poskytují specializované služby.</a:t>
            </a:r>
            <a:endParaRPr lang="cs-CZ" sz="1600" dirty="0">
              <a:latin typeface="Univers"/>
              <a:cs typeface="Calibri" panose="020F0502020204030204"/>
            </a:endParaRPr>
          </a:p>
        </p:txBody>
      </p:sp>
    </p:spTree>
    <p:extLst>
      <p:ext uri="{BB962C8B-B14F-4D97-AF65-F5344CB8AC3E}">
        <p14:creationId xmlns:p14="http://schemas.microsoft.com/office/powerpoint/2010/main" val="3586990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87A83E-9790-9637-9F19-84D0ECD8D28F}"/>
              </a:ext>
            </a:extLst>
          </p:cNvPr>
          <p:cNvSpPr txBox="1"/>
          <p:nvPr/>
        </p:nvSpPr>
        <p:spPr>
          <a:xfrm>
            <a:off x="0" y="-2641"/>
            <a:ext cx="12192000" cy="769441"/>
          </a:xfrm>
          <a:prstGeom prst="rect">
            <a:avLst/>
          </a:prstGeom>
          <a:solidFill>
            <a:srgbClr val="00B0F0"/>
          </a:solidFill>
          <a:ln>
            <a:solidFill>
              <a:schemeClr val="accent1"/>
            </a:solidFill>
          </a:ln>
        </p:spPr>
        <p:txBody>
          <a:bodyPr wrap="square" lIns="91440" tIns="45720" rIns="91440" bIns="45720" rtlCol="0" anchor="t">
            <a:spAutoFit/>
          </a:bodyPr>
          <a:lstStyle/>
          <a:p>
            <a:pPr algn="ctr"/>
            <a:r>
              <a:rPr lang="en-US" sz="4400" b="1" dirty="0" err="1">
                <a:solidFill>
                  <a:schemeClr val="bg1"/>
                </a:solidFill>
              </a:rPr>
              <a:t>Cíle</a:t>
            </a:r>
            <a:r>
              <a:rPr lang="en-US" sz="4400" b="1" dirty="0">
                <a:solidFill>
                  <a:schemeClr val="bg1"/>
                </a:solidFill>
              </a:rPr>
              <a:t> pro </a:t>
            </a:r>
            <a:r>
              <a:rPr lang="en-US" sz="4400" b="1" dirty="0" err="1">
                <a:solidFill>
                  <a:schemeClr val="bg1"/>
                </a:solidFill>
              </a:rPr>
              <a:t>rok</a:t>
            </a:r>
            <a:r>
              <a:rPr lang="en-US" sz="4400" b="1" dirty="0">
                <a:solidFill>
                  <a:schemeClr val="bg1"/>
                </a:solidFill>
              </a:rPr>
              <a:t> 2023</a:t>
            </a:r>
            <a:endParaRPr lang="en-US" sz="4400" b="1" dirty="0">
              <a:solidFill>
                <a:schemeClr val="bg1"/>
              </a:solidFill>
              <a:cs typeface="Calibri"/>
            </a:endParaRPr>
          </a:p>
        </p:txBody>
      </p:sp>
      <p:pic>
        <p:nvPicPr>
          <p:cNvPr id="2" name="Picture 1">
            <a:extLst>
              <a:ext uri="{FF2B5EF4-FFF2-40B4-BE49-F238E27FC236}">
                <a16:creationId xmlns:a16="http://schemas.microsoft.com/office/drawing/2014/main" id="{B43FC5BF-85EF-F4AA-A7DF-0841C991495D}"/>
              </a:ext>
            </a:extLst>
          </p:cNvPr>
          <p:cNvPicPr>
            <a:picLocks noChangeAspect="1"/>
          </p:cNvPicPr>
          <p:nvPr/>
        </p:nvPicPr>
        <p:blipFill rotWithShape="1">
          <a:blip r:embed="rId3">
            <a:extLst>
              <a:ext uri="{28A0092B-C50C-407E-A947-70E740481C1C}">
                <a14:useLocalDpi xmlns:a14="http://schemas.microsoft.com/office/drawing/2010/main" val="0"/>
              </a:ext>
            </a:extLst>
          </a:blip>
          <a:srcRect r="3" b="3"/>
          <a:stretch/>
        </p:blipFill>
        <p:spPr>
          <a:xfrm>
            <a:off x="263759" y="2656153"/>
            <a:ext cx="1440000" cy="144000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3" name="Picture 2">
            <a:extLst>
              <a:ext uri="{FF2B5EF4-FFF2-40B4-BE49-F238E27FC236}">
                <a16:creationId xmlns:a16="http://schemas.microsoft.com/office/drawing/2014/main" id="{D1A5E4A2-1EFD-4BDB-4272-A88959CFD46D}"/>
              </a:ext>
            </a:extLst>
          </p:cNvPr>
          <p:cNvPicPr>
            <a:picLocks noChangeAspect="1"/>
          </p:cNvPicPr>
          <p:nvPr/>
        </p:nvPicPr>
        <p:blipFill rotWithShape="1">
          <a:blip r:embed="rId4">
            <a:extLst>
              <a:ext uri="{28A0092B-C50C-407E-A947-70E740481C1C}">
                <a14:useLocalDpi xmlns:a14="http://schemas.microsoft.com/office/drawing/2010/main" val="0"/>
              </a:ext>
            </a:extLst>
          </a:blip>
          <a:srcRect r="3" b="3"/>
          <a:stretch/>
        </p:blipFill>
        <p:spPr>
          <a:xfrm>
            <a:off x="263759" y="920984"/>
            <a:ext cx="1440000" cy="144000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4" name="Picture 3">
            <a:extLst>
              <a:ext uri="{FF2B5EF4-FFF2-40B4-BE49-F238E27FC236}">
                <a16:creationId xmlns:a16="http://schemas.microsoft.com/office/drawing/2014/main" id="{0E204658-1453-C3F2-FCED-49802449BDAC}"/>
              </a:ext>
            </a:extLst>
          </p:cNvPr>
          <p:cNvPicPr>
            <a:picLocks noChangeAspect="1"/>
          </p:cNvPicPr>
          <p:nvPr/>
        </p:nvPicPr>
        <p:blipFill rotWithShape="1">
          <a:blip r:embed="rId5">
            <a:extLst>
              <a:ext uri="{28A0092B-C50C-407E-A947-70E740481C1C}">
                <a14:useLocalDpi xmlns:a14="http://schemas.microsoft.com/office/drawing/2010/main" val="0"/>
              </a:ext>
            </a:extLst>
          </a:blip>
          <a:srcRect r="3" b="3"/>
          <a:stretch/>
        </p:blipFill>
        <p:spPr>
          <a:xfrm>
            <a:off x="6099168" y="1771895"/>
            <a:ext cx="1440000" cy="144000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5" name="TextBox 4">
            <a:extLst>
              <a:ext uri="{FF2B5EF4-FFF2-40B4-BE49-F238E27FC236}">
                <a16:creationId xmlns:a16="http://schemas.microsoft.com/office/drawing/2014/main" id="{14B762DC-44F1-FC1D-AA95-2D8027912859}"/>
              </a:ext>
            </a:extLst>
          </p:cNvPr>
          <p:cNvSpPr txBox="1"/>
          <p:nvPr/>
        </p:nvSpPr>
        <p:spPr>
          <a:xfrm>
            <a:off x="68777" y="3954969"/>
            <a:ext cx="1828560" cy="430887"/>
          </a:xfrm>
          <a:prstGeom prst="rect">
            <a:avLst/>
          </a:prstGeom>
          <a:noFill/>
        </p:spPr>
        <p:txBody>
          <a:bodyPr wrap="square" lIns="91440" tIns="45720" rIns="91440" bIns="45720" rtlCol="0" anchor="t">
            <a:spAutoFit/>
          </a:bodyPr>
          <a:lstStyle/>
          <a:p>
            <a:pPr algn="ctr"/>
            <a:r>
              <a:rPr lang="cs-CZ" sz="2200" b="1">
                <a:solidFill>
                  <a:srgbClr val="00B0F0"/>
                </a:solidFill>
              </a:rPr>
              <a:t>Ochrana dětí</a:t>
            </a:r>
            <a:endParaRPr lang="cs-CZ"/>
          </a:p>
        </p:txBody>
      </p:sp>
      <p:sp>
        <p:nvSpPr>
          <p:cNvPr id="6" name="TextBox 5">
            <a:extLst>
              <a:ext uri="{FF2B5EF4-FFF2-40B4-BE49-F238E27FC236}">
                <a16:creationId xmlns:a16="http://schemas.microsoft.com/office/drawing/2014/main" id="{E4601C0F-1C4C-1EAD-F142-81FCF15077B9}"/>
              </a:ext>
            </a:extLst>
          </p:cNvPr>
          <p:cNvSpPr txBox="1"/>
          <p:nvPr/>
        </p:nvSpPr>
        <p:spPr>
          <a:xfrm>
            <a:off x="263759" y="2130151"/>
            <a:ext cx="1440000" cy="400110"/>
          </a:xfrm>
          <a:prstGeom prst="rect">
            <a:avLst/>
          </a:prstGeom>
          <a:noFill/>
        </p:spPr>
        <p:txBody>
          <a:bodyPr wrap="square" lIns="91440" tIns="45720" rIns="91440" bIns="45720" rtlCol="0" anchor="t">
            <a:spAutoFit/>
          </a:bodyPr>
          <a:lstStyle/>
          <a:p>
            <a:pPr algn="ctr"/>
            <a:r>
              <a:rPr lang="cs-CZ" sz="2000" b="1">
                <a:solidFill>
                  <a:srgbClr val="00B0F0"/>
                </a:solidFill>
              </a:rPr>
              <a:t>Zdraví</a:t>
            </a:r>
            <a:endParaRPr lang="cs-CZ"/>
          </a:p>
        </p:txBody>
      </p:sp>
      <p:sp>
        <p:nvSpPr>
          <p:cNvPr id="7" name="TextBox 6">
            <a:extLst>
              <a:ext uri="{FF2B5EF4-FFF2-40B4-BE49-F238E27FC236}">
                <a16:creationId xmlns:a16="http://schemas.microsoft.com/office/drawing/2014/main" id="{8EA7E631-9AFD-9DA7-851C-7AE2605C46E0}"/>
              </a:ext>
            </a:extLst>
          </p:cNvPr>
          <p:cNvSpPr txBox="1"/>
          <p:nvPr/>
        </p:nvSpPr>
        <p:spPr>
          <a:xfrm>
            <a:off x="5922115" y="2920980"/>
            <a:ext cx="1937542" cy="461665"/>
          </a:xfrm>
          <a:prstGeom prst="rect">
            <a:avLst/>
          </a:prstGeom>
          <a:noFill/>
        </p:spPr>
        <p:txBody>
          <a:bodyPr wrap="square" lIns="91440" tIns="45720" rIns="91440" bIns="45720" rtlCol="0" anchor="t">
            <a:spAutoFit/>
          </a:bodyPr>
          <a:lstStyle/>
          <a:p>
            <a:pPr algn="ctr"/>
            <a:r>
              <a:rPr lang="cs-CZ" sz="2400" b="1">
                <a:solidFill>
                  <a:srgbClr val="00B0F0"/>
                </a:solidFill>
              </a:rPr>
              <a:t>Vzdělávání</a:t>
            </a:r>
            <a:endParaRPr lang="cs-CZ"/>
          </a:p>
        </p:txBody>
      </p:sp>
      <p:pic>
        <p:nvPicPr>
          <p:cNvPr id="8" name="Picture 7">
            <a:extLst>
              <a:ext uri="{FF2B5EF4-FFF2-40B4-BE49-F238E27FC236}">
                <a16:creationId xmlns:a16="http://schemas.microsoft.com/office/drawing/2014/main" id="{9687EBD0-C137-1ED9-44DD-804DDEC2583E}"/>
              </a:ext>
            </a:extLst>
          </p:cNvPr>
          <p:cNvPicPr>
            <a:picLocks noChangeAspect="1"/>
          </p:cNvPicPr>
          <p:nvPr/>
        </p:nvPicPr>
        <p:blipFill rotWithShape="1">
          <a:blip r:embed="rId6">
            <a:extLst>
              <a:ext uri="{28A0092B-C50C-407E-A947-70E740481C1C}">
                <a14:useLocalDpi xmlns:a14="http://schemas.microsoft.com/office/drawing/2010/main" val="0"/>
              </a:ext>
            </a:extLst>
          </a:blip>
          <a:srcRect r="4" b="4"/>
          <a:stretch/>
        </p:blipFill>
        <p:spPr>
          <a:xfrm>
            <a:off x="6173509" y="4172918"/>
            <a:ext cx="1440000" cy="1440000"/>
          </a:xfrm>
          <a:prstGeom prst="rect">
            <a:avLst/>
          </a:prstGeom>
        </p:spPr>
      </p:pic>
      <p:sp>
        <p:nvSpPr>
          <p:cNvPr id="19" name="TextBox 18">
            <a:extLst>
              <a:ext uri="{FF2B5EF4-FFF2-40B4-BE49-F238E27FC236}">
                <a16:creationId xmlns:a16="http://schemas.microsoft.com/office/drawing/2014/main" id="{96F51D21-FB15-DE85-B71B-BF9A4A827293}"/>
              </a:ext>
            </a:extLst>
          </p:cNvPr>
          <p:cNvSpPr txBox="1"/>
          <p:nvPr/>
        </p:nvSpPr>
        <p:spPr>
          <a:xfrm>
            <a:off x="1793756" y="3598758"/>
            <a:ext cx="4075630" cy="1323439"/>
          </a:xfrm>
          <a:prstGeom prst="rect">
            <a:avLst/>
          </a:prstGeom>
          <a:noFill/>
        </p:spPr>
        <p:txBody>
          <a:bodyPr wrap="square" lIns="91440" tIns="45720" rIns="91440" bIns="45720" anchor="t">
            <a:spAutoFit/>
          </a:bodyPr>
          <a:lstStyle/>
          <a:p>
            <a:r>
              <a:rPr lang="en-US" sz="2400" dirty="0">
                <a:solidFill>
                  <a:srgbClr val="00AEEF"/>
                </a:solidFill>
                <a:latin typeface="Univers"/>
              </a:rPr>
              <a:t>120 000</a:t>
            </a:r>
            <a:endParaRPr lang="en-US" sz="2400" dirty="0">
              <a:solidFill>
                <a:srgbClr val="00AEEF"/>
              </a:solidFill>
              <a:latin typeface="Univers" panose="020B0503020202020204" pitchFamily="34" charset="0"/>
            </a:endParaRPr>
          </a:p>
          <a:p>
            <a:r>
              <a:rPr lang="cs-CZ" sz="1400" dirty="0">
                <a:latin typeface="Univers"/>
              </a:rPr>
              <a:t>Žen, dívek a chlapců podpořených v</a:t>
            </a:r>
            <a:r>
              <a:rPr lang="cs-CZ" sz="1400" dirty="0">
                <a:latin typeface="Univers"/>
                <a:cs typeface="Calibri"/>
              </a:rPr>
              <a:t> oblasti prevence a zmírňování rizik genderově podmíněného násilí a sexuálního zneužívání a vykořisťování</a:t>
            </a:r>
          </a:p>
        </p:txBody>
      </p:sp>
      <p:sp>
        <p:nvSpPr>
          <p:cNvPr id="21" name="TextBox 20">
            <a:extLst>
              <a:ext uri="{FF2B5EF4-FFF2-40B4-BE49-F238E27FC236}">
                <a16:creationId xmlns:a16="http://schemas.microsoft.com/office/drawing/2014/main" id="{19FC0634-CCDF-5563-38E3-81AFFF21D0FC}"/>
              </a:ext>
            </a:extLst>
          </p:cNvPr>
          <p:cNvSpPr txBox="1"/>
          <p:nvPr/>
        </p:nvSpPr>
        <p:spPr>
          <a:xfrm>
            <a:off x="1791763" y="5110080"/>
            <a:ext cx="4231476" cy="892552"/>
          </a:xfrm>
          <a:prstGeom prst="rect">
            <a:avLst/>
          </a:prstGeom>
          <a:noFill/>
        </p:spPr>
        <p:txBody>
          <a:bodyPr wrap="square" lIns="91440" tIns="45720" rIns="91440" bIns="45720" anchor="t">
            <a:spAutoFit/>
          </a:bodyPr>
          <a:lstStyle/>
          <a:p>
            <a:r>
              <a:rPr lang="cs-CZ" sz="2400" dirty="0">
                <a:solidFill>
                  <a:srgbClr val="00AEEF"/>
                </a:solidFill>
                <a:latin typeface="Univers"/>
              </a:rPr>
              <a:t>4 000</a:t>
            </a:r>
          </a:p>
          <a:p>
            <a:r>
              <a:rPr lang="cs-CZ" sz="1400" dirty="0">
                <a:solidFill>
                  <a:srgbClr val="000000"/>
                </a:solidFill>
                <a:latin typeface="Univers"/>
              </a:rPr>
              <a:t>Dětí s postižením, které získají finanční podporu a individuální case-management</a:t>
            </a:r>
            <a:endParaRPr lang="cs-CZ" sz="1400" dirty="0">
              <a:solidFill>
                <a:srgbClr val="000000"/>
              </a:solidFill>
              <a:latin typeface="Univers" panose="020B0503020202020204" pitchFamily="34" charset="0"/>
            </a:endParaRPr>
          </a:p>
        </p:txBody>
      </p:sp>
      <p:sp>
        <p:nvSpPr>
          <p:cNvPr id="22" name="TextBox 21">
            <a:extLst>
              <a:ext uri="{FF2B5EF4-FFF2-40B4-BE49-F238E27FC236}">
                <a16:creationId xmlns:a16="http://schemas.microsoft.com/office/drawing/2014/main" id="{23B0E8D5-5F5C-C4EB-87AD-B72B0209757E}"/>
              </a:ext>
            </a:extLst>
          </p:cNvPr>
          <p:cNvSpPr txBox="1"/>
          <p:nvPr/>
        </p:nvSpPr>
        <p:spPr>
          <a:xfrm>
            <a:off x="-120098" y="6157252"/>
            <a:ext cx="2359249" cy="430887"/>
          </a:xfrm>
          <a:prstGeom prst="rect">
            <a:avLst/>
          </a:prstGeom>
          <a:noFill/>
        </p:spPr>
        <p:txBody>
          <a:bodyPr wrap="square" lIns="91440" tIns="45720" rIns="91440" bIns="45720" rtlCol="0" anchor="t">
            <a:spAutoFit/>
          </a:bodyPr>
          <a:lstStyle/>
          <a:p>
            <a:pPr algn="ctr"/>
            <a:r>
              <a:rPr lang="cs-CZ" sz="2200" b="1">
                <a:solidFill>
                  <a:srgbClr val="00B0F0"/>
                </a:solidFill>
              </a:rPr>
              <a:t>Sociální podpora</a:t>
            </a:r>
            <a:endParaRPr lang="cs-CZ" sz="2200" b="1">
              <a:solidFill>
                <a:srgbClr val="00B0F0"/>
              </a:solidFill>
              <a:cs typeface="Calibri"/>
            </a:endParaRPr>
          </a:p>
        </p:txBody>
      </p:sp>
      <p:sp>
        <p:nvSpPr>
          <p:cNvPr id="23" name="TextBox 22">
            <a:extLst>
              <a:ext uri="{FF2B5EF4-FFF2-40B4-BE49-F238E27FC236}">
                <a16:creationId xmlns:a16="http://schemas.microsoft.com/office/drawing/2014/main" id="{80BD9099-AC01-57ED-1349-6973CB3C53D1}"/>
              </a:ext>
            </a:extLst>
          </p:cNvPr>
          <p:cNvSpPr txBox="1"/>
          <p:nvPr/>
        </p:nvSpPr>
        <p:spPr>
          <a:xfrm>
            <a:off x="7737973" y="4482991"/>
            <a:ext cx="4276754" cy="892552"/>
          </a:xfrm>
          <a:prstGeom prst="rect">
            <a:avLst/>
          </a:prstGeom>
          <a:noFill/>
        </p:spPr>
        <p:txBody>
          <a:bodyPr wrap="square" lIns="91440" tIns="45720" rIns="91440" bIns="45720" anchor="t">
            <a:spAutoFit/>
          </a:bodyPr>
          <a:lstStyle/>
          <a:p>
            <a:r>
              <a:rPr lang="en-US" sz="2400" dirty="0">
                <a:solidFill>
                  <a:srgbClr val="00AEEF"/>
                </a:solidFill>
                <a:latin typeface="Univers"/>
              </a:rPr>
              <a:t>10 000</a:t>
            </a:r>
            <a:endParaRPr lang="en-US" sz="2400">
              <a:solidFill>
                <a:srgbClr val="00AEEF"/>
              </a:solidFill>
              <a:latin typeface="Univers" panose="020B0503020202020204" pitchFamily="34" charset="0"/>
            </a:endParaRPr>
          </a:p>
          <a:p>
            <a:r>
              <a:rPr lang="cs-CZ" sz="1400" dirty="0">
                <a:solidFill>
                  <a:srgbClr val="000000"/>
                </a:solidFill>
                <a:latin typeface="Univers"/>
              </a:rPr>
              <a:t>Uprchlíků zapojených do designu a implementace aktivit</a:t>
            </a:r>
            <a:endParaRPr lang="cs-CZ" sz="1400" dirty="0">
              <a:solidFill>
                <a:srgbClr val="000000"/>
              </a:solidFill>
              <a:latin typeface="Univers" panose="020B0503020202020204" pitchFamily="34" charset="0"/>
            </a:endParaRPr>
          </a:p>
        </p:txBody>
      </p:sp>
      <p:sp>
        <p:nvSpPr>
          <p:cNvPr id="25" name="TextBox 24">
            <a:extLst>
              <a:ext uri="{FF2B5EF4-FFF2-40B4-BE49-F238E27FC236}">
                <a16:creationId xmlns:a16="http://schemas.microsoft.com/office/drawing/2014/main" id="{507452F5-A29F-C9A8-C6B2-2AF16F5BE0D6}"/>
              </a:ext>
            </a:extLst>
          </p:cNvPr>
          <p:cNvSpPr txBox="1"/>
          <p:nvPr/>
        </p:nvSpPr>
        <p:spPr>
          <a:xfrm>
            <a:off x="5925656" y="5485896"/>
            <a:ext cx="1937542" cy="461665"/>
          </a:xfrm>
          <a:prstGeom prst="rect">
            <a:avLst/>
          </a:prstGeom>
          <a:noFill/>
        </p:spPr>
        <p:txBody>
          <a:bodyPr wrap="square" lIns="91440" tIns="45720" rIns="91440" bIns="45720" rtlCol="0" anchor="t">
            <a:spAutoFit/>
          </a:bodyPr>
          <a:lstStyle/>
          <a:p>
            <a:pPr algn="ctr"/>
            <a:r>
              <a:rPr lang="cs-CZ" sz="2400" b="1">
                <a:solidFill>
                  <a:srgbClr val="00B0F0"/>
                </a:solidFill>
              </a:rPr>
              <a:t>Participace</a:t>
            </a:r>
            <a:endParaRPr lang="cs-CZ" sz="2000" b="1">
              <a:solidFill>
                <a:srgbClr val="00B0F0"/>
              </a:solidFill>
            </a:endParaRPr>
          </a:p>
        </p:txBody>
      </p:sp>
      <p:pic>
        <p:nvPicPr>
          <p:cNvPr id="32" name="Picture 31">
            <a:extLst>
              <a:ext uri="{FF2B5EF4-FFF2-40B4-BE49-F238E27FC236}">
                <a16:creationId xmlns:a16="http://schemas.microsoft.com/office/drawing/2014/main" id="{28E45FBF-D387-284C-C655-48CB9E6252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145" y="4896193"/>
            <a:ext cx="1440000" cy="1440000"/>
          </a:xfrm>
          <a:prstGeom prst="rect">
            <a:avLst/>
          </a:prstGeom>
        </p:spPr>
      </p:pic>
      <p:sp>
        <p:nvSpPr>
          <p:cNvPr id="11" name="TextBox 10">
            <a:extLst>
              <a:ext uri="{FF2B5EF4-FFF2-40B4-BE49-F238E27FC236}">
                <a16:creationId xmlns:a16="http://schemas.microsoft.com/office/drawing/2014/main" id="{1535FA0E-82F4-B120-5892-C31A5A0BD48E}"/>
              </a:ext>
            </a:extLst>
          </p:cNvPr>
          <p:cNvSpPr txBox="1"/>
          <p:nvPr/>
        </p:nvSpPr>
        <p:spPr>
          <a:xfrm>
            <a:off x="1782297" y="1148928"/>
            <a:ext cx="4075630" cy="1107996"/>
          </a:xfrm>
          <a:prstGeom prst="rect">
            <a:avLst/>
          </a:prstGeom>
          <a:noFill/>
        </p:spPr>
        <p:txBody>
          <a:bodyPr wrap="square" lIns="91440" tIns="45720" rIns="91440" bIns="45720" anchor="t">
            <a:spAutoFit/>
          </a:bodyPr>
          <a:lstStyle/>
          <a:p>
            <a:r>
              <a:rPr lang="en-US" sz="2400" dirty="0">
                <a:solidFill>
                  <a:srgbClr val="00AEEF"/>
                </a:solidFill>
                <a:latin typeface="Univers"/>
              </a:rPr>
              <a:t>20</a:t>
            </a:r>
            <a:r>
              <a:rPr lang="cs-CZ" sz="2400" dirty="0">
                <a:solidFill>
                  <a:srgbClr val="00AEEF"/>
                </a:solidFill>
                <a:latin typeface="Univers"/>
              </a:rPr>
              <a:t> </a:t>
            </a:r>
            <a:r>
              <a:rPr lang="en-US" sz="2400" dirty="0">
                <a:solidFill>
                  <a:srgbClr val="00AEEF"/>
                </a:solidFill>
                <a:latin typeface="Univers"/>
              </a:rPr>
              <a:t>000</a:t>
            </a:r>
          </a:p>
          <a:p>
            <a:r>
              <a:rPr lang="cs-CZ" sz="1400" dirty="0">
                <a:latin typeface="Univers"/>
              </a:rPr>
              <a:t>Dětí a žen, kterým se dostane základní  zdravotní péče prostřednictvím mechanismů podporovaných UNICEF</a:t>
            </a:r>
            <a:endParaRPr lang="en-US" sz="1400">
              <a:latin typeface="Univers"/>
            </a:endParaRPr>
          </a:p>
        </p:txBody>
      </p:sp>
      <p:sp>
        <p:nvSpPr>
          <p:cNvPr id="14" name="TextBox 13">
            <a:extLst>
              <a:ext uri="{FF2B5EF4-FFF2-40B4-BE49-F238E27FC236}">
                <a16:creationId xmlns:a16="http://schemas.microsoft.com/office/drawing/2014/main" id="{C0AFA758-413F-89B9-FEEC-5BF28B6F79FC}"/>
              </a:ext>
            </a:extLst>
          </p:cNvPr>
          <p:cNvSpPr txBox="1"/>
          <p:nvPr/>
        </p:nvSpPr>
        <p:spPr>
          <a:xfrm>
            <a:off x="1795067" y="2495989"/>
            <a:ext cx="4075630" cy="1107996"/>
          </a:xfrm>
          <a:prstGeom prst="rect">
            <a:avLst/>
          </a:prstGeom>
          <a:noFill/>
        </p:spPr>
        <p:txBody>
          <a:bodyPr wrap="square" lIns="91440" tIns="45720" rIns="91440" bIns="45720" anchor="t">
            <a:spAutoFit/>
          </a:bodyPr>
          <a:lstStyle/>
          <a:p>
            <a:r>
              <a:rPr lang="en-US" sz="2400" dirty="0">
                <a:solidFill>
                  <a:srgbClr val="00AEEF"/>
                </a:solidFill>
                <a:latin typeface="Univers"/>
              </a:rPr>
              <a:t>240</a:t>
            </a:r>
            <a:r>
              <a:rPr lang="cs-CZ" sz="2400" dirty="0">
                <a:solidFill>
                  <a:srgbClr val="00AEEF"/>
                </a:solidFill>
                <a:latin typeface="Univers"/>
              </a:rPr>
              <a:t> </a:t>
            </a:r>
            <a:r>
              <a:rPr lang="en-US" sz="2400" dirty="0">
                <a:solidFill>
                  <a:srgbClr val="00AEEF"/>
                </a:solidFill>
                <a:latin typeface="Univers"/>
              </a:rPr>
              <a:t>000</a:t>
            </a:r>
          </a:p>
          <a:p>
            <a:r>
              <a:rPr lang="cs-CZ" sz="1400" dirty="0">
                <a:latin typeface="Univers"/>
              </a:rPr>
              <a:t>Dětí a pečovatelů, kteří dostanou podporu v oblasti duševního zdraví a psychosociální pomoci</a:t>
            </a:r>
            <a:endParaRPr lang="en-US" sz="1400" dirty="0">
              <a:latin typeface="Univers"/>
            </a:endParaRPr>
          </a:p>
        </p:txBody>
      </p:sp>
      <p:sp>
        <p:nvSpPr>
          <p:cNvPr id="20" name="TextBox 19">
            <a:extLst>
              <a:ext uri="{FF2B5EF4-FFF2-40B4-BE49-F238E27FC236}">
                <a16:creationId xmlns:a16="http://schemas.microsoft.com/office/drawing/2014/main" id="{026F6686-1A07-68E3-0526-00C883600C41}"/>
              </a:ext>
            </a:extLst>
          </p:cNvPr>
          <p:cNvSpPr txBox="1"/>
          <p:nvPr/>
        </p:nvSpPr>
        <p:spPr>
          <a:xfrm>
            <a:off x="7781802" y="1712664"/>
            <a:ext cx="4365646" cy="1107996"/>
          </a:xfrm>
          <a:prstGeom prst="rect">
            <a:avLst/>
          </a:prstGeom>
          <a:noFill/>
        </p:spPr>
        <p:txBody>
          <a:bodyPr wrap="square" lIns="91440" tIns="45720" rIns="91440" bIns="45720" anchor="t">
            <a:spAutoFit/>
          </a:bodyPr>
          <a:lstStyle/>
          <a:p>
            <a:r>
              <a:rPr lang="en-US" sz="2400" dirty="0">
                <a:solidFill>
                  <a:srgbClr val="00AEEF"/>
                </a:solidFill>
                <a:latin typeface="Univers"/>
              </a:rPr>
              <a:t>40 000</a:t>
            </a:r>
            <a:endParaRPr lang="en-US" sz="1600" dirty="0"/>
          </a:p>
          <a:p>
            <a:pPr>
              <a:spcAft>
                <a:spcPts val="600"/>
              </a:spcAft>
            </a:pPr>
            <a:r>
              <a:rPr lang="cs-CZ" sz="1400" dirty="0">
                <a:latin typeface="Univers"/>
              </a:rPr>
              <a:t>Dětí, které získají přístup k formálnímu/neformálnímu vzdělávání, včetně učení se v raném věku</a:t>
            </a:r>
            <a:endParaRPr lang="en-US" sz="1400" dirty="0">
              <a:latin typeface="Univers"/>
            </a:endParaRPr>
          </a:p>
        </p:txBody>
      </p:sp>
      <p:sp>
        <p:nvSpPr>
          <p:cNvPr id="26" name="TextBox 25">
            <a:extLst>
              <a:ext uri="{FF2B5EF4-FFF2-40B4-BE49-F238E27FC236}">
                <a16:creationId xmlns:a16="http://schemas.microsoft.com/office/drawing/2014/main" id="{C334F8C0-9965-BA54-52A0-29689D8C48D6}"/>
              </a:ext>
            </a:extLst>
          </p:cNvPr>
          <p:cNvSpPr txBox="1"/>
          <p:nvPr/>
        </p:nvSpPr>
        <p:spPr>
          <a:xfrm>
            <a:off x="7780409" y="2873341"/>
            <a:ext cx="3877564" cy="677108"/>
          </a:xfrm>
          <a:prstGeom prst="rect">
            <a:avLst/>
          </a:prstGeom>
          <a:noFill/>
        </p:spPr>
        <p:txBody>
          <a:bodyPr wrap="square" lIns="91440" tIns="45720" rIns="91440" bIns="45720" anchor="t">
            <a:spAutoFit/>
          </a:bodyPr>
          <a:lstStyle/>
          <a:p>
            <a:r>
              <a:rPr lang="en-US" sz="2400" dirty="0">
                <a:solidFill>
                  <a:srgbClr val="00AEEF"/>
                </a:solidFill>
                <a:latin typeface="Univers"/>
              </a:rPr>
              <a:t>6 400 </a:t>
            </a:r>
            <a:endParaRPr lang="en-US" sz="2400" dirty="0">
              <a:solidFill>
                <a:srgbClr val="00AEEF"/>
              </a:solidFill>
              <a:latin typeface="Univers" panose="020B0503020202020204" pitchFamily="34" charset="0"/>
            </a:endParaRPr>
          </a:p>
          <a:p>
            <a:r>
              <a:rPr lang="cs-CZ" sz="1400" dirty="0">
                <a:latin typeface="Univers"/>
              </a:rPr>
              <a:t>Dětí, které obdrží vzdělávací materiály</a:t>
            </a:r>
            <a:endParaRPr lang="en-US" sz="1600" dirty="0">
              <a:latin typeface="Univers"/>
            </a:endParaRPr>
          </a:p>
        </p:txBody>
      </p:sp>
    </p:spTree>
    <p:extLst>
      <p:ext uri="{BB962C8B-B14F-4D97-AF65-F5344CB8AC3E}">
        <p14:creationId xmlns:p14="http://schemas.microsoft.com/office/powerpoint/2010/main" val="1128192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87A83E-9790-9637-9F19-84D0ECD8D28F}"/>
              </a:ext>
            </a:extLst>
          </p:cNvPr>
          <p:cNvSpPr txBox="1"/>
          <p:nvPr/>
        </p:nvSpPr>
        <p:spPr>
          <a:xfrm>
            <a:off x="0" y="-2641"/>
            <a:ext cx="12192000" cy="769441"/>
          </a:xfrm>
          <a:prstGeom prst="rect">
            <a:avLst/>
          </a:prstGeom>
          <a:solidFill>
            <a:srgbClr val="00B0F0"/>
          </a:solidFill>
          <a:ln>
            <a:solidFill>
              <a:schemeClr val="accent1"/>
            </a:solidFill>
          </a:ln>
        </p:spPr>
        <p:txBody>
          <a:bodyPr wrap="square" lIns="91440" tIns="45720" rIns="91440" bIns="45720" rtlCol="0" anchor="t">
            <a:spAutoFit/>
          </a:bodyPr>
          <a:lstStyle/>
          <a:p>
            <a:pPr algn="ctr"/>
            <a:r>
              <a:rPr lang="cs-CZ" sz="4400" b="1">
                <a:solidFill>
                  <a:schemeClr val="bg1"/>
                </a:solidFill>
              </a:rPr>
              <a:t>Další plány</a:t>
            </a:r>
            <a:endParaRPr lang="en-US" sz="4400" b="1">
              <a:solidFill>
                <a:schemeClr val="bg1"/>
              </a:solidFill>
              <a:cs typeface="Calibri"/>
            </a:endParaRPr>
          </a:p>
        </p:txBody>
      </p:sp>
      <p:sp>
        <p:nvSpPr>
          <p:cNvPr id="2" name="Content Placeholder 2">
            <a:extLst>
              <a:ext uri="{FF2B5EF4-FFF2-40B4-BE49-F238E27FC236}">
                <a16:creationId xmlns:a16="http://schemas.microsoft.com/office/drawing/2014/main" id="{0618FAF1-0485-3120-CF77-B42130FD923D}"/>
              </a:ext>
            </a:extLst>
          </p:cNvPr>
          <p:cNvSpPr txBox="1">
            <a:spLocks/>
          </p:cNvSpPr>
          <p:nvPr/>
        </p:nvSpPr>
        <p:spPr>
          <a:xfrm>
            <a:off x="368411" y="1190301"/>
            <a:ext cx="5417803" cy="5210499"/>
          </a:xfrm>
          <a:prstGeom prst="rect">
            <a:avLst/>
          </a:prstGeom>
          <a:ln w="38100">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b="1">
                <a:solidFill>
                  <a:srgbClr val="00B0F0"/>
                </a:solidFill>
              </a:rPr>
              <a:t>Krátkodobé</a:t>
            </a:r>
            <a:endParaRPr lang="en-US" sz="1400"/>
          </a:p>
          <a:p>
            <a:pPr marL="514350" indent="-514350">
              <a:spcBef>
                <a:spcPts val="1800"/>
              </a:spcBef>
              <a:buFont typeface="+mj-lt"/>
              <a:buAutoNum type="arabicPeriod"/>
            </a:pPr>
            <a:r>
              <a:rPr lang="cs-CZ" sz="2200"/>
              <a:t>Podporovat</a:t>
            </a:r>
            <a:r>
              <a:rPr lang="en-US" sz="2200"/>
              <a:t> </a:t>
            </a:r>
            <a:r>
              <a:rPr lang="cs-CZ" sz="2200">
                <a:solidFill>
                  <a:srgbClr val="00B0F0"/>
                </a:solidFill>
              </a:rPr>
              <a:t>spolupráci s Ukrajinou </a:t>
            </a:r>
            <a:r>
              <a:rPr lang="en-US" sz="2200"/>
              <a:t>(</a:t>
            </a:r>
            <a:r>
              <a:rPr lang="cs-CZ" sz="2200"/>
              <a:t>a</a:t>
            </a:r>
            <a:r>
              <a:rPr lang="en-US" sz="2200"/>
              <a:t> </a:t>
            </a:r>
            <a:r>
              <a:rPr lang="cs-CZ" sz="2200">
                <a:solidFill>
                  <a:srgbClr val="00B0F0"/>
                </a:solidFill>
              </a:rPr>
              <a:t>dalšími hostitelskými zeměmi</a:t>
            </a:r>
            <a:r>
              <a:rPr lang="en-US" sz="2200"/>
              <a:t>) </a:t>
            </a:r>
            <a:r>
              <a:rPr lang="cs-CZ" sz="2200"/>
              <a:t>zejména na národní ministerské úrovni</a:t>
            </a:r>
            <a:r>
              <a:rPr lang="en-US" sz="2200"/>
              <a:t> (</a:t>
            </a:r>
            <a:r>
              <a:rPr lang="cs-CZ" sz="2200"/>
              <a:t>např. vzdělávání, sociální podpora</a:t>
            </a:r>
            <a:r>
              <a:rPr lang="en-US" sz="2200"/>
              <a:t>) </a:t>
            </a:r>
            <a:r>
              <a:rPr lang="cs-CZ" sz="2200"/>
              <a:t>v oblasti sdílení informací a koordinace opatření</a:t>
            </a:r>
            <a:r>
              <a:rPr lang="en-US" sz="2200"/>
              <a:t>. </a:t>
            </a:r>
            <a:endParaRPr lang="en-US" sz="2200">
              <a:cs typeface="Calibri"/>
            </a:endParaRPr>
          </a:p>
          <a:p>
            <a:pPr marL="514350" indent="-514350">
              <a:spcBef>
                <a:spcPts val="1800"/>
              </a:spcBef>
              <a:buClr>
                <a:schemeClr val="tx1"/>
              </a:buClr>
              <a:buAutoNum type="arabicPeriod"/>
            </a:pPr>
            <a:r>
              <a:rPr lang="cs-CZ" sz="2200">
                <a:solidFill>
                  <a:srgbClr val="00B0F0"/>
                </a:solidFill>
              </a:rPr>
              <a:t>Implementovat </a:t>
            </a:r>
            <a:r>
              <a:rPr lang="cs-CZ" sz="2200"/>
              <a:t>a </a:t>
            </a:r>
            <a:r>
              <a:rPr lang="cs-CZ" sz="2200">
                <a:solidFill>
                  <a:srgbClr val="00B0F0"/>
                </a:solidFill>
              </a:rPr>
              <a:t>uzpůsobovat </a:t>
            </a:r>
            <a:r>
              <a:rPr lang="en-US" sz="2200"/>
              <a:t>program</a:t>
            </a:r>
            <a:r>
              <a:rPr lang="cs-CZ" sz="2200"/>
              <a:t>y tak, aby řešily specifické/nebo měnící se </a:t>
            </a:r>
            <a:r>
              <a:rPr lang="cs-CZ" sz="2200">
                <a:solidFill>
                  <a:srgbClr val="00B0F0"/>
                </a:solidFill>
              </a:rPr>
              <a:t>potřeby</a:t>
            </a:r>
            <a:r>
              <a:rPr lang="cs-CZ" sz="2200"/>
              <a:t> cílových skupin </a:t>
            </a:r>
            <a:r>
              <a:rPr lang="en-US" sz="2200"/>
              <a:t>(</a:t>
            </a:r>
            <a:r>
              <a:rPr lang="cs-CZ" sz="2200"/>
              <a:t>např. Romové, mladí lidé</a:t>
            </a:r>
            <a:r>
              <a:rPr lang="en-US" sz="2200"/>
              <a:t>)</a:t>
            </a:r>
            <a:r>
              <a:rPr lang="cs-CZ" sz="2200"/>
              <a:t>.</a:t>
            </a:r>
            <a:r>
              <a:rPr lang="en-US" sz="2200"/>
              <a:t> </a:t>
            </a:r>
          </a:p>
          <a:p>
            <a:pPr marL="514350" indent="-514350">
              <a:spcBef>
                <a:spcPts val="1800"/>
              </a:spcBef>
              <a:buClr>
                <a:schemeClr val="tx1"/>
              </a:buClr>
              <a:buAutoNum type="arabicPeriod"/>
            </a:pPr>
            <a:r>
              <a:rPr lang="cs-CZ" sz="2200">
                <a:solidFill>
                  <a:srgbClr val="00B0F0"/>
                </a:solidFill>
              </a:rPr>
              <a:t>Podporovat sociální soudržnost </a:t>
            </a:r>
            <a:r>
              <a:rPr lang="cs-CZ" sz="2200"/>
              <a:t>prostřednictvím podpory a zapojování jak </a:t>
            </a:r>
            <a:r>
              <a:rPr lang="cs-CZ" sz="2200">
                <a:solidFill>
                  <a:srgbClr val="00B0F0"/>
                </a:solidFill>
              </a:rPr>
              <a:t>uprchlíků</a:t>
            </a:r>
            <a:r>
              <a:rPr lang="cs-CZ" sz="2200"/>
              <a:t>, tak </a:t>
            </a:r>
            <a:r>
              <a:rPr lang="cs-CZ" sz="2200">
                <a:solidFill>
                  <a:srgbClr val="00B0F0"/>
                </a:solidFill>
              </a:rPr>
              <a:t>českých obyvatel</a:t>
            </a:r>
            <a:r>
              <a:rPr lang="cs-CZ" sz="2200"/>
              <a:t>. </a:t>
            </a:r>
            <a:endParaRPr lang="en-US" sz="2400"/>
          </a:p>
        </p:txBody>
      </p:sp>
      <p:sp>
        <p:nvSpPr>
          <p:cNvPr id="9" name="Content Placeholder 2">
            <a:extLst>
              <a:ext uri="{FF2B5EF4-FFF2-40B4-BE49-F238E27FC236}">
                <a16:creationId xmlns:a16="http://schemas.microsoft.com/office/drawing/2014/main" id="{9C510DC8-F57F-0888-60DC-CA974A8DC2CD}"/>
              </a:ext>
            </a:extLst>
          </p:cNvPr>
          <p:cNvSpPr txBox="1">
            <a:spLocks/>
          </p:cNvSpPr>
          <p:nvPr/>
        </p:nvSpPr>
        <p:spPr>
          <a:xfrm>
            <a:off x="6405786" y="1190301"/>
            <a:ext cx="5257688" cy="5210499"/>
          </a:xfrm>
          <a:prstGeom prst="rect">
            <a:avLst/>
          </a:prstGeom>
          <a:ln w="38100">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cs-CZ" b="1">
                <a:solidFill>
                  <a:srgbClr val="00B0F0"/>
                </a:solidFill>
              </a:rPr>
              <a:t>Středně- a dlouhodobé</a:t>
            </a:r>
            <a:endParaRPr lang="en-US" sz="2400" b="1">
              <a:solidFill>
                <a:srgbClr val="00B0F0"/>
              </a:solidFill>
            </a:endParaRPr>
          </a:p>
          <a:p>
            <a:pPr marL="0" indent="0">
              <a:spcBef>
                <a:spcPts val="1800"/>
              </a:spcBef>
              <a:buNone/>
            </a:pPr>
            <a:r>
              <a:rPr lang="cs-CZ" sz="2200"/>
              <a:t>Pomoci posílit systém poskytování </a:t>
            </a:r>
            <a:r>
              <a:rPr lang="cs-CZ" sz="2200">
                <a:solidFill>
                  <a:srgbClr val="00B0F0"/>
                </a:solidFill>
              </a:rPr>
              <a:t>komplexních služeb pro obzvlášť zranitelné skupiny dětí</a:t>
            </a:r>
            <a:r>
              <a:rPr lang="cs-CZ" sz="2200"/>
              <a:t> v České republice </a:t>
            </a:r>
            <a:r>
              <a:rPr lang="en-US" sz="2200"/>
              <a:t>(</a:t>
            </a:r>
            <a:r>
              <a:rPr lang="cs-CZ" sz="2200"/>
              <a:t>včetně uprchlíků, romských dětí, dětí s postižením</a:t>
            </a:r>
            <a:r>
              <a:rPr lang="en-US" sz="2200"/>
              <a:t>) </a:t>
            </a:r>
            <a:r>
              <a:rPr lang="cs-CZ" sz="2200"/>
              <a:t>prostřednictvím</a:t>
            </a:r>
            <a:r>
              <a:rPr lang="en-US" sz="2200"/>
              <a:t>:</a:t>
            </a:r>
          </a:p>
          <a:p>
            <a:pPr marL="914400" lvl="1" indent="-457200">
              <a:spcBef>
                <a:spcPts val="1800"/>
              </a:spcBef>
              <a:buFont typeface="+mj-lt"/>
              <a:buAutoNum type="alphaLcParenR"/>
            </a:pPr>
            <a:r>
              <a:rPr lang="cs-CZ" sz="2000"/>
              <a:t>zlepšení</a:t>
            </a:r>
            <a:r>
              <a:rPr lang="en-US" sz="2000"/>
              <a:t> </a:t>
            </a:r>
            <a:r>
              <a:rPr lang="cs-CZ" sz="2000">
                <a:solidFill>
                  <a:srgbClr val="00B0F0"/>
                </a:solidFill>
              </a:rPr>
              <a:t>koordinace</a:t>
            </a:r>
            <a:r>
              <a:rPr lang="cs-CZ" sz="2000"/>
              <a:t> v rámci a napříč sektory </a:t>
            </a:r>
            <a:r>
              <a:rPr lang="en-US" sz="2000"/>
              <a:t>(</a:t>
            </a:r>
            <a:r>
              <a:rPr lang="cs-CZ" sz="2000"/>
              <a:t>např. vzdělávání, zdravotnictví, ochrana dětí</a:t>
            </a:r>
            <a:r>
              <a:rPr lang="en-US" sz="2000"/>
              <a:t> </a:t>
            </a:r>
            <a:r>
              <a:rPr lang="cs-CZ" sz="2000"/>
              <a:t>atd</a:t>
            </a:r>
            <a:r>
              <a:rPr lang="en-US" sz="2000"/>
              <a:t>.)</a:t>
            </a:r>
          </a:p>
          <a:p>
            <a:pPr marL="914400" lvl="1" indent="-457200">
              <a:spcBef>
                <a:spcPts val="1800"/>
              </a:spcBef>
              <a:buFont typeface="+mj-lt"/>
              <a:buAutoNum type="alphaLcParenR"/>
            </a:pPr>
            <a:r>
              <a:rPr lang="cs-CZ" sz="2000">
                <a:cs typeface="Calibri"/>
              </a:rPr>
              <a:t>práce založené </a:t>
            </a:r>
            <a:r>
              <a:rPr lang="cs-CZ" sz="2000">
                <a:solidFill>
                  <a:srgbClr val="00B0F0"/>
                </a:solidFill>
                <a:cs typeface="Calibri"/>
              </a:rPr>
              <a:t>na datech</a:t>
            </a:r>
            <a:r>
              <a:rPr lang="cs-CZ" sz="2000">
                <a:cs typeface="Calibri"/>
              </a:rPr>
              <a:t>, identifikace </a:t>
            </a:r>
            <a:r>
              <a:rPr lang="cs-CZ" sz="2000">
                <a:solidFill>
                  <a:srgbClr val="00B0F0"/>
                </a:solidFill>
                <a:cs typeface="Calibri"/>
              </a:rPr>
              <a:t>příkladů dobré praxe </a:t>
            </a:r>
            <a:r>
              <a:rPr lang="cs-CZ" sz="2000">
                <a:cs typeface="Calibri"/>
              </a:rPr>
              <a:t>(založených na mezioborovém přístupu) a jejich provázání s implementací klíčových </a:t>
            </a:r>
            <a:r>
              <a:rPr lang="cs-CZ" sz="2000">
                <a:solidFill>
                  <a:srgbClr val="00B0F0"/>
                </a:solidFill>
                <a:cs typeface="Calibri"/>
              </a:rPr>
              <a:t>národních strategií </a:t>
            </a:r>
            <a:r>
              <a:rPr lang="cs-CZ" sz="2000">
                <a:cs typeface="Calibri"/>
              </a:rPr>
              <a:t>(včetně začleňování Romů, sociálního začleňování a dalších oborových dokumentů).</a:t>
            </a:r>
            <a:endParaRPr lang="en-US" sz="2000"/>
          </a:p>
          <a:p>
            <a:pPr marL="0" indent="0">
              <a:spcBef>
                <a:spcPts val="1800"/>
              </a:spcBef>
              <a:buNone/>
            </a:pPr>
            <a:endParaRPr lang="en-US" sz="2400">
              <a:solidFill>
                <a:srgbClr val="00B0F0"/>
              </a:solidFill>
            </a:endParaRPr>
          </a:p>
        </p:txBody>
      </p:sp>
    </p:spTree>
    <p:extLst>
      <p:ext uri="{BB962C8B-B14F-4D97-AF65-F5344CB8AC3E}">
        <p14:creationId xmlns:p14="http://schemas.microsoft.com/office/powerpoint/2010/main" val="3815390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erson lying on a bed with a stuffed animal on the head&#10;&#10;Description automatically generated with medium confidence">
            <a:extLst>
              <a:ext uri="{FF2B5EF4-FFF2-40B4-BE49-F238E27FC236}">
                <a16:creationId xmlns:a16="http://schemas.microsoft.com/office/drawing/2014/main" id="{667736CA-7BB9-AA68-3492-1164189E5CE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3794566" y="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AA8BD62-C4E1-32AE-366F-B3283CF0E763}"/>
              </a:ext>
            </a:extLst>
          </p:cNvPr>
          <p:cNvSpPr txBox="1">
            <a:spLocks noChangeArrowheads="1"/>
          </p:cNvSpPr>
          <p:nvPr/>
        </p:nvSpPr>
        <p:spPr bwMode="auto">
          <a:xfrm>
            <a:off x="231494" y="-383656"/>
            <a:ext cx="3539023" cy="1651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en-US" sz="4800" b="1" i="0" u="none" strike="noStrike" kern="1200" cap="none" spc="0" normalizeH="0" baseline="0" noProof="0" err="1">
                <a:ln>
                  <a:noFill/>
                </a:ln>
                <a:solidFill>
                  <a:srgbClr val="00B0F0"/>
                </a:solidFill>
                <a:effectLst/>
                <a:uLnTx/>
                <a:uFillTx/>
                <a:latin typeface="Calibri" panose="020F0502020204030204"/>
                <a:ea typeface="+mn-ea"/>
                <a:cs typeface="+mn-cs"/>
              </a:rPr>
              <a:t>Děkujeme</a:t>
            </a:r>
            <a:r>
              <a:rPr kumimoji="0" lang="en-US" altLang="en-US" sz="4800" b="1" i="0" u="none" strike="noStrike" kern="1200" cap="none" spc="0" normalizeH="0" baseline="0" noProof="0">
                <a:ln>
                  <a:noFill/>
                </a:ln>
                <a:solidFill>
                  <a:srgbClr val="00B0F0"/>
                </a:solidFill>
                <a:effectLst/>
                <a:uLnTx/>
                <a:uFillTx/>
                <a:latin typeface="Calibri" panose="020F0502020204030204"/>
                <a:ea typeface="+mn-ea"/>
                <a:cs typeface="+mn-cs"/>
              </a:rPr>
              <a:t>!</a:t>
            </a:r>
            <a:r>
              <a:rPr kumimoji="0" lang="ja-JP" altLang="en-US" sz="4800" b="1" i="0" u="none" strike="noStrike" kern="1200" cap="none" spc="0" normalizeH="0" baseline="0" noProof="0">
                <a:ln>
                  <a:noFill/>
                </a:ln>
                <a:solidFill>
                  <a:srgbClr val="00B0F0"/>
                </a:solidFill>
                <a:effectLst/>
                <a:uLnTx/>
                <a:uFillTx/>
                <a:latin typeface="Calibri" panose="020F0502020204030204"/>
                <a:ea typeface="游ゴシック Light" panose="020B0300000000000000" pitchFamily="34" charset="-128"/>
                <a:cs typeface="+mn-cs"/>
              </a:rPr>
              <a:t>　</a:t>
            </a:r>
            <a:endParaRPr kumimoji="0" lang="en-US" altLang="en-US" sz="4800" b="1"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640B732-4FF3-42A5-8644-90261D3CA6AA}"/>
              </a:ext>
            </a:extLst>
          </p:cNvPr>
          <p:cNvSpPr txBox="1"/>
          <p:nvPr/>
        </p:nvSpPr>
        <p:spPr>
          <a:xfrm>
            <a:off x="231495" y="3849621"/>
            <a:ext cx="2473457" cy="615553"/>
          </a:xfrm>
          <a:prstGeom prst="rect">
            <a:avLst/>
          </a:prstGeom>
          <a:noFill/>
        </p:spPr>
        <p:txBody>
          <a:bodyPr wrap="square" lIns="91440" tIns="45720" rIns="91440" bIns="45720" rtlCol="0" anchor="t">
            <a:spAutoFit/>
          </a:bodyPr>
          <a:lstStyle/>
          <a:p>
            <a:pPr>
              <a:defRPr/>
            </a:pPr>
            <a:r>
              <a:rPr lang="cs-CZ" altLang="ja-JP" sz="1600" dirty="0">
                <a:latin typeface="Calibri" panose="020F0502020204030204"/>
                <a:ea typeface="游ゴシック"/>
                <a:cs typeface="Arial"/>
              </a:rPr>
              <a:t>Lucie </a:t>
            </a:r>
            <a:r>
              <a:rPr kumimoji="0" lang="cs-CZ" altLang="ja-JP" sz="1600" b="0" i="0" u="none" strike="noStrike" kern="1200" cap="none" spc="0" normalizeH="0" baseline="0" noProof="0" dirty="0" err="1">
                <a:ln>
                  <a:noFill/>
                </a:ln>
                <a:effectLst/>
                <a:uLnTx/>
                <a:uFillTx/>
                <a:latin typeface="Calibri" panose="020F0502020204030204"/>
                <a:ea typeface="游ゴシック"/>
                <a:cs typeface="Arial"/>
              </a:rPr>
              <a:t>Ple</a:t>
            </a:r>
            <a:r>
              <a:rPr lang="cs-CZ" altLang="ja-JP" sz="1600" dirty="0">
                <a:latin typeface="Calibri" panose="020F0502020204030204"/>
                <a:ea typeface="游ゴシック"/>
                <a:cs typeface="Arial"/>
              </a:rPr>
              <a:t>š</a:t>
            </a:r>
            <a:r>
              <a:rPr kumimoji="0" lang="cs-CZ" altLang="ja-JP" sz="1600" b="0" i="0" u="none" strike="noStrike" kern="1200" cap="none" spc="0" normalizeH="0" baseline="0" noProof="0" dirty="0">
                <a:ln>
                  <a:noFill/>
                </a:ln>
                <a:effectLst/>
                <a:uLnTx/>
                <a:uFillTx/>
                <a:latin typeface="Calibri" panose="020F0502020204030204"/>
                <a:ea typeface="游ゴシック"/>
                <a:cs typeface="Arial"/>
              </a:rPr>
              <a:t>ková</a:t>
            </a:r>
            <a:endParaRPr kumimoji="0" lang="cs-CZ"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Arial" pitchFamily="34" charset="0"/>
            </a:endParaRPr>
          </a:p>
          <a:p>
            <a:pPr marL="0" marR="0" lvl="0" indent="0" algn="l" defTabSz="914400" rtl="0" eaLnBrk="1" fontAlgn="auto" latinLnBrk="0" hangingPunct="1">
              <a:spcBef>
                <a:spcPts val="0"/>
              </a:spcBef>
              <a:spcAft>
                <a:spcPts val="0"/>
              </a:spcAft>
              <a:buClrTx/>
              <a:buSzTx/>
              <a:buFontTx/>
              <a:buNone/>
              <a:tabLst/>
              <a:defRPr/>
            </a:pPr>
            <a:r>
              <a:rPr lang="cs-CZ" u="sng" dirty="0">
                <a:solidFill>
                  <a:srgbClr val="1155CC"/>
                </a:solidFill>
                <a:effectLst/>
                <a:latin typeface="Calibri"/>
                <a:ea typeface="Yu Gothic"/>
                <a:cs typeface="Calibri"/>
                <a:hlinkClick r:id="rId4"/>
              </a:rPr>
              <a:t>lpleskova@unicef.org</a:t>
            </a:r>
            <a:r>
              <a:rPr lang="en-US" dirty="0">
                <a:latin typeface="Calibri" panose="020F0502020204030204"/>
                <a:cs typeface="Arial"/>
              </a:rPr>
              <a:t> </a:t>
            </a:r>
            <a:endParaRPr lang="en-US" b="0" i="0" u="none" strike="noStrike" kern="1200" cap="none" spc="0" normalizeH="0" baseline="0" noProof="0" dirty="0">
              <a:ln>
                <a:noFill/>
              </a:ln>
              <a:effectLst/>
              <a:uLnTx/>
              <a:uFillTx/>
              <a:latin typeface="Calibri" panose="020F0502020204030204"/>
              <a:cs typeface="Arial" pitchFamily="34" charset="0"/>
            </a:endParaRPr>
          </a:p>
        </p:txBody>
      </p:sp>
      <p:pic>
        <p:nvPicPr>
          <p:cNvPr id="5" name="Picture 4" descr="Logo&#10;&#10;Description automatically generated">
            <a:extLst>
              <a:ext uri="{FF2B5EF4-FFF2-40B4-BE49-F238E27FC236}">
                <a16:creationId xmlns:a16="http://schemas.microsoft.com/office/drawing/2014/main" id="{5C8CF8B7-2300-467E-9055-9862BC23532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8211" y="4749280"/>
            <a:ext cx="2514090" cy="1366992"/>
          </a:xfrm>
          <a:prstGeom prst="rect">
            <a:avLst/>
          </a:prstGeom>
        </p:spPr>
      </p:pic>
    </p:spTree>
    <p:extLst>
      <p:ext uri="{BB962C8B-B14F-4D97-AF65-F5344CB8AC3E}">
        <p14:creationId xmlns:p14="http://schemas.microsoft.com/office/powerpoint/2010/main" val="1377964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E2F376C0-65B5-66E3-480B-19C307ABE4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65"/>
          <a:stretch/>
        </p:blipFill>
        <p:spPr bwMode="auto">
          <a:xfrm>
            <a:off x="1989"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5AF0D8-21AF-B285-85A1-E2E9DD21393A}"/>
              </a:ext>
            </a:extLst>
          </p:cNvPr>
          <p:cNvSpPr txBox="1"/>
          <p:nvPr/>
        </p:nvSpPr>
        <p:spPr>
          <a:xfrm>
            <a:off x="6320853" y="971680"/>
            <a:ext cx="4936761" cy="5031904"/>
          </a:xfrm>
          <a:prstGeom prst="rect">
            <a:avLst/>
          </a:prstGeom>
          <a:solidFill>
            <a:srgbClr val="00B0F0"/>
          </a:solidFill>
          <a:ln w="76200">
            <a:solidFill>
              <a:srgbClr val="FFFF00"/>
            </a:solidFill>
          </a:ln>
        </p:spPr>
        <p:txBody>
          <a:bodyPr wrap="square" lIns="216000" tIns="216000" rIns="216000" bIns="180000" rtlCol="0">
            <a:spAutoFit/>
          </a:bodyPr>
          <a:lstStyle/>
          <a:p>
            <a:r>
              <a:rPr lang="cs-CZ" sz="4000" b="1" cap="small">
                <a:solidFill>
                  <a:schemeClr val="bg1"/>
                </a:solidFill>
              </a:rPr>
              <a:t>Obsah</a:t>
            </a:r>
            <a:r>
              <a:rPr lang="en-GB" sz="4000" b="1">
                <a:solidFill>
                  <a:schemeClr val="bg1"/>
                </a:solidFill>
              </a:rPr>
              <a:t> </a:t>
            </a:r>
          </a:p>
          <a:p>
            <a:pPr>
              <a:spcAft>
                <a:spcPts val="1800"/>
              </a:spcAft>
            </a:pPr>
            <a:endParaRPr lang="en-GB">
              <a:solidFill>
                <a:schemeClr val="bg1"/>
              </a:solidFill>
            </a:endParaRPr>
          </a:p>
          <a:p>
            <a:pPr marL="514350" indent="-514350">
              <a:spcAft>
                <a:spcPts val="1800"/>
              </a:spcAft>
              <a:buFont typeface="+mj-lt"/>
              <a:buAutoNum type="arabicPeriod"/>
            </a:pPr>
            <a:r>
              <a:rPr lang="cs-CZ" sz="2800">
                <a:solidFill>
                  <a:schemeClr val="bg1"/>
                </a:solidFill>
              </a:rPr>
              <a:t>Základní přehled o situaci uprchlíků</a:t>
            </a:r>
            <a:endParaRPr lang="en-GB" sz="2800">
              <a:solidFill>
                <a:schemeClr val="bg1"/>
              </a:solidFill>
            </a:endParaRPr>
          </a:p>
          <a:p>
            <a:pPr marL="514350" indent="-514350">
              <a:spcAft>
                <a:spcPts val="1800"/>
              </a:spcAft>
              <a:buFont typeface="+mj-lt"/>
              <a:buAutoNum type="arabicPeriod"/>
            </a:pPr>
            <a:r>
              <a:rPr lang="cs-CZ" sz="2800">
                <a:solidFill>
                  <a:schemeClr val="bg1"/>
                </a:solidFill>
              </a:rPr>
              <a:t>Hlavní principy, přístupy a klíčové intervence práce </a:t>
            </a:r>
            <a:r>
              <a:rPr lang="en-GB" sz="2800">
                <a:solidFill>
                  <a:schemeClr val="bg1"/>
                </a:solidFill>
              </a:rPr>
              <a:t>UNICEF</a:t>
            </a:r>
          </a:p>
          <a:p>
            <a:pPr marL="514350" indent="-514350">
              <a:spcAft>
                <a:spcPts val="3000"/>
              </a:spcAft>
              <a:buFont typeface="+mj-lt"/>
              <a:buAutoNum type="arabicPeriod"/>
            </a:pPr>
            <a:r>
              <a:rPr lang="cs-CZ" sz="2800">
                <a:solidFill>
                  <a:schemeClr val="bg1"/>
                </a:solidFill>
              </a:rPr>
              <a:t>Další plány</a:t>
            </a:r>
            <a:endParaRPr lang="en-GB" sz="2800">
              <a:solidFill>
                <a:schemeClr val="bg1"/>
              </a:solidFill>
            </a:endParaRPr>
          </a:p>
          <a:p>
            <a:pPr>
              <a:spcAft>
                <a:spcPts val="3000"/>
              </a:spcAft>
            </a:pPr>
            <a:endParaRPr lang="en-GB" sz="500">
              <a:solidFill>
                <a:schemeClr val="bg1"/>
              </a:solidFill>
            </a:endParaRPr>
          </a:p>
        </p:txBody>
      </p:sp>
    </p:spTree>
    <p:extLst>
      <p:ext uri="{BB962C8B-B14F-4D97-AF65-F5344CB8AC3E}">
        <p14:creationId xmlns:p14="http://schemas.microsoft.com/office/powerpoint/2010/main" val="159899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86EE9-EAEB-3F3A-0A89-DFB59C06FA60}"/>
              </a:ext>
            </a:extLst>
          </p:cNvPr>
          <p:cNvSpPr txBox="1"/>
          <p:nvPr/>
        </p:nvSpPr>
        <p:spPr>
          <a:xfrm>
            <a:off x="0" y="-2641"/>
            <a:ext cx="12192000" cy="769441"/>
          </a:xfrm>
          <a:prstGeom prst="rect">
            <a:avLst/>
          </a:prstGeom>
          <a:solidFill>
            <a:srgbClr val="00B0F0"/>
          </a:solidFill>
          <a:ln>
            <a:solidFill>
              <a:schemeClr val="accent1"/>
            </a:solidFill>
          </a:ln>
        </p:spPr>
        <p:txBody>
          <a:bodyPr wrap="square" lIns="91440" tIns="45720" rIns="91440" bIns="45720" rtlCol="0" anchor="t">
            <a:spAutoFit/>
          </a:bodyPr>
          <a:lstStyle/>
          <a:p>
            <a:pPr algn="ctr"/>
            <a:r>
              <a:rPr lang="cs-CZ" sz="4400" b="1">
                <a:solidFill>
                  <a:schemeClr val="bg1"/>
                </a:solidFill>
              </a:rPr>
              <a:t>Základní přehled</a:t>
            </a:r>
            <a:endParaRPr lang="en-US" sz="4400" b="1">
              <a:solidFill>
                <a:schemeClr val="bg1"/>
              </a:solidFill>
            </a:endParaRPr>
          </a:p>
        </p:txBody>
      </p:sp>
      <p:sp>
        <p:nvSpPr>
          <p:cNvPr id="3" name="Content Placeholder 2">
            <a:extLst>
              <a:ext uri="{FF2B5EF4-FFF2-40B4-BE49-F238E27FC236}">
                <a16:creationId xmlns:a16="http://schemas.microsoft.com/office/drawing/2014/main" id="{9D8CAB19-424D-B8F3-C0DC-A27F412747C1}"/>
              </a:ext>
            </a:extLst>
          </p:cNvPr>
          <p:cNvSpPr txBox="1">
            <a:spLocks/>
          </p:cNvSpPr>
          <p:nvPr/>
        </p:nvSpPr>
        <p:spPr>
          <a:xfrm>
            <a:off x="677021" y="1194399"/>
            <a:ext cx="10837957" cy="1473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cs-CZ" sz="3600" b="1">
                <a:solidFill>
                  <a:srgbClr val="00B0F0"/>
                </a:solidFill>
              </a:rPr>
              <a:t>Česká republika </a:t>
            </a:r>
            <a:r>
              <a:rPr lang="cs-CZ">
                <a:solidFill>
                  <a:schemeClr val="tx2"/>
                </a:solidFill>
              </a:rPr>
              <a:t>je jak přechodnou zemí, tak primární destinací</a:t>
            </a:r>
            <a:r>
              <a:rPr lang="en-US" b="1">
                <a:solidFill>
                  <a:schemeClr val="tx2"/>
                </a:solidFill>
              </a:rPr>
              <a:t> </a:t>
            </a:r>
            <a:r>
              <a:rPr lang="cs-CZ" sz="2800">
                <a:solidFill>
                  <a:schemeClr val="tx2"/>
                </a:solidFill>
              </a:rPr>
              <a:t>pro uprchlíky z Ukrajiny</a:t>
            </a:r>
            <a:r>
              <a:rPr lang="en-US">
                <a:solidFill>
                  <a:schemeClr val="tx2"/>
                </a:solidFill>
              </a:rPr>
              <a:t>, </a:t>
            </a:r>
            <a:r>
              <a:rPr lang="cs-CZ">
                <a:solidFill>
                  <a:schemeClr val="tx2"/>
                </a:solidFill>
              </a:rPr>
              <a:t>s </a:t>
            </a:r>
            <a:r>
              <a:rPr lang="cs-CZ" u="sng">
                <a:solidFill>
                  <a:schemeClr val="tx2"/>
                </a:solidFill>
              </a:rPr>
              <a:t>nejvyšším počtem</a:t>
            </a:r>
            <a:r>
              <a:rPr lang="en-US" u="sng">
                <a:solidFill>
                  <a:schemeClr val="tx2"/>
                </a:solidFill>
              </a:rPr>
              <a:t> </a:t>
            </a:r>
            <a:r>
              <a:rPr lang="cs-CZ">
                <a:solidFill>
                  <a:schemeClr val="tx2"/>
                </a:solidFill>
              </a:rPr>
              <a:t>registrovaných ukrajinských uprchlíků </a:t>
            </a:r>
            <a:r>
              <a:rPr lang="cs-CZ" u="sng">
                <a:solidFill>
                  <a:schemeClr val="tx2"/>
                </a:solidFill>
              </a:rPr>
              <a:t>v přepočtu na počet obyvatel</a:t>
            </a:r>
            <a:r>
              <a:rPr lang="en-US">
                <a:solidFill>
                  <a:schemeClr val="tx2"/>
                </a:solidFill>
              </a:rPr>
              <a:t>.</a:t>
            </a:r>
            <a:endParaRPr lang="en-US" strike="sngStrike">
              <a:solidFill>
                <a:schemeClr val="tx2"/>
              </a:solidFill>
              <a:cs typeface="Calibri"/>
            </a:endParaRPr>
          </a:p>
          <a:p>
            <a:pPr marL="0" indent="0">
              <a:lnSpc>
                <a:spcPct val="100000"/>
              </a:lnSpc>
              <a:spcAft>
                <a:spcPts val="600"/>
              </a:spcAft>
              <a:buNone/>
            </a:pPr>
            <a:endParaRPr lang="en-US" sz="2000" b="1">
              <a:solidFill>
                <a:schemeClr val="tx2"/>
              </a:solidFill>
            </a:endParaRPr>
          </a:p>
          <a:p>
            <a:pPr marL="0" indent="0">
              <a:lnSpc>
                <a:spcPct val="100000"/>
              </a:lnSpc>
              <a:spcAft>
                <a:spcPts val="600"/>
              </a:spcAft>
              <a:buNone/>
            </a:pPr>
            <a:endParaRPr lang="en-US" sz="2000" b="1">
              <a:solidFill>
                <a:schemeClr val="tx2"/>
              </a:solidFill>
            </a:endParaRPr>
          </a:p>
          <a:p>
            <a:pPr marL="0" indent="0">
              <a:lnSpc>
                <a:spcPct val="100000"/>
              </a:lnSpc>
              <a:spcAft>
                <a:spcPts val="600"/>
              </a:spcAft>
              <a:buNone/>
            </a:pPr>
            <a:endParaRPr lang="en-US" sz="2000" b="1">
              <a:solidFill>
                <a:schemeClr val="tx2"/>
              </a:solidFill>
            </a:endParaRPr>
          </a:p>
          <a:p>
            <a:pPr marL="0" indent="0">
              <a:lnSpc>
                <a:spcPct val="100000"/>
              </a:lnSpc>
              <a:spcAft>
                <a:spcPts val="600"/>
              </a:spcAft>
              <a:buNone/>
            </a:pPr>
            <a:endParaRPr lang="en-US" sz="2000">
              <a:solidFill>
                <a:schemeClr val="tx2"/>
              </a:solidFill>
            </a:endParaRPr>
          </a:p>
          <a:p>
            <a:pPr marL="0" indent="0">
              <a:lnSpc>
                <a:spcPct val="100000"/>
              </a:lnSpc>
              <a:spcAft>
                <a:spcPts val="600"/>
              </a:spcAft>
              <a:buNone/>
            </a:pPr>
            <a:endParaRPr lang="en-US" sz="2000">
              <a:solidFill>
                <a:schemeClr val="tx2"/>
              </a:solidFill>
            </a:endParaRPr>
          </a:p>
          <a:p>
            <a:pPr marL="0" indent="0">
              <a:lnSpc>
                <a:spcPct val="100000"/>
              </a:lnSpc>
              <a:spcAft>
                <a:spcPts val="600"/>
              </a:spcAft>
              <a:buNone/>
            </a:pPr>
            <a:endParaRPr lang="en-US" sz="2000">
              <a:solidFill>
                <a:schemeClr val="tx2"/>
              </a:solidFill>
            </a:endParaRPr>
          </a:p>
          <a:p>
            <a:pPr marL="0" indent="0">
              <a:lnSpc>
                <a:spcPct val="100000"/>
              </a:lnSpc>
              <a:spcAft>
                <a:spcPts val="600"/>
              </a:spcAft>
              <a:buNone/>
            </a:pPr>
            <a:endParaRPr lang="en-US" sz="2000">
              <a:solidFill>
                <a:schemeClr val="tx2"/>
              </a:solidFill>
            </a:endParaRPr>
          </a:p>
          <a:p>
            <a:pPr marL="0" indent="0">
              <a:lnSpc>
                <a:spcPct val="100000"/>
              </a:lnSpc>
              <a:spcAft>
                <a:spcPts val="600"/>
              </a:spcAft>
              <a:buNone/>
            </a:pPr>
            <a:endParaRPr lang="en-US" sz="2000">
              <a:solidFill>
                <a:schemeClr val="tx2"/>
              </a:solidFill>
            </a:endParaRPr>
          </a:p>
          <a:p>
            <a:pPr marL="0" indent="0">
              <a:lnSpc>
                <a:spcPct val="100000"/>
              </a:lnSpc>
              <a:spcAft>
                <a:spcPts val="600"/>
              </a:spcAft>
              <a:buNone/>
            </a:pPr>
            <a:endParaRPr lang="en-US" sz="2000">
              <a:solidFill>
                <a:schemeClr val="tx2"/>
              </a:solidFill>
            </a:endParaRPr>
          </a:p>
          <a:p>
            <a:pPr marL="0" indent="0">
              <a:lnSpc>
                <a:spcPct val="100000"/>
              </a:lnSpc>
              <a:spcAft>
                <a:spcPts val="600"/>
              </a:spcAft>
              <a:buNone/>
            </a:pPr>
            <a:endParaRPr lang="en-US" sz="2000">
              <a:solidFill>
                <a:schemeClr val="tx2"/>
              </a:solidFill>
            </a:endParaRPr>
          </a:p>
          <a:p>
            <a:pPr marL="0" indent="0">
              <a:lnSpc>
                <a:spcPct val="100000"/>
              </a:lnSpc>
              <a:spcAft>
                <a:spcPts val="600"/>
              </a:spcAft>
              <a:buNone/>
            </a:pPr>
            <a:endParaRPr lang="en-US" sz="2000">
              <a:solidFill>
                <a:schemeClr val="tx2"/>
              </a:solidFill>
            </a:endParaRPr>
          </a:p>
          <a:p>
            <a:pPr marL="0" indent="0">
              <a:lnSpc>
                <a:spcPct val="100000"/>
              </a:lnSpc>
              <a:spcAft>
                <a:spcPts val="600"/>
              </a:spcAft>
              <a:buNone/>
            </a:pPr>
            <a:endParaRPr lang="en-US" sz="2000">
              <a:solidFill>
                <a:schemeClr val="tx2"/>
              </a:solidFill>
            </a:endParaRPr>
          </a:p>
        </p:txBody>
      </p:sp>
      <p:graphicFrame>
        <p:nvGraphicFramePr>
          <p:cNvPr id="4" name="Table 4">
            <a:extLst>
              <a:ext uri="{FF2B5EF4-FFF2-40B4-BE49-F238E27FC236}">
                <a16:creationId xmlns:a16="http://schemas.microsoft.com/office/drawing/2014/main" id="{A982970B-2DAC-DCCF-71E4-C00C41599951}"/>
              </a:ext>
            </a:extLst>
          </p:cNvPr>
          <p:cNvGraphicFramePr>
            <a:graphicFrameLocks noGrp="1"/>
          </p:cNvGraphicFramePr>
          <p:nvPr>
            <p:extLst>
              <p:ext uri="{D42A27DB-BD31-4B8C-83A1-F6EECF244321}">
                <p14:modId xmlns:p14="http://schemas.microsoft.com/office/powerpoint/2010/main" val="1666747451"/>
              </p:ext>
            </p:extLst>
          </p:nvPr>
        </p:nvGraphicFramePr>
        <p:xfrm>
          <a:off x="795130" y="3171398"/>
          <a:ext cx="10837957" cy="2333500"/>
        </p:xfrm>
        <a:graphic>
          <a:graphicData uri="http://schemas.openxmlformats.org/drawingml/2006/table">
            <a:tbl>
              <a:tblPr firstRow="1" bandRow="1">
                <a:tableStyleId>{2D5ABB26-0587-4C30-8999-92F81FD0307C}</a:tableStyleId>
              </a:tblPr>
              <a:tblGrid>
                <a:gridCol w="5489584">
                  <a:extLst>
                    <a:ext uri="{9D8B030D-6E8A-4147-A177-3AD203B41FA5}">
                      <a16:colId xmlns:a16="http://schemas.microsoft.com/office/drawing/2014/main" val="3768543153"/>
                    </a:ext>
                  </a:extLst>
                </a:gridCol>
                <a:gridCol w="5348373">
                  <a:extLst>
                    <a:ext uri="{9D8B030D-6E8A-4147-A177-3AD203B41FA5}">
                      <a16:colId xmlns:a16="http://schemas.microsoft.com/office/drawing/2014/main" val="2159974512"/>
                    </a:ext>
                  </a:extLst>
                </a:gridCol>
              </a:tblGrid>
              <a:tr h="557744">
                <a:tc>
                  <a:txBody>
                    <a:bodyPr/>
                    <a:lstStyle/>
                    <a:p>
                      <a:pPr>
                        <a:lnSpc>
                          <a:spcPct val="150000"/>
                        </a:lnSpc>
                      </a:pPr>
                      <a:r>
                        <a:rPr lang="cs-CZ" sz="2400" b="1" i="1">
                          <a:solidFill>
                            <a:schemeClr val="tx1"/>
                          </a:solidFill>
                        </a:rPr>
                        <a:t>Celkový počet uprchlíků</a:t>
                      </a:r>
                      <a:endParaRPr lang="en-US" sz="2400" i="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50000"/>
                        </a:lnSpc>
                      </a:pPr>
                      <a:r>
                        <a:rPr lang="cs-CZ" sz="2400" noProof="0">
                          <a:solidFill>
                            <a:schemeClr val="tx1"/>
                          </a:solidFill>
                        </a:rPr>
                        <a:t>454 000 (44% žen)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63316599"/>
                  </a:ext>
                </a:extLst>
              </a:tr>
              <a:tr h="557744">
                <a:tc>
                  <a:txBody>
                    <a:bodyPr/>
                    <a:lstStyle/>
                    <a:p>
                      <a:pPr>
                        <a:lnSpc>
                          <a:spcPct val="150000"/>
                        </a:lnSpc>
                      </a:pPr>
                      <a:r>
                        <a:rPr lang="cs-CZ" sz="2400" b="1" i="1">
                          <a:solidFill>
                            <a:schemeClr val="tx1"/>
                          </a:solidFill>
                        </a:rPr>
                        <a:t>Počet dětí - uprchlíků</a:t>
                      </a:r>
                      <a:endParaRPr lang="en-US" sz="2400" i="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50000"/>
                        </a:lnSpc>
                      </a:pPr>
                      <a:r>
                        <a:rPr lang="cs-CZ" sz="2400" noProof="0">
                          <a:solidFill>
                            <a:schemeClr val="tx1"/>
                          </a:solidFill>
                        </a:rPr>
                        <a:t>139 000 (30,7%)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46782081"/>
                  </a:ext>
                </a:extLst>
              </a:tr>
              <a:tr h="557744">
                <a:tc>
                  <a:txBody>
                    <a:bodyPr/>
                    <a:lstStyle/>
                    <a:p>
                      <a:pPr>
                        <a:lnSpc>
                          <a:spcPct val="150000"/>
                        </a:lnSpc>
                      </a:pPr>
                      <a:r>
                        <a:rPr lang="cs-CZ" sz="2400" b="1" i="1">
                          <a:solidFill>
                            <a:schemeClr val="tx1"/>
                          </a:solidFill>
                        </a:rPr>
                        <a:t>Počet romských uprchlíků</a:t>
                      </a:r>
                      <a:endParaRPr lang="en-US" sz="2400" i="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50000"/>
                        </a:lnSpc>
                      </a:pPr>
                      <a:r>
                        <a:rPr lang="cs-CZ" sz="2400" b="0" i="0" u="none" strike="noStrike" noProof="0">
                          <a:solidFill>
                            <a:schemeClr val="tx1"/>
                          </a:solidFill>
                          <a:latin typeface="Calibri"/>
                        </a:rPr>
                        <a:t>8 000-9 000 (odhad: Romodrom)</a:t>
                      </a:r>
                      <a:endParaRPr lang="cs-CZ" sz="2400" b="0" i="0" u="none" strike="noStrike" noProof="0">
                        <a:latin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75134891"/>
                  </a:ext>
                </a:extLst>
              </a:tr>
              <a:tr h="557744">
                <a:tc>
                  <a:txBody>
                    <a:bodyPr/>
                    <a:lstStyle/>
                    <a:p>
                      <a:pPr>
                        <a:lnSpc>
                          <a:spcPct val="150000"/>
                        </a:lnSpc>
                      </a:pPr>
                      <a:r>
                        <a:rPr lang="cs-CZ" sz="2400" b="1" i="1" u="none">
                          <a:solidFill>
                            <a:schemeClr val="tx1"/>
                          </a:solidFill>
                        </a:rPr>
                        <a:t>Uprchlíci se speciálními potřebami</a:t>
                      </a:r>
                      <a:endParaRPr lang="en-US" sz="2400" b="1" i="1" u="none">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50000"/>
                        </a:lnSpc>
                      </a:pPr>
                      <a:r>
                        <a:rPr lang="cs-CZ" sz="2400" noProof="0" dirty="0">
                          <a:solidFill>
                            <a:schemeClr val="tx1"/>
                          </a:solidFill>
                        </a:rPr>
                        <a:t>8% (odhad: UNHCR)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60199637"/>
                  </a:ext>
                </a:extLst>
              </a:tr>
            </a:tbl>
          </a:graphicData>
        </a:graphic>
      </p:graphicFrame>
    </p:spTree>
    <p:extLst>
      <p:ext uri="{BB962C8B-B14F-4D97-AF65-F5344CB8AC3E}">
        <p14:creationId xmlns:p14="http://schemas.microsoft.com/office/powerpoint/2010/main" val="1618283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87A83E-9790-9637-9F19-84D0ECD8D28F}"/>
              </a:ext>
            </a:extLst>
          </p:cNvPr>
          <p:cNvSpPr txBox="1"/>
          <p:nvPr/>
        </p:nvSpPr>
        <p:spPr>
          <a:xfrm>
            <a:off x="0" y="-2641"/>
            <a:ext cx="12192000" cy="769441"/>
          </a:xfrm>
          <a:prstGeom prst="rect">
            <a:avLst/>
          </a:prstGeom>
          <a:solidFill>
            <a:srgbClr val="00B0F0"/>
          </a:solidFill>
          <a:ln>
            <a:solidFill>
              <a:schemeClr val="accent1"/>
            </a:solidFill>
          </a:ln>
        </p:spPr>
        <p:txBody>
          <a:bodyPr wrap="square" lIns="91440" tIns="45720" rIns="91440" bIns="45720" rtlCol="0" anchor="t">
            <a:spAutoFit/>
          </a:bodyPr>
          <a:lstStyle/>
          <a:p>
            <a:pPr algn="ctr"/>
            <a:r>
              <a:rPr lang="cs-CZ" sz="4400" b="1">
                <a:solidFill>
                  <a:schemeClr val="bg1"/>
                </a:solidFill>
              </a:rPr>
              <a:t>Situace ukrajinských uprchlíků</a:t>
            </a:r>
            <a:endParaRPr lang="en-US" sz="4400" b="1">
              <a:solidFill>
                <a:schemeClr val="bg1"/>
              </a:solidFill>
              <a:cs typeface="Calibri"/>
            </a:endParaRPr>
          </a:p>
        </p:txBody>
      </p:sp>
      <p:pic>
        <p:nvPicPr>
          <p:cNvPr id="14" name="Picture 13">
            <a:extLst>
              <a:ext uri="{FF2B5EF4-FFF2-40B4-BE49-F238E27FC236}">
                <a16:creationId xmlns:a16="http://schemas.microsoft.com/office/drawing/2014/main" id="{6828A92A-648A-1EC8-EA55-0C3AEF12F1D8}"/>
              </a:ext>
            </a:extLst>
          </p:cNvPr>
          <p:cNvPicPr>
            <a:picLocks noChangeAspect="1"/>
          </p:cNvPicPr>
          <p:nvPr/>
        </p:nvPicPr>
        <p:blipFill rotWithShape="1">
          <a:blip r:embed="rId3">
            <a:extLst>
              <a:ext uri="{28A0092B-C50C-407E-A947-70E740481C1C}">
                <a14:useLocalDpi xmlns:a14="http://schemas.microsoft.com/office/drawing/2010/main" val="0"/>
              </a:ext>
            </a:extLst>
          </a:blip>
          <a:srcRect r="3" b="3"/>
          <a:stretch/>
        </p:blipFill>
        <p:spPr>
          <a:xfrm>
            <a:off x="3252464" y="852957"/>
            <a:ext cx="1800000" cy="180000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5" name="Picture 14">
            <a:extLst>
              <a:ext uri="{FF2B5EF4-FFF2-40B4-BE49-F238E27FC236}">
                <a16:creationId xmlns:a16="http://schemas.microsoft.com/office/drawing/2014/main" id="{2E6EF7E0-5AC8-BCBD-D6CB-C0179E2B6389}"/>
              </a:ext>
            </a:extLst>
          </p:cNvPr>
          <p:cNvPicPr>
            <a:picLocks noChangeAspect="1"/>
          </p:cNvPicPr>
          <p:nvPr/>
        </p:nvPicPr>
        <p:blipFill rotWithShape="1">
          <a:blip r:embed="rId4">
            <a:extLst>
              <a:ext uri="{28A0092B-C50C-407E-A947-70E740481C1C}">
                <a14:useLocalDpi xmlns:a14="http://schemas.microsoft.com/office/drawing/2010/main" val="0"/>
              </a:ext>
            </a:extLst>
          </a:blip>
          <a:srcRect r="3" b="3"/>
          <a:stretch/>
        </p:blipFill>
        <p:spPr>
          <a:xfrm>
            <a:off x="6207988" y="852957"/>
            <a:ext cx="1800000" cy="180000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6" name="Picture 15">
            <a:extLst>
              <a:ext uri="{FF2B5EF4-FFF2-40B4-BE49-F238E27FC236}">
                <a16:creationId xmlns:a16="http://schemas.microsoft.com/office/drawing/2014/main" id="{00BC2122-3374-2ACD-4A39-23CD724BC20F}"/>
              </a:ext>
            </a:extLst>
          </p:cNvPr>
          <p:cNvPicPr>
            <a:picLocks noChangeAspect="1"/>
          </p:cNvPicPr>
          <p:nvPr/>
        </p:nvPicPr>
        <p:blipFill rotWithShape="1">
          <a:blip r:embed="rId5">
            <a:extLst>
              <a:ext uri="{28A0092B-C50C-407E-A947-70E740481C1C}">
                <a14:useLocalDpi xmlns:a14="http://schemas.microsoft.com/office/drawing/2010/main" val="0"/>
              </a:ext>
            </a:extLst>
          </a:blip>
          <a:srcRect r="3" b="3"/>
          <a:stretch/>
        </p:blipFill>
        <p:spPr>
          <a:xfrm>
            <a:off x="433125" y="852957"/>
            <a:ext cx="1800000" cy="180000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8" name="Picture 17">
            <a:extLst>
              <a:ext uri="{FF2B5EF4-FFF2-40B4-BE49-F238E27FC236}">
                <a16:creationId xmlns:a16="http://schemas.microsoft.com/office/drawing/2014/main" id="{18F0F8B4-FF6E-CD20-FFA1-1AFF12263D25}"/>
              </a:ext>
            </a:extLst>
          </p:cNvPr>
          <p:cNvPicPr>
            <a:picLocks noChangeAspect="1"/>
          </p:cNvPicPr>
          <p:nvPr/>
        </p:nvPicPr>
        <p:blipFill rotWithShape="1">
          <a:blip r:embed="rId6">
            <a:extLst>
              <a:ext uri="{28A0092B-C50C-407E-A947-70E740481C1C}">
                <a14:useLocalDpi xmlns:a14="http://schemas.microsoft.com/office/drawing/2010/main" val="0"/>
              </a:ext>
            </a:extLst>
          </a:blip>
          <a:srcRect r="3" b="3"/>
          <a:stretch/>
        </p:blipFill>
        <p:spPr>
          <a:xfrm>
            <a:off x="9182967" y="852957"/>
            <a:ext cx="1800000" cy="180000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20" name="TextBox 19">
            <a:extLst>
              <a:ext uri="{FF2B5EF4-FFF2-40B4-BE49-F238E27FC236}">
                <a16:creationId xmlns:a16="http://schemas.microsoft.com/office/drawing/2014/main" id="{6A307108-E968-9B1D-50A5-35D4E62F1914}"/>
              </a:ext>
            </a:extLst>
          </p:cNvPr>
          <p:cNvSpPr txBox="1"/>
          <p:nvPr/>
        </p:nvSpPr>
        <p:spPr>
          <a:xfrm>
            <a:off x="186267" y="3026086"/>
            <a:ext cx="2648306" cy="2554545"/>
          </a:xfrm>
          <a:prstGeom prst="rect">
            <a:avLst/>
          </a:prstGeom>
          <a:noFill/>
        </p:spPr>
        <p:txBody>
          <a:bodyPr wrap="square">
            <a:spAutoFit/>
          </a:bodyPr>
          <a:lstStyle/>
          <a:p>
            <a:pPr marL="0" indent="0">
              <a:spcBef>
                <a:spcPts val="0"/>
              </a:spcBef>
              <a:buNone/>
            </a:pPr>
            <a:r>
              <a:rPr lang="cs-CZ" sz="2000" dirty="0"/>
              <a:t>Tři čtvrtiny (75%) žijí v </a:t>
            </a:r>
            <a:r>
              <a:rPr lang="cs-CZ" sz="2000" b="1" dirty="0"/>
              <a:t>soukromém</a:t>
            </a:r>
            <a:r>
              <a:rPr lang="cs-CZ" sz="2000" dirty="0"/>
              <a:t> ubytování, 10% v </a:t>
            </a:r>
            <a:r>
              <a:rPr lang="cs-CZ" sz="2000" b="1" dirty="0"/>
              <a:t>solidárních</a:t>
            </a:r>
            <a:r>
              <a:rPr lang="cs-CZ" sz="2000" dirty="0"/>
              <a:t> domácnostech (českých či ukrajinských) a 15% je ve </a:t>
            </a:r>
            <a:r>
              <a:rPr lang="cs-CZ" sz="2000" b="1" dirty="0"/>
              <a:t>státem financovaném</a:t>
            </a:r>
            <a:r>
              <a:rPr lang="cs-CZ" sz="2000" dirty="0"/>
              <a:t> ubytování.</a:t>
            </a:r>
          </a:p>
        </p:txBody>
      </p:sp>
      <p:sp>
        <p:nvSpPr>
          <p:cNvPr id="22" name="TextBox 21">
            <a:extLst>
              <a:ext uri="{FF2B5EF4-FFF2-40B4-BE49-F238E27FC236}">
                <a16:creationId xmlns:a16="http://schemas.microsoft.com/office/drawing/2014/main" id="{523ACA79-2F86-8CB0-18C5-27098FD4763F}"/>
              </a:ext>
            </a:extLst>
          </p:cNvPr>
          <p:cNvSpPr txBox="1"/>
          <p:nvPr/>
        </p:nvSpPr>
        <p:spPr>
          <a:xfrm>
            <a:off x="2933794" y="3026086"/>
            <a:ext cx="2909472" cy="3477875"/>
          </a:xfrm>
          <a:prstGeom prst="rect">
            <a:avLst/>
          </a:prstGeom>
          <a:noFill/>
        </p:spPr>
        <p:txBody>
          <a:bodyPr wrap="square">
            <a:spAutoFit/>
          </a:bodyPr>
          <a:lstStyle/>
          <a:p>
            <a:pPr marL="0" indent="0">
              <a:spcBef>
                <a:spcPts val="0"/>
              </a:spcBef>
              <a:buNone/>
            </a:pPr>
            <a:r>
              <a:rPr lang="cs-CZ" sz="2000" b="1" dirty="0"/>
              <a:t>Zvýšená rizika</a:t>
            </a:r>
            <a:r>
              <a:rPr lang="cs-CZ" sz="2000" dirty="0"/>
              <a:t>, především pro ženy, v oblastech jako je sexuální vykořisťování a zneužívání, genderově podmíněné násilí, obchodování s lidmi, pracovní vykořisťování a rizika zajištění ochrany pro děti odloučené od rodičů a blízkých rodinných příslušníků.</a:t>
            </a:r>
          </a:p>
        </p:txBody>
      </p:sp>
      <p:sp>
        <p:nvSpPr>
          <p:cNvPr id="24" name="TextBox 23">
            <a:extLst>
              <a:ext uri="{FF2B5EF4-FFF2-40B4-BE49-F238E27FC236}">
                <a16:creationId xmlns:a16="http://schemas.microsoft.com/office/drawing/2014/main" id="{7F08AA63-49F4-C81C-95F6-387D7B81A690}"/>
              </a:ext>
            </a:extLst>
          </p:cNvPr>
          <p:cNvSpPr txBox="1"/>
          <p:nvPr/>
        </p:nvSpPr>
        <p:spPr>
          <a:xfrm>
            <a:off x="5969904" y="3026086"/>
            <a:ext cx="2607272" cy="3785652"/>
          </a:xfrm>
          <a:prstGeom prst="rect">
            <a:avLst/>
          </a:prstGeom>
          <a:noFill/>
        </p:spPr>
        <p:txBody>
          <a:bodyPr wrap="square" lIns="91440" tIns="45720" rIns="91440" bIns="45720" anchor="t">
            <a:spAutoFit/>
          </a:bodyPr>
          <a:lstStyle/>
          <a:p>
            <a:r>
              <a:rPr lang="cs-CZ" sz="2000" dirty="0"/>
              <a:t>Překážky v přístupu k zdravotním službám z důvodu neznalosti</a:t>
            </a:r>
            <a:r>
              <a:rPr lang="cs-CZ" sz="2000" b="1" dirty="0"/>
              <a:t> jazyka</a:t>
            </a:r>
            <a:r>
              <a:rPr lang="cs-CZ" sz="2000" dirty="0"/>
              <a:t> a nedostatku </a:t>
            </a:r>
            <a:r>
              <a:rPr lang="cs-CZ" sz="2000" b="1" dirty="0"/>
              <a:t>znalostí</a:t>
            </a:r>
            <a:r>
              <a:rPr lang="cs-CZ" sz="2000" dirty="0"/>
              <a:t> o zdravotním pojištění a způsobu fungování zdravotních služeb. </a:t>
            </a:r>
            <a:r>
              <a:rPr lang="cs-CZ" sz="2000" b="1" dirty="0"/>
              <a:t>Nízká míra proočkovanosti </a:t>
            </a:r>
            <a:r>
              <a:rPr lang="cs-CZ" sz="2000" dirty="0"/>
              <a:t>spojená s rizikem vzniku ohnisek nemocí. Nedostatek pediatrů.</a:t>
            </a:r>
            <a:endParaRPr lang="en-US" sz="2000" dirty="0"/>
          </a:p>
        </p:txBody>
      </p:sp>
      <p:sp>
        <p:nvSpPr>
          <p:cNvPr id="26" name="TextBox 25">
            <a:extLst>
              <a:ext uri="{FF2B5EF4-FFF2-40B4-BE49-F238E27FC236}">
                <a16:creationId xmlns:a16="http://schemas.microsoft.com/office/drawing/2014/main" id="{620F1E6E-15E4-0535-C2B1-BA186558AAEE}"/>
              </a:ext>
            </a:extLst>
          </p:cNvPr>
          <p:cNvSpPr txBox="1"/>
          <p:nvPr/>
        </p:nvSpPr>
        <p:spPr>
          <a:xfrm>
            <a:off x="8846106" y="3026086"/>
            <a:ext cx="2970756" cy="2246769"/>
          </a:xfrm>
          <a:prstGeom prst="rect">
            <a:avLst/>
          </a:prstGeom>
          <a:noFill/>
        </p:spPr>
        <p:txBody>
          <a:bodyPr wrap="square" lIns="91440" tIns="45720" rIns="91440" bIns="45720" anchor="t">
            <a:spAutoFit/>
          </a:bodyPr>
          <a:lstStyle/>
          <a:p>
            <a:r>
              <a:rPr lang="cs-CZ" sz="2000"/>
              <a:t>Nedostatek míst ve školách</a:t>
            </a:r>
            <a:r>
              <a:rPr lang="en-US" sz="2000"/>
              <a:t>,</a:t>
            </a:r>
            <a:r>
              <a:rPr lang="cs-CZ" sz="2000"/>
              <a:t> neznalost češtiny, nedostatek učitelů a potřeba psychosociální pomoci. </a:t>
            </a:r>
            <a:r>
              <a:rPr lang="cs-CZ" sz="2000">
                <a:ea typeface="+mn-lt"/>
                <a:cs typeface="+mn-lt"/>
              </a:rPr>
              <a:t>Speciálně problematická je situace mladých lidí ve věku</a:t>
            </a:r>
            <a:r>
              <a:rPr lang="en-US" sz="2000">
                <a:ea typeface="+mn-lt"/>
                <a:cs typeface="+mn-lt"/>
              </a:rPr>
              <a:t> </a:t>
            </a:r>
            <a:r>
              <a:rPr lang="en-US" sz="2000" b="1">
                <a:ea typeface="+mn-lt"/>
                <a:cs typeface="+mn-lt"/>
              </a:rPr>
              <a:t>15-17 </a:t>
            </a:r>
            <a:r>
              <a:rPr lang="cs-CZ" sz="2000" b="1">
                <a:ea typeface="+mn-lt"/>
                <a:cs typeface="+mn-lt"/>
              </a:rPr>
              <a:t>let</a:t>
            </a:r>
            <a:r>
              <a:rPr lang="en-US" sz="2000">
                <a:ea typeface="+mn-lt"/>
                <a:cs typeface="+mn-lt"/>
              </a:rPr>
              <a:t>. </a:t>
            </a:r>
            <a:endParaRPr lang="en-US" sz="2000"/>
          </a:p>
        </p:txBody>
      </p:sp>
      <p:sp>
        <p:nvSpPr>
          <p:cNvPr id="27" name="TextBox 26">
            <a:extLst>
              <a:ext uri="{FF2B5EF4-FFF2-40B4-BE49-F238E27FC236}">
                <a16:creationId xmlns:a16="http://schemas.microsoft.com/office/drawing/2014/main" id="{45D3DB4E-B0F1-D6B5-2655-D55E7655B9B3}"/>
              </a:ext>
            </a:extLst>
          </p:cNvPr>
          <p:cNvSpPr txBox="1"/>
          <p:nvPr/>
        </p:nvSpPr>
        <p:spPr>
          <a:xfrm>
            <a:off x="162195" y="2472267"/>
            <a:ext cx="2327007" cy="461665"/>
          </a:xfrm>
          <a:prstGeom prst="rect">
            <a:avLst/>
          </a:prstGeom>
          <a:noFill/>
        </p:spPr>
        <p:txBody>
          <a:bodyPr wrap="square" rtlCol="0">
            <a:spAutoFit/>
          </a:bodyPr>
          <a:lstStyle/>
          <a:p>
            <a:pPr algn="ctr"/>
            <a:r>
              <a:rPr lang="cs-CZ" sz="2400" b="1">
                <a:solidFill>
                  <a:srgbClr val="00B0F0"/>
                </a:solidFill>
              </a:rPr>
              <a:t>Bydlení</a:t>
            </a:r>
            <a:endParaRPr lang="en-US" sz="2000" b="1">
              <a:solidFill>
                <a:srgbClr val="00B0F0"/>
              </a:solidFill>
            </a:endParaRPr>
          </a:p>
        </p:txBody>
      </p:sp>
      <p:sp>
        <p:nvSpPr>
          <p:cNvPr id="28" name="TextBox 27">
            <a:extLst>
              <a:ext uri="{FF2B5EF4-FFF2-40B4-BE49-F238E27FC236}">
                <a16:creationId xmlns:a16="http://schemas.microsoft.com/office/drawing/2014/main" id="{99D0F2EC-8E77-5AFE-6632-BC4B0090F084}"/>
              </a:ext>
            </a:extLst>
          </p:cNvPr>
          <p:cNvSpPr txBox="1"/>
          <p:nvPr/>
        </p:nvSpPr>
        <p:spPr>
          <a:xfrm>
            <a:off x="3125326" y="2452902"/>
            <a:ext cx="1937542" cy="461665"/>
          </a:xfrm>
          <a:prstGeom prst="rect">
            <a:avLst/>
          </a:prstGeom>
          <a:noFill/>
        </p:spPr>
        <p:txBody>
          <a:bodyPr wrap="square" rtlCol="0">
            <a:spAutoFit/>
          </a:bodyPr>
          <a:lstStyle/>
          <a:p>
            <a:pPr algn="ctr"/>
            <a:r>
              <a:rPr lang="cs-CZ" sz="2400" b="1">
                <a:solidFill>
                  <a:srgbClr val="00B0F0"/>
                </a:solidFill>
              </a:rPr>
              <a:t>Ochrana</a:t>
            </a:r>
            <a:endParaRPr lang="en-US" sz="2000" b="1">
              <a:solidFill>
                <a:srgbClr val="00B0F0"/>
              </a:solidFill>
            </a:endParaRPr>
          </a:p>
        </p:txBody>
      </p:sp>
      <p:sp>
        <p:nvSpPr>
          <p:cNvPr id="29" name="TextBox 28">
            <a:extLst>
              <a:ext uri="{FF2B5EF4-FFF2-40B4-BE49-F238E27FC236}">
                <a16:creationId xmlns:a16="http://schemas.microsoft.com/office/drawing/2014/main" id="{9298F1C5-EF42-9352-49E1-40507248DACC}"/>
              </a:ext>
            </a:extLst>
          </p:cNvPr>
          <p:cNvSpPr txBox="1"/>
          <p:nvPr/>
        </p:nvSpPr>
        <p:spPr>
          <a:xfrm>
            <a:off x="6139217" y="2452902"/>
            <a:ext cx="1937542" cy="461665"/>
          </a:xfrm>
          <a:prstGeom prst="rect">
            <a:avLst/>
          </a:prstGeom>
          <a:noFill/>
        </p:spPr>
        <p:txBody>
          <a:bodyPr wrap="square" rtlCol="0">
            <a:spAutoFit/>
          </a:bodyPr>
          <a:lstStyle/>
          <a:p>
            <a:pPr algn="ctr"/>
            <a:r>
              <a:rPr lang="cs-CZ" sz="2400" b="1">
                <a:solidFill>
                  <a:srgbClr val="00B0F0"/>
                </a:solidFill>
              </a:rPr>
              <a:t>Zdraví</a:t>
            </a:r>
            <a:endParaRPr lang="en-US" sz="2000" b="1">
              <a:solidFill>
                <a:srgbClr val="00B0F0"/>
              </a:solidFill>
            </a:endParaRPr>
          </a:p>
        </p:txBody>
      </p:sp>
      <p:sp>
        <p:nvSpPr>
          <p:cNvPr id="30" name="TextBox 29">
            <a:extLst>
              <a:ext uri="{FF2B5EF4-FFF2-40B4-BE49-F238E27FC236}">
                <a16:creationId xmlns:a16="http://schemas.microsoft.com/office/drawing/2014/main" id="{3F196825-2CA3-E7FD-2767-5ED30CC1D637}"/>
              </a:ext>
            </a:extLst>
          </p:cNvPr>
          <p:cNvSpPr txBox="1"/>
          <p:nvPr/>
        </p:nvSpPr>
        <p:spPr>
          <a:xfrm>
            <a:off x="9114196" y="2424714"/>
            <a:ext cx="1937542" cy="461665"/>
          </a:xfrm>
          <a:prstGeom prst="rect">
            <a:avLst/>
          </a:prstGeom>
          <a:noFill/>
        </p:spPr>
        <p:txBody>
          <a:bodyPr wrap="square" rtlCol="0">
            <a:spAutoFit/>
          </a:bodyPr>
          <a:lstStyle/>
          <a:p>
            <a:pPr algn="ctr"/>
            <a:r>
              <a:rPr lang="cs-CZ" sz="2400" b="1">
                <a:solidFill>
                  <a:srgbClr val="00B0F0"/>
                </a:solidFill>
              </a:rPr>
              <a:t>Vzdělávání</a:t>
            </a:r>
            <a:endParaRPr lang="en-US" sz="2000" b="1">
              <a:solidFill>
                <a:srgbClr val="00B0F0"/>
              </a:solidFill>
            </a:endParaRPr>
          </a:p>
        </p:txBody>
      </p:sp>
    </p:spTree>
    <p:extLst>
      <p:ext uri="{BB962C8B-B14F-4D97-AF65-F5344CB8AC3E}">
        <p14:creationId xmlns:p14="http://schemas.microsoft.com/office/powerpoint/2010/main" val="955411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87A83E-9790-9637-9F19-84D0ECD8D28F}"/>
              </a:ext>
            </a:extLst>
          </p:cNvPr>
          <p:cNvSpPr txBox="1"/>
          <p:nvPr/>
        </p:nvSpPr>
        <p:spPr>
          <a:xfrm>
            <a:off x="0" y="-2641"/>
            <a:ext cx="12192000" cy="769441"/>
          </a:xfrm>
          <a:prstGeom prst="rect">
            <a:avLst/>
          </a:prstGeom>
          <a:solidFill>
            <a:srgbClr val="00B0F0"/>
          </a:solidFill>
          <a:ln>
            <a:solidFill>
              <a:schemeClr val="accent1"/>
            </a:solidFill>
          </a:ln>
        </p:spPr>
        <p:txBody>
          <a:bodyPr wrap="square" lIns="91440" tIns="45720" rIns="91440" bIns="45720" rtlCol="0" anchor="t">
            <a:spAutoFit/>
          </a:bodyPr>
          <a:lstStyle/>
          <a:p>
            <a:pPr algn="ctr"/>
            <a:r>
              <a:rPr lang="cs-CZ" sz="4400" b="1">
                <a:solidFill>
                  <a:schemeClr val="bg1"/>
                </a:solidFill>
              </a:rPr>
              <a:t>Výzvy, kterým čelí romští uprchlíci</a:t>
            </a:r>
            <a:endParaRPr lang="en-US" sz="4400" b="1">
              <a:solidFill>
                <a:schemeClr val="bg1"/>
              </a:solidFill>
              <a:cs typeface="Calibri"/>
            </a:endParaRPr>
          </a:p>
        </p:txBody>
      </p:sp>
      <p:sp>
        <p:nvSpPr>
          <p:cNvPr id="3" name="TextBox 2">
            <a:extLst>
              <a:ext uri="{FF2B5EF4-FFF2-40B4-BE49-F238E27FC236}">
                <a16:creationId xmlns:a16="http://schemas.microsoft.com/office/drawing/2014/main" id="{9F7ED567-48D7-3AF9-756D-A883DA20A3C0}"/>
              </a:ext>
            </a:extLst>
          </p:cNvPr>
          <p:cNvSpPr txBox="1"/>
          <p:nvPr/>
        </p:nvSpPr>
        <p:spPr>
          <a:xfrm>
            <a:off x="1048225" y="1297116"/>
            <a:ext cx="10095550" cy="4708981"/>
          </a:xfrm>
          <a:prstGeom prst="rect">
            <a:avLst/>
          </a:prstGeom>
          <a:noFill/>
          <a:ln w="28575">
            <a:noFill/>
          </a:ln>
        </p:spPr>
        <p:txBody>
          <a:bodyPr wrap="square" lIns="91440" tIns="45720" rIns="91440" bIns="45720" anchor="t">
            <a:spAutoFit/>
          </a:bodyPr>
          <a:lstStyle/>
          <a:p>
            <a:pPr>
              <a:spcBef>
                <a:spcPts val="2400"/>
              </a:spcBef>
              <a:tabLst>
                <a:tab pos="72000" algn="l"/>
              </a:tabLst>
            </a:pPr>
            <a:r>
              <a:rPr lang="cs-CZ" sz="2400" b="1">
                <a:solidFill>
                  <a:srgbClr val="C00000"/>
                </a:solidFill>
                <a:latin typeface="Calibri"/>
                <a:ea typeface="Times New Roman" panose="02020603050405020304" pitchFamily="18" charset="0"/>
                <a:cs typeface="Calibri"/>
              </a:rPr>
              <a:t>Chudoba</a:t>
            </a:r>
            <a:r>
              <a:rPr lang="cs-CZ" sz="2400" b="1">
                <a:latin typeface="Calibri"/>
                <a:ea typeface="Times New Roman" panose="02020603050405020304" pitchFamily="18" charset="0"/>
                <a:cs typeface="Calibri"/>
              </a:rPr>
              <a:t>: </a:t>
            </a:r>
            <a:r>
              <a:rPr lang="cs-CZ" sz="2000">
                <a:latin typeface="Calibri"/>
                <a:ea typeface="Times New Roman" panose="02020603050405020304" pitchFamily="18" charset="0"/>
                <a:cs typeface="Calibri"/>
              </a:rPr>
              <a:t>jen 30% domácností má nějaké úspory (které pokryjí jejich náklady v řádu týdnů).</a:t>
            </a:r>
          </a:p>
          <a:p>
            <a:pPr lvl="0">
              <a:spcBef>
                <a:spcPts val="2400"/>
              </a:spcBef>
              <a:tabLst>
                <a:tab pos="72000" algn="l"/>
              </a:tabLst>
            </a:pPr>
            <a:r>
              <a:rPr lang="cs-CZ" sz="2400" b="1">
                <a:solidFill>
                  <a:srgbClr val="C00000"/>
                </a:solidFill>
                <a:latin typeface="Calibri"/>
                <a:ea typeface="Times New Roman" panose="02020603050405020304" pitchFamily="18" charset="0"/>
                <a:cs typeface="Calibri"/>
              </a:rPr>
              <a:t>Diskriminace</a:t>
            </a:r>
            <a:r>
              <a:rPr lang="cs-CZ" sz="2400" b="1">
                <a:latin typeface="Calibri"/>
                <a:ea typeface="Times New Roman" panose="02020603050405020304" pitchFamily="18" charset="0"/>
                <a:cs typeface="Calibri"/>
              </a:rPr>
              <a:t>: </a:t>
            </a:r>
            <a:r>
              <a:rPr lang="cs-CZ" sz="2000">
                <a:latin typeface="Calibri"/>
                <a:ea typeface="Times New Roman" panose="02020603050405020304" pitchFamily="18" charset="0"/>
                <a:cs typeface="Calibri"/>
              </a:rPr>
              <a:t>ze strany české většinové společnosti (30%), ale i ze strany úřadů (14%) či ostatních ukrajinských uprchlíků (9%).</a:t>
            </a:r>
          </a:p>
          <a:p>
            <a:pPr>
              <a:spcBef>
                <a:spcPts val="2400"/>
              </a:spcBef>
              <a:tabLst>
                <a:tab pos="72000" algn="l"/>
              </a:tabLst>
            </a:pPr>
            <a:r>
              <a:rPr lang="cs-CZ" sz="2400" b="1">
                <a:solidFill>
                  <a:srgbClr val="C00000"/>
                </a:solidFill>
                <a:effectLst/>
                <a:latin typeface="Calibri"/>
                <a:ea typeface="Times New Roman" panose="02020603050405020304" pitchFamily="18" charset="0"/>
                <a:cs typeface="Calibri"/>
              </a:rPr>
              <a:t>Jazyková bariéra</a:t>
            </a:r>
            <a:r>
              <a:rPr lang="cs-CZ" sz="2400" b="1">
                <a:effectLst/>
                <a:latin typeface="Calibri"/>
                <a:ea typeface="Times New Roman" panose="02020603050405020304" pitchFamily="18" charset="0"/>
                <a:cs typeface="Calibri"/>
              </a:rPr>
              <a:t>: </a:t>
            </a:r>
            <a:r>
              <a:rPr lang="cs-CZ" sz="2000">
                <a:latin typeface="Calibri"/>
                <a:ea typeface="Times New Roman" panose="02020603050405020304" pitchFamily="18" charset="0"/>
                <a:cs typeface="Calibri"/>
              </a:rPr>
              <a:t>20</a:t>
            </a:r>
            <a:r>
              <a:rPr lang="cs-CZ" sz="2000">
                <a:effectLst/>
                <a:latin typeface="Calibri"/>
                <a:ea typeface="Times New Roman" panose="02020603050405020304" pitchFamily="18" charset="0"/>
                <a:cs typeface="Calibri"/>
              </a:rPr>
              <a:t>% rodin uvedlo romštinu jako svůj první jazyk.</a:t>
            </a:r>
            <a:endParaRPr lang="cs-CZ" sz="2000">
              <a:effectLst/>
              <a:latin typeface="Calibri" panose="020F0502020204030204" pitchFamily="34" charset="0"/>
              <a:ea typeface="Times New Roman" panose="02020603050405020304" pitchFamily="18" charset="0"/>
              <a:cs typeface="Calibri"/>
            </a:endParaRPr>
          </a:p>
          <a:p>
            <a:pPr>
              <a:spcBef>
                <a:spcPts val="2400"/>
              </a:spcBef>
              <a:tabLst>
                <a:tab pos="72000" algn="l"/>
              </a:tabLst>
            </a:pPr>
            <a:r>
              <a:rPr lang="cs-CZ" sz="2400" b="1">
                <a:solidFill>
                  <a:srgbClr val="C00000"/>
                </a:solidFill>
                <a:latin typeface="Calibri"/>
                <a:ea typeface="Times New Roman" panose="02020603050405020304" pitchFamily="18" charset="0"/>
                <a:cs typeface="Calibri"/>
              </a:rPr>
              <a:t>Nízké vzdělání rodičů</a:t>
            </a:r>
            <a:r>
              <a:rPr lang="cs-CZ" sz="2400" b="1">
                <a:latin typeface="Calibri"/>
                <a:ea typeface="Times New Roman" panose="02020603050405020304" pitchFamily="18" charset="0"/>
                <a:cs typeface="Calibri"/>
              </a:rPr>
              <a:t>:</a:t>
            </a:r>
            <a:r>
              <a:rPr lang="cs-CZ">
                <a:latin typeface="Calibri"/>
                <a:ea typeface="Times New Roman" panose="02020603050405020304" pitchFamily="18" charset="0"/>
                <a:cs typeface="Calibri"/>
              </a:rPr>
              <a:t> </a:t>
            </a:r>
            <a:r>
              <a:rPr lang="cs-CZ" sz="2000">
                <a:latin typeface="Calibri"/>
                <a:ea typeface="Times New Roman" panose="02020603050405020304" pitchFamily="18" charset="0"/>
                <a:cs typeface="Calibri"/>
              </a:rPr>
              <a:t>pouze 10% z nich má vyšší než základní vzdělání.</a:t>
            </a:r>
            <a:endParaRPr lang="cs-CZ">
              <a:latin typeface="Calibri"/>
              <a:ea typeface="Times New Roman" panose="02020603050405020304" pitchFamily="18" charset="0"/>
              <a:cs typeface="Calibri"/>
            </a:endParaRPr>
          </a:p>
          <a:p>
            <a:pPr>
              <a:spcBef>
                <a:spcPts val="2400"/>
              </a:spcBef>
              <a:tabLst>
                <a:tab pos="72000" algn="l"/>
              </a:tabLst>
            </a:pPr>
            <a:r>
              <a:rPr lang="cs-CZ" sz="2400" b="1">
                <a:solidFill>
                  <a:srgbClr val="C00000"/>
                </a:solidFill>
                <a:effectLst/>
                <a:latin typeface="Calibri"/>
                <a:ea typeface="Times New Roman" panose="02020603050405020304" pitchFamily="18" charset="0"/>
                <a:cs typeface="Calibri"/>
              </a:rPr>
              <a:t>Nízká míra zapojení do vzdělávání</a:t>
            </a:r>
            <a:r>
              <a:rPr lang="cs-CZ" sz="2400" b="1">
                <a:latin typeface="Calibri"/>
                <a:ea typeface="Times New Roman" panose="02020603050405020304" pitchFamily="18" charset="0"/>
                <a:cs typeface="Calibri"/>
              </a:rPr>
              <a:t>: </a:t>
            </a:r>
            <a:r>
              <a:rPr lang="cs-CZ" sz="2000">
                <a:latin typeface="Calibri"/>
                <a:ea typeface="Times New Roman" panose="02020603050405020304" pitchFamily="18" charset="0"/>
                <a:cs typeface="Calibri"/>
              </a:rPr>
              <a:t>V lednu 2023 bylo jen 35% dětí romských uprchlíků ve věku 3-15 zapsáno do formálního vzdělávání (80% z nich se účastnilo nějakého typu vzdělávání, včetně adaptačních skupin nebo neformálního vzdělávání) - v porovnání s celkovou populací ukrajinských uprchlíků, kde je 92% dětí zapsáno v základních školách (66% v mateřských školách).</a:t>
            </a:r>
            <a:endParaRPr lang="cs-CZ" sz="2000">
              <a:effectLst/>
              <a:latin typeface="Calibri"/>
              <a:ea typeface="Times New Roman" panose="02020603050405020304" pitchFamily="18" charset="0"/>
              <a:cs typeface="Calibri"/>
            </a:endParaRPr>
          </a:p>
        </p:txBody>
      </p:sp>
      <p:sp>
        <p:nvSpPr>
          <p:cNvPr id="19" name="TextBox 18">
            <a:extLst>
              <a:ext uri="{FF2B5EF4-FFF2-40B4-BE49-F238E27FC236}">
                <a16:creationId xmlns:a16="http://schemas.microsoft.com/office/drawing/2014/main" id="{0174D5DB-A25C-4B38-A498-E7E33DA93A04}"/>
              </a:ext>
            </a:extLst>
          </p:cNvPr>
          <p:cNvSpPr txBox="1"/>
          <p:nvPr/>
        </p:nvSpPr>
        <p:spPr>
          <a:xfrm>
            <a:off x="1166385" y="6001361"/>
            <a:ext cx="8487814" cy="954107"/>
          </a:xfrm>
          <a:prstGeom prst="rect">
            <a:avLst/>
          </a:prstGeom>
          <a:noFill/>
        </p:spPr>
        <p:txBody>
          <a:bodyPr wrap="square" lIns="91440" tIns="45720" rIns="91440" bIns="45720" rtlCol="0" anchor="t">
            <a:spAutoFit/>
          </a:bodyPr>
          <a:lstStyle/>
          <a:p>
            <a:r>
              <a:rPr lang="cs-CZ" sz="1400" i="1" dirty="0"/>
              <a:t>Zdroje:  </a:t>
            </a:r>
            <a:r>
              <a:rPr lang="cs-CZ" sz="1400" i="1" dirty="0">
                <a:hlinkClick r:id="rId3"/>
              </a:rPr>
              <a:t>PAQ </a:t>
            </a:r>
            <a:r>
              <a:rPr lang="cs-CZ" sz="1400" i="1" dirty="0" err="1">
                <a:hlinkClick r:id="rId3"/>
              </a:rPr>
              <a:t>Research</a:t>
            </a:r>
            <a:r>
              <a:rPr lang="cs-CZ" sz="1400" i="1" dirty="0"/>
              <a:t>, červenec 2022. Šetření o romských ukrajinských uprchlících.</a:t>
            </a:r>
          </a:p>
          <a:p>
            <a:r>
              <a:rPr lang="cs-CZ" sz="1400" i="1" dirty="0"/>
              <a:t>               </a:t>
            </a:r>
            <a:r>
              <a:rPr lang="cs-CZ" sz="1400" i="1" dirty="0" err="1"/>
              <a:t>Romodrom</a:t>
            </a:r>
            <a:r>
              <a:rPr lang="cs-CZ" sz="1400" i="1" dirty="0"/>
              <a:t>, 2022, Humanitární programový dokument a zprávy pro UNICEF v České republice.</a:t>
            </a:r>
            <a:endParaRPr lang="cs-CZ" sz="1400" dirty="0">
              <a:ea typeface="+mn-lt"/>
              <a:cs typeface="+mn-lt"/>
            </a:endParaRPr>
          </a:p>
          <a:p>
            <a:r>
              <a:rPr lang="cs-CZ" sz="1400" i="1" dirty="0">
                <a:ea typeface="+mn-lt"/>
                <a:cs typeface="+mn-lt"/>
              </a:rPr>
              <a:t>               NMS Market </a:t>
            </a:r>
            <a:r>
              <a:rPr lang="cs-CZ" sz="1400" i="1" dirty="0" err="1">
                <a:ea typeface="+mn-lt"/>
                <a:cs typeface="+mn-lt"/>
              </a:rPr>
              <a:t>Research</a:t>
            </a:r>
            <a:r>
              <a:rPr lang="cs-CZ" sz="1400" i="1" dirty="0">
                <a:ea typeface="+mn-lt"/>
                <a:cs typeface="+mn-lt"/>
              </a:rPr>
              <a:t> pro </a:t>
            </a:r>
            <a:r>
              <a:rPr lang="cs-CZ" sz="1400" i="1" dirty="0" err="1">
                <a:ea typeface="+mn-lt"/>
                <a:cs typeface="+mn-lt"/>
              </a:rPr>
              <a:t>Romodrom</a:t>
            </a:r>
            <a:r>
              <a:rPr lang="cs-CZ" sz="1400" i="1" dirty="0">
                <a:ea typeface="+mn-lt"/>
                <a:cs typeface="+mn-lt"/>
              </a:rPr>
              <a:t>, únor 2023. Ukrajinští Romové v České republice.</a:t>
            </a:r>
            <a:endParaRPr lang="cs-CZ" sz="1400" dirty="0">
              <a:ea typeface="+mn-lt"/>
              <a:cs typeface="+mn-lt"/>
            </a:endParaRPr>
          </a:p>
          <a:p>
            <a:endParaRPr lang="cs-CZ" sz="1400" i="1" dirty="0"/>
          </a:p>
        </p:txBody>
      </p:sp>
    </p:spTree>
    <p:extLst>
      <p:ext uri="{BB962C8B-B14F-4D97-AF65-F5344CB8AC3E}">
        <p14:creationId xmlns:p14="http://schemas.microsoft.com/office/powerpoint/2010/main" val="410709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87A83E-9790-9637-9F19-84D0ECD8D28F}"/>
              </a:ext>
            </a:extLst>
          </p:cNvPr>
          <p:cNvSpPr txBox="1"/>
          <p:nvPr/>
        </p:nvSpPr>
        <p:spPr>
          <a:xfrm>
            <a:off x="0" y="-2641"/>
            <a:ext cx="12192000" cy="769441"/>
          </a:xfrm>
          <a:prstGeom prst="rect">
            <a:avLst/>
          </a:prstGeom>
          <a:solidFill>
            <a:srgbClr val="00B0F0"/>
          </a:solidFill>
          <a:ln>
            <a:solidFill>
              <a:schemeClr val="accent1"/>
            </a:solidFill>
          </a:ln>
        </p:spPr>
        <p:txBody>
          <a:bodyPr wrap="square" rtlCol="0">
            <a:spAutoFit/>
          </a:bodyPr>
          <a:lstStyle/>
          <a:p>
            <a:pPr algn="ctr"/>
            <a:r>
              <a:rPr lang="cs-CZ" sz="4400" b="1">
                <a:solidFill>
                  <a:schemeClr val="bg1"/>
                </a:solidFill>
              </a:rPr>
              <a:t>Základní principy fungování</a:t>
            </a:r>
            <a:endParaRPr lang="en-US" sz="4400" b="1">
              <a:solidFill>
                <a:srgbClr val="FFFF00"/>
              </a:solidFill>
            </a:endParaRPr>
          </a:p>
        </p:txBody>
      </p:sp>
      <p:sp>
        <p:nvSpPr>
          <p:cNvPr id="55" name="TextBox 54">
            <a:extLst>
              <a:ext uri="{FF2B5EF4-FFF2-40B4-BE49-F238E27FC236}">
                <a16:creationId xmlns:a16="http://schemas.microsoft.com/office/drawing/2014/main" id="{29384EF0-9FD8-F467-E2F3-00DE248609F9}"/>
              </a:ext>
            </a:extLst>
          </p:cNvPr>
          <p:cNvSpPr txBox="1"/>
          <p:nvPr/>
        </p:nvSpPr>
        <p:spPr>
          <a:xfrm>
            <a:off x="5141843" y="2486312"/>
            <a:ext cx="6480314" cy="1323439"/>
          </a:xfrm>
          <a:prstGeom prst="rect">
            <a:avLst/>
          </a:prstGeom>
          <a:noFill/>
        </p:spPr>
        <p:txBody>
          <a:bodyPr wrap="square" lIns="91440" tIns="45720" rIns="91440" bIns="45720" anchor="t">
            <a:spAutoFit/>
          </a:bodyPr>
          <a:lstStyle/>
          <a:p>
            <a:r>
              <a:rPr lang="cs-CZ" sz="2000" i="1">
                <a:solidFill>
                  <a:srgbClr val="000000"/>
                </a:solidFill>
              </a:rPr>
              <a:t>Práce prostřednictvím</a:t>
            </a:r>
            <a:r>
              <a:rPr lang="en-US" sz="2000" i="1">
                <a:solidFill>
                  <a:srgbClr val="000000"/>
                </a:solidFill>
              </a:rPr>
              <a:t> </a:t>
            </a:r>
            <a:r>
              <a:rPr lang="cs-CZ" sz="2000" i="1">
                <a:solidFill>
                  <a:srgbClr val="00B0F0"/>
                </a:solidFill>
              </a:rPr>
              <a:t>národních systémů </a:t>
            </a:r>
            <a:r>
              <a:rPr lang="cs-CZ" sz="2000" i="1"/>
              <a:t>a s nimi </a:t>
            </a:r>
            <a:r>
              <a:rPr lang="en-US" sz="2000" i="1">
                <a:solidFill>
                  <a:srgbClr val="000000"/>
                </a:solidFill>
              </a:rPr>
              <a:t>– </a:t>
            </a:r>
            <a:r>
              <a:rPr lang="cs-CZ" sz="2000" i="1">
                <a:solidFill>
                  <a:srgbClr val="000000"/>
                </a:solidFill>
              </a:rPr>
              <a:t>posilování systému tak, aby se zvládl vyrovnat s novými výzvami, a v důsledku z toho mohly čerpat </a:t>
            </a:r>
            <a:r>
              <a:rPr lang="cs-CZ" sz="2000" i="1">
                <a:solidFill>
                  <a:srgbClr val="00B0F0"/>
                </a:solidFill>
              </a:rPr>
              <a:t>všechny zranitelné skupiny</a:t>
            </a:r>
            <a:r>
              <a:rPr lang="cs-CZ" sz="2000" i="1">
                <a:solidFill>
                  <a:srgbClr val="000000"/>
                </a:solidFill>
              </a:rPr>
              <a:t>.</a:t>
            </a:r>
            <a:endParaRPr lang="en-US" sz="2000" i="1">
              <a:solidFill>
                <a:srgbClr val="000000"/>
              </a:solidFill>
            </a:endParaRPr>
          </a:p>
        </p:txBody>
      </p:sp>
      <p:sp>
        <p:nvSpPr>
          <p:cNvPr id="57" name="TextBox 56">
            <a:extLst>
              <a:ext uri="{FF2B5EF4-FFF2-40B4-BE49-F238E27FC236}">
                <a16:creationId xmlns:a16="http://schemas.microsoft.com/office/drawing/2014/main" id="{6A3B4FC0-DBE4-9DD3-83BC-C9FCFC4D1762}"/>
              </a:ext>
            </a:extLst>
          </p:cNvPr>
          <p:cNvSpPr txBox="1"/>
          <p:nvPr/>
        </p:nvSpPr>
        <p:spPr>
          <a:xfrm>
            <a:off x="5141843" y="4108753"/>
            <a:ext cx="6702132" cy="1015663"/>
          </a:xfrm>
          <a:prstGeom prst="rect">
            <a:avLst/>
          </a:prstGeom>
          <a:noFill/>
        </p:spPr>
        <p:txBody>
          <a:bodyPr wrap="square" lIns="91440" tIns="45720" rIns="91440" bIns="45720" anchor="t">
            <a:spAutoFit/>
          </a:bodyPr>
          <a:lstStyle/>
          <a:p>
            <a:r>
              <a:rPr lang="cs-CZ" sz="2000" i="1">
                <a:solidFill>
                  <a:srgbClr val="00B0F0"/>
                </a:solidFill>
              </a:rPr>
              <a:t>Hlas a participace </a:t>
            </a:r>
            <a:r>
              <a:rPr lang="cs-CZ" sz="2000" i="1"/>
              <a:t>uprchlíků jsou zohledněny v designu programů a následně implementovány prostřednictvím konzultací s nimi a jejich zpětné vazby. </a:t>
            </a:r>
            <a:endParaRPr lang="cs-CZ" sz="2000" i="1">
              <a:cs typeface="Calibri"/>
            </a:endParaRPr>
          </a:p>
        </p:txBody>
      </p:sp>
      <p:sp>
        <p:nvSpPr>
          <p:cNvPr id="59" name="TextBox 58">
            <a:extLst>
              <a:ext uri="{FF2B5EF4-FFF2-40B4-BE49-F238E27FC236}">
                <a16:creationId xmlns:a16="http://schemas.microsoft.com/office/drawing/2014/main" id="{8426B24A-DA5B-E572-4AC2-D3757FAD5126}"/>
              </a:ext>
            </a:extLst>
          </p:cNvPr>
          <p:cNvSpPr txBox="1"/>
          <p:nvPr/>
        </p:nvSpPr>
        <p:spPr>
          <a:xfrm>
            <a:off x="5141843" y="5513375"/>
            <a:ext cx="6702133" cy="1015663"/>
          </a:xfrm>
          <a:prstGeom prst="rect">
            <a:avLst/>
          </a:prstGeom>
          <a:noFill/>
        </p:spPr>
        <p:txBody>
          <a:bodyPr wrap="square" lIns="91440" tIns="45720" rIns="91440" bIns="45720" anchor="t">
            <a:spAutoFit/>
          </a:bodyPr>
          <a:lstStyle/>
          <a:p>
            <a:r>
              <a:rPr lang="cs-CZ" sz="2000" i="1"/>
              <a:t>Podpora</a:t>
            </a:r>
            <a:r>
              <a:rPr lang="en-US" sz="2000" i="1"/>
              <a:t> </a:t>
            </a:r>
            <a:r>
              <a:rPr lang="en-US" sz="2000" i="1">
                <a:solidFill>
                  <a:srgbClr val="00B0F0"/>
                </a:solidFill>
              </a:rPr>
              <a:t>integra</a:t>
            </a:r>
            <a:r>
              <a:rPr lang="cs-CZ" sz="2000" i="1">
                <a:solidFill>
                  <a:srgbClr val="00B0F0"/>
                </a:solidFill>
              </a:rPr>
              <a:t>ce</a:t>
            </a:r>
            <a:r>
              <a:rPr lang="en-US" sz="2000" i="1"/>
              <a:t> </a:t>
            </a:r>
            <a:r>
              <a:rPr lang="cs-CZ" sz="2000" i="1"/>
              <a:t>uprchlíků do české společnosti skrze všechny programové intervence a partnerství. Služby jsou poskytovány </a:t>
            </a:r>
            <a:r>
              <a:rPr lang="cs-CZ" sz="2000" i="1">
                <a:solidFill>
                  <a:srgbClr val="00B0F0"/>
                </a:solidFill>
              </a:rPr>
              <a:t>jak uprchlíkům, tak českým obyvatelům</a:t>
            </a:r>
            <a:r>
              <a:rPr lang="cs-CZ" sz="2000" i="1"/>
              <a:t>, kteří je potřebují.</a:t>
            </a:r>
            <a:endParaRPr lang="en-US" sz="2000" i="1">
              <a:cs typeface="Calibri"/>
            </a:endParaRPr>
          </a:p>
        </p:txBody>
      </p:sp>
      <p:grpSp>
        <p:nvGrpSpPr>
          <p:cNvPr id="2" name="Group 1">
            <a:extLst>
              <a:ext uri="{FF2B5EF4-FFF2-40B4-BE49-F238E27FC236}">
                <a16:creationId xmlns:a16="http://schemas.microsoft.com/office/drawing/2014/main" id="{C1C11F99-A4E1-9079-48D5-A92016B60115}"/>
              </a:ext>
            </a:extLst>
          </p:cNvPr>
          <p:cNvGrpSpPr/>
          <p:nvPr/>
        </p:nvGrpSpPr>
        <p:grpSpPr>
          <a:xfrm flipH="1">
            <a:off x="910900" y="1361769"/>
            <a:ext cx="3982652" cy="699350"/>
            <a:chOff x="2460624" y="204776"/>
            <a:chExt cx="3982652" cy="699350"/>
          </a:xfrm>
          <a:scene3d>
            <a:camera prst="orthographicFront"/>
            <a:lightRig rig="threePt" dir="t">
              <a:rot lat="0" lon="0" rev="7500000"/>
            </a:lightRig>
          </a:scene3d>
        </p:grpSpPr>
        <p:sp>
          <p:nvSpPr>
            <p:cNvPr id="14" name="Arrow: Pentagon 13">
              <a:extLst>
                <a:ext uri="{FF2B5EF4-FFF2-40B4-BE49-F238E27FC236}">
                  <a16:creationId xmlns:a16="http://schemas.microsoft.com/office/drawing/2014/main" id="{D9FC9454-EE99-ACBE-2EA9-7CC03CD35CAD}"/>
                </a:ext>
              </a:extLst>
            </p:cNvPr>
            <p:cNvSpPr/>
            <p:nvPr/>
          </p:nvSpPr>
          <p:spPr>
            <a:xfrm rot="10800000">
              <a:off x="2460624" y="204777"/>
              <a:ext cx="3982652" cy="699349"/>
            </a:xfrm>
            <a:prstGeom prst="homePlate">
              <a:avLst/>
            </a:prstGeom>
            <a:solidFill>
              <a:schemeClr val="accent1"/>
            </a:solidFill>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5" name="Arrow: Pentagon 4">
              <a:extLst>
                <a:ext uri="{FF2B5EF4-FFF2-40B4-BE49-F238E27FC236}">
                  <a16:creationId xmlns:a16="http://schemas.microsoft.com/office/drawing/2014/main" id="{F3A4381A-4217-2045-9974-344A89E4A504}"/>
                </a:ext>
              </a:extLst>
            </p:cNvPr>
            <p:cNvSpPr txBox="1"/>
            <p:nvPr/>
          </p:nvSpPr>
          <p:spPr>
            <a:xfrm>
              <a:off x="2635461" y="204776"/>
              <a:ext cx="3807815" cy="69934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7864" tIns="87630" rIns="163576" bIns="87630" numCol="1" spcCol="1270" anchor="ctr" anchorCtr="0">
              <a:noAutofit/>
            </a:bodyPr>
            <a:lstStyle/>
            <a:p>
              <a:pPr algn="ctr" defTabSz="1022350">
                <a:lnSpc>
                  <a:spcPct val="90000"/>
                </a:lnSpc>
                <a:spcBef>
                  <a:spcPct val="0"/>
                </a:spcBef>
                <a:spcAft>
                  <a:spcPct val="35000"/>
                </a:spcAft>
              </a:pPr>
              <a:r>
                <a:rPr lang="cs-CZ" sz="2300" b="1">
                  <a:solidFill>
                    <a:srgbClr val="FFFF00"/>
                  </a:solidFill>
                </a:rPr>
                <a:t>Komplexní přístup</a:t>
              </a:r>
              <a:endParaRPr lang="en-US"/>
            </a:p>
          </p:txBody>
        </p:sp>
      </p:grpSp>
      <p:grpSp>
        <p:nvGrpSpPr>
          <p:cNvPr id="4" name="Group 3">
            <a:extLst>
              <a:ext uri="{FF2B5EF4-FFF2-40B4-BE49-F238E27FC236}">
                <a16:creationId xmlns:a16="http://schemas.microsoft.com/office/drawing/2014/main" id="{63E04275-F40C-165E-2FD8-850A66A4174A}"/>
              </a:ext>
            </a:extLst>
          </p:cNvPr>
          <p:cNvGrpSpPr/>
          <p:nvPr/>
        </p:nvGrpSpPr>
        <p:grpSpPr>
          <a:xfrm flipH="1">
            <a:off x="910900" y="2798358"/>
            <a:ext cx="3982652" cy="699349"/>
            <a:chOff x="2460624" y="1641365"/>
            <a:chExt cx="3982652" cy="699349"/>
          </a:xfrm>
          <a:solidFill>
            <a:schemeClr val="accent1"/>
          </a:solidFill>
          <a:scene3d>
            <a:camera prst="orthographicFront"/>
            <a:lightRig rig="threePt" dir="t">
              <a:rot lat="0" lon="0" rev="7500000"/>
            </a:lightRig>
          </a:scene3d>
        </p:grpSpPr>
        <p:sp>
          <p:nvSpPr>
            <p:cNvPr id="11" name="Arrow: Pentagon 10">
              <a:extLst>
                <a:ext uri="{FF2B5EF4-FFF2-40B4-BE49-F238E27FC236}">
                  <a16:creationId xmlns:a16="http://schemas.microsoft.com/office/drawing/2014/main" id="{31025B15-2BDA-4031-F31C-19462D682CDF}"/>
                </a:ext>
              </a:extLst>
            </p:cNvPr>
            <p:cNvSpPr/>
            <p:nvPr/>
          </p:nvSpPr>
          <p:spPr>
            <a:xfrm rot="10800000">
              <a:off x="2460624" y="1641365"/>
              <a:ext cx="3982652" cy="699349"/>
            </a:xfrm>
            <a:prstGeom prst="homePlate">
              <a:avLst/>
            </a:prstGeom>
            <a:grpFill/>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Arrow: Pentagon 6">
              <a:extLst>
                <a:ext uri="{FF2B5EF4-FFF2-40B4-BE49-F238E27FC236}">
                  <a16:creationId xmlns:a16="http://schemas.microsoft.com/office/drawing/2014/main" id="{AF38DCA5-F9FE-BA8E-A9E2-C2DCF4C3D676}"/>
                </a:ext>
              </a:extLst>
            </p:cNvPr>
            <p:cNvSpPr txBox="1"/>
            <p:nvPr/>
          </p:nvSpPr>
          <p:spPr>
            <a:xfrm rot="21600000">
              <a:off x="2635461" y="1641365"/>
              <a:ext cx="3807815" cy="699349"/>
            </a:xfrm>
            <a:prstGeom prst="rect">
              <a:avLst/>
            </a:prstGeom>
            <a:no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7864" tIns="91440" rIns="170688" bIns="91440" numCol="1" spcCol="1270" anchor="ctr" anchorCtr="0">
              <a:noAutofit/>
            </a:bodyPr>
            <a:lstStyle/>
            <a:p>
              <a:pPr marL="0" lvl="0" indent="0" algn="ctr" defTabSz="1066800">
                <a:lnSpc>
                  <a:spcPct val="90000"/>
                </a:lnSpc>
                <a:spcBef>
                  <a:spcPct val="0"/>
                </a:spcBef>
                <a:spcAft>
                  <a:spcPct val="35000"/>
                </a:spcAft>
                <a:buNone/>
              </a:pPr>
              <a:r>
                <a:rPr lang="cs-CZ" sz="2400" b="1" kern="1200">
                  <a:solidFill>
                    <a:srgbClr val="FFFF00"/>
                  </a:solidFill>
                </a:rPr>
                <a:t>Udržitelnost</a:t>
              </a:r>
              <a:endParaRPr lang="en-US" sz="2400" b="1" kern="1200">
                <a:solidFill>
                  <a:srgbClr val="FFFF00"/>
                </a:solidFill>
              </a:endParaRPr>
            </a:p>
          </p:txBody>
        </p:sp>
      </p:grpSp>
      <p:grpSp>
        <p:nvGrpSpPr>
          <p:cNvPr id="5" name="Group 4">
            <a:extLst>
              <a:ext uri="{FF2B5EF4-FFF2-40B4-BE49-F238E27FC236}">
                <a16:creationId xmlns:a16="http://schemas.microsoft.com/office/drawing/2014/main" id="{F68A4E36-BEFA-A490-599A-438C8F095679}"/>
              </a:ext>
            </a:extLst>
          </p:cNvPr>
          <p:cNvGrpSpPr/>
          <p:nvPr/>
        </p:nvGrpSpPr>
        <p:grpSpPr>
          <a:xfrm flipH="1">
            <a:off x="910900" y="4234945"/>
            <a:ext cx="3982652" cy="699349"/>
            <a:chOff x="2460624" y="3077952"/>
            <a:chExt cx="3982652" cy="699349"/>
          </a:xfrm>
          <a:solidFill>
            <a:schemeClr val="accent1"/>
          </a:solidFill>
          <a:scene3d>
            <a:camera prst="orthographicFront"/>
            <a:lightRig rig="threePt" dir="t">
              <a:rot lat="0" lon="0" rev="7500000"/>
            </a:lightRig>
          </a:scene3d>
        </p:grpSpPr>
        <p:sp>
          <p:nvSpPr>
            <p:cNvPr id="9" name="Arrow: Pentagon 8">
              <a:extLst>
                <a:ext uri="{FF2B5EF4-FFF2-40B4-BE49-F238E27FC236}">
                  <a16:creationId xmlns:a16="http://schemas.microsoft.com/office/drawing/2014/main" id="{0B1DD379-0BC3-B5BD-41EE-8053DFA51915}"/>
                </a:ext>
              </a:extLst>
            </p:cNvPr>
            <p:cNvSpPr/>
            <p:nvPr/>
          </p:nvSpPr>
          <p:spPr>
            <a:xfrm rot="10800000">
              <a:off x="2460624" y="3077952"/>
              <a:ext cx="3982652" cy="699349"/>
            </a:xfrm>
            <a:prstGeom prst="homePlate">
              <a:avLst/>
            </a:prstGeom>
            <a:grpFill/>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Arrow: Pentagon 8">
              <a:extLst>
                <a:ext uri="{FF2B5EF4-FFF2-40B4-BE49-F238E27FC236}">
                  <a16:creationId xmlns:a16="http://schemas.microsoft.com/office/drawing/2014/main" id="{43FD6617-17DF-27B4-DB7A-D9C96E42C510}"/>
                </a:ext>
              </a:extLst>
            </p:cNvPr>
            <p:cNvSpPr txBox="1"/>
            <p:nvPr/>
          </p:nvSpPr>
          <p:spPr>
            <a:xfrm rot="21600000">
              <a:off x="2635461" y="3077952"/>
              <a:ext cx="3807815" cy="699349"/>
            </a:xfrm>
            <a:prstGeom prst="rect">
              <a:avLst/>
            </a:prstGeom>
            <a:no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7864" tIns="91440" rIns="170688" bIns="91440" numCol="1" spcCol="1270" anchor="ctr" anchorCtr="0">
              <a:noAutofit/>
            </a:bodyPr>
            <a:lstStyle/>
            <a:p>
              <a:pPr algn="ctr" defTabSz="1066800">
                <a:lnSpc>
                  <a:spcPct val="90000"/>
                </a:lnSpc>
                <a:spcBef>
                  <a:spcPct val="0"/>
                </a:spcBef>
                <a:spcAft>
                  <a:spcPct val="35000"/>
                </a:spcAft>
              </a:pPr>
              <a:r>
                <a:rPr lang="cs-CZ" sz="2400" b="1">
                  <a:solidFill>
                    <a:srgbClr val="FFFF00"/>
                  </a:solidFill>
                </a:rPr>
                <a:t>Zapojení uprchlíků</a:t>
              </a:r>
              <a:endParaRPr lang="en-US"/>
            </a:p>
          </p:txBody>
        </p:sp>
      </p:grpSp>
      <p:grpSp>
        <p:nvGrpSpPr>
          <p:cNvPr id="6" name="Group 5">
            <a:extLst>
              <a:ext uri="{FF2B5EF4-FFF2-40B4-BE49-F238E27FC236}">
                <a16:creationId xmlns:a16="http://schemas.microsoft.com/office/drawing/2014/main" id="{DE93D6A3-85A0-4E25-4798-7105DE873CD1}"/>
              </a:ext>
            </a:extLst>
          </p:cNvPr>
          <p:cNvGrpSpPr/>
          <p:nvPr/>
        </p:nvGrpSpPr>
        <p:grpSpPr>
          <a:xfrm flipH="1">
            <a:off x="910900" y="5671533"/>
            <a:ext cx="3982652" cy="699349"/>
            <a:chOff x="2460624" y="4514540"/>
            <a:chExt cx="3982652" cy="699349"/>
          </a:xfrm>
          <a:solidFill>
            <a:schemeClr val="accent1"/>
          </a:solidFill>
          <a:scene3d>
            <a:camera prst="orthographicFront"/>
            <a:lightRig rig="threePt" dir="t">
              <a:rot lat="0" lon="0" rev="7500000"/>
            </a:lightRig>
          </a:scene3d>
        </p:grpSpPr>
        <p:sp>
          <p:nvSpPr>
            <p:cNvPr id="7" name="Arrow: Pentagon 6">
              <a:extLst>
                <a:ext uri="{FF2B5EF4-FFF2-40B4-BE49-F238E27FC236}">
                  <a16:creationId xmlns:a16="http://schemas.microsoft.com/office/drawing/2014/main" id="{E7E44C61-CBC2-8D5F-0DDE-3BCC23D7AC1E}"/>
                </a:ext>
              </a:extLst>
            </p:cNvPr>
            <p:cNvSpPr/>
            <p:nvPr/>
          </p:nvSpPr>
          <p:spPr>
            <a:xfrm rot="10800000">
              <a:off x="2460624" y="4514540"/>
              <a:ext cx="3982652" cy="699349"/>
            </a:xfrm>
            <a:prstGeom prst="homePlate">
              <a:avLst/>
            </a:prstGeom>
            <a:grpFill/>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8" name="Arrow: Pentagon 10">
              <a:extLst>
                <a:ext uri="{FF2B5EF4-FFF2-40B4-BE49-F238E27FC236}">
                  <a16:creationId xmlns:a16="http://schemas.microsoft.com/office/drawing/2014/main" id="{60FF207B-9162-B841-272C-5E69C3E99C18}"/>
                </a:ext>
              </a:extLst>
            </p:cNvPr>
            <p:cNvSpPr txBox="1"/>
            <p:nvPr/>
          </p:nvSpPr>
          <p:spPr>
            <a:xfrm rot="21600000">
              <a:off x="2635461" y="4514540"/>
              <a:ext cx="3807815" cy="699349"/>
            </a:xfrm>
            <a:prstGeom prst="rect">
              <a:avLst/>
            </a:prstGeom>
            <a:no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7864" tIns="91440" rIns="170688" bIns="91440" numCol="1" spcCol="1270" anchor="ctr" anchorCtr="0">
              <a:noAutofit/>
            </a:bodyPr>
            <a:lstStyle/>
            <a:p>
              <a:pPr marL="0" lvl="0" indent="0" algn="ctr" defTabSz="1066800">
                <a:lnSpc>
                  <a:spcPct val="90000"/>
                </a:lnSpc>
                <a:spcBef>
                  <a:spcPct val="0"/>
                </a:spcBef>
                <a:spcAft>
                  <a:spcPct val="35000"/>
                </a:spcAft>
                <a:buNone/>
              </a:pPr>
              <a:r>
                <a:rPr lang="cs-CZ" sz="2400" b="1" kern="1200">
                  <a:solidFill>
                    <a:srgbClr val="FFFF00"/>
                  </a:solidFill>
                </a:rPr>
                <a:t>Sociální soudržnost</a:t>
              </a:r>
              <a:endParaRPr lang="en-US" sz="2400" b="1" kern="1200">
                <a:solidFill>
                  <a:srgbClr val="FFFF00"/>
                </a:solidFill>
              </a:endParaRPr>
            </a:p>
          </p:txBody>
        </p:sp>
      </p:grpSp>
      <p:sp>
        <p:nvSpPr>
          <p:cNvPr id="17" name="TextBox 16">
            <a:extLst>
              <a:ext uri="{FF2B5EF4-FFF2-40B4-BE49-F238E27FC236}">
                <a16:creationId xmlns:a16="http://schemas.microsoft.com/office/drawing/2014/main" id="{31CA9F7F-B6A9-F687-2BC5-DF0C2EB0A3AB}"/>
              </a:ext>
            </a:extLst>
          </p:cNvPr>
          <p:cNvSpPr txBox="1"/>
          <p:nvPr/>
        </p:nvSpPr>
        <p:spPr>
          <a:xfrm>
            <a:off x="5141843" y="1200874"/>
            <a:ext cx="6480314" cy="1015663"/>
          </a:xfrm>
          <a:prstGeom prst="rect">
            <a:avLst/>
          </a:prstGeom>
          <a:noFill/>
        </p:spPr>
        <p:txBody>
          <a:bodyPr wrap="square" lIns="91440" tIns="45720" rIns="91440" bIns="45720" anchor="t">
            <a:spAutoFit/>
          </a:bodyPr>
          <a:lstStyle/>
          <a:p>
            <a:r>
              <a:rPr lang="cs-CZ" sz="2000" i="1" dirty="0"/>
              <a:t>Poskytování </a:t>
            </a:r>
            <a:r>
              <a:rPr lang="cs-CZ" sz="2000" i="1" dirty="0">
                <a:solidFill>
                  <a:srgbClr val="00B0F0"/>
                </a:solidFill>
              </a:rPr>
              <a:t>komplexních služeb </a:t>
            </a:r>
            <a:r>
              <a:rPr lang="cs-CZ" sz="2000" i="1" dirty="0"/>
              <a:t>od raného dětství po adolescenci, speciálně pro obzvlášť zranitelné děti a rodiny. Koordinace opatření s ukrajinskou stranou.</a:t>
            </a:r>
            <a:endParaRPr lang="en-US" sz="2000" i="1" dirty="0"/>
          </a:p>
        </p:txBody>
      </p:sp>
    </p:spTree>
    <p:extLst>
      <p:ext uri="{BB962C8B-B14F-4D97-AF65-F5344CB8AC3E}">
        <p14:creationId xmlns:p14="http://schemas.microsoft.com/office/powerpoint/2010/main" val="227371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87A83E-9790-9637-9F19-84D0ECD8D28F}"/>
              </a:ext>
            </a:extLst>
          </p:cNvPr>
          <p:cNvSpPr txBox="1"/>
          <p:nvPr/>
        </p:nvSpPr>
        <p:spPr>
          <a:xfrm>
            <a:off x="0" y="-2641"/>
            <a:ext cx="12192000" cy="769441"/>
          </a:xfrm>
          <a:prstGeom prst="rect">
            <a:avLst/>
          </a:prstGeom>
          <a:solidFill>
            <a:srgbClr val="00B0F0"/>
          </a:solidFill>
          <a:ln>
            <a:solidFill>
              <a:schemeClr val="accent1"/>
            </a:solidFill>
          </a:ln>
        </p:spPr>
        <p:txBody>
          <a:bodyPr wrap="square" lIns="91440" tIns="45720" rIns="91440" bIns="45720" rtlCol="0" anchor="t">
            <a:spAutoFit/>
          </a:bodyPr>
          <a:lstStyle/>
          <a:p>
            <a:pPr algn="ctr"/>
            <a:r>
              <a:rPr lang="cs-CZ" sz="4400" b="1">
                <a:solidFill>
                  <a:schemeClr val="bg1"/>
                </a:solidFill>
              </a:rPr>
              <a:t>Partnerství pro děti</a:t>
            </a:r>
            <a:endParaRPr lang="en-US" sz="4400" b="1">
              <a:solidFill>
                <a:schemeClr val="bg1"/>
              </a:solidFill>
              <a:cs typeface="Calibri"/>
            </a:endParaRPr>
          </a:p>
        </p:txBody>
      </p:sp>
      <p:graphicFrame>
        <p:nvGraphicFramePr>
          <p:cNvPr id="9" name="Diagram 8">
            <a:extLst>
              <a:ext uri="{FF2B5EF4-FFF2-40B4-BE49-F238E27FC236}">
                <a16:creationId xmlns:a16="http://schemas.microsoft.com/office/drawing/2014/main" id="{58D099FB-D7C4-49CA-30C9-85CFBB31731B}"/>
              </a:ext>
            </a:extLst>
          </p:cNvPr>
          <p:cNvGraphicFramePr/>
          <p:nvPr>
            <p:extLst>
              <p:ext uri="{D42A27DB-BD31-4B8C-83A1-F6EECF244321}">
                <p14:modId xmlns:p14="http://schemas.microsoft.com/office/powerpoint/2010/main" val="3207826827"/>
              </p:ext>
            </p:extLst>
          </p:nvPr>
        </p:nvGraphicFramePr>
        <p:xfrm>
          <a:off x="0" y="1169905"/>
          <a:ext cx="6071887" cy="5277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4D4E4334-7C8A-4BB9-F5A7-80CF4806B9C4}"/>
              </a:ext>
            </a:extLst>
          </p:cNvPr>
          <p:cNvSpPr txBox="1"/>
          <p:nvPr/>
        </p:nvSpPr>
        <p:spPr>
          <a:xfrm>
            <a:off x="6183399" y="1216211"/>
            <a:ext cx="5923801" cy="1200329"/>
          </a:xfrm>
          <a:prstGeom prst="rect">
            <a:avLst/>
          </a:prstGeom>
          <a:noFill/>
        </p:spPr>
        <p:txBody>
          <a:bodyPr wrap="square" lIns="91440" tIns="45720" rIns="91440" bIns="45720" anchor="t">
            <a:spAutoFit/>
          </a:bodyPr>
          <a:lstStyle/>
          <a:p>
            <a:r>
              <a:rPr lang="cs-CZ" sz="2400" b="1" dirty="0">
                <a:solidFill>
                  <a:schemeClr val="accent1"/>
                </a:solidFill>
              </a:rPr>
              <a:t>Národní</a:t>
            </a:r>
            <a:endParaRPr lang="en-US" sz="2400" b="1" dirty="0">
              <a:solidFill>
                <a:schemeClr val="accent1"/>
              </a:solidFill>
            </a:endParaRPr>
          </a:p>
          <a:p>
            <a:r>
              <a:rPr lang="cs-CZ" sz="1600" dirty="0"/>
              <a:t>Podpora národních systémů prostřednictvím partnerství s ministerstvy a dalšími orgány na národní úrovni. UNICEF uzavřel partnerství s MŠMT, MPSV, MZ a MV.</a:t>
            </a:r>
            <a:endParaRPr lang="cs-CZ" sz="1600" dirty="0">
              <a:solidFill>
                <a:srgbClr val="000000"/>
              </a:solidFill>
              <a:cs typeface="Calibri"/>
            </a:endParaRPr>
          </a:p>
        </p:txBody>
      </p:sp>
      <p:sp>
        <p:nvSpPr>
          <p:cNvPr id="11" name="TextBox 10">
            <a:extLst>
              <a:ext uri="{FF2B5EF4-FFF2-40B4-BE49-F238E27FC236}">
                <a16:creationId xmlns:a16="http://schemas.microsoft.com/office/drawing/2014/main" id="{09F2BAE9-910F-3B51-E4D4-AF87631BD4CD}"/>
              </a:ext>
            </a:extLst>
          </p:cNvPr>
          <p:cNvSpPr txBox="1"/>
          <p:nvPr/>
        </p:nvSpPr>
        <p:spPr>
          <a:xfrm>
            <a:off x="6194456" y="2419241"/>
            <a:ext cx="5926005" cy="2185214"/>
          </a:xfrm>
          <a:prstGeom prst="rect">
            <a:avLst/>
          </a:prstGeom>
          <a:noFill/>
        </p:spPr>
        <p:txBody>
          <a:bodyPr wrap="square" lIns="91440" tIns="45720" rIns="91440" bIns="45720" anchor="t">
            <a:spAutoFit/>
          </a:bodyPr>
          <a:lstStyle/>
          <a:p>
            <a:r>
              <a:rPr lang="cs-CZ" sz="2400" b="1" dirty="0">
                <a:solidFill>
                  <a:schemeClr val="accent1"/>
                </a:solidFill>
              </a:rPr>
              <a:t>Lokální</a:t>
            </a:r>
            <a:endParaRPr lang="en-US" sz="2400" dirty="0">
              <a:solidFill>
                <a:schemeClr val="accent1"/>
              </a:solidFill>
            </a:endParaRPr>
          </a:p>
          <a:p>
            <a:r>
              <a:rPr lang="cs-CZ" sz="1600" dirty="0"/>
              <a:t>Podpora systémů na lokální úrovni v poskytování služeb pro děti a rodiny uprchlíků prostřednictvím partnerství s kraji, obcemi a dalšími orgány na místní úrovni</a:t>
            </a:r>
            <a:r>
              <a:rPr lang="cs-CZ" sz="1600" dirty="0">
                <a:solidFill>
                  <a:srgbClr val="000000"/>
                </a:solidFill>
              </a:rPr>
              <a:t>. </a:t>
            </a:r>
            <a:r>
              <a:rPr lang="cs-CZ" sz="1600" dirty="0"/>
              <a:t>UNICEF uzavřel partnerství s </a:t>
            </a:r>
            <a:r>
              <a:rPr lang="cs-CZ" sz="1600" dirty="0" err="1"/>
              <a:t>hl.m</a:t>
            </a:r>
            <a:r>
              <a:rPr lang="cs-CZ" sz="1600" dirty="0"/>
              <a:t>. Praha, ve kterém žije největší množství uprchlíků, za účelem poskytování komplexní podpory uprchlickým dětem a jejich rodinám. UNICEF také podporuje koordinaci mezioborové pomoci uprchlíkům na krajské úrovni prostřednictvím sítě krajských koordinátorů. </a:t>
            </a:r>
            <a:endParaRPr lang="cs-CZ" sz="1600" dirty="0">
              <a:solidFill>
                <a:srgbClr val="000000"/>
              </a:solidFill>
              <a:cs typeface="Calibri"/>
            </a:endParaRPr>
          </a:p>
        </p:txBody>
      </p:sp>
      <p:sp>
        <p:nvSpPr>
          <p:cNvPr id="14" name="TextBox 13">
            <a:extLst>
              <a:ext uri="{FF2B5EF4-FFF2-40B4-BE49-F238E27FC236}">
                <a16:creationId xmlns:a16="http://schemas.microsoft.com/office/drawing/2014/main" id="{F51E1363-3E53-1B1F-A7C0-19356B14B721}"/>
              </a:ext>
            </a:extLst>
          </p:cNvPr>
          <p:cNvSpPr txBox="1"/>
          <p:nvPr/>
        </p:nvSpPr>
        <p:spPr>
          <a:xfrm>
            <a:off x="6198219" y="4857082"/>
            <a:ext cx="5923801" cy="1692771"/>
          </a:xfrm>
          <a:prstGeom prst="rect">
            <a:avLst/>
          </a:prstGeom>
          <a:noFill/>
        </p:spPr>
        <p:txBody>
          <a:bodyPr wrap="square" lIns="91440" tIns="45720" rIns="91440" bIns="45720" anchor="t">
            <a:spAutoFit/>
          </a:bodyPr>
          <a:lstStyle/>
          <a:p>
            <a:r>
              <a:rPr lang="cs-CZ" sz="2400" b="1" dirty="0">
                <a:solidFill>
                  <a:schemeClr val="accent1"/>
                </a:solidFill>
              </a:rPr>
              <a:t>Občanská společnost </a:t>
            </a:r>
            <a:r>
              <a:rPr lang="en-US" sz="2400" b="1" dirty="0">
                <a:solidFill>
                  <a:schemeClr val="accent1"/>
                </a:solidFill>
              </a:rPr>
              <a:t>+</a:t>
            </a:r>
          </a:p>
          <a:p>
            <a:r>
              <a:rPr lang="cs-CZ" sz="1600" dirty="0"/>
              <a:t>Posilování dosahu a služeb pro uprchlické děti a rodiny prostřednictvím partnerství s neziskovými organizacemi. Ve spolupráci s OPU, </a:t>
            </a:r>
            <a:r>
              <a:rPr lang="cs-CZ" sz="1600" dirty="0" err="1"/>
              <a:t>Romodromem</a:t>
            </a:r>
            <a:r>
              <a:rPr lang="cs-CZ" sz="1600" dirty="0"/>
              <a:t> a MRIYA podporuje UNICEF poskytování služeb nejzranitelnějším skupinám dětí, včetně dětí bez doprovodu či dětí uprchlíků z romské komunity. </a:t>
            </a:r>
            <a:endParaRPr lang="cs-CZ" sz="1600" dirty="0">
              <a:ea typeface="+mn-lt"/>
              <a:cs typeface="+mn-lt"/>
            </a:endParaRPr>
          </a:p>
        </p:txBody>
      </p:sp>
    </p:spTree>
    <p:extLst>
      <p:ext uri="{BB962C8B-B14F-4D97-AF65-F5344CB8AC3E}">
        <p14:creationId xmlns:p14="http://schemas.microsoft.com/office/powerpoint/2010/main" val="940844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TextBox 822">
            <a:extLst>
              <a:ext uri="{FF2B5EF4-FFF2-40B4-BE49-F238E27FC236}">
                <a16:creationId xmlns:a16="http://schemas.microsoft.com/office/drawing/2014/main" id="{9662C651-24D0-B239-2D68-77B08260558F}"/>
              </a:ext>
            </a:extLst>
          </p:cNvPr>
          <p:cNvSpPr txBox="1"/>
          <p:nvPr/>
        </p:nvSpPr>
        <p:spPr>
          <a:xfrm>
            <a:off x="0" y="-2641"/>
            <a:ext cx="12192000" cy="769441"/>
          </a:xfrm>
          <a:prstGeom prst="rect">
            <a:avLst/>
          </a:prstGeom>
          <a:solidFill>
            <a:srgbClr val="00B0F0"/>
          </a:solidFill>
          <a:ln>
            <a:solidFill>
              <a:schemeClr val="accent1"/>
            </a:solidFill>
          </a:ln>
        </p:spPr>
        <p:txBody>
          <a:bodyPr wrap="square" lIns="91440" tIns="45720" rIns="91440" bIns="45720" rtlCol="0" anchor="t">
            <a:spAutoFit/>
          </a:bodyPr>
          <a:lstStyle/>
          <a:p>
            <a:pPr algn="ctr"/>
            <a:r>
              <a:rPr lang="cs-CZ" sz="4400" b="1">
                <a:solidFill>
                  <a:schemeClr val="bg1"/>
                </a:solidFill>
              </a:rPr>
              <a:t>Klíčové intervence</a:t>
            </a:r>
            <a:r>
              <a:rPr lang="en-US" sz="4400" b="1">
                <a:solidFill>
                  <a:schemeClr val="bg1"/>
                </a:solidFill>
              </a:rPr>
              <a:t>: </a:t>
            </a:r>
            <a:r>
              <a:rPr lang="cs-CZ" sz="4400" b="1">
                <a:solidFill>
                  <a:srgbClr val="FFFF00"/>
                </a:solidFill>
                <a:ea typeface="+mn-lt"/>
                <a:cs typeface="+mn-lt"/>
              </a:rPr>
              <a:t>Mezioborový přístup</a:t>
            </a:r>
            <a:endParaRPr lang="en-US" sz="4400" b="1">
              <a:solidFill>
                <a:srgbClr val="FFFF00"/>
              </a:solidFill>
              <a:cs typeface="Calibri"/>
            </a:endParaRPr>
          </a:p>
        </p:txBody>
      </p:sp>
      <p:sp>
        <p:nvSpPr>
          <p:cNvPr id="21" name="TextBox 20">
            <a:extLst>
              <a:ext uri="{FF2B5EF4-FFF2-40B4-BE49-F238E27FC236}">
                <a16:creationId xmlns:a16="http://schemas.microsoft.com/office/drawing/2014/main" id="{9684360E-2168-49E8-9DD3-60D60A597808}"/>
              </a:ext>
            </a:extLst>
          </p:cNvPr>
          <p:cNvSpPr txBox="1"/>
          <p:nvPr/>
        </p:nvSpPr>
        <p:spPr>
          <a:xfrm>
            <a:off x="7973454" y="1462231"/>
            <a:ext cx="2454156" cy="437042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cs-CZ" sz="1800" b="1">
                <a:latin typeface="+mn-lt"/>
              </a:rPr>
              <a:t>Komunikace a sociální soudržnost</a:t>
            </a:r>
            <a:endParaRPr lang="en-US" sz="1800" b="1">
              <a:latin typeface="+mn-lt"/>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1200"/>
              </a:spcAft>
              <a:buClrTx/>
              <a:buSzTx/>
              <a:buFontTx/>
              <a:buNone/>
              <a:tabLst/>
              <a:defRPr/>
            </a:pPr>
            <a:r>
              <a:rPr lang="cs-CZ" sz="1800" b="1">
                <a:latin typeface="+mn-lt"/>
              </a:rPr>
              <a:t>Budování kapacit</a:t>
            </a:r>
            <a:endParaRPr lang="en-US" sz="1800" b="1">
              <a:latin typeface="+mn-lt"/>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1200"/>
              </a:spcAft>
              <a:buClrTx/>
              <a:buSzTx/>
              <a:buFontTx/>
              <a:buNone/>
              <a:tabLst/>
              <a:defRPr/>
            </a:pPr>
            <a:r>
              <a:rPr lang="cs-CZ" sz="1800" b="1">
                <a:latin typeface="+mn-lt"/>
              </a:rPr>
              <a:t>Zlepšení služeb</a:t>
            </a:r>
            <a:endParaRPr lang="en-US" sz="1800" b="1">
              <a:latin typeface="+mn-lt"/>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1200"/>
              </a:spcAft>
              <a:buClrTx/>
              <a:buSzTx/>
              <a:buFontTx/>
              <a:buNone/>
              <a:tabLst/>
              <a:defRPr/>
            </a:pPr>
            <a:r>
              <a:rPr lang="cs-CZ" sz="1800" b="1">
                <a:latin typeface="+mn-lt"/>
              </a:rPr>
              <a:t>Duševní zdraví a psychosociální podpora</a:t>
            </a:r>
            <a:endParaRPr lang="en-US" sz="1800" b="1">
              <a:latin typeface="+mn-lt"/>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1200"/>
              </a:spcAft>
              <a:buClrTx/>
              <a:buSzTx/>
              <a:buFontTx/>
              <a:buNone/>
              <a:tabLst/>
              <a:defRPr/>
            </a:pPr>
            <a:r>
              <a:rPr lang="cs-CZ" sz="1800" b="1">
                <a:latin typeface="+mn-lt"/>
              </a:rPr>
              <a:t>Koordinace</a:t>
            </a:r>
            <a:endParaRPr lang="en-US" sz="1800" b="1">
              <a:latin typeface="+mn-lt"/>
            </a:endParaRPr>
          </a:p>
        </p:txBody>
      </p:sp>
      <p:pic>
        <p:nvPicPr>
          <p:cNvPr id="2" name="Picture 2" descr="Diagram, timeline&#10;&#10;Description automatically generated">
            <a:extLst>
              <a:ext uri="{FF2B5EF4-FFF2-40B4-BE49-F238E27FC236}">
                <a16:creationId xmlns:a16="http://schemas.microsoft.com/office/drawing/2014/main" id="{DEFA227D-B3F4-46E1-B800-7962734C306C}"/>
              </a:ext>
            </a:extLst>
          </p:cNvPr>
          <p:cNvPicPr>
            <a:picLocks noChangeAspect="1"/>
          </p:cNvPicPr>
          <p:nvPr/>
        </p:nvPicPr>
        <p:blipFill>
          <a:blip r:embed="rId3"/>
          <a:stretch>
            <a:fillRect/>
          </a:stretch>
        </p:blipFill>
        <p:spPr>
          <a:xfrm>
            <a:off x="1224845" y="1462587"/>
            <a:ext cx="5706532" cy="4506677"/>
          </a:xfrm>
          <a:prstGeom prst="rect">
            <a:avLst/>
          </a:prstGeom>
        </p:spPr>
      </p:pic>
    </p:spTree>
    <p:extLst>
      <p:ext uri="{BB962C8B-B14F-4D97-AF65-F5344CB8AC3E}">
        <p14:creationId xmlns:p14="http://schemas.microsoft.com/office/powerpoint/2010/main" val="63739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87A83E-9790-9637-9F19-84D0ECD8D28F}"/>
              </a:ext>
            </a:extLst>
          </p:cNvPr>
          <p:cNvSpPr txBox="1"/>
          <p:nvPr/>
        </p:nvSpPr>
        <p:spPr>
          <a:xfrm>
            <a:off x="0" y="-2641"/>
            <a:ext cx="12192000" cy="707886"/>
          </a:xfrm>
          <a:prstGeom prst="rect">
            <a:avLst/>
          </a:prstGeom>
          <a:solidFill>
            <a:srgbClr val="00B0F0"/>
          </a:solidFill>
          <a:ln>
            <a:solidFill>
              <a:schemeClr val="accent1"/>
            </a:solidFill>
          </a:ln>
        </p:spPr>
        <p:txBody>
          <a:bodyPr wrap="square" lIns="91440" tIns="45720" rIns="91440" bIns="45720" rtlCol="0" anchor="t">
            <a:spAutoFit/>
          </a:bodyPr>
          <a:lstStyle/>
          <a:p>
            <a:pPr algn="ctr"/>
            <a:r>
              <a:rPr lang="cs-CZ" sz="4000" b="1">
                <a:solidFill>
                  <a:schemeClr val="bg1"/>
                </a:solidFill>
              </a:rPr>
              <a:t>Klíčové intervence</a:t>
            </a:r>
            <a:r>
              <a:rPr lang="en-US" sz="4000" b="1">
                <a:solidFill>
                  <a:schemeClr val="bg1"/>
                </a:solidFill>
              </a:rPr>
              <a:t>: </a:t>
            </a:r>
            <a:r>
              <a:rPr lang="cs-CZ" sz="4000" b="1">
                <a:solidFill>
                  <a:srgbClr val="FFFF00"/>
                </a:solidFill>
              </a:rPr>
              <a:t>Vzdělávání a rozvoj dětí v raném věku</a:t>
            </a:r>
            <a:endParaRPr lang="en-US" sz="4000" b="1">
              <a:solidFill>
                <a:srgbClr val="FFFF00"/>
              </a:solidFill>
              <a:cs typeface="Calibri"/>
            </a:endParaRPr>
          </a:p>
        </p:txBody>
      </p:sp>
      <p:sp>
        <p:nvSpPr>
          <p:cNvPr id="9" name="TextBox 8">
            <a:extLst>
              <a:ext uri="{FF2B5EF4-FFF2-40B4-BE49-F238E27FC236}">
                <a16:creationId xmlns:a16="http://schemas.microsoft.com/office/drawing/2014/main" id="{ACAD1B75-659C-58C3-B9DC-F3F40FDC4E17}"/>
              </a:ext>
            </a:extLst>
          </p:cNvPr>
          <p:cNvSpPr txBox="1"/>
          <p:nvPr/>
        </p:nvSpPr>
        <p:spPr>
          <a:xfrm>
            <a:off x="1802546" y="806736"/>
            <a:ext cx="5371599" cy="5847755"/>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cs-CZ" dirty="0">
                <a:solidFill>
                  <a:srgbClr val="000000"/>
                </a:solidFill>
                <a:latin typeface="Univers"/>
              </a:rPr>
              <a:t>Posilování</a:t>
            </a:r>
            <a:r>
              <a:rPr lang="en-US" dirty="0">
                <a:solidFill>
                  <a:srgbClr val="000000"/>
                </a:solidFill>
                <a:latin typeface="Univers"/>
              </a:rPr>
              <a:t> </a:t>
            </a:r>
            <a:r>
              <a:rPr lang="cs-CZ" b="1" dirty="0">
                <a:solidFill>
                  <a:srgbClr val="000000"/>
                </a:solidFill>
                <a:latin typeface="Univers"/>
              </a:rPr>
              <a:t>kapacit zaměstnanců škol </a:t>
            </a:r>
            <a:r>
              <a:rPr lang="en-US" dirty="0">
                <a:solidFill>
                  <a:srgbClr val="000000"/>
                </a:solidFill>
                <a:latin typeface="Univers"/>
              </a:rPr>
              <a:t>(</a:t>
            </a:r>
            <a:r>
              <a:rPr lang="cs-CZ" dirty="0">
                <a:solidFill>
                  <a:srgbClr val="000000"/>
                </a:solidFill>
                <a:latin typeface="Univers"/>
              </a:rPr>
              <a:t>učitelé, asistenti pedagoga, ředitelé, nepedagogičtí pracovníci</a:t>
            </a:r>
            <a:r>
              <a:rPr lang="en-US" dirty="0">
                <a:solidFill>
                  <a:srgbClr val="000000"/>
                </a:solidFill>
                <a:latin typeface="Univers"/>
              </a:rPr>
              <a:t>) </a:t>
            </a:r>
            <a:r>
              <a:rPr lang="cs-CZ" dirty="0">
                <a:solidFill>
                  <a:srgbClr val="000000"/>
                </a:solidFill>
                <a:latin typeface="Univers"/>
              </a:rPr>
              <a:t>v mateřských, základních i středních školách.</a:t>
            </a:r>
            <a:endParaRPr lang="en-US" dirty="0">
              <a:solidFill>
                <a:srgbClr val="000000"/>
              </a:solidFill>
              <a:latin typeface="Univers"/>
            </a:endParaRPr>
          </a:p>
          <a:p>
            <a:pPr marL="285750" indent="-285750">
              <a:spcAft>
                <a:spcPts val="1200"/>
              </a:spcAft>
              <a:buFont typeface="Arial" panose="020B0604020202020204" pitchFamily="34" charset="0"/>
              <a:buChar char="•"/>
            </a:pPr>
            <a:r>
              <a:rPr lang="cs-CZ" dirty="0">
                <a:solidFill>
                  <a:srgbClr val="000000"/>
                </a:solidFill>
                <a:latin typeface="Univers"/>
              </a:rPr>
              <a:t>Poskytování podpory v oblasti </a:t>
            </a:r>
            <a:r>
              <a:rPr lang="cs-CZ" b="1" dirty="0">
                <a:solidFill>
                  <a:srgbClr val="000000"/>
                </a:solidFill>
                <a:latin typeface="Univers"/>
              </a:rPr>
              <a:t>duševního zdraví a psychosociální podpory </a:t>
            </a:r>
            <a:r>
              <a:rPr lang="cs-CZ" dirty="0">
                <a:solidFill>
                  <a:srgbClr val="000000"/>
                </a:solidFill>
                <a:latin typeface="Univers"/>
              </a:rPr>
              <a:t>pro žáky i učitele.</a:t>
            </a:r>
            <a:endParaRPr lang="en-US" dirty="0">
              <a:solidFill>
                <a:srgbClr val="000000"/>
              </a:solidFill>
              <a:latin typeface="Univers"/>
            </a:endParaRPr>
          </a:p>
          <a:p>
            <a:pPr marL="285750" indent="-285750">
              <a:spcAft>
                <a:spcPts val="1200"/>
              </a:spcAft>
              <a:buFont typeface="Arial" panose="020B0604020202020204" pitchFamily="34" charset="0"/>
              <a:buChar char="•"/>
            </a:pPr>
            <a:r>
              <a:rPr lang="cs-CZ" dirty="0">
                <a:solidFill>
                  <a:srgbClr val="000000"/>
                </a:solidFill>
                <a:latin typeface="Univers"/>
              </a:rPr>
              <a:t>Zvyšování</a:t>
            </a:r>
            <a:r>
              <a:rPr lang="en-US" dirty="0">
                <a:solidFill>
                  <a:srgbClr val="000000"/>
                </a:solidFill>
                <a:latin typeface="Univers"/>
              </a:rPr>
              <a:t> </a:t>
            </a:r>
            <a:r>
              <a:rPr lang="cs-CZ" b="1" dirty="0">
                <a:solidFill>
                  <a:srgbClr val="000000"/>
                </a:solidFill>
                <a:latin typeface="Univers"/>
              </a:rPr>
              <a:t>kapacit škol </a:t>
            </a:r>
            <a:r>
              <a:rPr lang="cs-CZ" dirty="0">
                <a:solidFill>
                  <a:srgbClr val="000000"/>
                </a:solidFill>
                <a:latin typeface="Univers"/>
              </a:rPr>
              <a:t>a </a:t>
            </a:r>
            <a:r>
              <a:rPr lang="cs-CZ" b="1" dirty="0">
                <a:solidFill>
                  <a:srgbClr val="000000"/>
                </a:solidFill>
                <a:latin typeface="Univers"/>
              </a:rPr>
              <a:t>služeb </a:t>
            </a:r>
            <a:r>
              <a:rPr lang="en-US" dirty="0">
                <a:solidFill>
                  <a:srgbClr val="000000"/>
                </a:solidFill>
                <a:latin typeface="Univers"/>
              </a:rPr>
              <a:t>(</a:t>
            </a:r>
            <a:r>
              <a:rPr lang="cs-CZ" dirty="0">
                <a:solidFill>
                  <a:srgbClr val="000000"/>
                </a:solidFill>
                <a:latin typeface="Univers"/>
              </a:rPr>
              <a:t>místa ve třídách, zařízení, vybavení, vzdělávací materiály, obědy atd.</a:t>
            </a:r>
            <a:r>
              <a:rPr lang="en-US" dirty="0">
                <a:solidFill>
                  <a:srgbClr val="000000"/>
                </a:solidFill>
                <a:latin typeface="Univers"/>
              </a:rPr>
              <a:t>)</a:t>
            </a:r>
            <a:r>
              <a:rPr lang="cs-CZ" dirty="0">
                <a:solidFill>
                  <a:srgbClr val="000000"/>
                </a:solidFill>
                <a:latin typeface="Univers"/>
              </a:rPr>
              <a:t>.</a:t>
            </a:r>
            <a:r>
              <a:rPr lang="en-US" dirty="0">
                <a:solidFill>
                  <a:srgbClr val="000000"/>
                </a:solidFill>
                <a:latin typeface="Univers"/>
              </a:rPr>
              <a:t>  </a:t>
            </a:r>
          </a:p>
          <a:p>
            <a:pPr marL="285750" indent="-285750">
              <a:spcAft>
                <a:spcPts val="1200"/>
              </a:spcAft>
              <a:buFont typeface="Arial" panose="020B0604020202020204" pitchFamily="34" charset="0"/>
              <a:buChar char="•"/>
            </a:pPr>
            <a:r>
              <a:rPr lang="cs-CZ" dirty="0">
                <a:solidFill>
                  <a:srgbClr val="000000"/>
                </a:solidFill>
                <a:latin typeface="Univers"/>
              </a:rPr>
              <a:t>Podpora</a:t>
            </a:r>
            <a:r>
              <a:rPr lang="en-US" dirty="0">
                <a:solidFill>
                  <a:srgbClr val="000000"/>
                </a:solidFill>
                <a:latin typeface="Univers"/>
              </a:rPr>
              <a:t> ‘</a:t>
            </a:r>
            <a:r>
              <a:rPr lang="cs-CZ" b="1" dirty="0">
                <a:solidFill>
                  <a:srgbClr val="000000"/>
                </a:solidFill>
                <a:latin typeface="Univers"/>
              </a:rPr>
              <a:t>adaptačních</a:t>
            </a:r>
            <a:r>
              <a:rPr lang="en-US" b="1" dirty="0">
                <a:solidFill>
                  <a:srgbClr val="000000"/>
                </a:solidFill>
                <a:latin typeface="Univers"/>
              </a:rPr>
              <a:t>/</a:t>
            </a:r>
            <a:r>
              <a:rPr lang="cs-CZ" b="1" dirty="0">
                <a:solidFill>
                  <a:srgbClr val="000000"/>
                </a:solidFill>
                <a:latin typeface="Univers"/>
              </a:rPr>
              <a:t>přípravných</a:t>
            </a:r>
            <a:r>
              <a:rPr lang="en-US" b="1" dirty="0">
                <a:solidFill>
                  <a:srgbClr val="000000"/>
                </a:solidFill>
                <a:latin typeface="Univers"/>
              </a:rPr>
              <a:t> </a:t>
            </a:r>
            <a:r>
              <a:rPr lang="cs-CZ" dirty="0">
                <a:solidFill>
                  <a:srgbClr val="000000"/>
                </a:solidFill>
                <a:latin typeface="Univers"/>
              </a:rPr>
              <a:t>tříd</a:t>
            </a:r>
            <a:r>
              <a:rPr lang="en-US" dirty="0">
                <a:solidFill>
                  <a:srgbClr val="000000"/>
                </a:solidFill>
                <a:latin typeface="Univers"/>
              </a:rPr>
              <a:t>’ </a:t>
            </a:r>
            <a:r>
              <a:rPr lang="cs-CZ" dirty="0">
                <a:solidFill>
                  <a:srgbClr val="000000"/>
                </a:solidFill>
                <a:latin typeface="Univers"/>
              </a:rPr>
              <a:t>pro ukrajinské žáky</a:t>
            </a:r>
            <a:r>
              <a:rPr lang="en-US" dirty="0">
                <a:solidFill>
                  <a:srgbClr val="000000"/>
                </a:solidFill>
                <a:latin typeface="Univers"/>
              </a:rPr>
              <a:t> </a:t>
            </a:r>
            <a:r>
              <a:rPr lang="cs-CZ" dirty="0">
                <a:solidFill>
                  <a:srgbClr val="000000"/>
                </a:solidFill>
                <a:latin typeface="Univers"/>
              </a:rPr>
              <a:t>s výukou</a:t>
            </a:r>
            <a:r>
              <a:rPr lang="en-US" dirty="0">
                <a:solidFill>
                  <a:srgbClr val="000000"/>
                </a:solidFill>
                <a:latin typeface="Univers"/>
              </a:rPr>
              <a:t> </a:t>
            </a:r>
            <a:r>
              <a:rPr lang="cs-CZ" b="1" dirty="0">
                <a:solidFill>
                  <a:srgbClr val="000000"/>
                </a:solidFill>
                <a:latin typeface="Univers"/>
              </a:rPr>
              <a:t>českého jazyka</a:t>
            </a:r>
            <a:r>
              <a:rPr lang="cs-CZ" dirty="0">
                <a:solidFill>
                  <a:srgbClr val="000000"/>
                </a:solidFill>
                <a:latin typeface="Univers"/>
              </a:rPr>
              <a:t> pro usnadnění jejich integrace do škol.</a:t>
            </a:r>
            <a:r>
              <a:rPr lang="en-US" dirty="0">
                <a:solidFill>
                  <a:srgbClr val="000000"/>
                </a:solidFill>
                <a:latin typeface="Univers"/>
              </a:rPr>
              <a:t> </a:t>
            </a:r>
          </a:p>
          <a:p>
            <a:pPr marL="285750" indent="-285750">
              <a:spcAft>
                <a:spcPts val="1200"/>
              </a:spcAft>
              <a:buFont typeface="Arial" panose="020B0604020202020204" pitchFamily="34" charset="0"/>
              <a:buChar char="•"/>
            </a:pPr>
            <a:r>
              <a:rPr lang="cs-CZ" dirty="0">
                <a:solidFill>
                  <a:srgbClr val="000000"/>
                </a:solidFill>
                <a:latin typeface="Univers"/>
              </a:rPr>
              <a:t>Zlepšení</a:t>
            </a:r>
            <a:r>
              <a:rPr lang="en-US" dirty="0">
                <a:solidFill>
                  <a:srgbClr val="000000"/>
                </a:solidFill>
                <a:latin typeface="Univers"/>
              </a:rPr>
              <a:t> </a:t>
            </a:r>
            <a:r>
              <a:rPr lang="cs-CZ" b="1" dirty="0">
                <a:solidFill>
                  <a:srgbClr val="000000"/>
                </a:solidFill>
                <a:latin typeface="Univers"/>
              </a:rPr>
              <a:t>komunikace</a:t>
            </a:r>
            <a:r>
              <a:rPr lang="en-US" dirty="0">
                <a:solidFill>
                  <a:srgbClr val="000000"/>
                </a:solidFill>
                <a:latin typeface="Univers"/>
              </a:rPr>
              <a:t> </a:t>
            </a:r>
            <a:r>
              <a:rPr lang="cs-CZ" dirty="0">
                <a:solidFill>
                  <a:srgbClr val="000000"/>
                </a:solidFill>
                <a:latin typeface="Univers"/>
              </a:rPr>
              <a:t>s ukrajinskými rodinami a žáky ohledně škol a dalších vzdělávacích programů. </a:t>
            </a:r>
            <a:endParaRPr lang="cs-CZ" dirty="0">
              <a:solidFill>
                <a:srgbClr val="000000"/>
              </a:solidFill>
              <a:latin typeface="Univers" panose="020B0503020202020204" pitchFamily="34" charset="0"/>
            </a:endParaRPr>
          </a:p>
          <a:p>
            <a:pPr marL="285750" indent="-285750">
              <a:spcAft>
                <a:spcPts val="1200"/>
              </a:spcAft>
              <a:buFont typeface="Arial" panose="020B0604020202020204" pitchFamily="34" charset="0"/>
              <a:buChar char="•"/>
            </a:pPr>
            <a:r>
              <a:rPr lang="cs-CZ" dirty="0">
                <a:solidFill>
                  <a:srgbClr val="000000"/>
                </a:solidFill>
                <a:latin typeface="Univers"/>
                <a:ea typeface="+mn-lt"/>
                <a:cs typeface="+mn-lt"/>
              </a:rPr>
              <a:t>Zlepšení přístupu ke </a:t>
            </a:r>
            <a:r>
              <a:rPr lang="cs-CZ" b="1" dirty="0">
                <a:solidFill>
                  <a:srgbClr val="000000"/>
                </a:solidFill>
                <a:latin typeface="Univers"/>
                <a:ea typeface="+mn-lt"/>
                <a:cs typeface="+mn-lt"/>
              </a:rPr>
              <a:t>službám pro nejmenší dětí a jejich rodiny</a:t>
            </a:r>
            <a:r>
              <a:rPr lang="cs-CZ" dirty="0">
                <a:solidFill>
                  <a:srgbClr val="000000"/>
                </a:solidFill>
                <a:latin typeface="Univers"/>
                <a:ea typeface="+mn-lt"/>
                <a:cs typeface="+mn-lt"/>
              </a:rPr>
              <a:t>.</a:t>
            </a:r>
            <a:endParaRPr lang="en-US" dirty="0">
              <a:solidFill>
                <a:srgbClr val="000000"/>
              </a:solidFill>
              <a:latin typeface="Univers" panose="020B0503020202020204" pitchFamily="34" charset="0"/>
            </a:endParaRPr>
          </a:p>
        </p:txBody>
      </p:sp>
      <p:pic>
        <p:nvPicPr>
          <p:cNvPr id="2" name="Picture 1">
            <a:extLst>
              <a:ext uri="{FF2B5EF4-FFF2-40B4-BE49-F238E27FC236}">
                <a16:creationId xmlns:a16="http://schemas.microsoft.com/office/drawing/2014/main" id="{9AABB8BA-7268-E657-ADA2-88FFF2198F8C}"/>
              </a:ext>
            </a:extLst>
          </p:cNvPr>
          <p:cNvPicPr>
            <a:picLocks noChangeAspect="1"/>
          </p:cNvPicPr>
          <p:nvPr/>
        </p:nvPicPr>
        <p:blipFill rotWithShape="1">
          <a:blip r:embed="rId3">
            <a:extLst>
              <a:ext uri="{28A0092B-C50C-407E-A947-70E740481C1C}">
                <a14:useLocalDpi xmlns:a14="http://schemas.microsoft.com/office/drawing/2010/main" val="0"/>
              </a:ext>
            </a:extLst>
          </a:blip>
          <a:srcRect r="3" b="3"/>
          <a:stretch/>
        </p:blipFill>
        <p:spPr>
          <a:xfrm>
            <a:off x="221491" y="959575"/>
            <a:ext cx="1440000" cy="144000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4" name="TextBox 3">
            <a:extLst>
              <a:ext uri="{FF2B5EF4-FFF2-40B4-BE49-F238E27FC236}">
                <a16:creationId xmlns:a16="http://schemas.microsoft.com/office/drawing/2014/main" id="{73D7F740-F3B1-9B5B-D8F4-09462C082BC3}"/>
              </a:ext>
            </a:extLst>
          </p:cNvPr>
          <p:cNvSpPr txBox="1"/>
          <p:nvPr/>
        </p:nvSpPr>
        <p:spPr>
          <a:xfrm>
            <a:off x="-27280" y="2288355"/>
            <a:ext cx="1937542" cy="461665"/>
          </a:xfrm>
          <a:prstGeom prst="rect">
            <a:avLst/>
          </a:prstGeom>
          <a:noFill/>
        </p:spPr>
        <p:txBody>
          <a:bodyPr wrap="square" rtlCol="0">
            <a:spAutoFit/>
          </a:bodyPr>
          <a:lstStyle/>
          <a:p>
            <a:pPr algn="ctr"/>
            <a:r>
              <a:rPr lang="cs-CZ" sz="2400" b="1">
                <a:solidFill>
                  <a:srgbClr val="00B0F0"/>
                </a:solidFill>
              </a:rPr>
              <a:t>Vzdělávání</a:t>
            </a:r>
            <a:endParaRPr lang="en-US" sz="2000" b="1">
              <a:solidFill>
                <a:srgbClr val="00B0F0"/>
              </a:solidFill>
            </a:endParaRPr>
          </a:p>
        </p:txBody>
      </p:sp>
      <p:pic>
        <p:nvPicPr>
          <p:cNvPr id="7" name="Picture 6" descr="A group of children sitting at a table writing on paper&#10;&#10;Description automatically generated with low confidence">
            <a:extLst>
              <a:ext uri="{FF2B5EF4-FFF2-40B4-BE49-F238E27FC236}">
                <a16:creationId xmlns:a16="http://schemas.microsoft.com/office/drawing/2014/main" id="{128963AE-4AD1-4593-B751-47813C0208C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315200" y="792200"/>
            <a:ext cx="4406900" cy="2937933"/>
          </a:xfrm>
          <a:prstGeom prst="rect">
            <a:avLst/>
          </a:prstGeom>
        </p:spPr>
      </p:pic>
      <p:pic>
        <p:nvPicPr>
          <p:cNvPr id="5" name="Picture 4" descr="A person and a group of children sitting on the floor&#10;&#10;Description automatically generated with low confidence">
            <a:extLst>
              <a:ext uri="{FF2B5EF4-FFF2-40B4-BE49-F238E27FC236}">
                <a16:creationId xmlns:a16="http://schemas.microsoft.com/office/drawing/2014/main" id="{6024D29B-DD0D-4541-9313-F90EBF795C0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315200" y="3831733"/>
            <a:ext cx="4406900" cy="2937933"/>
          </a:xfrm>
          <a:prstGeom prst="rect">
            <a:avLst/>
          </a:prstGeom>
        </p:spPr>
      </p:pic>
    </p:spTree>
    <p:extLst>
      <p:ext uri="{BB962C8B-B14F-4D97-AF65-F5344CB8AC3E}">
        <p14:creationId xmlns:p14="http://schemas.microsoft.com/office/powerpoint/2010/main" val="2469013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c0e63b-99b3-4b72-8f09-5853fc58a183">
      <Terms xmlns="http://schemas.microsoft.com/office/infopath/2007/PartnerControls"/>
    </lcf76f155ced4ddcb4097134ff3c332f>
    <ContentStatus xmlns="ca283e0b-db31-4043-a2ef-b80661bf084a">­</ContentStatus>
    <mda26ace941f4791a7314a339fee829c xmlns="e3d031b2-84dc-4e5b-aaf1-9edf9277fd60">
      <Terms xmlns="http://schemas.microsoft.com/office/infopath/2007/PartnerControls"/>
    </mda26ace941f4791a7314a339fee829c>
    <IconOverlay xmlns="http://schemas.microsoft.com/sharepoint/v4" xsi:nil="true"/>
    <TaxKeywordTaxHTField xmlns="e3d031b2-84dc-4e5b-aaf1-9edf9277fd60">
      <Terms xmlns="http://schemas.microsoft.com/office/infopath/2007/PartnerControls"/>
    </TaxKeywordTaxHTField>
    <ContentLanguage xmlns="ca283e0b-db31-4043-a2ef-b80661bf084a">English</ContentLanguage>
    <TaxCatchAll xmlns="e3d031b2-84dc-4e5b-aaf1-9edf9277fd60">
      <Value>6</Value>
    </TaxCatchAll>
    <j169e817e0ee4eb8974e6fc4a2762909 xmlns="e3d031b2-84dc-4e5b-aaf1-9edf9277fd60">
      <Terms xmlns="http://schemas.microsoft.com/office/infopath/2007/PartnerControls"/>
    </j169e817e0ee4eb8974e6fc4a2762909>
    <ga975397408f43e4b84ec8e5a598e523 xmlns="e3d031b2-84dc-4e5b-aaf1-9edf9277fd60">
      <Terms xmlns="http://schemas.microsoft.com/office/infopath/2007/PartnerControls">
        <TermInfo xmlns="http://schemas.microsoft.com/office/infopath/2007/PartnerControls">
          <TermName xmlns="http://schemas.microsoft.com/office/infopath/2007/PartnerControls">ECARO, Switzerland-575R</TermName>
          <TermId xmlns="http://schemas.microsoft.com/office/infopath/2007/PartnerControls">6b4bba13-cb31-456e-af26-cb438fd58435</TermId>
        </TermInfo>
      </Terms>
    </ga975397408f43e4b84ec8e5a598e523>
    <j048a4f9aaad4a8990a1d5e5f53cb451 xmlns="e3d031b2-84dc-4e5b-aaf1-9edf9277fd60">
      <Terms xmlns="http://schemas.microsoft.com/office/infopath/2007/PartnerControls"/>
    </j048a4f9aaad4a8990a1d5e5f53cb451>
    <h6a71f3e574e4344bc34f3fc9dd20054 xmlns="e3d031b2-84dc-4e5b-aaf1-9edf9277fd60">
      <Terms xmlns="http://schemas.microsoft.com/office/infopath/2007/PartnerControls"/>
    </h6a71f3e574e4344bc34f3fc9dd20054>
    <_dlc_DocId xmlns="e3d031b2-84dc-4e5b-aaf1-9edf9277fd60">XCUMZK5HCKF4-1724955533-447</_dlc_DocId>
    <_dlc_DocIdUrl xmlns="e3d031b2-84dc-4e5b-aaf1-9edf9277fd60">
      <Url>https://unicef.sharepoint.com/teams/ECAR-CzechEmergency/_layouts/15/DocIdRedir.aspx?ID=XCUMZK5HCKF4-1724955533-447</Url>
      <Description>XCUMZK5HCKF4-1724955533-447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DF0E3D06829C7A4F9C28FDC2D632B2B8" ma:contentTypeVersion="28" ma:contentTypeDescription="" ma:contentTypeScope="" ma:versionID="9f5dbeb7856baa39e3a057c853962440">
  <xsd:schema xmlns:xsd="http://www.w3.org/2001/XMLSchema" xmlns:xs="http://www.w3.org/2001/XMLSchema" xmlns:p="http://schemas.microsoft.com/office/2006/metadata/properties" xmlns:ns1="http://schemas.microsoft.com/sharepoint/v3" xmlns:ns2="ca283e0b-db31-4043-a2ef-b80661bf084a" xmlns:ns3="e3d031b2-84dc-4e5b-aaf1-9edf9277fd60" xmlns:ns4="http://schemas.microsoft.com/sharepoint/v4" xmlns:ns5="53c0e63b-99b3-4b72-8f09-5853fc58a183" targetNamespace="http://schemas.microsoft.com/office/2006/metadata/properties" ma:root="true" ma:fieldsID="a912671925002cf29caeeb39b9fbb9ef" ns1:_="" ns2:_="" ns3:_="" ns4:_="" ns5:_="">
    <xsd:import namespace="http://schemas.microsoft.com/sharepoint/v3"/>
    <xsd:import namespace="ca283e0b-db31-4043-a2ef-b80661bf084a"/>
    <xsd:import namespace="e3d031b2-84dc-4e5b-aaf1-9edf9277fd60"/>
    <xsd:import namespace="http://schemas.microsoft.com/sharepoint/v4"/>
    <xsd:import namespace="53c0e63b-99b3-4b72-8f09-5853fc58a183"/>
    <xsd:element name="properties">
      <xsd:complexType>
        <xsd:sequence>
          <xsd:element name="documentManagement">
            <xsd:complexType>
              <xsd:all>
                <xsd:element ref="ns2:ContentLanguage" minOccurs="0"/>
                <xsd:element ref="ns2:ContentStatus" minOccurs="0"/>
                <xsd:element ref="ns3:h6a71f3e574e4344bc34f3fc9dd20054" minOccurs="0"/>
                <xsd:element ref="ns3:_dlc_DocId" minOccurs="0"/>
                <xsd:element ref="ns3:_dlc_DocIdUrl" minOccurs="0"/>
                <xsd:element ref="ns3:ga975397408f43e4b84ec8e5a598e523" minOccurs="0"/>
                <xsd:element ref="ns3:_dlc_DocIdPersistId" minOccurs="0"/>
                <xsd:element ref="ns3:mda26ace941f4791a7314a339fee829c" minOccurs="0"/>
                <xsd:element ref="ns3:j169e817e0ee4eb8974e6fc4a2762909" minOccurs="0"/>
                <xsd:element ref="ns3:TaxCatchAll" minOccurs="0"/>
                <xsd:element ref="ns3:j048a4f9aaad4a8990a1d5e5f53cb451" minOccurs="0"/>
                <xsd:element ref="ns3:TaxCatchAllLabel" minOccurs="0"/>
                <xsd:element ref="ns3:TaxKeywordTaxHTField" minOccurs="0"/>
                <xsd:element ref="ns4:IconOverlay" minOccurs="0"/>
                <xsd:element ref="ns1:_vti_ItemDeclaredRecord" minOccurs="0"/>
                <xsd:element ref="ns1:_vti_ItemHoldRecordStatus" minOccurs="0"/>
                <xsd:element ref="ns5:MediaServiceMetadata" minOccurs="0"/>
                <xsd:element ref="ns5:MediaServiceFastMetadata" minOccurs="0"/>
                <xsd:element ref="ns3:SharedWithUsers" minOccurs="0"/>
                <xsd:element ref="ns3:SharedWithDetails" minOccurs="0"/>
                <xsd:element ref="ns5:lcf76f155ced4ddcb4097134ff3c332f" minOccurs="0"/>
                <xsd:element ref="ns5:MediaServiceOCR" minOccurs="0"/>
                <xsd:element ref="ns5:MediaServiceGenerationTime" minOccurs="0"/>
                <xsd:element ref="ns5:MediaServiceEventHashCode"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8" nillable="true" ma:displayName="Declared Record" ma:hidden="true" ma:internalName="_vti_ItemDeclaredRecord" ma:readOnly="true">
      <xsd:simpleType>
        <xsd:restriction base="dms:DateTime"/>
      </xsd:simpleType>
    </xsd:element>
    <xsd:element name="_vti_ItemHoldRecordStatus" ma:index="29"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ContentLanguage" ma:index="3" nillable="true" ma:displayName="Content Language *" ma:default="English" ma:format="RadioButtons" ma:indexed="true" ma:internalName="ContentLanguag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ContentStatus" ma:index="11" nillable="true" ma:displayName="Content Status" ma:default="­" ma:description="Optional column to indicate document status: draft, final or no status." ma:format="RadioButtons" ma:internalName="ContentStatus">
      <xsd:simpleType>
        <xsd:restriction base="dms:Choice">
          <xsd:enumeration value="­"/>
          <xsd:enumeration value="Draft"/>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e3d031b2-84dc-4e5b-aaf1-9edf9277fd60" elementFormDefault="qualified">
    <xsd:import namespace="http://schemas.microsoft.com/office/2006/documentManagement/types"/>
    <xsd:import namespace="http://schemas.microsoft.com/office/infopath/2007/PartnerControls"/>
    <xsd:element name="h6a71f3e574e4344bc34f3fc9dd20054" ma:index="15" nillable="true" ma:taxonomy="true" ma:internalName="h6a71f3e574e4344bc34f3fc9dd20054" ma:taxonomyFieldName="Topic" ma:displayName="Topic *"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ga975397408f43e4b84ec8e5a598e523" ma:index="18" nillable="true" ma:taxonomy="true" ma:internalName="ga975397408f43e4b84ec8e5a598e523" ma:taxonomyFieldName="OfficeDivision" ma:displayName="Office/Division *" ma:default="1033;#ECARO, Switzerland-575R|6b4bba13-cb31-456e-af26-cb438fd58435"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mda26ace941f4791a7314a339fee829c" ma:index="20" nillable="true" ma:taxonomy="true" ma:internalName="mda26ace941f4791a7314a339fee829c" ma:taxonomyFieldName="DocumentType" ma:displayName="Document Type *" ma:indexed="tru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j169e817e0ee4eb8974e6fc4a2762909" ma:index="21" nillable="true" ma:taxonomy="true" ma:internalName="j169e817e0ee4eb8974e6fc4a2762909" ma:taxonomyFieldName="CriticalForLongTermRetention" ma:displayName="Critical for long-term retention?" ma:default="" ma:fieldId="{3169e817-e0ee-4eb8-974e-6fc4a2762909}" ma:sspId="73f51738-d318-4883-9d64-4f0bd0ccc55e" ma:termSetId="59f85175-3dbf-4592-9c1d-453af9da4e8b"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03da4def-3e80-49ab-a362-c71964bfb041}" ma:internalName="TaxCatchAll" ma:showField="CatchAllData" ma:web="e3d031b2-84dc-4e5b-aaf1-9edf9277fd60">
      <xsd:complexType>
        <xsd:complexContent>
          <xsd:extension base="dms:MultiChoiceLookup">
            <xsd:sequence>
              <xsd:element name="Value" type="dms:Lookup" maxOccurs="unbounded" minOccurs="0" nillable="true"/>
            </xsd:sequence>
          </xsd:extension>
        </xsd:complexContent>
      </xsd:complexType>
    </xsd:element>
    <xsd:element name="j048a4f9aaad4a8990a1d5e5f53cb451" ma:index="23" nillable="true" ma:taxonomy="true" ma:internalName="j048a4f9aaad4a8990a1d5e5f53cb451" ma:taxonomyFieldName="SystemDTAC" ma:displayName="System-DT-AC" ma:default="" ma:fieldId="{3048a4f9-aaad-4a89-90a1-d5e5f53cb451}" ma:sspId="73f51738-d318-4883-9d64-4f0bd0ccc55e" ma:termSetId="1e3381f3-a35f-499a-9a3c-017e5423e02a"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03da4def-3e80-49ab-a362-c71964bfb041}" ma:internalName="TaxCatchAllLabel" ma:readOnly="true" ma:showField="CatchAllDataLabel" ma:web="e3d031b2-84dc-4e5b-aaf1-9edf9277fd6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c0e63b-99b3-4b72-8f09-5853fc58a183" elementFormDefault="qualified">
    <xsd:import namespace="http://schemas.microsoft.com/office/2006/documentManagement/types"/>
    <xsd:import namespace="http://schemas.microsoft.com/office/infopath/2007/PartnerControls"/>
    <xsd:element name="MediaServiceMetadata" ma:index="30" nillable="true" ma:displayName="MediaServiceMetadata" ma:hidden="true" ma:internalName="MediaServiceMetadata" ma:readOnly="true">
      <xsd:simpleType>
        <xsd:restriction base="dms:Note"/>
      </xsd:simpleType>
    </xsd:element>
    <xsd:element name="MediaServiceFastMetadata" ma:index="31" nillable="true" ma:displayName="MediaServiceFastMetadata" ma:hidden="true" ma:internalName="MediaServiceFastMetadata" ma:readOnly="true">
      <xsd:simpleType>
        <xsd:restriction base="dms:Note"/>
      </xsd:simpleType>
    </xsd:element>
    <xsd:element name="lcf76f155ced4ddcb4097134ff3c332f" ma:index="35" nillable="true" ma:taxonomy="true" ma:internalName="lcf76f155ced4ddcb4097134ff3c332f" ma:taxonomyFieldName="MediaServiceImageTags" ma:displayName="Image Tags" ma:readOnly="false" ma:fieldId="{5cf76f15-5ced-4ddc-b409-7134ff3c332f}" ma:taxonomyMulti="true" ma:sspId="73f51738-d318-4883-9d64-4f0bd0ccc55e" ma:termSetId="09814cd3-568e-fe90-9814-8d621ff8fb84" ma:anchorId="fba54fb3-c3e1-fe81-a776-ca4b69148c4d" ma:open="true" ma:isKeyword="false">
      <xsd:complexType>
        <xsd:sequence>
          <xsd:element ref="pc:Terms" minOccurs="0" maxOccurs="1"/>
        </xsd:sequence>
      </xsd:complex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DateTaken" ma:index="39"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D203052-8F26-4BF8-9A4D-38ACDE78AF26}">
  <ds:schemaRefs>
    <ds:schemaRef ds:uri="http://purl.org/dc/dcmitype/"/>
    <ds:schemaRef ds:uri="http://schemas.microsoft.com/office/2006/documentManagement/types"/>
    <ds:schemaRef ds:uri="http://schemas.microsoft.com/sharepoint/v4"/>
    <ds:schemaRef ds:uri="http://purl.org/dc/elements/1.1/"/>
    <ds:schemaRef ds:uri="http://schemas.microsoft.com/sharepoint/v3"/>
    <ds:schemaRef ds:uri="http://schemas.openxmlformats.org/package/2006/metadata/core-properties"/>
    <ds:schemaRef ds:uri="http://www.w3.org/XML/1998/namespace"/>
    <ds:schemaRef ds:uri="http://schemas.microsoft.com/office/infopath/2007/PartnerControls"/>
    <ds:schemaRef ds:uri="53c0e63b-99b3-4b72-8f09-5853fc58a183"/>
    <ds:schemaRef ds:uri="e3d031b2-84dc-4e5b-aaf1-9edf9277fd60"/>
    <ds:schemaRef ds:uri="ca283e0b-db31-4043-a2ef-b80661bf084a"/>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DA8F822-819F-49E7-8BC1-F927D96FD1FB}">
  <ds:schemaRefs>
    <ds:schemaRef ds:uri="http://schemas.microsoft.com/sharepoint/v3/contenttype/forms"/>
  </ds:schemaRefs>
</ds:datastoreItem>
</file>

<file path=customXml/itemProps3.xml><?xml version="1.0" encoding="utf-8"?>
<ds:datastoreItem xmlns:ds="http://schemas.openxmlformats.org/officeDocument/2006/customXml" ds:itemID="{608C9F83-5340-4D57-911B-94EAC3F85AF4}">
  <ds:schemaRefs>
    <ds:schemaRef ds:uri="53c0e63b-99b3-4b72-8f09-5853fc58a183"/>
    <ds:schemaRef ds:uri="ca283e0b-db31-4043-a2ef-b80661bf084a"/>
    <ds:schemaRef ds:uri="e3d031b2-84dc-4e5b-aaf1-9edf9277fd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9D24C80-92B1-451A-B935-CA373D311E6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TotalTime>
  <Words>2323</Words>
  <Application>Microsoft Office PowerPoint</Application>
  <PresentationFormat>Širokoúhlá obrazovka</PresentationFormat>
  <Paragraphs>193</Paragraphs>
  <Slides>17</Slides>
  <Notes>17</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17</vt:i4>
      </vt:variant>
    </vt:vector>
  </HeadingPairs>
  <TitlesOfParts>
    <vt:vector size="27" baseType="lpstr">
      <vt:lpstr>Yu Gothic</vt:lpstr>
      <vt:lpstr>Yu Gothic</vt:lpstr>
      <vt:lpstr>游ゴシック Light</vt:lpstr>
      <vt:lpstr>Arial</vt:lpstr>
      <vt:lpstr>Arial,Sans-Serif</vt:lpstr>
      <vt:lpstr>Calibri</vt:lpstr>
      <vt:lpstr>Calibri Light</vt:lpstr>
      <vt:lpstr>Times New Roman</vt:lpstr>
      <vt:lpstr>Univers</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Teuta Halimi</dc:creator>
  <cp:lastModifiedBy>Nguyen Dieu</cp:lastModifiedBy>
  <cp:revision>217</cp:revision>
  <dcterms:created xsi:type="dcterms:W3CDTF">2022-11-22T09:26:29Z</dcterms:created>
  <dcterms:modified xsi:type="dcterms:W3CDTF">2023-04-11T06:47:33Z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0x0101009BA85F8052A6DA4FA3E31FF9F74C697000DF0E3D06829C7A4F9C28FDC2D632B2B8</vt:lpwstr>
  </property>
  <property fmtid="{D5CDD505-2E9C-101B-9397-08002B2CF9AE}" pid="3" name="_dlc_DocIdItemGuid">
    <vt:lpwstr>02adc6dc-0c9f-4cfe-b0c8-a140ae9a5d6b</vt:lpwstr>
  </property>
  <property fmtid="{D5CDD505-2E9C-101B-9397-08002B2CF9AE}" pid="4" name="CriticalForLongTermRetention">
    <vt:lpwstr/>
  </property>
  <property fmtid="{D5CDD505-2E9C-101B-9397-08002B2CF9AE}" pid="5" name="SystemDTAC">
    <vt:lpwstr/>
  </property>
  <property fmtid="{D5CDD505-2E9C-101B-9397-08002B2CF9AE}" pid="6" name="OfficeDivision">
    <vt:lpwstr>6;#ECARO, Switzerland-575R|6b4bba13-cb31-456e-af26-cb438fd58435</vt:lpwstr>
  </property>
  <property fmtid="{D5CDD505-2E9C-101B-9397-08002B2CF9AE}" pid="7" name="Topic">
    <vt:lpwstr/>
  </property>
  <property fmtid="{D5CDD505-2E9C-101B-9397-08002B2CF9AE}" pid="8" name="TaxKeyword">
    <vt:lpwstr/>
  </property>
  <property fmtid="{D5CDD505-2E9C-101B-9397-08002B2CF9AE}" pid="9" name="MediaServiceImageTags">
    <vt:lpwstr/>
  </property>
  <property fmtid="{D5CDD505-2E9C-101B-9397-08002B2CF9AE}" pid="10" name="DocumentType">
    <vt:lpwstr/>
  </property>
</Properties>
</file>