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sldIdLst>
    <p:sldId id="256" r:id="rId2"/>
    <p:sldId id="288" r:id="rId3"/>
    <p:sldId id="305" r:id="rId4"/>
    <p:sldId id="306" r:id="rId5"/>
    <p:sldId id="307" r:id="rId6"/>
    <p:sldId id="310" r:id="rId7"/>
    <p:sldId id="309" r:id="rId8"/>
    <p:sldId id="308" r:id="rId9"/>
    <p:sldId id="27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8" autoAdjust="0"/>
    <p:restoredTop sz="94660"/>
  </p:normalViewPr>
  <p:slideViewPr>
    <p:cSldViewPr snapToGrid="0">
      <p:cViewPr>
        <p:scale>
          <a:sx n="68" d="100"/>
          <a:sy n="68" d="100"/>
        </p:scale>
        <p:origin x="-72" y="-10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47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10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73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11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48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57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5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24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16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6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9580-5A8A-4066-98BA-ED691AC74E86}" type="datetimeFigureOut">
              <a:rPr lang="cs-CZ" smtClean="0"/>
              <a:pPr/>
              <a:t>11.5.2017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8D2A-08B5-4E5C-9936-BDCFD95FFF4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5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0758" y="413266"/>
            <a:ext cx="10411326" cy="3427967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Analýza potřebnosti rozvoje sociálních služeb v Brně </a:t>
            </a:r>
            <a:b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</a:br>
            <a:r>
              <a:rPr kumimoji="0" lang="cs-CZ" alt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pro osoby </a:t>
            </a:r>
            <a:r>
              <a:rPr lang="cs-CZ" altLang="cs-CZ" sz="2800" b="1" dirty="0" smtClean="0"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se zdravotním postižením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Dílčí odborná studie pro tvorbu 5. Komunitního plánu sociálních služeb města Brna 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41233"/>
            <a:ext cx="9144000" cy="261571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Zadavatel:</a:t>
            </a: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Statutární město Brno se sídlem v Brně, Dominikánské nám. 196/1, 602 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dirty="0"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dirty="0"/>
          </a:p>
        </p:txBody>
      </p:sp>
      <p:pic>
        <p:nvPicPr>
          <p:cNvPr id="2050" name="Obrázek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846" y="1555075"/>
            <a:ext cx="66357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obrázek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71" y="4739606"/>
            <a:ext cx="13049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4731" y="1142010"/>
            <a:ext cx="12262050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 bmk="_Toc469512927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Masarykova univerzita, Fakulta sociálních studií, Joštova 10, 602 00 Brno</a:t>
            </a:r>
            <a:endParaRPr kumimoji="0" lang="cs-CZ" altLang="cs-C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								</a:t>
            </a: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3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 osob z PAS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Charakteristika: </a:t>
            </a:r>
            <a:r>
              <a:rPr lang="cs-CZ" dirty="0" smtClean="0"/>
              <a:t>Poruchy autistického spektra (dále jen PAS) – Autismus</a:t>
            </a:r>
          </a:p>
          <a:p>
            <a:pPr lvl="0"/>
            <a:r>
              <a:rPr lang="cs-CZ" b="1" dirty="0" smtClean="0"/>
              <a:t>Subkategorie</a:t>
            </a:r>
            <a:r>
              <a:rPr lang="cs-CZ" dirty="0" smtClean="0"/>
              <a:t> ve výzkumu: lidé s nízkofunkční poruchou autistického spektra, lidé s vysokofunkční poruchou autistického spektra a lidé s Aspergerovým syndromem. </a:t>
            </a:r>
          </a:p>
          <a:p>
            <a:r>
              <a:rPr lang="cs-CZ" dirty="0" smtClean="0"/>
              <a:t>Cílová </a:t>
            </a:r>
            <a:r>
              <a:rPr lang="cs-CZ" b="1" dirty="0" smtClean="0"/>
              <a:t>skupina byla charakterizována jako nehomogenní soubor:</a:t>
            </a:r>
          </a:p>
          <a:p>
            <a:pPr>
              <a:buFontTx/>
              <a:buChar char="-"/>
            </a:pPr>
            <a:r>
              <a:rPr lang="cs-CZ" dirty="0" smtClean="0"/>
              <a:t>s různou mírou a hloubkou postižení</a:t>
            </a:r>
          </a:p>
          <a:p>
            <a:pPr>
              <a:buFontTx/>
              <a:buChar char="-"/>
            </a:pPr>
            <a:r>
              <a:rPr lang="cs-CZ" dirty="0" smtClean="0"/>
              <a:t>s různou mírou potřeby podpory v celé škále služeb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41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0124"/>
            <a:ext cx="10515600" cy="5286839"/>
          </a:xfrm>
        </p:spPr>
        <p:txBody>
          <a:bodyPr>
            <a:normAutofit/>
          </a:bodyPr>
          <a:lstStyle/>
          <a:p>
            <a:pPr lvl="0"/>
            <a:r>
              <a:rPr lang="cs-CZ" sz="3100" dirty="0" smtClean="0"/>
              <a:t>Zjištěna absence relevantních statistických dat o zastoupení osob s PAS ve zkoumané lokalitě (městě Brně).</a:t>
            </a:r>
          </a:p>
          <a:p>
            <a:pPr lvl="0"/>
            <a:r>
              <a:rPr lang="cs-CZ" sz="3100" dirty="0" smtClean="0"/>
              <a:t> Je možné vycházet jen z  poměrového přepočtu </a:t>
            </a:r>
            <a:r>
              <a:rPr lang="cs-CZ" sz="3100" b="1" dirty="0" smtClean="0"/>
              <a:t>prevalence k celkové populaci (1:68)</a:t>
            </a:r>
            <a:r>
              <a:rPr lang="cs-CZ" sz="3100" dirty="0" smtClean="0"/>
              <a:t>. Na základě výše uvedeného je možné uvést jen hrubý odhad počtu osob s PAS žijících na území města Brna. </a:t>
            </a:r>
          </a:p>
          <a:p>
            <a:pPr lvl="0"/>
            <a:r>
              <a:rPr lang="cs-CZ" sz="3100" dirty="0" smtClean="0"/>
              <a:t>Lze tedy předpokládat zastoupení v populaci zkoumaného regionu (Brno) </a:t>
            </a:r>
            <a:r>
              <a:rPr lang="cs-CZ" sz="3100" b="1" dirty="0" smtClean="0"/>
              <a:t>v počtu až 5 545 osob s PAS.</a:t>
            </a:r>
            <a:endParaRPr lang="cs-CZ" sz="31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Vybrané výsledky výzkumu</a:t>
            </a:r>
            <a:br>
              <a:rPr lang="cs-CZ" dirty="0" smtClean="0"/>
            </a:br>
            <a:r>
              <a:rPr lang="cs-CZ" sz="2000" b="1" dirty="0" smtClean="0"/>
              <a:t> </a:t>
            </a:r>
            <a:br>
              <a:rPr lang="cs-CZ" sz="2000" b="1" dirty="0" smtClean="0"/>
            </a:br>
            <a:r>
              <a:rPr lang="cs-CZ" sz="2200" b="1" i="1" dirty="0" smtClean="0">
                <a:solidFill>
                  <a:srgbClr val="FF0000"/>
                </a:solidFill>
              </a:rPr>
              <a:t>Zjištění možností uspokojování potřeb uživatelů a jejich neformálních  pečovatelů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200" b="1" dirty="0" smtClean="0"/>
              <a:t>Vysoká finanční náročnost </a:t>
            </a:r>
            <a:r>
              <a:rPr lang="cs-CZ" sz="2200" dirty="0" smtClean="0"/>
              <a:t>současně nabízených služeb pro uživatele (i s finanční spoluúčastí ) v rozsahu pociťované potřeby.</a:t>
            </a:r>
          </a:p>
          <a:p>
            <a:pPr lvl="0"/>
            <a:r>
              <a:rPr lang="cs-CZ" sz="2200" dirty="0" smtClean="0"/>
              <a:t>Pociťovaná absence či nízká nabídka služeb pro  osoby s PAS v celém rozsahu spektra.</a:t>
            </a:r>
          </a:p>
          <a:p>
            <a:pPr lvl="0"/>
            <a:r>
              <a:rPr lang="cs-CZ" sz="2200" b="1" dirty="0" smtClean="0"/>
              <a:t>Pociťovaná potřeba trvalosti a dostupnosti konzistentní kvality služeb </a:t>
            </a:r>
            <a:r>
              <a:rPr lang="cs-CZ" sz="2200" dirty="0" smtClean="0"/>
              <a:t>(osobní asistence, respitní služby, chráněné bydlení, sociální rehabilitace, sociálně aktivizační služby, poradenství). </a:t>
            </a:r>
          </a:p>
          <a:p>
            <a:pPr lvl="0"/>
            <a:r>
              <a:rPr lang="cs-CZ" sz="2200" dirty="0" smtClean="0"/>
              <a:t>Dlouhodobě neuspokojené potřeby mají za následek vznik krizových situací a potřebnost následných </a:t>
            </a:r>
            <a:r>
              <a:rPr lang="cs-CZ" sz="2200" b="1" dirty="0" smtClean="0"/>
              <a:t>terapeutických intervencí pro osoby s  PAS a jejich neformální pečovatele</a:t>
            </a:r>
            <a:r>
              <a:rPr lang="cs-CZ" sz="2200" dirty="0" smtClean="0"/>
              <a:t>. </a:t>
            </a:r>
          </a:p>
          <a:p>
            <a:pPr lvl="0"/>
            <a:r>
              <a:rPr lang="cs-CZ" sz="2200" b="1" dirty="0" smtClean="0"/>
              <a:t>Nedostupné</a:t>
            </a:r>
            <a:r>
              <a:rPr lang="cs-CZ" sz="2200" dirty="0" smtClean="0"/>
              <a:t> terapeutické intervence specializované pro osoby s PAS (např. ABA, KBT aj.).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444" y="565536"/>
            <a:ext cx="10515600" cy="5712601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5500" dirty="0" smtClean="0"/>
              <a:t>Potřebnost </a:t>
            </a:r>
            <a:r>
              <a:rPr lang="cs-CZ" sz="5500" b="1" dirty="0" smtClean="0"/>
              <a:t>stacionářů specializovaných </a:t>
            </a:r>
            <a:r>
              <a:rPr lang="cs-CZ" sz="5500" dirty="0" smtClean="0"/>
              <a:t>na menší skupinu osob s PAS s dostatečně proškolenými zaměstnanci a dlouhodobě kvalifikovanými osobními asistenty (omezení fluktuace). </a:t>
            </a:r>
          </a:p>
          <a:p>
            <a:pPr lvl="0"/>
            <a:endParaRPr lang="cs-CZ" sz="5500" dirty="0" smtClean="0"/>
          </a:p>
          <a:p>
            <a:pPr lvl="0"/>
            <a:r>
              <a:rPr lang="cs-CZ" sz="5500" dirty="0" smtClean="0"/>
              <a:t>Obtížná dostupnost</a:t>
            </a:r>
            <a:r>
              <a:rPr lang="cs-CZ" sz="5500" b="1" dirty="0" smtClean="0"/>
              <a:t> respitní služby </a:t>
            </a:r>
            <a:r>
              <a:rPr lang="cs-CZ" sz="5500" dirty="0" smtClean="0"/>
              <a:t>pro neformální pečovatele (nejvíce a akutně u pečujících o osoby s těžší formou symptomaticky – NFA se souběžným přidruženým postižením).</a:t>
            </a:r>
          </a:p>
          <a:p>
            <a:pPr lvl="0">
              <a:buNone/>
            </a:pPr>
            <a:endParaRPr lang="cs-CZ" sz="5500" dirty="0" smtClean="0"/>
          </a:p>
          <a:p>
            <a:pPr lvl="0"/>
            <a:r>
              <a:rPr lang="cs-CZ" sz="5500" dirty="0" smtClean="0"/>
              <a:t>Potřeba posílení dostupnosti terénních služeb typu osobní asistence a dalších pro zvýšení zastoupení </a:t>
            </a:r>
            <a:r>
              <a:rPr lang="cs-CZ" sz="5500" b="1" dirty="0" smtClean="0"/>
              <a:t>tzv. sdílené péče </a:t>
            </a:r>
            <a:r>
              <a:rPr lang="cs-CZ" sz="5500" dirty="0" smtClean="0"/>
              <a:t>jako prevence vyhoření pečujících osob.</a:t>
            </a:r>
          </a:p>
          <a:p>
            <a:pPr lvl="0">
              <a:buNone/>
            </a:pPr>
            <a:r>
              <a:rPr lang="cs-CZ" sz="5500" dirty="0" smtClean="0"/>
              <a:t> </a:t>
            </a:r>
          </a:p>
          <a:p>
            <a:pPr lvl="0"/>
            <a:r>
              <a:rPr lang="cs-CZ" sz="5500" b="1" dirty="0" smtClean="0"/>
              <a:t>Včasnost</a:t>
            </a:r>
            <a:r>
              <a:rPr lang="cs-CZ" sz="5500" dirty="0" smtClean="0"/>
              <a:t> specializovaného odborného poradenství k PAS a přidružovanému kombinovanému postižení (v jednotlivých životních etapách osob s PAS za účasti multidisciplinárního týmu).</a:t>
            </a:r>
          </a:p>
          <a:p>
            <a:pPr lvl="0">
              <a:buNone/>
            </a:pPr>
            <a:endParaRPr lang="cs-CZ" sz="5500" dirty="0" smtClean="0"/>
          </a:p>
          <a:p>
            <a:pPr lvl="0"/>
            <a:r>
              <a:rPr lang="cs-CZ" sz="5500" b="1" dirty="0" smtClean="0"/>
              <a:t>Uživatelé služeb i jejich poskytovatelé se shodují </a:t>
            </a:r>
            <a:r>
              <a:rPr lang="cs-CZ" sz="5500" dirty="0" smtClean="0"/>
              <a:t>v potřebě výrazné individualizace a specializace podpory s ohledem na míru a hloubku postižení PAS.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i="1" dirty="0" smtClean="0">
                <a:solidFill>
                  <a:srgbClr val="FF0000"/>
                </a:solidFill>
              </a:rPr>
              <a:t>Zjištění  u poskytovatelů sociálních služeb pro osoby s PAS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49" y="1029895"/>
            <a:ext cx="10515600" cy="53263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200" b="1" dirty="0" smtClean="0"/>
              <a:t>Kvalitu  služby snižuje:</a:t>
            </a:r>
          </a:p>
          <a:p>
            <a:pPr lvl="0"/>
            <a:r>
              <a:rPr lang="cs-CZ" sz="2200" dirty="0" smtClean="0"/>
              <a:t>Častá fluktuace zaměstnanců vzhledem k vysoké náročnosti práce.</a:t>
            </a:r>
          </a:p>
          <a:p>
            <a:pPr lvl="0"/>
            <a:r>
              <a:rPr lang="cs-CZ" sz="2200" dirty="0" smtClean="0"/>
              <a:t>Trvalý nedostatek zaměstnanců v terénních službách.</a:t>
            </a:r>
          </a:p>
          <a:p>
            <a:pPr lvl="0"/>
            <a:r>
              <a:rPr lang="cs-CZ" sz="2200" dirty="0" smtClean="0"/>
              <a:t>Zapojení nedostatečně kvalifikovaných a ohodnocených osobních asistentů s častou fluktuací.</a:t>
            </a:r>
          </a:p>
          <a:p>
            <a:pPr lvl="0"/>
            <a:r>
              <a:rPr lang="cs-CZ" sz="2200" dirty="0" smtClean="0"/>
              <a:t>Rozšíření služby nově pro osoby s PAS bez zohlednění odpovídající strategie reflektující nejnovější poznatky o diagnóze PAS.</a:t>
            </a:r>
          </a:p>
          <a:p>
            <a:pPr lvl="0"/>
            <a:r>
              <a:rPr lang="cs-CZ" sz="2200" dirty="0" smtClean="0"/>
              <a:t>Nedostatečná spolupráce multioborových kmenových či externích expertů (psycholog, speciální pedagog, sociální pracovník, lékař aj.) u klientů sociální služby. </a:t>
            </a:r>
          </a:p>
          <a:p>
            <a:pPr lvl="0"/>
            <a:endParaRPr lang="cs-CZ" sz="2200" dirty="0" smtClean="0"/>
          </a:p>
          <a:p>
            <a:pPr lvl="0">
              <a:buNone/>
            </a:pPr>
            <a:r>
              <a:rPr lang="cs-CZ" sz="2200" u="sng" dirty="0" smtClean="0"/>
              <a:t>Výzva:</a:t>
            </a:r>
            <a:r>
              <a:rPr lang="cs-CZ" sz="2200" dirty="0" smtClean="0"/>
              <a:t>  </a:t>
            </a:r>
            <a:r>
              <a:rPr lang="cs-CZ" sz="2200" b="1" dirty="0" smtClean="0"/>
              <a:t>Dynamika počtu nově diagnostikovaných </a:t>
            </a:r>
            <a:r>
              <a:rPr lang="cs-CZ" sz="2200" dirty="0" smtClean="0"/>
              <a:t>dětí až v průběhu školní docházky, častý výskyt stanovení diagnózy PAS až v dospělosti, případně dlouhé čekací lhůty na stanovení diagnózy. </a:t>
            </a:r>
            <a:endParaRPr lang="cs-CZ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200" dirty="0" smtClean="0"/>
              <a:t>Sběr a analýza statistických údajů o počtu osob s PAS v městě Brně. </a:t>
            </a:r>
          </a:p>
          <a:p>
            <a:pPr lvl="0">
              <a:buNone/>
            </a:pPr>
            <a:endParaRPr lang="cs-CZ" sz="2200" dirty="0" smtClean="0"/>
          </a:p>
          <a:p>
            <a:pPr lvl="0"/>
            <a:r>
              <a:rPr lang="cs-CZ" sz="2200" dirty="0" smtClean="0"/>
              <a:t>Razantní zvýšení dostupnosti služeb (respitní služba, chráněné bydlení, sociální rehabilitace, domovy pro osoby se zdravotním postižením specializující se na osoby s PAS v dospělém a seniorském věku a sociálně aktivizační služby).</a:t>
            </a:r>
          </a:p>
          <a:p>
            <a:pPr lvl="0"/>
            <a:endParaRPr lang="cs-CZ" sz="2200" dirty="0" smtClean="0"/>
          </a:p>
          <a:p>
            <a:pPr lvl="0"/>
            <a:r>
              <a:rPr lang="cs-CZ" sz="2200" dirty="0" smtClean="0"/>
              <a:t>Město a kraj by mělo nově podpořit rozšíření či vznik nových služeb pro osoby s PAS dle pociťovaných potřeb (především nejvíce pro dospívající, dospělé a seniory s PAS).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49" y="933528"/>
            <a:ext cx="10515600" cy="521079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2200" dirty="0" smtClean="0"/>
              <a:t>Komplexní, celostní, přístup k rodině. </a:t>
            </a:r>
          </a:p>
          <a:p>
            <a:pPr lvl="0">
              <a:buNone/>
            </a:pPr>
            <a:endParaRPr lang="cs-CZ" sz="2200" dirty="0" smtClean="0"/>
          </a:p>
          <a:p>
            <a:pPr lvl="0"/>
            <a:r>
              <a:rPr lang="cs-CZ" sz="2200" dirty="0" smtClean="0"/>
              <a:t>Kladení prvotního důrazu na prevenci.</a:t>
            </a:r>
          </a:p>
          <a:p>
            <a:pPr lvl="0"/>
            <a:endParaRPr lang="cs-CZ" sz="2200" dirty="0" smtClean="0"/>
          </a:p>
          <a:p>
            <a:pPr lvl="0"/>
            <a:r>
              <a:rPr lang="cs-CZ" sz="2200" dirty="0" smtClean="0"/>
              <a:t>Důrazu na specializaci služeb na osoby s PAS dle jejich věku, hloubky a typu postižení.</a:t>
            </a:r>
          </a:p>
          <a:p>
            <a:pPr lvl="0"/>
            <a:endParaRPr lang="cs-CZ" sz="2200" dirty="0" smtClean="0"/>
          </a:p>
          <a:p>
            <a:pPr lvl="0"/>
            <a:r>
              <a:rPr lang="cs-CZ" sz="2200" dirty="0" smtClean="0"/>
              <a:t>Potřeba informovanosti rodin a mezirezortní spolupráce při jejich podpoře. </a:t>
            </a:r>
          </a:p>
          <a:p>
            <a:pPr lvl="0"/>
            <a:endParaRPr lang="cs-CZ" sz="2200" dirty="0" smtClean="0"/>
          </a:p>
          <a:p>
            <a:pPr lvl="0"/>
            <a:r>
              <a:rPr lang="cs-CZ" sz="2200" dirty="0" smtClean="0"/>
              <a:t>Potřeba včasné intervence.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Zdeňka Dohnalová, Pavel Sochor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Katedra sociální politiky a sociální práce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FSS MU Brno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382</Words>
  <Application>Microsoft Office PowerPoint</Application>
  <PresentationFormat>Vlastní</PresentationFormat>
  <Paragraphs>67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Analýza potřebnosti rozvoje sociálních služeb v Brně  pro osoby se zdravotním postižením  Dílčí odborná studie pro tvorbu 5. Komunitního plánu sociálních služeb města Brna  </vt:lpstr>
      <vt:lpstr>Cílová skupina osob z PAS </vt:lpstr>
      <vt:lpstr>Prezentace aplikace PowerPoint</vt:lpstr>
      <vt:lpstr> Vybrané výsledky výzkumu   Zjištění možností uspokojování potřeb uživatelů a jejich neformálních  pečovatelů  </vt:lpstr>
      <vt:lpstr>Prezentace aplikace PowerPoint</vt:lpstr>
      <vt:lpstr>Zjištění  u poskytovatelů sociálních služeb pro osoby s PAS </vt:lpstr>
      <vt:lpstr>Doporučení</vt:lpstr>
      <vt:lpstr> </vt:lpstr>
      <vt:lpstr>Děkujeme za pozornost 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potřebnosti rozvoje sociálních služeb v Brně  pro další osoby ohrožené sociálním vyloučením  Dílčí odborná studie pro tvorbu 5. Komunitního plánu sociálních služeb města Brna</dc:title>
  <dc:creator>Winkler</dc:creator>
  <cp:lastModifiedBy>Nováková Petra</cp:lastModifiedBy>
  <cp:revision>59</cp:revision>
  <dcterms:created xsi:type="dcterms:W3CDTF">2017-01-11T11:22:53Z</dcterms:created>
  <dcterms:modified xsi:type="dcterms:W3CDTF">2017-05-11T12:40:51Z</dcterms:modified>
</cp:coreProperties>
</file>