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embedTrueTypeFonts="1">
  <p:sldMasterIdLst>
    <p:sldMasterId id="2147483648" r:id="rId1"/>
  </p:sldMasterIdLst>
  <p:notesMasterIdLst>
    <p:notesMasterId r:id="rId35"/>
  </p:notesMasterIdLst>
  <p:handoutMasterIdLst>
    <p:handoutMasterId r:id="rId36"/>
  </p:handoutMasterIdLst>
  <p:sldIdLst>
    <p:sldId id="256" r:id="rId2"/>
    <p:sldId id="258" r:id="rId3"/>
    <p:sldId id="305" r:id="rId4"/>
    <p:sldId id="286" r:id="rId5"/>
    <p:sldId id="356" r:id="rId6"/>
    <p:sldId id="357" r:id="rId7"/>
    <p:sldId id="358" r:id="rId8"/>
    <p:sldId id="341" r:id="rId9"/>
    <p:sldId id="365" r:id="rId10"/>
    <p:sldId id="368" r:id="rId11"/>
    <p:sldId id="369" r:id="rId12"/>
    <p:sldId id="370" r:id="rId13"/>
    <p:sldId id="371" r:id="rId14"/>
    <p:sldId id="372" r:id="rId15"/>
    <p:sldId id="374" r:id="rId16"/>
    <p:sldId id="375" r:id="rId17"/>
    <p:sldId id="376" r:id="rId18"/>
    <p:sldId id="378" r:id="rId19"/>
    <p:sldId id="319" r:id="rId20"/>
    <p:sldId id="373" r:id="rId21"/>
    <p:sldId id="390" r:id="rId22"/>
    <p:sldId id="391" r:id="rId23"/>
    <p:sldId id="392" r:id="rId24"/>
    <p:sldId id="393" r:id="rId25"/>
    <p:sldId id="394" r:id="rId26"/>
    <p:sldId id="395" r:id="rId27"/>
    <p:sldId id="396" r:id="rId28"/>
    <p:sldId id="397" r:id="rId29"/>
    <p:sldId id="398" r:id="rId30"/>
    <p:sldId id="399" r:id="rId31"/>
    <p:sldId id="400" r:id="rId32"/>
    <p:sldId id="401" r:id="rId33"/>
    <p:sldId id="265" r:id="rId34"/>
  </p:sldIdLst>
  <p:sldSz cx="9144000" cy="6858000" type="screen4x3"/>
  <p:notesSz cx="7099300" cy="10234613"/>
  <p:embeddedFontLst>
    <p:embeddedFont>
      <p:font typeface="Calibri" panose="020F0502020204030204" pitchFamily="34" charset="0"/>
      <p:regular r:id="rId37"/>
      <p:bold r:id="rId38"/>
      <p:italic r:id="rId39"/>
      <p:boldItalic r:id="rId40"/>
    </p:embeddedFont>
  </p:embeddedFontLst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741" autoAdjust="0"/>
    <p:restoredTop sz="94660"/>
  </p:normalViewPr>
  <p:slideViewPr>
    <p:cSldViewPr>
      <p:cViewPr varScale="1">
        <p:scale>
          <a:sx n="70" d="100"/>
          <a:sy n="70" d="100"/>
        </p:scale>
        <p:origin x="1458" y="6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3.fntdata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font" Target="fonts/font1.fntdata"/><Relationship Id="rId40" Type="http://schemas.openxmlformats.org/officeDocument/2006/relationships/font" Target="fonts/font4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Relationship Id="rId43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font" Target="fonts/font2.fntdata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364" cy="511730"/>
          </a:xfrm>
          <a:prstGeom prst="rect">
            <a:avLst/>
          </a:prstGeom>
        </p:spPr>
        <p:txBody>
          <a:bodyPr vert="horz" lIns="99041" tIns="49520" rIns="99041" bIns="49520" rtlCol="0"/>
          <a:lstStyle>
            <a:lvl1pPr algn="l">
              <a:defRPr sz="13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4021294" y="0"/>
            <a:ext cx="3076364" cy="511730"/>
          </a:xfrm>
          <a:prstGeom prst="rect">
            <a:avLst/>
          </a:prstGeom>
        </p:spPr>
        <p:txBody>
          <a:bodyPr vert="horz" lIns="99041" tIns="49520" rIns="99041" bIns="49520" rtlCol="0"/>
          <a:lstStyle>
            <a:lvl1pPr algn="r">
              <a:defRPr sz="1300"/>
            </a:lvl1pPr>
          </a:lstStyle>
          <a:p>
            <a:fld id="{1541A68B-5864-4826-AB28-C0F0ABCAF9A8}" type="datetimeFigureOut">
              <a:rPr lang="cs-CZ" smtClean="0"/>
              <a:t>10. 2. 2015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9721106"/>
            <a:ext cx="3076364" cy="511730"/>
          </a:xfrm>
          <a:prstGeom prst="rect">
            <a:avLst/>
          </a:prstGeom>
        </p:spPr>
        <p:txBody>
          <a:bodyPr vert="horz" lIns="99041" tIns="49520" rIns="99041" bIns="49520" rtlCol="0" anchor="b"/>
          <a:lstStyle>
            <a:lvl1pPr algn="l">
              <a:defRPr sz="1300"/>
            </a:lvl1pPr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4021294" y="9721106"/>
            <a:ext cx="3076364" cy="511730"/>
          </a:xfrm>
          <a:prstGeom prst="rect">
            <a:avLst/>
          </a:prstGeom>
        </p:spPr>
        <p:txBody>
          <a:bodyPr vert="horz" lIns="99041" tIns="49520" rIns="99041" bIns="49520" rtlCol="0" anchor="b"/>
          <a:lstStyle>
            <a:lvl1pPr algn="r">
              <a:defRPr sz="1300"/>
            </a:lvl1pPr>
          </a:lstStyle>
          <a:p>
            <a:fld id="{CF4A8018-CE0C-4FF4-9557-4467D951ED6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1937741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364" cy="511730"/>
          </a:xfrm>
          <a:prstGeom prst="rect">
            <a:avLst/>
          </a:prstGeom>
        </p:spPr>
        <p:txBody>
          <a:bodyPr vert="horz" lIns="99041" tIns="49520" rIns="99041" bIns="49520" rtlCol="0"/>
          <a:lstStyle>
            <a:lvl1pPr algn="l">
              <a:defRPr sz="13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4021294" y="0"/>
            <a:ext cx="3076364" cy="511730"/>
          </a:xfrm>
          <a:prstGeom prst="rect">
            <a:avLst/>
          </a:prstGeom>
        </p:spPr>
        <p:txBody>
          <a:bodyPr vert="horz" lIns="99041" tIns="49520" rIns="99041" bIns="49520" rtlCol="0"/>
          <a:lstStyle>
            <a:lvl1pPr algn="r">
              <a:defRPr sz="1300"/>
            </a:lvl1pPr>
          </a:lstStyle>
          <a:p>
            <a:fld id="{1805F046-7586-40DF-9CBC-25FA296F7076}" type="datetimeFigureOut">
              <a:rPr lang="cs-CZ" smtClean="0"/>
              <a:t>10. 2. 2015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990600" y="766763"/>
            <a:ext cx="5118100" cy="3838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41" tIns="49520" rIns="99041" bIns="495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709931" y="4861442"/>
            <a:ext cx="5679440" cy="4605576"/>
          </a:xfrm>
          <a:prstGeom prst="rect">
            <a:avLst/>
          </a:prstGeom>
        </p:spPr>
        <p:txBody>
          <a:bodyPr vert="horz" lIns="99041" tIns="49520" rIns="99041" bIns="49520" rtlCol="0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9721106"/>
            <a:ext cx="3076364" cy="511730"/>
          </a:xfrm>
          <a:prstGeom prst="rect">
            <a:avLst/>
          </a:prstGeom>
        </p:spPr>
        <p:txBody>
          <a:bodyPr vert="horz" lIns="99041" tIns="49520" rIns="99041" bIns="49520" rtlCol="0" anchor="b"/>
          <a:lstStyle>
            <a:lvl1pPr algn="l">
              <a:defRPr sz="13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4021294" y="9721106"/>
            <a:ext cx="3076364" cy="511730"/>
          </a:xfrm>
          <a:prstGeom prst="rect">
            <a:avLst/>
          </a:prstGeom>
        </p:spPr>
        <p:txBody>
          <a:bodyPr vert="horz" lIns="99041" tIns="49520" rIns="99041" bIns="49520" rtlCol="0" anchor="b"/>
          <a:lstStyle>
            <a:lvl1pPr algn="r">
              <a:defRPr sz="1300"/>
            </a:lvl1pPr>
          </a:lstStyle>
          <a:p>
            <a:fld id="{62672548-897E-4F4A-ACA5-CCF7264BAF4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183720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672548-897E-4F4A-ACA5-CCF7264BAF48}" type="slidenum">
              <a:rPr lang="cs-CZ" smtClean="0"/>
              <a:t>20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131588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899592" y="2780928"/>
            <a:ext cx="7556376" cy="1470025"/>
          </a:xfrm>
          <a:solidFill>
            <a:srgbClr val="C00000"/>
          </a:solidFill>
        </p:spPr>
        <p:txBody>
          <a:bodyPr/>
          <a:lstStyle>
            <a:lvl1pPr>
              <a:defRPr baseline="0">
                <a:solidFill>
                  <a:schemeClr val="bg1"/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403648" y="4293096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cs-CZ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smtClean="0"/>
              <a:t>12. září 2014</a:t>
            </a:r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www.nsmascr.cz</a:t>
            </a:r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37F621-41B8-4A95-AF2C-D8621EE9521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074246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smtClean="0"/>
              <a:t>12. září 2014</a:t>
            </a:r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www.nsmascr.cz</a:t>
            </a: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37F621-41B8-4A95-AF2C-D8621EE9521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724734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1052736"/>
            <a:ext cx="2057400" cy="5073427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 dirty="0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971600" y="1052736"/>
            <a:ext cx="5505400" cy="5073427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smtClean="0"/>
              <a:t>12. září 2014</a:t>
            </a:r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www.nsmascr.cz</a:t>
            </a: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37F621-41B8-4A95-AF2C-D8621EE9521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064605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smtClean="0"/>
              <a:t>12. září 2014</a:t>
            </a:r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www.nsmascr.cz</a:t>
            </a:r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aseline="0">
                <a:latin typeface="Museo 900" pitchFamily="50" charset="-18"/>
              </a:defRPr>
            </a:lvl1pPr>
          </a:lstStyle>
          <a:p>
            <a:fld id="{0E37F621-41B8-4A95-AF2C-D8621EE95210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3418928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smtClean="0"/>
              <a:t>12. září 2014</a:t>
            </a:r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www.nsmascr.cz</a:t>
            </a: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37F621-41B8-4A95-AF2C-D8621EE9521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356509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971600" y="1988840"/>
            <a:ext cx="3744416" cy="413732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860032" y="1988840"/>
            <a:ext cx="3826768" cy="413732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 dirty="0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smtClean="0"/>
              <a:t>12. září 2014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www.nsmascr.cz</a:t>
            </a:r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37F621-41B8-4A95-AF2C-D8621EE9521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893137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27584" y="1988840"/>
            <a:ext cx="3816424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827584" y="2708919"/>
            <a:ext cx="3816424" cy="341724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860032" y="1988840"/>
            <a:ext cx="3825751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860032" y="2708919"/>
            <a:ext cx="3826768" cy="341724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smtClean="0"/>
              <a:t>12. září 2014</a:t>
            </a:r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www.nsmascr.cz</a:t>
            </a:r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37F621-41B8-4A95-AF2C-D8621EE9521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434958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smtClean="0"/>
              <a:t>12. září 2014</a:t>
            </a:r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www.nsmascr.cz</a:t>
            </a:r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37F621-41B8-4A95-AF2C-D8621EE9521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153449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smtClean="0"/>
              <a:t>12. září 2014</a:t>
            </a:r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www.nsmascr.cz</a:t>
            </a:r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37F621-41B8-4A95-AF2C-D8621EE9521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354514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043608" y="1052736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139952" y="1052736"/>
            <a:ext cx="4546848" cy="507342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043608" y="2348880"/>
            <a:ext cx="3008313" cy="377728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smtClean="0"/>
              <a:t>12. září 2014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www.nsmascr.cz</a:t>
            </a:r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37F621-41B8-4A95-AF2C-D8621EE9521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1493761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980727"/>
            <a:ext cx="5486400" cy="3746847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 smtClean="0"/>
              <a:t>Kliknutím na ikonu přidáte obrázek.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smtClean="0"/>
              <a:t>12. září 2014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www.nsmascr.cz</a:t>
            </a:r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37F621-41B8-4A95-AF2C-D8621EE9521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956205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971600" y="980728"/>
            <a:ext cx="7725544" cy="864096"/>
          </a:xfrm>
          <a:prstGeom prst="rect">
            <a:avLst/>
          </a:prstGeom>
          <a:solidFill>
            <a:srgbClr val="C00000"/>
          </a:solidFill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dirty="0" smtClean="0"/>
              <a:t>Kliknutím lze upravit styl.</a:t>
            </a:r>
            <a:endParaRPr lang="cs-CZ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0" y="2060848"/>
            <a:ext cx="8686800" cy="40653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dirty="0" smtClean="0"/>
              <a:t>Kliknutím lze upravit styly předlohy textu.</a:t>
            </a:r>
          </a:p>
          <a:p>
            <a:pPr lvl="1"/>
            <a:r>
              <a:rPr lang="cs-CZ" dirty="0" smtClean="0"/>
              <a:t>Druhá úroveň</a:t>
            </a:r>
          </a:p>
          <a:p>
            <a:pPr lvl="2"/>
            <a:r>
              <a:rPr lang="cs-CZ" dirty="0" smtClean="0"/>
              <a:t>Třetí úroveň</a:t>
            </a:r>
          </a:p>
          <a:p>
            <a:pPr lvl="3"/>
            <a:r>
              <a:rPr lang="cs-CZ" dirty="0" smtClean="0"/>
              <a:t>Čtvrtá úroveň</a:t>
            </a:r>
          </a:p>
          <a:p>
            <a:pPr lvl="4"/>
            <a:r>
              <a:rPr lang="cs-CZ" dirty="0" smtClean="0"/>
              <a:t>Pátá úroveň</a:t>
            </a:r>
            <a:endParaRPr lang="cs-CZ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683568" y="6525344"/>
            <a:ext cx="1907232" cy="28803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bg1"/>
                </a:solidFill>
              </a:defRPr>
            </a:lvl1pPr>
          </a:lstStyle>
          <a:p>
            <a:r>
              <a:rPr lang="cs-CZ" smtClean="0"/>
              <a:t>12. září 2014</a:t>
            </a:r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545237"/>
            <a:ext cx="5552256" cy="26813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aseline="0">
                <a:solidFill>
                  <a:schemeClr val="bg1"/>
                </a:solidFill>
              </a:defRPr>
            </a:lvl1pPr>
          </a:lstStyle>
          <a:p>
            <a:r>
              <a:rPr lang="cs-CZ" dirty="0" smtClean="0"/>
              <a:t>www.nsmascr.cz</a:t>
            </a:r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35496" y="980728"/>
            <a:ext cx="621432" cy="7920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 baseline="0">
                <a:solidFill>
                  <a:schemeClr val="accent3">
                    <a:lumMod val="60000"/>
                    <a:lumOff val="40000"/>
                  </a:schemeClr>
                </a:solidFill>
              </a:defRPr>
            </a:lvl1pPr>
          </a:lstStyle>
          <a:p>
            <a:endParaRPr lang="cs-CZ" dirty="0" smtClean="0">
              <a:latin typeface="Museo 900" pitchFamily="50" charset="-18"/>
            </a:endParaRPr>
          </a:p>
        </p:txBody>
      </p:sp>
    </p:spTree>
    <p:extLst>
      <p:ext uri="{BB962C8B-B14F-4D97-AF65-F5344CB8AC3E}">
        <p14:creationId xmlns:p14="http://schemas.microsoft.com/office/powerpoint/2010/main" val="34328586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hf hdr="0"/>
  <p:txStyles>
    <p:titleStyle>
      <a:lvl1pPr algn="l" defTabSz="914400" rtl="0" eaLnBrk="1" latinLnBrk="0" hangingPunct="1">
        <a:spcBef>
          <a:spcPct val="0"/>
        </a:spcBef>
        <a:buNone/>
        <a:defRPr sz="3200" kern="1200" baseline="0">
          <a:solidFill>
            <a:schemeClr val="bg1"/>
          </a:solidFill>
          <a:latin typeface="Museo 700" pitchFamily="50" charset="-18"/>
          <a:ea typeface="+mj-ea"/>
          <a:cs typeface="+mj-cs"/>
        </a:defRPr>
      </a:lvl1pPr>
    </p:titleStyle>
    <p:bodyStyle>
      <a:lvl1pPr marL="896938" indent="-896938" algn="l" defTabSz="914400" rtl="0" eaLnBrk="1" latinLnBrk="0" hangingPunct="1">
        <a:spcBef>
          <a:spcPct val="20000"/>
        </a:spcBef>
        <a:buFontTx/>
        <a:buBlip>
          <a:blip r:embed="rId14"/>
        </a:buBlip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1169988" indent="-360363" algn="l" defTabSz="914400" rtl="0" eaLnBrk="1" latinLnBrk="0" hangingPunct="1">
        <a:spcBef>
          <a:spcPct val="20000"/>
        </a:spcBef>
        <a:buSzPct val="100000"/>
        <a:buFontTx/>
        <a:buBlip>
          <a:blip r:embed="rId15"/>
        </a:buBlip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344613" indent="-228600" algn="l" defTabSz="914400" rtl="0" eaLnBrk="1" latinLnBrk="0" hangingPunct="1">
        <a:spcBef>
          <a:spcPct val="20000"/>
        </a:spcBef>
        <a:buClr>
          <a:srgbClr val="92D050"/>
        </a:buClr>
        <a:buSzPct val="65000"/>
        <a:buFontTx/>
        <a:buBlip>
          <a:blip r:embed="rId16"/>
        </a:buBlip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>
          <a:srgbClr val="92D050"/>
        </a:buClr>
        <a:buFont typeface="Arial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>
          <a:srgbClr val="92D050"/>
        </a:buClr>
        <a:buFont typeface="Arial" pitchFamily="34" charset="0"/>
        <a:buChar char="»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nsmascr.cz/" TargetMode="External"/><Relationship Id="rId2" Type="http://schemas.openxmlformats.org/officeDocument/2006/relationships/hyperlink" Target="mailto:krist.jiri@gmail.com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0232" y="5788053"/>
            <a:ext cx="2232248" cy="456051"/>
          </a:xfrm>
          <a:prstGeom prst="rect">
            <a:avLst/>
          </a:prstGeom>
        </p:spPr>
      </p:pic>
      <p:sp>
        <p:nvSpPr>
          <p:cNvPr id="6" name="Podnadpis 2"/>
          <p:cNvSpPr txBox="1">
            <a:spLocks/>
          </p:cNvSpPr>
          <p:nvPr/>
        </p:nvSpPr>
        <p:spPr>
          <a:xfrm>
            <a:off x="1905472" y="4665137"/>
            <a:ext cx="5544616" cy="89489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Tx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SzPct val="100000"/>
              <a:buFontTx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Clr>
                <a:srgbClr val="92D050"/>
              </a:buClr>
              <a:buSzPct val="65000"/>
              <a:buFontTx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Clr>
                <a:srgbClr val="92D050"/>
              </a:buClr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Clr>
                <a:srgbClr val="92D050"/>
              </a:buClr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1800" i="1" dirty="0" smtClean="0">
                <a:latin typeface="Calibri" panose="020F0502020204030204" pitchFamily="34" charset="0"/>
              </a:rPr>
              <a:t>Ing. Jiří Krist</a:t>
            </a:r>
            <a:endParaRPr lang="cs-CZ" sz="1800" dirty="0" smtClean="0">
              <a:latin typeface="Calibri" panose="020F0502020204030204" pitchFamily="34" charset="0"/>
            </a:endParaRPr>
          </a:p>
        </p:txBody>
      </p:sp>
      <p:sp>
        <p:nvSpPr>
          <p:cNvPr id="7" name="Nadpis 1"/>
          <p:cNvSpPr>
            <a:spLocks noGrp="1"/>
          </p:cNvSpPr>
          <p:nvPr>
            <p:ph type="ctrTitle"/>
          </p:nvPr>
        </p:nvSpPr>
        <p:spPr>
          <a:xfrm>
            <a:off x="899592" y="2780928"/>
            <a:ext cx="7556376" cy="1656184"/>
          </a:xfrm>
        </p:spPr>
        <p:txBody>
          <a:bodyPr>
            <a:normAutofit fontScale="90000"/>
          </a:bodyPr>
          <a:lstStyle/>
          <a:p>
            <a:pPr algn="ctr">
              <a:spcAft>
                <a:spcPts val="1200"/>
              </a:spcAft>
            </a:pPr>
            <a:r>
              <a:rPr lang="cs-CZ" b="1" dirty="0" smtClean="0">
                <a:latin typeface="Calibri" panose="020F0502020204030204" pitchFamily="34" charset="0"/>
              </a:rPr>
              <a:t>Integrovaný nástroj CLLD </a:t>
            </a:r>
            <a:r>
              <a:rPr lang="cs-CZ" b="1" dirty="0" smtClean="0">
                <a:latin typeface="Calibri" panose="020F0502020204030204" pitchFamily="34" charset="0"/>
              </a:rPr>
              <a:t>v Operačních programech</a:t>
            </a:r>
            <a:br>
              <a:rPr lang="cs-CZ" b="1" dirty="0" smtClean="0">
                <a:latin typeface="Calibri" panose="020F0502020204030204" pitchFamily="34" charset="0"/>
              </a:rPr>
            </a:br>
            <a:r>
              <a:rPr lang="cs-CZ" b="1" dirty="0">
                <a:latin typeface="Calibri" panose="020F0502020204030204" pitchFamily="34" charset="0"/>
              </a:rPr>
              <a:t/>
            </a:r>
            <a:br>
              <a:rPr lang="cs-CZ" b="1" dirty="0">
                <a:latin typeface="Calibri" panose="020F0502020204030204" pitchFamily="34" charset="0"/>
              </a:rPr>
            </a:br>
            <a:r>
              <a:rPr lang="cs-CZ" sz="2400" b="1" dirty="0" smtClean="0">
                <a:latin typeface="Calibri" panose="020F0502020204030204" pitchFamily="34" charset="0"/>
              </a:rPr>
              <a:t>Komunitně </a:t>
            </a:r>
            <a:r>
              <a:rPr lang="cs-CZ" sz="2400" b="1" dirty="0">
                <a:latin typeface="Calibri" panose="020F0502020204030204" pitchFamily="34" charset="0"/>
              </a:rPr>
              <a:t>vedený místní </a:t>
            </a:r>
            <a:r>
              <a:rPr lang="cs-CZ" sz="2400" b="1" dirty="0" smtClean="0">
                <a:latin typeface="Calibri" panose="020F0502020204030204" pitchFamily="34" charset="0"/>
              </a:rPr>
              <a:t>rozvoj</a:t>
            </a:r>
            <a:endParaRPr lang="cs-CZ" b="1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039910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b="1" dirty="0" smtClean="0">
                <a:latin typeface="Calibri" panose="020F0502020204030204" pitchFamily="34" charset="0"/>
              </a:rPr>
              <a:t>Územní působnost MAS </a:t>
            </a:r>
            <a:endParaRPr lang="cs-CZ" dirty="0">
              <a:latin typeface="Calibri" panose="020F0502020204030204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0" y="2060848"/>
            <a:ext cx="8686800" cy="4536504"/>
          </a:xfrm>
        </p:spPr>
        <p:txBody>
          <a:bodyPr>
            <a:normAutofit fontScale="92500" lnSpcReduction="10000"/>
          </a:bodyPr>
          <a:lstStyle/>
          <a:p>
            <a:r>
              <a:rPr lang="cs-CZ" b="1" dirty="0" smtClean="0">
                <a:latin typeface="Calibri" pitchFamily="34" charset="0"/>
              </a:rPr>
              <a:t>Území MAS je celistvé </a:t>
            </a:r>
          </a:p>
          <a:p>
            <a:pPr lvl="1"/>
            <a:r>
              <a:rPr lang="cs-CZ" dirty="0">
                <a:latin typeface="Calibri" pitchFamily="34" charset="0"/>
              </a:rPr>
              <a:t>m</a:t>
            </a:r>
            <a:r>
              <a:rPr lang="cs-CZ" dirty="0" smtClean="0">
                <a:latin typeface="Calibri" pitchFamily="34" charset="0"/>
              </a:rPr>
              <a:t>ožné izolované celky jen v těchto případech: </a:t>
            </a:r>
          </a:p>
          <a:p>
            <a:pPr lvl="2"/>
            <a:r>
              <a:rPr lang="cs-CZ" dirty="0" smtClean="0">
                <a:latin typeface="Calibri" pitchFamily="34" charset="0"/>
              </a:rPr>
              <a:t>vojenské újezdy </a:t>
            </a:r>
          </a:p>
          <a:p>
            <a:pPr lvl="2"/>
            <a:r>
              <a:rPr lang="cs-CZ" dirty="0" smtClean="0">
                <a:latin typeface="Calibri" pitchFamily="34" charset="0"/>
              </a:rPr>
              <a:t>katastrální území obce není ucelené </a:t>
            </a:r>
          </a:p>
          <a:p>
            <a:pPr lvl="2"/>
            <a:r>
              <a:rPr lang="cs-CZ" dirty="0" smtClean="0">
                <a:latin typeface="Calibri" pitchFamily="34" charset="0"/>
              </a:rPr>
              <a:t>území je rozdělení obcí s více než 25 tis. obyvateli </a:t>
            </a:r>
          </a:p>
          <a:p>
            <a:pPr lvl="2"/>
            <a:r>
              <a:rPr lang="cs-CZ" dirty="0" smtClean="0">
                <a:latin typeface="Calibri" pitchFamily="34" charset="0"/>
              </a:rPr>
              <a:t>území bylo schváleno již v období 2007-2013 a mezeru netvoří více než 2 obce </a:t>
            </a:r>
          </a:p>
          <a:p>
            <a:r>
              <a:rPr lang="cs-CZ" b="1" dirty="0" smtClean="0">
                <a:latin typeface="Calibri" pitchFamily="34" charset="0"/>
              </a:rPr>
              <a:t>Velikost 10 tis. – 100 tis. obyvatel </a:t>
            </a:r>
          </a:p>
          <a:p>
            <a:pPr lvl="1"/>
            <a:r>
              <a:rPr lang="cs-CZ" dirty="0" smtClean="0">
                <a:latin typeface="Calibri" pitchFamily="34" charset="0"/>
              </a:rPr>
              <a:t>bez měst nad 25 tis. obyvatel (k 1. 1. 2014) </a:t>
            </a:r>
          </a:p>
          <a:p>
            <a:r>
              <a:rPr lang="cs-CZ" b="1" dirty="0" smtClean="0">
                <a:latin typeface="Calibri" pitchFamily="34" charset="0"/>
              </a:rPr>
              <a:t>Mezi MAS nejsou překryvy </a:t>
            </a:r>
          </a:p>
          <a:p>
            <a:r>
              <a:rPr lang="cs-CZ" b="1" dirty="0" smtClean="0">
                <a:latin typeface="Calibri" pitchFamily="34" charset="0"/>
              </a:rPr>
              <a:t>Obce schválí zařazení do území působnosti MAS</a:t>
            </a:r>
          </a:p>
          <a:p>
            <a:pPr lvl="1"/>
            <a:r>
              <a:rPr lang="cs-CZ" dirty="0" smtClean="0">
                <a:latin typeface="Calibri" pitchFamily="34" charset="0"/>
              </a:rPr>
              <a:t>tím nevznikají finanční závazky</a:t>
            </a:r>
            <a:r>
              <a:rPr lang="cs-CZ" dirty="0">
                <a:latin typeface="Calibri" pitchFamily="34" charset="0"/>
              </a:rPr>
              <a:t> </a:t>
            </a:r>
            <a:r>
              <a:rPr lang="cs-CZ" dirty="0" smtClean="0">
                <a:latin typeface="Calibri" pitchFamily="34" charset="0"/>
              </a:rPr>
              <a:t>vůči MAS</a:t>
            </a:r>
          </a:p>
          <a:p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37F621-41B8-4A95-AF2C-D8621EE95210}" type="slidenum">
              <a:rPr lang="cs-CZ" smtClean="0"/>
              <a:pPr/>
              <a:t>10</a:t>
            </a:fld>
            <a:endParaRPr lang="cs-CZ" dirty="0"/>
          </a:p>
        </p:txBody>
      </p:sp>
      <p:sp>
        <p:nvSpPr>
          <p:cNvPr id="7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6660232" y="6545237"/>
            <a:ext cx="2016224" cy="312763"/>
          </a:xfrm>
        </p:spPr>
        <p:txBody>
          <a:bodyPr/>
          <a:lstStyle/>
          <a:p>
            <a:r>
              <a:rPr lang="cs-CZ" sz="1400" b="1" dirty="0" smtClean="0">
                <a:latin typeface="Calibri" panose="020F0502020204030204" pitchFamily="34" charset="0"/>
              </a:rPr>
              <a:t>www.nsmascr.cz</a:t>
            </a:r>
            <a:endParaRPr lang="cs-CZ" sz="1400" b="1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86640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b="1" dirty="0" smtClean="0">
                <a:latin typeface="Calibri" panose="020F0502020204030204" pitchFamily="34" charset="0"/>
              </a:rPr>
              <a:t>Místní akční skupina </a:t>
            </a:r>
            <a:endParaRPr lang="cs-CZ" dirty="0">
              <a:latin typeface="Calibri" panose="020F0502020204030204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0" y="2060848"/>
            <a:ext cx="8686800" cy="4320480"/>
          </a:xfrm>
        </p:spPr>
        <p:txBody>
          <a:bodyPr>
            <a:normAutofit lnSpcReduction="10000"/>
          </a:bodyPr>
          <a:lstStyle/>
          <a:p>
            <a:r>
              <a:rPr lang="cs-CZ" b="1" dirty="0" smtClean="0">
                <a:latin typeface="Calibri" pitchFamily="34" charset="0"/>
              </a:rPr>
              <a:t>Na rozhodovací úrovni nezastupuje ani veřejný sektor ani žádná ze zájmových skupin více než 49 % hlasovacích práv. </a:t>
            </a:r>
          </a:p>
          <a:p>
            <a:r>
              <a:rPr lang="cs-CZ" b="1" dirty="0" smtClean="0">
                <a:latin typeface="Calibri" pitchFamily="34" charset="0"/>
              </a:rPr>
              <a:t>Partneři na území MAS prokazatelně působí</a:t>
            </a:r>
          </a:p>
          <a:p>
            <a:pPr lvl="1"/>
            <a:r>
              <a:rPr lang="cs-CZ" dirty="0">
                <a:latin typeface="Calibri" pitchFamily="34" charset="0"/>
              </a:rPr>
              <a:t>d</a:t>
            </a:r>
            <a:r>
              <a:rPr lang="cs-CZ" dirty="0" smtClean="0">
                <a:latin typeface="Calibri" pitchFamily="34" charset="0"/>
              </a:rPr>
              <a:t>efinice působnosti je na MAS</a:t>
            </a:r>
          </a:p>
          <a:p>
            <a:r>
              <a:rPr lang="cs-CZ" b="1" dirty="0" smtClean="0">
                <a:latin typeface="Calibri" pitchFamily="34" charset="0"/>
              </a:rPr>
              <a:t>Otevřené partnerství</a:t>
            </a:r>
          </a:p>
          <a:p>
            <a:pPr lvl="1"/>
            <a:r>
              <a:rPr lang="cs-CZ" dirty="0" smtClean="0">
                <a:latin typeface="Calibri" pitchFamily="34" charset="0"/>
              </a:rPr>
              <a:t>podmínky pro přistoupení jsou součástí stanov, statutu či zakládací listiny a jsou zveřejněny </a:t>
            </a:r>
          </a:p>
          <a:p>
            <a:r>
              <a:rPr lang="cs-CZ" b="1" dirty="0" smtClean="0">
                <a:latin typeface="Calibri" pitchFamily="34" charset="0"/>
              </a:rPr>
              <a:t>Minimální počet partnerů je 21</a:t>
            </a:r>
          </a:p>
          <a:p>
            <a:pPr lvl="1"/>
            <a:r>
              <a:rPr lang="cs-CZ" dirty="0" smtClean="0">
                <a:latin typeface="Calibri" pitchFamily="34" charset="0"/>
              </a:rPr>
              <a:t>minimální počet partnerů vůči počtu obyvatel je 1:2000</a:t>
            </a:r>
          </a:p>
          <a:p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37F621-41B8-4A95-AF2C-D8621EE95210}" type="slidenum">
              <a:rPr lang="cs-CZ" smtClean="0"/>
              <a:pPr/>
              <a:t>11</a:t>
            </a:fld>
            <a:endParaRPr lang="cs-CZ" dirty="0"/>
          </a:p>
        </p:txBody>
      </p:sp>
      <p:sp>
        <p:nvSpPr>
          <p:cNvPr id="7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6660232" y="6545237"/>
            <a:ext cx="2016224" cy="312763"/>
          </a:xfrm>
        </p:spPr>
        <p:txBody>
          <a:bodyPr/>
          <a:lstStyle/>
          <a:p>
            <a:r>
              <a:rPr lang="cs-CZ" sz="1400" b="1" dirty="0" smtClean="0">
                <a:latin typeface="Calibri" panose="020F0502020204030204" pitchFamily="34" charset="0"/>
              </a:rPr>
              <a:t>www.nsmascr.cz</a:t>
            </a:r>
            <a:endParaRPr lang="cs-CZ" sz="1400" b="1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838157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b="1" dirty="0" smtClean="0">
                <a:latin typeface="Calibri" panose="020F0502020204030204" pitchFamily="34" charset="0"/>
              </a:rPr>
              <a:t>Orgány MAS </a:t>
            </a:r>
            <a:endParaRPr lang="cs-CZ" dirty="0">
              <a:latin typeface="Calibri" panose="020F0502020204030204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0" y="2060848"/>
            <a:ext cx="8686800" cy="4536504"/>
          </a:xfrm>
        </p:spPr>
        <p:txBody>
          <a:bodyPr>
            <a:normAutofit/>
          </a:bodyPr>
          <a:lstStyle/>
          <a:p>
            <a:pPr lvl="1"/>
            <a:r>
              <a:rPr lang="cs-CZ" sz="2800" b="1" dirty="0" smtClean="0">
                <a:latin typeface="Calibri" pitchFamily="34" charset="0"/>
              </a:rPr>
              <a:t>Nejvyšší</a:t>
            </a:r>
          </a:p>
          <a:p>
            <a:pPr lvl="1"/>
            <a:r>
              <a:rPr lang="cs-CZ" sz="2800" b="1" dirty="0" smtClean="0">
                <a:latin typeface="Calibri" pitchFamily="34" charset="0"/>
              </a:rPr>
              <a:t>Rozhodovací</a:t>
            </a:r>
          </a:p>
          <a:p>
            <a:pPr lvl="1"/>
            <a:r>
              <a:rPr lang="cs-CZ" sz="2800" b="1" dirty="0" smtClean="0">
                <a:latin typeface="Calibri" pitchFamily="34" charset="0"/>
              </a:rPr>
              <a:t>Výběrový </a:t>
            </a:r>
          </a:p>
          <a:p>
            <a:pPr lvl="2"/>
            <a:r>
              <a:rPr lang="cs-CZ" sz="2400" dirty="0" smtClean="0">
                <a:latin typeface="Calibri" pitchFamily="34" charset="0"/>
              </a:rPr>
              <a:t>členové orgánu na </a:t>
            </a:r>
            <a:r>
              <a:rPr lang="cs-CZ" sz="2400" dirty="0">
                <a:latin typeface="Calibri" pitchFamily="34" charset="0"/>
              </a:rPr>
              <a:t>území MAS </a:t>
            </a:r>
            <a:r>
              <a:rPr lang="cs-CZ" sz="2400" dirty="0" smtClean="0">
                <a:latin typeface="Calibri" pitchFamily="34" charset="0"/>
              </a:rPr>
              <a:t>působí</a:t>
            </a:r>
          </a:p>
          <a:p>
            <a:pPr lvl="1"/>
            <a:r>
              <a:rPr lang="cs-CZ" sz="2800" b="1" dirty="0" smtClean="0">
                <a:latin typeface="Calibri" pitchFamily="34" charset="0"/>
              </a:rPr>
              <a:t>Kontrolní </a:t>
            </a:r>
          </a:p>
          <a:p>
            <a:pPr lvl="1"/>
            <a:endParaRPr lang="cs-CZ" b="1" dirty="0" smtClean="0">
              <a:latin typeface="Calibri" pitchFamily="34" charset="0"/>
            </a:endParaRPr>
          </a:p>
          <a:p>
            <a:r>
              <a:rPr lang="cs-CZ" dirty="0" smtClean="0">
                <a:latin typeface="Calibri" pitchFamily="34" charset="0"/>
              </a:rPr>
              <a:t>Jeden partner může být kromě nejvyššího orgánu členem pouze jednoho povinného orgánu. </a:t>
            </a: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37F621-41B8-4A95-AF2C-D8621EE95210}" type="slidenum">
              <a:rPr lang="cs-CZ" smtClean="0"/>
              <a:pPr/>
              <a:t>12</a:t>
            </a:fld>
            <a:endParaRPr lang="cs-CZ" dirty="0"/>
          </a:p>
        </p:txBody>
      </p:sp>
      <p:sp>
        <p:nvSpPr>
          <p:cNvPr id="7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6660232" y="6545237"/>
            <a:ext cx="2016224" cy="312763"/>
          </a:xfrm>
        </p:spPr>
        <p:txBody>
          <a:bodyPr/>
          <a:lstStyle/>
          <a:p>
            <a:r>
              <a:rPr lang="cs-CZ" sz="1400" b="1" dirty="0" smtClean="0">
                <a:latin typeface="Calibri" panose="020F0502020204030204" pitchFamily="34" charset="0"/>
              </a:rPr>
              <a:t>www.nsmascr.cz</a:t>
            </a:r>
            <a:endParaRPr lang="cs-CZ" sz="1400" b="1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57458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b="1" dirty="0" smtClean="0">
                <a:latin typeface="Calibri" panose="020F0502020204030204" pitchFamily="34" charset="0"/>
              </a:rPr>
              <a:t>Kancelář MAS </a:t>
            </a:r>
            <a:endParaRPr lang="cs-CZ" dirty="0">
              <a:latin typeface="Calibri" panose="020F0502020204030204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0" y="2060848"/>
            <a:ext cx="8686800" cy="4320480"/>
          </a:xfrm>
        </p:spPr>
        <p:txBody>
          <a:bodyPr>
            <a:normAutofit fontScale="92500"/>
          </a:bodyPr>
          <a:lstStyle/>
          <a:p>
            <a:r>
              <a:rPr lang="cs-CZ" dirty="0" smtClean="0">
                <a:latin typeface="Calibri" pitchFamily="34" charset="0"/>
              </a:rPr>
              <a:t>MAS má vedoucího zaměstnance MAS v pracovně právním vztahu </a:t>
            </a:r>
            <a:r>
              <a:rPr lang="cs-CZ" dirty="0">
                <a:latin typeface="Calibri" pitchFamily="34" charset="0"/>
              </a:rPr>
              <a:t>=</a:t>
            </a:r>
            <a:r>
              <a:rPr lang="cs-CZ" dirty="0" smtClean="0">
                <a:latin typeface="Calibri" pitchFamily="34" charset="0"/>
              </a:rPr>
              <a:t> manažer SCLLD.</a:t>
            </a:r>
          </a:p>
          <a:p>
            <a:endParaRPr lang="cs-CZ" dirty="0" smtClean="0">
              <a:latin typeface="Calibri" pitchFamily="34" charset="0"/>
            </a:endParaRPr>
          </a:p>
          <a:p>
            <a:r>
              <a:rPr lang="cs-CZ" dirty="0" smtClean="0">
                <a:latin typeface="Calibri" pitchFamily="34" charset="0"/>
              </a:rPr>
              <a:t>MAS má internetové stránky, které obsahují minimálně </a:t>
            </a:r>
          </a:p>
          <a:p>
            <a:pPr lvl="1"/>
            <a:r>
              <a:rPr lang="cs-CZ" dirty="0" smtClean="0">
                <a:latin typeface="Calibri" pitchFamily="34" charset="0"/>
              </a:rPr>
              <a:t>zřizovací dokumenty </a:t>
            </a:r>
          </a:p>
          <a:p>
            <a:pPr lvl="1"/>
            <a:r>
              <a:rPr lang="cs-CZ" dirty="0" smtClean="0">
                <a:latin typeface="Calibri" pitchFamily="34" charset="0"/>
              </a:rPr>
              <a:t>seznam partnerů MAS </a:t>
            </a:r>
          </a:p>
          <a:p>
            <a:pPr lvl="1"/>
            <a:r>
              <a:rPr lang="cs-CZ" dirty="0" smtClean="0">
                <a:latin typeface="Calibri" pitchFamily="34" charset="0"/>
              </a:rPr>
              <a:t>adresa sídla a kanceláře, konzultační hodiny a kontaktní osoba </a:t>
            </a:r>
          </a:p>
          <a:p>
            <a:pPr lvl="1"/>
            <a:r>
              <a:rPr lang="cs-CZ" dirty="0" smtClean="0">
                <a:latin typeface="Calibri" pitchFamily="34" charset="0"/>
              </a:rPr>
              <a:t>mapa územní působnosti </a:t>
            </a:r>
          </a:p>
          <a:p>
            <a:pPr lvl="1"/>
            <a:r>
              <a:rPr lang="cs-CZ" dirty="0" smtClean="0">
                <a:latin typeface="Calibri" pitchFamily="34" charset="0"/>
              </a:rPr>
              <a:t>výroční zpráva o činnosti a hospodaření MAS </a:t>
            </a:r>
          </a:p>
          <a:p>
            <a:pPr lvl="1"/>
            <a:r>
              <a:rPr lang="cs-CZ" dirty="0" smtClean="0">
                <a:latin typeface="Calibri" pitchFamily="34" charset="0"/>
              </a:rPr>
              <a:t>seznam členů povinných orgánů </a:t>
            </a: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37F621-41B8-4A95-AF2C-D8621EE95210}" type="slidenum">
              <a:rPr lang="cs-CZ" smtClean="0"/>
              <a:pPr/>
              <a:t>13</a:t>
            </a:fld>
            <a:endParaRPr lang="cs-CZ" dirty="0"/>
          </a:p>
        </p:txBody>
      </p:sp>
      <p:sp>
        <p:nvSpPr>
          <p:cNvPr id="7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6660232" y="6545237"/>
            <a:ext cx="2016224" cy="312763"/>
          </a:xfrm>
        </p:spPr>
        <p:txBody>
          <a:bodyPr/>
          <a:lstStyle/>
          <a:p>
            <a:r>
              <a:rPr lang="cs-CZ" sz="1400" b="1" dirty="0" smtClean="0">
                <a:latin typeface="Calibri" panose="020F0502020204030204" pitchFamily="34" charset="0"/>
              </a:rPr>
              <a:t>www.nsmascr.cz</a:t>
            </a:r>
            <a:endParaRPr lang="cs-CZ" sz="1400" b="1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440832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Zaoblený obdélník 24"/>
          <p:cNvSpPr/>
          <p:nvPr/>
        </p:nvSpPr>
        <p:spPr>
          <a:xfrm>
            <a:off x="611560" y="1251213"/>
            <a:ext cx="8352928" cy="5562164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37F621-41B8-4A95-AF2C-D8621EE95210}" type="slidenum">
              <a:rPr lang="cs-CZ" smtClean="0"/>
              <a:t>14</a:t>
            </a:fld>
            <a:endParaRPr lang="cs-CZ"/>
          </a:p>
        </p:txBody>
      </p:sp>
      <p:grpSp>
        <p:nvGrpSpPr>
          <p:cNvPr id="7" name="Group 41"/>
          <p:cNvGrpSpPr>
            <a:grpSpLocks/>
          </p:cNvGrpSpPr>
          <p:nvPr/>
        </p:nvGrpSpPr>
        <p:grpSpPr bwMode="auto">
          <a:xfrm>
            <a:off x="1259632" y="1412897"/>
            <a:ext cx="7200800" cy="5241147"/>
            <a:chOff x="1203" y="2742"/>
            <a:chExt cx="9738" cy="12869"/>
          </a:xfrm>
        </p:grpSpPr>
        <p:sp>
          <p:nvSpPr>
            <p:cNvPr id="8" name="AutoShape 59"/>
            <p:cNvSpPr>
              <a:spLocks noChangeArrowheads="1"/>
            </p:cNvSpPr>
            <p:nvPr/>
          </p:nvSpPr>
          <p:spPr bwMode="auto">
            <a:xfrm>
              <a:off x="1203" y="2742"/>
              <a:ext cx="3486" cy="909"/>
            </a:xfrm>
            <a:prstGeom prst="roundRect">
              <a:avLst>
                <a:gd name="adj" fmla="val 16667"/>
              </a:avLst>
            </a:prstGeom>
            <a:solidFill>
              <a:srgbClr val="FDEADA"/>
            </a:solidFill>
            <a:ln w="9525">
              <a:solidFill>
                <a:srgbClr val="E46C0A"/>
              </a:solidFill>
              <a:round/>
              <a:headEnd/>
              <a:tailEnd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algn="ctr">
                <a:lnSpc>
                  <a:spcPct val="115000"/>
                </a:lnSpc>
                <a:spcAft>
                  <a:spcPts val="0"/>
                </a:spcAft>
              </a:pPr>
              <a:r>
                <a:rPr lang="cs-CZ" sz="900" b="1">
                  <a:effectLst/>
                  <a:latin typeface="Calibri"/>
                  <a:ea typeface="Calibri"/>
                  <a:cs typeface="Times New Roman"/>
                </a:rPr>
                <a:t>Popis území</a:t>
              </a:r>
              <a:endParaRPr lang="cs-CZ" sz="800">
                <a:effectLst/>
                <a:latin typeface="Calibri"/>
                <a:ea typeface="Calibri"/>
                <a:cs typeface="Times New Roman"/>
              </a:endParaRPr>
            </a:p>
            <a:p>
              <a:pPr algn="ctr">
                <a:lnSpc>
                  <a:spcPct val="115000"/>
                </a:lnSpc>
                <a:spcAft>
                  <a:spcPts val="0"/>
                </a:spcAft>
              </a:pPr>
              <a:r>
                <a:rPr lang="cs-CZ" sz="900" b="1">
                  <a:effectLst/>
                  <a:latin typeface="Calibri"/>
                  <a:ea typeface="Calibri"/>
                  <a:cs typeface="Times New Roman"/>
                </a:rPr>
                <a:t>a zdůvodnění jeho výběru</a:t>
              </a:r>
              <a:endParaRPr lang="cs-CZ" sz="800">
                <a:effectLst/>
                <a:latin typeface="Calibri"/>
                <a:ea typeface="Calibri"/>
                <a:cs typeface="Times New Roman"/>
              </a:endParaRPr>
            </a:p>
          </p:txBody>
        </p:sp>
        <p:sp>
          <p:nvSpPr>
            <p:cNvPr id="9" name="AutoShape 60"/>
            <p:cNvSpPr>
              <a:spLocks noChangeArrowheads="1"/>
            </p:cNvSpPr>
            <p:nvPr/>
          </p:nvSpPr>
          <p:spPr bwMode="auto">
            <a:xfrm>
              <a:off x="2550" y="3803"/>
              <a:ext cx="672" cy="412"/>
            </a:xfrm>
            <a:prstGeom prst="downArrow">
              <a:avLst>
                <a:gd name="adj1" fmla="val 50000"/>
                <a:gd name="adj2" fmla="val 25000"/>
              </a:avLst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rot="0" vert="eaVert" wrap="square" lIns="91440" tIns="45720" rIns="91440" bIns="45720" anchor="t" anchorCtr="0" upright="1">
              <a:noAutofit/>
            </a:bodyPr>
            <a:lstStyle/>
            <a:p>
              <a:endParaRPr lang="cs-CZ" sz="1100"/>
            </a:p>
          </p:txBody>
        </p:sp>
        <p:sp>
          <p:nvSpPr>
            <p:cNvPr id="10" name="AutoShape 62"/>
            <p:cNvSpPr>
              <a:spLocks noChangeArrowheads="1"/>
            </p:cNvSpPr>
            <p:nvPr/>
          </p:nvSpPr>
          <p:spPr bwMode="auto">
            <a:xfrm>
              <a:off x="1203" y="4362"/>
              <a:ext cx="3486" cy="600"/>
            </a:xfrm>
            <a:prstGeom prst="roundRect">
              <a:avLst>
                <a:gd name="adj" fmla="val 16667"/>
              </a:avLst>
            </a:prstGeom>
            <a:solidFill>
              <a:srgbClr val="FDEADA"/>
            </a:solidFill>
            <a:ln w="9525">
              <a:solidFill>
                <a:srgbClr val="E46C0A"/>
              </a:solidFill>
              <a:round/>
              <a:headEnd/>
              <a:tailEnd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algn="ctr">
                <a:lnSpc>
                  <a:spcPct val="115000"/>
                </a:lnSpc>
                <a:spcAft>
                  <a:spcPts val="0"/>
                </a:spcAft>
              </a:pPr>
              <a:r>
                <a:rPr lang="cs-CZ" sz="900" b="1">
                  <a:effectLst/>
                  <a:latin typeface="Calibri"/>
                  <a:ea typeface="Calibri"/>
                  <a:cs typeface="Times New Roman"/>
                </a:rPr>
                <a:t>Analytická část</a:t>
              </a:r>
              <a:endParaRPr lang="cs-CZ" sz="800">
                <a:effectLst/>
                <a:latin typeface="Calibri"/>
                <a:ea typeface="Calibri"/>
                <a:cs typeface="Times New Roman"/>
              </a:endParaRPr>
            </a:p>
          </p:txBody>
        </p:sp>
        <p:sp>
          <p:nvSpPr>
            <p:cNvPr id="11" name="AutoShape 63"/>
            <p:cNvSpPr>
              <a:spLocks noChangeArrowheads="1"/>
            </p:cNvSpPr>
            <p:nvPr/>
          </p:nvSpPr>
          <p:spPr bwMode="auto">
            <a:xfrm>
              <a:off x="4948" y="4529"/>
              <a:ext cx="828" cy="303"/>
            </a:xfrm>
            <a:prstGeom prst="rightArrow">
              <a:avLst>
                <a:gd name="adj1" fmla="val 50000"/>
                <a:gd name="adj2" fmla="val 68317"/>
              </a:avLst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cs-CZ" sz="1100"/>
            </a:p>
          </p:txBody>
        </p:sp>
        <p:sp>
          <p:nvSpPr>
            <p:cNvPr id="12" name="AutoShape 64"/>
            <p:cNvSpPr>
              <a:spLocks noChangeArrowheads="1"/>
            </p:cNvSpPr>
            <p:nvPr/>
          </p:nvSpPr>
          <p:spPr bwMode="auto">
            <a:xfrm>
              <a:off x="6001" y="3626"/>
              <a:ext cx="4940" cy="1957"/>
            </a:xfrm>
            <a:prstGeom prst="roundRect">
              <a:avLst>
                <a:gd name="adj" fmla="val 16667"/>
              </a:avLst>
            </a:prstGeom>
            <a:noFill/>
            <a:ln w="9525">
              <a:solidFill>
                <a:srgbClr val="E46C0A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DEADA"/>
                  </a:solidFill>
                </a14:hiddenFill>
              </a:ext>
            </a:extLst>
          </p:spPr>
          <p:txBody>
            <a:bodyPr rot="0" vert="horz" wrap="square" lIns="91440" tIns="10800" rIns="91440" bIns="10800" anchor="t" anchorCtr="0" upright="1">
              <a:noAutofit/>
            </a:bodyPr>
            <a:lstStyle/>
            <a:p>
              <a:pPr marL="188912" indent="-171450" algn="just">
                <a:lnSpc>
                  <a:spcPct val="115000"/>
                </a:lnSpc>
                <a:spcBef>
                  <a:spcPts val="100"/>
                </a:spcBef>
                <a:spcAft>
                  <a:spcPts val="0"/>
                </a:spcAft>
                <a:buFont typeface="Arial" panose="020B0604020202020204" pitchFamily="34" charset="0"/>
                <a:buChar char="•"/>
              </a:pPr>
              <a:r>
                <a:rPr lang="cs-CZ" sz="1000" b="1" dirty="0">
                  <a:effectLst/>
                  <a:latin typeface="Calibri"/>
                  <a:ea typeface="Calibri"/>
                  <a:cs typeface="Times New Roman"/>
                </a:rPr>
                <a:t>Vymezení území, včetně rozlohy a počtu obyvatel, na něž se strategie vztahuje</a:t>
              </a:r>
              <a:endParaRPr lang="cs-CZ" sz="1000" dirty="0">
                <a:effectLst/>
                <a:latin typeface="Calibri"/>
                <a:ea typeface="Calibri"/>
                <a:cs typeface="Times New Roman"/>
              </a:endParaRPr>
            </a:p>
            <a:p>
              <a:pPr marL="188912" indent="-171450" algn="just">
                <a:lnSpc>
                  <a:spcPct val="115000"/>
                </a:lnSpc>
                <a:spcBef>
                  <a:spcPts val="100"/>
                </a:spcBef>
                <a:spcAft>
                  <a:spcPts val="0"/>
                </a:spcAft>
                <a:buFont typeface="Arial" panose="020B0604020202020204" pitchFamily="34" charset="0"/>
                <a:buChar char="•"/>
              </a:pPr>
              <a:r>
                <a:rPr lang="cs-CZ" sz="1000" b="1" dirty="0">
                  <a:effectLst/>
                  <a:latin typeface="Calibri"/>
                  <a:ea typeface="Calibri"/>
                  <a:cs typeface="Times New Roman"/>
                </a:rPr>
                <a:t>Stručná </a:t>
              </a:r>
              <a:r>
                <a:rPr lang="cs-CZ" sz="1000" b="1" dirty="0" err="1">
                  <a:effectLst/>
                  <a:latin typeface="Calibri"/>
                  <a:ea typeface="Calibri"/>
                  <a:cs typeface="Times New Roman"/>
                </a:rPr>
                <a:t>socio</a:t>
              </a:r>
              <a:r>
                <a:rPr lang="cs-CZ" sz="1000" b="1" dirty="0">
                  <a:effectLst/>
                  <a:latin typeface="Calibri"/>
                  <a:ea typeface="Calibri"/>
                  <a:cs typeface="Times New Roman"/>
                </a:rPr>
                <a:t>-ekonomická analýza </a:t>
              </a:r>
              <a:endParaRPr lang="cs-CZ" sz="1000" dirty="0">
                <a:effectLst/>
                <a:latin typeface="Calibri"/>
                <a:ea typeface="Calibri"/>
                <a:cs typeface="Times New Roman"/>
              </a:endParaRPr>
            </a:p>
            <a:p>
              <a:pPr marL="188912" indent="-171450" algn="just">
                <a:lnSpc>
                  <a:spcPct val="115000"/>
                </a:lnSpc>
                <a:spcBef>
                  <a:spcPts val="100"/>
                </a:spcBef>
                <a:spcAft>
                  <a:spcPts val="0"/>
                </a:spcAft>
                <a:buFont typeface="Arial" panose="020B0604020202020204" pitchFamily="34" charset="0"/>
                <a:buChar char="•"/>
              </a:pPr>
              <a:r>
                <a:rPr lang="cs-CZ" sz="1000" b="1" dirty="0">
                  <a:effectLst/>
                  <a:latin typeface="Calibri"/>
                  <a:ea typeface="Calibri"/>
                  <a:cs typeface="Times New Roman"/>
                </a:rPr>
                <a:t>Analýza problémů a potřeb včetně SWOT </a:t>
              </a:r>
              <a:r>
                <a:rPr lang="cs-CZ" sz="1000" b="1" dirty="0" smtClean="0">
                  <a:effectLst/>
                  <a:latin typeface="Calibri"/>
                  <a:ea typeface="Calibri"/>
                  <a:cs typeface="Times New Roman"/>
                </a:rPr>
                <a:t>analýzy</a:t>
              </a:r>
              <a:endParaRPr lang="cs-CZ" sz="1000" dirty="0">
                <a:effectLst/>
                <a:latin typeface="Calibri"/>
                <a:ea typeface="Calibri"/>
                <a:cs typeface="Times New Roman"/>
              </a:endParaRPr>
            </a:p>
          </p:txBody>
        </p:sp>
        <p:sp>
          <p:nvSpPr>
            <p:cNvPr id="13" name="AutoShape 67"/>
            <p:cNvSpPr>
              <a:spLocks noChangeArrowheads="1"/>
            </p:cNvSpPr>
            <p:nvPr/>
          </p:nvSpPr>
          <p:spPr bwMode="auto">
            <a:xfrm>
              <a:off x="2550" y="5100"/>
              <a:ext cx="672" cy="1043"/>
            </a:xfrm>
            <a:prstGeom prst="downArrow">
              <a:avLst>
                <a:gd name="adj1" fmla="val 50000"/>
                <a:gd name="adj2" fmla="val 38802"/>
              </a:avLst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rot="0" vert="eaVert" wrap="square" lIns="91440" tIns="45720" rIns="91440" bIns="45720" anchor="t" anchorCtr="0" upright="1">
              <a:noAutofit/>
            </a:bodyPr>
            <a:lstStyle/>
            <a:p>
              <a:endParaRPr lang="cs-CZ" sz="1100"/>
            </a:p>
          </p:txBody>
        </p:sp>
        <p:sp>
          <p:nvSpPr>
            <p:cNvPr id="14" name="AutoShape 32"/>
            <p:cNvSpPr>
              <a:spLocks noChangeArrowheads="1"/>
            </p:cNvSpPr>
            <p:nvPr/>
          </p:nvSpPr>
          <p:spPr bwMode="auto">
            <a:xfrm>
              <a:off x="1203" y="6306"/>
              <a:ext cx="3486" cy="569"/>
            </a:xfrm>
            <a:prstGeom prst="roundRect">
              <a:avLst>
                <a:gd name="adj" fmla="val 16667"/>
              </a:avLst>
            </a:prstGeom>
            <a:solidFill>
              <a:srgbClr val="FDEADA"/>
            </a:solidFill>
            <a:ln w="9525">
              <a:solidFill>
                <a:srgbClr val="E46C0A"/>
              </a:solidFill>
              <a:round/>
              <a:headEnd/>
              <a:tailEnd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algn="ctr">
                <a:lnSpc>
                  <a:spcPct val="115000"/>
                </a:lnSpc>
                <a:spcAft>
                  <a:spcPts val="0"/>
                </a:spcAft>
              </a:pPr>
              <a:r>
                <a:rPr lang="cs-CZ" sz="900" b="1" dirty="0">
                  <a:effectLst/>
                  <a:latin typeface="Calibri"/>
                  <a:ea typeface="Calibri"/>
                  <a:cs typeface="Times New Roman"/>
                </a:rPr>
                <a:t>Strategická část</a:t>
              </a:r>
              <a:endParaRPr lang="cs-CZ" sz="800" dirty="0">
                <a:effectLst/>
                <a:latin typeface="Calibri"/>
                <a:ea typeface="Calibri"/>
                <a:cs typeface="Times New Roman"/>
              </a:endParaRPr>
            </a:p>
          </p:txBody>
        </p:sp>
        <p:sp>
          <p:nvSpPr>
            <p:cNvPr id="15" name="AutoShape 69"/>
            <p:cNvSpPr>
              <a:spLocks noChangeArrowheads="1"/>
            </p:cNvSpPr>
            <p:nvPr/>
          </p:nvSpPr>
          <p:spPr bwMode="auto">
            <a:xfrm>
              <a:off x="4948" y="6469"/>
              <a:ext cx="828" cy="304"/>
            </a:xfrm>
            <a:prstGeom prst="rightArrow">
              <a:avLst>
                <a:gd name="adj1" fmla="val 50000"/>
                <a:gd name="adj2" fmla="val 68092"/>
              </a:avLst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cs-CZ" sz="1100"/>
            </a:p>
          </p:txBody>
        </p:sp>
        <p:sp>
          <p:nvSpPr>
            <p:cNvPr id="16" name="AutoShape 34"/>
            <p:cNvSpPr>
              <a:spLocks noChangeArrowheads="1"/>
            </p:cNvSpPr>
            <p:nvPr/>
          </p:nvSpPr>
          <p:spPr bwMode="auto">
            <a:xfrm>
              <a:off x="6001" y="5924"/>
              <a:ext cx="4940" cy="3005"/>
            </a:xfrm>
            <a:prstGeom prst="roundRect">
              <a:avLst>
                <a:gd name="adj" fmla="val 16667"/>
              </a:avLst>
            </a:prstGeom>
            <a:noFill/>
            <a:ln w="9525">
              <a:solidFill>
                <a:srgbClr val="E46C0A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DEADA"/>
                  </a:solidFill>
                </a14:hiddenFill>
              </a:ext>
            </a:extLst>
          </p:spPr>
          <p:txBody>
            <a:bodyPr rot="0" vert="horz" wrap="square" lIns="91440" tIns="10800" rIns="91440" bIns="10800" anchor="t" anchorCtr="0" upright="1">
              <a:noAutofit/>
            </a:bodyPr>
            <a:lstStyle/>
            <a:p>
              <a:pPr marL="171450" indent="-171450" algn="just">
                <a:lnSpc>
                  <a:spcPct val="115000"/>
                </a:lnSpc>
                <a:spcBef>
                  <a:spcPts val="100"/>
                </a:spcBef>
                <a:spcAft>
                  <a:spcPts val="0"/>
                </a:spcAft>
                <a:buFont typeface="Arial" panose="020B0604020202020204" pitchFamily="34" charset="0"/>
                <a:buChar char="•"/>
              </a:pPr>
              <a:r>
                <a:rPr lang="cs-CZ" sz="1000" b="1" dirty="0">
                  <a:effectLst/>
                  <a:latin typeface="Calibri"/>
                  <a:ea typeface="Calibri"/>
                  <a:cs typeface="Times New Roman"/>
                </a:rPr>
                <a:t>Stanovení vize, </a:t>
              </a:r>
              <a:r>
                <a:rPr lang="cs-CZ" sz="1000" b="1" dirty="0" smtClean="0">
                  <a:effectLst/>
                  <a:latin typeface="Calibri"/>
                  <a:ea typeface="Calibri"/>
                  <a:cs typeface="Times New Roman"/>
                </a:rPr>
                <a:t>strategických a </a:t>
              </a:r>
              <a:r>
                <a:rPr lang="cs-CZ" sz="1000" b="1" dirty="0">
                  <a:latin typeface="Calibri"/>
                  <a:ea typeface="Calibri"/>
                  <a:cs typeface="Times New Roman"/>
                </a:rPr>
                <a:t>specifických</a:t>
              </a:r>
              <a:r>
                <a:rPr lang="cs-CZ" sz="1000" b="1" dirty="0">
                  <a:effectLst/>
                  <a:latin typeface="Calibri"/>
                  <a:ea typeface="Calibri"/>
                  <a:cs typeface="Times New Roman"/>
                </a:rPr>
                <a:t> cílů a opatření</a:t>
              </a:r>
              <a:endParaRPr lang="cs-CZ" sz="1000" dirty="0">
                <a:effectLst/>
                <a:latin typeface="Calibri"/>
                <a:ea typeface="Calibri"/>
                <a:cs typeface="Times New Roman"/>
              </a:endParaRPr>
            </a:p>
            <a:p>
              <a:pPr marL="171450" indent="-171450" algn="just">
                <a:lnSpc>
                  <a:spcPct val="115000"/>
                </a:lnSpc>
                <a:spcBef>
                  <a:spcPts val="100"/>
                </a:spcBef>
                <a:spcAft>
                  <a:spcPts val="0"/>
                </a:spcAft>
                <a:buFont typeface="Arial" panose="020B0604020202020204" pitchFamily="34" charset="0"/>
                <a:buChar char="•"/>
              </a:pPr>
              <a:r>
                <a:rPr lang="cs-CZ" sz="1000" b="1" dirty="0">
                  <a:effectLst/>
                  <a:latin typeface="Calibri"/>
                  <a:ea typeface="Calibri"/>
                  <a:cs typeface="Times New Roman"/>
                </a:rPr>
                <a:t>Popis strategie a jejích cílů</a:t>
              </a:r>
              <a:endParaRPr lang="cs-CZ" sz="1000" dirty="0">
                <a:effectLst/>
                <a:latin typeface="Calibri"/>
                <a:ea typeface="Calibri"/>
                <a:cs typeface="Times New Roman"/>
              </a:endParaRPr>
            </a:p>
            <a:p>
              <a:pPr marL="171450" indent="-171450" algn="just">
                <a:lnSpc>
                  <a:spcPct val="115000"/>
                </a:lnSpc>
                <a:spcBef>
                  <a:spcPts val="100"/>
                </a:spcBef>
                <a:spcAft>
                  <a:spcPts val="0"/>
                </a:spcAft>
                <a:buFont typeface="Arial" panose="020B0604020202020204" pitchFamily="34" charset="0"/>
                <a:buChar char="•"/>
              </a:pPr>
              <a:r>
                <a:rPr lang="cs-CZ" sz="1000" b="1" dirty="0">
                  <a:effectLst/>
                  <a:latin typeface="Calibri"/>
                  <a:ea typeface="Calibri"/>
                  <a:cs typeface="Times New Roman"/>
                </a:rPr>
                <a:t>Popis integrovaných a inovativních rysů strategie a hierarchie cílů, včetně jasných a měřitelných cílů pro výstupy a výsledky</a:t>
              </a:r>
              <a:endParaRPr lang="cs-CZ" sz="1000" dirty="0">
                <a:effectLst/>
                <a:latin typeface="Calibri"/>
                <a:ea typeface="Calibri"/>
                <a:cs typeface="Times New Roman"/>
              </a:endParaRPr>
            </a:p>
            <a:p>
              <a:pPr marL="171450" indent="-171450" algn="just">
                <a:lnSpc>
                  <a:spcPct val="115000"/>
                </a:lnSpc>
                <a:spcBef>
                  <a:spcPts val="100"/>
                </a:spcBef>
                <a:spcAft>
                  <a:spcPts val="0"/>
                </a:spcAft>
                <a:buFont typeface="Arial" panose="020B0604020202020204" pitchFamily="34" charset="0"/>
                <a:buChar char="•"/>
              </a:pPr>
              <a:r>
                <a:rPr lang="cs-CZ" sz="1000" b="1" dirty="0">
                  <a:effectLst/>
                  <a:latin typeface="Calibri"/>
                  <a:ea typeface="Calibri"/>
                  <a:cs typeface="Times New Roman"/>
                </a:rPr>
                <a:t>Vazba na strategické </a:t>
              </a:r>
              <a:r>
                <a:rPr lang="cs-CZ" sz="1000" b="1" dirty="0" smtClean="0">
                  <a:effectLst/>
                  <a:latin typeface="Calibri"/>
                  <a:ea typeface="Calibri"/>
                  <a:cs typeface="Times New Roman"/>
                </a:rPr>
                <a:t>dokumenty</a:t>
              </a:r>
              <a:endParaRPr lang="cs-CZ" sz="800" dirty="0">
                <a:effectLst/>
                <a:latin typeface="Calibri"/>
                <a:ea typeface="Calibri"/>
                <a:cs typeface="Times New Roman"/>
              </a:endParaRPr>
            </a:p>
            <a:p>
              <a:pPr algn="ctr">
                <a:lnSpc>
                  <a:spcPct val="115000"/>
                </a:lnSpc>
                <a:spcAft>
                  <a:spcPts val="0"/>
                </a:spcAft>
              </a:pPr>
              <a:r>
                <a:rPr lang="cs-CZ" sz="800" b="1" dirty="0">
                  <a:effectLst/>
                  <a:latin typeface="Calibri"/>
                  <a:ea typeface="Calibri"/>
                  <a:cs typeface="Times New Roman"/>
                </a:rPr>
                <a:t> </a:t>
              </a:r>
              <a:endParaRPr lang="cs-CZ" sz="800" dirty="0">
                <a:effectLst/>
                <a:latin typeface="Calibri"/>
                <a:ea typeface="Calibri"/>
                <a:cs typeface="Times New Roman"/>
              </a:endParaRPr>
            </a:p>
          </p:txBody>
        </p:sp>
        <p:sp>
          <p:nvSpPr>
            <p:cNvPr id="17" name="AutoShape 35"/>
            <p:cNvSpPr>
              <a:spLocks noChangeArrowheads="1"/>
            </p:cNvSpPr>
            <p:nvPr/>
          </p:nvSpPr>
          <p:spPr bwMode="auto">
            <a:xfrm>
              <a:off x="2550" y="7016"/>
              <a:ext cx="672" cy="1913"/>
            </a:xfrm>
            <a:prstGeom prst="downArrow">
              <a:avLst>
                <a:gd name="adj1" fmla="val 50000"/>
                <a:gd name="adj2" fmla="val 25781"/>
              </a:avLst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rot="0" vert="eaVert" wrap="square" lIns="91440" tIns="45720" rIns="91440" bIns="45720" anchor="t" anchorCtr="0" upright="1">
              <a:noAutofit/>
            </a:bodyPr>
            <a:lstStyle/>
            <a:p>
              <a:endParaRPr lang="cs-CZ" sz="1100"/>
            </a:p>
          </p:txBody>
        </p:sp>
        <p:sp>
          <p:nvSpPr>
            <p:cNvPr id="18" name="AutoShape 77"/>
            <p:cNvSpPr>
              <a:spLocks noChangeArrowheads="1"/>
            </p:cNvSpPr>
            <p:nvPr/>
          </p:nvSpPr>
          <p:spPr bwMode="auto">
            <a:xfrm>
              <a:off x="1203" y="9233"/>
              <a:ext cx="3486" cy="605"/>
            </a:xfrm>
            <a:prstGeom prst="roundRect">
              <a:avLst>
                <a:gd name="adj" fmla="val 16667"/>
              </a:avLst>
            </a:prstGeom>
            <a:solidFill>
              <a:srgbClr val="FDEADA"/>
            </a:solidFill>
            <a:ln w="9525">
              <a:solidFill>
                <a:srgbClr val="E46C0A"/>
              </a:solidFill>
              <a:round/>
              <a:headEnd/>
              <a:tailEnd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algn="ctr">
                <a:lnSpc>
                  <a:spcPct val="115000"/>
                </a:lnSpc>
                <a:spcAft>
                  <a:spcPts val="0"/>
                </a:spcAft>
              </a:pPr>
              <a:r>
                <a:rPr lang="cs-CZ" sz="900" b="1">
                  <a:effectLst/>
                  <a:latin typeface="Calibri"/>
                  <a:ea typeface="Calibri"/>
                  <a:cs typeface="Times New Roman"/>
                </a:rPr>
                <a:t>Implementační část</a:t>
              </a:r>
              <a:endParaRPr lang="cs-CZ" sz="800">
                <a:effectLst/>
                <a:latin typeface="Calibri"/>
                <a:ea typeface="Calibri"/>
                <a:cs typeface="Times New Roman"/>
              </a:endParaRPr>
            </a:p>
          </p:txBody>
        </p:sp>
        <p:sp>
          <p:nvSpPr>
            <p:cNvPr id="19" name="AutoShape 37"/>
            <p:cNvSpPr>
              <a:spLocks noChangeArrowheads="1"/>
            </p:cNvSpPr>
            <p:nvPr/>
          </p:nvSpPr>
          <p:spPr bwMode="auto">
            <a:xfrm>
              <a:off x="4948" y="9407"/>
              <a:ext cx="828" cy="302"/>
            </a:xfrm>
            <a:prstGeom prst="rightArrow">
              <a:avLst>
                <a:gd name="adj1" fmla="val 50000"/>
                <a:gd name="adj2" fmla="val 68543"/>
              </a:avLst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cs-CZ" sz="1100"/>
            </a:p>
          </p:txBody>
        </p:sp>
        <p:sp>
          <p:nvSpPr>
            <p:cNvPr id="20" name="AutoShape 80"/>
            <p:cNvSpPr>
              <a:spLocks noChangeArrowheads="1"/>
            </p:cNvSpPr>
            <p:nvPr/>
          </p:nvSpPr>
          <p:spPr bwMode="auto">
            <a:xfrm>
              <a:off x="6001" y="9103"/>
              <a:ext cx="4940" cy="3784"/>
            </a:xfrm>
            <a:prstGeom prst="roundRect">
              <a:avLst>
                <a:gd name="adj" fmla="val 16667"/>
              </a:avLst>
            </a:prstGeom>
            <a:noFill/>
            <a:ln w="9525">
              <a:solidFill>
                <a:srgbClr val="E46C0A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DEADA"/>
                  </a:solidFill>
                </a14:hiddenFill>
              </a:ext>
            </a:extLst>
          </p:spPr>
          <p:txBody>
            <a:bodyPr rot="0" vert="horz" wrap="square" lIns="91440" tIns="10800" rIns="91440" bIns="10800" anchor="t" anchorCtr="0" upright="1">
              <a:noAutofit/>
            </a:bodyPr>
            <a:lstStyle/>
            <a:p>
              <a:pPr marL="269875" indent="-226695" algn="just">
                <a:lnSpc>
                  <a:spcPct val="115000"/>
                </a:lnSpc>
                <a:spcBef>
                  <a:spcPts val="100"/>
                </a:spcBef>
                <a:spcAft>
                  <a:spcPts val="0"/>
                </a:spcAft>
                <a:buFont typeface="Arial" panose="020B0604020202020204" pitchFamily="34" charset="0"/>
                <a:buChar char="•"/>
              </a:pPr>
              <a:r>
                <a:rPr lang="cs-CZ" sz="1000" b="1" dirty="0">
                  <a:effectLst/>
                  <a:latin typeface="Calibri"/>
                  <a:ea typeface="Calibri"/>
                  <a:cs typeface="Times New Roman"/>
                </a:rPr>
                <a:t>Popis implementačního procesu na úrovni MAS a </a:t>
              </a:r>
              <a:r>
                <a:rPr lang="cs-CZ" sz="1000" b="1" dirty="0" smtClean="0">
                  <a:effectLst/>
                  <a:latin typeface="Calibri"/>
                  <a:ea typeface="Calibri"/>
                  <a:cs typeface="Times New Roman"/>
                </a:rPr>
                <a:t>typy projektů </a:t>
              </a:r>
              <a:endParaRPr lang="cs-CZ" sz="1000" dirty="0">
                <a:effectLst/>
                <a:latin typeface="Calibri"/>
                <a:ea typeface="Calibri"/>
                <a:cs typeface="Times New Roman"/>
              </a:endParaRPr>
            </a:p>
            <a:p>
              <a:pPr marL="269875" indent="-226695" algn="just">
                <a:lnSpc>
                  <a:spcPct val="115000"/>
                </a:lnSpc>
                <a:spcBef>
                  <a:spcPts val="100"/>
                </a:spcBef>
                <a:spcAft>
                  <a:spcPts val="0"/>
                </a:spcAft>
                <a:buFont typeface="Arial" panose="020B0604020202020204" pitchFamily="34" charset="0"/>
                <a:buChar char="•"/>
              </a:pPr>
              <a:r>
                <a:rPr lang="cs-CZ" sz="1000" b="1" u="sng" dirty="0">
                  <a:effectLst/>
                  <a:latin typeface="Calibri"/>
                  <a:ea typeface="Calibri"/>
                  <a:cs typeface="Times New Roman"/>
                </a:rPr>
                <a:t>Popis spolupráce mezi MAS na národní a mezinárodní </a:t>
              </a:r>
              <a:r>
                <a:rPr lang="cs-CZ" sz="1000" b="1" u="sng" dirty="0" smtClean="0">
                  <a:effectLst/>
                  <a:latin typeface="Calibri"/>
                  <a:ea typeface="Calibri"/>
                  <a:cs typeface="Times New Roman"/>
                </a:rPr>
                <a:t>úrovni a</a:t>
              </a:r>
              <a:r>
                <a:rPr lang="cs-CZ" sz="1000" b="1" u="sng" dirty="0">
                  <a:effectLst/>
                  <a:latin typeface="Calibri"/>
                  <a:ea typeface="Calibri"/>
                  <a:cs typeface="Times New Roman"/>
                </a:rPr>
                <a:t> přeshraniční spolupráce</a:t>
              </a:r>
            </a:p>
            <a:p>
              <a:pPr marL="269875" indent="-226695" algn="just">
                <a:lnSpc>
                  <a:spcPct val="115000"/>
                </a:lnSpc>
                <a:spcBef>
                  <a:spcPts val="100"/>
                </a:spcBef>
                <a:spcAft>
                  <a:spcPts val="0"/>
                </a:spcAft>
                <a:buFont typeface="Arial" panose="020B0604020202020204" pitchFamily="34" charset="0"/>
                <a:buChar char="•"/>
              </a:pPr>
              <a:r>
                <a:rPr lang="cs-CZ" sz="1000" b="1" dirty="0">
                  <a:effectLst/>
                  <a:latin typeface="Calibri"/>
                  <a:ea typeface="Calibri"/>
                  <a:cs typeface="Times New Roman"/>
                </a:rPr>
                <a:t>Popis integrovaného přístupu napříč programovými </a:t>
              </a:r>
              <a:r>
                <a:rPr lang="cs-CZ" sz="1000" b="1" dirty="0" smtClean="0">
                  <a:effectLst/>
                  <a:latin typeface="Calibri"/>
                  <a:ea typeface="Calibri"/>
                  <a:cs typeface="Times New Roman"/>
                </a:rPr>
                <a:t>rámci</a:t>
              </a:r>
              <a:endParaRPr lang="cs-CZ" sz="1000" dirty="0">
                <a:latin typeface="Calibri"/>
                <a:ea typeface="Calibri"/>
                <a:cs typeface="Times New Roman"/>
              </a:endParaRPr>
            </a:p>
            <a:p>
              <a:pPr marL="269875" indent="-226695" algn="just">
                <a:lnSpc>
                  <a:spcPct val="115000"/>
                </a:lnSpc>
                <a:spcBef>
                  <a:spcPts val="100"/>
                </a:spcBef>
                <a:spcAft>
                  <a:spcPts val="0"/>
                </a:spcAft>
                <a:buFont typeface="Arial" panose="020B0604020202020204" pitchFamily="34" charset="0"/>
                <a:buChar char="•"/>
              </a:pPr>
              <a:r>
                <a:rPr lang="cs-CZ" sz="1000" b="1" dirty="0" smtClean="0">
                  <a:effectLst/>
                  <a:latin typeface="Calibri"/>
                  <a:ea typeface="Calibri"/>
                  <a:cs typeface="Times New Roman"/>
                </a:rPr>
                <a:t>Popis </a:t>
              </a:r>
              <a:r>
                <a:rPr lang="cs-CZ" sz="1000" b="1" dirty="0">
                  <a:effectLst/>
                  <a:latin typeface="Calibri"/>
                  <a:ea typeface="Calibri"/>
                  <a:cs typeface="Times New Roman"/>
                </a:rPr>
                <a:t>opatření pro řízení a sledování strategie prokazující schopnost místní akční</a:t>
              </a:r>
              <a:r>
                <a:rPr lang="cs-CZ" sz="1000" b="1" dirty="0">
                  <a:solidFill>
                    <a:srgbClr val="000000"/>
                  </a:solidFill>
                  <a:effectLst/>
                  <a:latin typeface="Calibri"/>
                  <a:ea typeface="Calibri"/>
                  <a:cs typeface="EUAlbertina"/>
                </a:rPr>
                <a:t> skupiny realizovat strategii a popis zvláštních opatření pro hodnocení</a:t>
              </a:r>
              <a:endParaRPr lang="cs-CZ" sz="1000" dirty="0">
                <a:effectLst/>
                <a:latin typeface="Calibri"/>
                <a:ea typeface="Calibri"/>
                <a:cs typeface="Times New Roman"/>
              </a:endParaRPr>
            </a:p>
          </p:txBody>
        </p:sp>
        <p:sp>
          <p:nvSpPr>
            <p:cNvPr id="21" name="AutoShape 84"/>
            <p:cNvSpPr>
              <a:spLocks noChangeArrowheads="1"/>
            </p:cNvSpPr>
            <p:nvPr/>
          </p:nvSpPr>
          <p:spPr bwMode="auto">
            <a:xfrm>
              <a:off x="6001" y="13070"/>
              <a:ext cx="4940" cy="2541"/>
            </a:xfrm>
            <a:prstGeom prst="roundRect">
              <a:avLst>
                <a:gd name="adj" fmla="val 16667"/>
              </a:avLst>
            </a:prstGeom>
            <a:noFill/>
            <a:ln w="9525">
              <a:solidFill>
                <a:srgbClr val="E46C0A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DEADA"/>
                  </a:solidFill>
                </a14:hiddenFill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marL="269875" indent="-226695" algn="just">
                <a:lnSpc>
                  <a:spcPct val="115000"/>
                </a:lnSpc>
                <a:spcBef>
                  <a:spcPts val="100"/>
                </a:spcBef>
                <a:spcAft>
                  <a:spcPts val="0"/>
                </a:spcAft>
                <a:buFont typeface="Arial" panose="020B0604020202020204" pitchFamily="34" charset="0"/>
                <a:buChar char="•"/>
              </a:pPr>
              <a:r>
                <a:rPr lang="cs-CZ" sz="1000" b="1" dirty="0">
                  <a:effectLst/>
                  <a:latin typeface="Calibri"/>
                  <a:ea typeface="Calibri"/>
                  <a:cs typeface="Times New Roman"/>
                </a:rPr>
                <a:t>Časový harmonogram a finanční plán</a:t>
              </a:r>
              <a:endParaRPr lang="cs-CZ" sz="1000" dirty="0">
                <a:effectLst/>
                <a:latin typeface="Calibri"/>
                <a:ea typeface="Calibri"/>
                <a:cs typeface="Times New Roman"/>
              </a:endParaRPr>
            </a:p>
            <a:p>
              <a:pPr marL="269875" indent="-226695" algn="just">
                <a:lnSpc>
                  <a:spcPct val="115000"/>
                </a:lnSpc>
                <a:spcBef>
                  <a:spcPts val="100"/>
                </a:spcBef>
                <a:spcAft>
                  <a:spcPts val="0"/>
                </a:spcAft>
                <a:buFont typeface="Arial" panose="020B0604020202020204" pitchFamily="34" charset="0"/>
                <a:buChar char="•"/>
              </a:pPr>
              <a:r>
                <a:rPr lang="cs-CZ" sz="1000" b="1" dirty="0">
                  <a:effectLst/>
                  <a:latin typeface="Calibri"/>
                  <a:ea typeface="Calibri"/>
                  <a:cs typeface="Times New Roman"/>
                </a:rPr>
                <a:t>Mapa území</a:t>
              </a:r>
              <a:endParaRPr lang="cs-CZ" sz="1000" dirty="0">
                <a:effectLst/>
                <a:latin typeface="Calibri"/>
                <a:ea typeface="Calibri"/>
                <a:cs typeface="Times New Roman"/>
              </a:endParaRPr>
            </a:p>
            <a:p>
              <a:pPr marL="269875" indent="-226695" algn="just">
                <a:lnSpc>
                  <a:spcPct val="115000"/>
                </a:lnSpc>
                <a:spcBef>
                  <a:spcPts val="100"/>
                </a:spcBef>
                <a:spcAft>
                  <a:spcPts val="0"/>
                </a:spcAft>
                <a:buFont typeface="Arial" panose="020B0604020202020204" pitchFamily="34" charset="0"/>
                <a:buChar char="•"/>
              </a:pPr>
              <a:r>
                <a:rPr lang="cs-CZ" sz="1000" b="1" u="sng" dirty="0">
                  <a:effectLst/>
                  <a:latin typeface="Calibri"/>
                  <a:ea typeface="Calibri"/>
                  <a:cs typeface="Times New Roman"/>
                </a:rPr>
                <a:t>Popis postupu zapojení </a:t>
              </a:r>
              <a:r>
                <a:rPr lang="cs-CZ" sz="1000" b="1" u="sng" dirty="0" smtClean="0">
                  <a:effectLst/>
                  <a:latin typeface="Calibri"/>
                  <a:ea typeface="Calibri"/>
                  <a:cs typeface="Times New Roman"/>
                </a:rPr>
                <a:t>komunity do </a:t>
              </a:r>
              <a:r>
                <a:rPr lang="cs-CZ" sz="1000" b="1" u="sng" dirty="0">
                  <a:effectLst/>
                  <a:latin typeface="Calibri"/>
                  <a:ea typeface="Calibri"/>
                  <a:cs typeface="Times New Roman"/>
                </a:rPr>
                <a:t>vypracování strategie</a:t>
              </a:r>
              <a:endParaRPr lang="cs-CZ" sz="1000" u="sng" dirty="0">
                <a:effectLst/>
                <a:latin typeface="Calibri"/>
                <a:ea typeface="Calibri"/>
                <a:cs typeface="Times New Roman"/>
              </a:endParaRPr>
            </a:p>
            <a:p>
              <a:pPr marL="269875" indent="-226695" algn="just">
                <a:lnSpc>
                  <a:spcPct val="115000"/>
                </a:lnSpc>
                <a:spcBef>
                  <a:spcPts val="100"/>
                </a:spcBef>
                <a:spcAft>
                  <a:spcPts val="0"/>
                </a:spcAft>
                <a:buFont typeface="Arial" panose="020B0604020202020204" pitchFamily="34" charset="0"/>
                <a:buChar char="•"/>
              </a:pPr>
              <a:r>
                <a:rPr lang="cs-CZ" sz="1000" b="1" u="sng" dirty="0">
                  <a:effectLst/>
                  <a:latin typeface="Calibri"/>
                  <a:ea typeface="Calibri"/>
                  <a:cs typeface="Times New Roman"/>
                </a:rPr>
                <a:t>Osvědčení o splnění standardů MAS</a:t>
              </a:r>
              <a:endParaRPr lang="cs-CZ" sz="1000" u="sng" dirty="0">
                <a:effectLst/>
                <a:latin typeface="Calibri"/>
                <a:ea typeface="Calibri"/>
                <a:cs typeface="Times New Roman"/>
              </a:endParaRPr>
            </a:p>
            <a:p>
              <a:pPr marL="269875" indent="-226695" algn="just">
                <a:lnSpc>
                  <a:spcPct val="115000"/>
                </a:lnSpc>
                <a:spcBef>
                  <a:spcPts val="100"/>
                </a:spcBef>
                <a:spcAft>
                  <a:spcPts val="0"/>
                </a:spcAft>
                <a:buFont typeface="Arial" panose="020B0604020202020204" pitchFamily="34" charset="0"/>
                <a:buChar char="•"/>
              </a:pPr>
              <a:r>
                <a:rPr lang="cs-CZ" sz="1000" b="1" dirty="0">
                  <a:effectLst/>
                  <a:latin typeface="Calibri"/>
                  <a:ea typeface="Calibri"/>
                  <a:cs typeface="Times New Roman"/>
                </a:rPr>
                <a:t>Analýza </a:t>
              </a:r>
              <a:r>
                <a:rPr lang="cs-CZ" sz="1000" b="1" dirty="0" smtClean="0">
                  <a:effectLst/>
                  <a:latin typeface="Calibri"/>
                  <a:ea typeface="Calibri"/>
                  <a:cs typeface="Times New Roman"/>
                </a:rPr>
                <a:t>rizik </a:t>
              </a:r>
              <a:endParaRPr lang="cs-CZ" sz="1000" dirty="0">
                <a:effectLst/>
                <a:latin typeface="Calibri"/>
                <a:ea typeface="Calibri"/>
                <a:cs typeface="Times New Roman"/>
              </a:endParaRPr>
            </a:p>
          </p:txBody>
        </p:sp>
        <p:sp>
          <p:nvSpPr>
            <p:cNvPr id="22" name="AutoShape 85"/>
            <p:cNvSpPr>
              <a:spLocks noChangeArrowheads="1"/>
            </p:cNvSpPr>
            <p:nvPr/>
          </p:nvSpPr>
          <p:spPr bwMode="auto">
            <a:xfrm>
              <a:off x="2550" y="10606"/>
              <a:ext cx="672" cy="2465"/>
            </a:xfrm>
            <a:prstGeom prst="downArrow">
              <a:avLst>
                <a:gd name="adj1" fmla="val 50000"/>
                <a:gd name="adj2" fmla="val 78943"/>
              </a:avLst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rot="0" vert="eaVert" wrap="square" lIns="91440" tIns="45720" rIns="91440" bIns="45720" anchor="t" anchorCtr="0" upright="1">
              <a:noAutofit/>
            </a:bodyPr>
            <a:lstStyle/>
            <a:p>
              <a:endParaRPr lang="cs-CZ" sz="1100"/>
            </a:p>
          </p:txBody>
        </p:sp>
        <p:sp>
          <p:nvSpPr>
            <p:cNvPr id="23" name="AutoShape 86"/>
            <p:cNvSpPr>
              <a:spLocks noChangeArrowheads="1"/>
            </p:cNvSpPr>
            <p:nvPr/>
          </p:nvSpPr>
          <p:spPr bwMode="auto">
            <a:xfrm>
              <a:off x="1203" y="13746"/>
              <a:ext cx="3486" cy="509"/>
            </a:xfrm>
            <a:prstGeom prst="roundRect">
              <a:avLst>
                <a:gd name="adj" fmla="val 16667"/>
              </a:avLst>
            </a:prstGeom>
            <a:solidFill>
              <a:srgbClr val="FDEADA"/>
            </a:solidFill>
            <a:ln w="9525">
              <a:solidFill>
                <a:srgbClr val="E46C0A"/>
              </a:solidFill>
              <a:round/>
              <a:headEnd/>
              <a:tailEnd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algn="ctr">
                <a:lnSpc>
                  <a:spcPct val="115000"/>
                </a:lnSpc>
                <a:spcAft>
                  <a:spcPts val="0"/>
                </a:spcAft>
              </a:pPr>
              <a:r>
                <a:rPr lang="cs-CZ" sz="900" b="1">
                  <a:effectLst/>
                  <a:latin typeface="Calibri"/>
                  <a:ea typeface="Calibri"/>
                  <a:cs typeface="Times New Roman"/>
                </a:rPr>
                <a:t>Přílohy</a:t>
              </a:r>
              <a:endParaRPr lang="cs-CZ" sz="800">
                <a:effectLst/>
                <a:latin typeface="Calibri"/>
                <a:ea typeface="Calibri"/>
                <a:cs typeface="Times New Roman"/>
              </a:endParaRPr>
            </a:p>
          </p:txBody>
        </p:sp>
        <p:sp>
          <p:nvSpPr>
            <p:cNvPr id="24" name="AutoShape 87"/>
            <p:cNvSpPr>
              <a:spLocks noChangeArrowheads="1"/>
            </p:cNvSpPr>
            <p:nvPr/>
          </p:nvSpPr>
          <p:spPr bwMode="auto">
            <a:xfrm>
              <a:off x="4948" y="13952"/>
              <a:ext cx="828" cy="303"/>
            </a:xfrm>
            <a:prstGeom prst="rightArrow">
              <a:avLst>
                <a:gd name="adj1" fmla="val 50000"/>
                <a:gd name="adj2" fmla="val 68317"/>
              </a:avLst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cs-CZ" sz="1100"/>
            </a:p>
          </p:txBody>
        </p:sp>
      </p:grpSp>
      <p:sp>
        <p:nvSpPr>
          <p:cNvPr id="26" name="Nadpis 1"/>
          <p:cNvSpPr>
            <a:spLocks noGrp="1"/>
          </p:cNvSpPr>
          <p:nvPr>
            <p:ph type="title"/>
          </p:nvPr>
        </p:nvSpPr>
        <p:spPr>
          <a:xfrm>
            <a:off x="944759" y="394177"/>
            <a:ext cx="7725544" cy="730567"/>
          </a:xfrm>
        </p:spPr>
        <p:txBody>
          <a:bodyPr>
            <a:normAutofit/>
          </a:bodyPr>
          <a:lstStyle/>
          <a:p>
            <a:r>
              <a:rPr lang="cs-CZ" sz="2800" b="1" dirty="0" smtClean="0">
                <a:latin typeface="Calibri" panose="020F0502020204030204" pitchFamily="34" charset="0"/>
              </a:rPr>
              <a:t>Závazné </a:t>
            </a:r>
            <a:r>
              <a:rPr lang="cs-CZ" sz="2800" b="1" dirty="0">
                <a:latin typeface="Calibri" panose="020F0502020204030204" pitchFamily="34" charset="0"/>
              </a:rPr>
              <a:t>části SCLLD</a:t>
            </a:r>
          </a:p>
        </p:txBody>
      </p:sp>
    </p:spTree>
    <p:extLst>
      <p:ext uri="{BB962C8B-B14F-4D97-AF65-F5344CB8AC3E}">
        <p14:creationId xmlns:p14="http://schemas.microsoft.com/office/powerpoint/2010/main" val="2531990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b="1" dirty="0">
                <a:latin typeface="Calibri" panose="020F0502020204030204" pitchFamily="34" charset="0"/>
              </a:rPr>
              <a:t>Kolik žádostí se bude podávat</a:t>
            </a:r>
            <a:r>
              <a:rPr lang="cs-CZ" b="1" dirty="0" smtClean="0">
                <a:latin typeface="Calibri" panose="020F0502020204030204" pitchFamily="34" charset="0"/>
              </a:rPr>
              <a:t>?</a:t>
            </a:r>
            <a:endParaRPr lang="cs-CZ" b="1" dirty="0">
              <a:latin typeface="Calibri" panose="020F0502020204030204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0" y="2060848"/>
            <a:ext cx="8686800" cy="4464496"/>
          </a:xfrm>
        </p:spPr>
        <p:txBody>
          <a:bodyPr>
            <a:normAutofit fontScale="92500" lnSpcReduction="10000"/>
          </a:bodyPr>
          <a:lstStyle/>
          <a:p>
            <a:pPr lvl="0" algn="just"/>
            <a:r>
              <a:rPr lang="cs-CZ" b="1" u="sng" dirty="0" smtClean="0">
                <a:latin typeface="Calibri" panose="020F0502020204030204" pitchFamily="34" charset="0"/>
              </a:rPr>
              <a:t>žádost </a:t>
            </a:r>
            <a:r>
              <a:rPr lang="cs-CZ" b="1" u="sng" dirty="0">
                <a:latin typeface="Calibri" panose="020F0502020204030204" pitchFamily="34" charset="0"/>
              </a:rPr>
              <a:t>o standardizaci místní akční skupiny</a:t>
            </a:r>
            <a:r>
              <a:rPr lang="cs-CZ" u="sng" dirty="0">
                <a:latin typeface="Calibri" panose="020F0502020204030204" pitchFamily="34" charset="0"/>
              </a:rPr>
              <a:t> </a:t>
            </a:r>
            <a:r>
              <a:rPr lang="cs-CZ" dirty="0">
                <a:latin typeface="Calibri" panose="020F0502020204030204" pitchFamily="34" charset="0"/>
              </a:rPr>
              <a:t>pro programové období 2014-2020</a:t>
            </a:r>
          </a:p>
          <a:p>
            <a:pPr lvl="1" algn="just"/>
            <a:r>
              <a:rPr lang="cs-CZ" dirty="0">
                <a:latin typeface="Calibri" panose="020F0502020204030204" pitchFamily="34" charset="0"/>
              </a:rPr>
              <a:t>příjem žádostí </a:t>
            </a:r>
            <a:r>
              <a:rPr lang="cs-CZ" dirty="0" smtClean="0">
                <a:latin typeface="Calibri" panose="020F0502020204030204" pitchFamily="34" charset="0"/>
              </a:rPr>
              <a:t>od </a:t>
            </a:r>
            <a:r>
              <a:rPr lang="cs-CZ" dirty="0">
                <a:latin typeface="Calibri" panose="020F0502020204030204" pitchFamily="34" charset="0"/>
              </a:rPr>
              <a:t>24. 11. 2014 do 22. 5. 2015</a:t>
            </a:r>
          </a:p>
          <a:p>
            <a:pPr lvl="0" algn="just"/>
            <a:r>
              <a:rPr lang="cs-CZ" b="1" u="sng" dirty="0" smtClean="0">
                <a:latin typeface="Calibri" panose="020F0502020204030204" pitchFamily="34" charset="0"/>
              </a:rPr>
              <a:t>SCLLD </a:t>
            </a:r>
            <a:r>
              <a:rPr lang="cs-CZ" b="1" u="sng" dirty="0">
                <a:latin typeface="Calibri" panose="020F0502020204030204" pitchFamily="34" charset="0"/>
              </a:rPr>
              <a:t>MAS ke schválení </a:t>
            </a:r>
            <a:endParaRPr lang="cs-CZ" sz="3200" u="sng" dirty="0">
              <a:latin typeface="Calibri" panose="020F0502020204030204" pitchFamily="34" charset="0"/>
            </a:endParaRPr>
          </a:p>
          <a:p>
            <a:pPr lvl="1" algn="just"/>
            <a:r>
              <a:rPr lang="cs-CZ" dirty="0">
                <a:latin typeface="Calibri" panose="020F0502020204030204" pitchFamily="34" charset="0"/>
              </a:rPr>
              <a:t>povinou přílohou </a:t>
            </a:r>
            <a:r>
              <a:rPr lang="cs-CZ" dirty="0" smtClean="0">
                <a:latin typeface="Calibri" panose="020F0502020204030204" pitchFamily="34" charset="0"/>
              </a:rPr>
              <a:t>je doklad o schválené standardizaci MAS</a:t>
            </a:r>
            <a:endParaRPr lang="cs-CZ" dirty="0">
              <a:latin typeface="Calibri" panose="020F0502020204030204" pitchFamily="34" charset="0"/>
            </a:endParaRPr>
          </a:p>
          <a:p>
            <a:pPr lvl="1" algn="just"/>
            <a:r>
              <a:rPr lang="cs-CZ" dirty="0">
                <a:latin typeface="Calibri" panose="020F0502020204030204" pitchFamily="34" charset="0"/>
              </a:rPr>
              <a:t>každá MAS předkládá ke schválení a realizaci pouze jednu SCLLD </a:t>
            </a:r>
          </a:p>
          <a:p>
            <a:pPr lvl="1" algn="just"/>
            <a:r>
              <a:rPr lang="cs-CZ" dirty="0">
                <a:latin typeface="Calibri" panose="020F0502020204030204" pitchFamily="34" charset="0"/>
              </a:rPr>
              <a:t>v případě SCLLD je umožněno pouze 1x dopracování strategie (pro každé kolo hodnocení) v rámci aktuální výzvy</a:t>
            </a:r>
          </a:p>
          <a:p>
            <a:pPr lvl="1" algn="just"/>
            <a:r>
              <a:rPr lang="cs-CZ" dirty="0">
                <a:latin typeface="Calibri" panose="020F0502020204030204" pitchFamily="34" charset="0"/>
              </a:rPr>
              <a:t>po schválení programových rámců bude vydáno jednotlivými </a:t>
            </a:r>
            <a:r>
              <a:rPr lang="cs-CZ" b="1" dirty="0">
                <a:latin typeface="Calibri" panose="020F0502020204030204" pitchFamily="34" charset="0"/>
              </a:rPr>
              <a:t>ŘO Prohlášení o akceptaci SCLLD MAS</a:t>
            </a:r>
          </a:p>
          <a:p>
            <a:pPr lvl="1" algn="just"/>
            <a:r>
              <a:rPr lang="cs-CZ" dirty="0">
                <a:latin typeface="Calibri" panose="020F0502020204030204" pitchFamily="34" charset="0"/>
              </a:rPr>
              <a:t>schvalovací proces bude ukončen podpisem </a:t>
            </a:r>
            <a:r>
              <a:rPr lang="cs-CZ" b="1" dirty="0">
                <a:latin typeface="Calibri" panose="020F0502020204030204" pitchFamily="34" charset="0"/>
              </a:rPr>
              <a:t>Memoranda o realizaci SCLLD mezi MMR a MAS</a:t>
            </a:r>
          </a:p>
          <a:p>
            <a:pPr marL="0" indent="0">
              <a:buNone/>
            </a:pPr>
            <a:endParaRPr lang="cs-CZ" dirty="0">
              <a:latin typeface="Calibri" panose="020F0502020204030204" pitchFamily="34" charset="0"/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37F621-41B8-4A95-AF2C-D8621EE95210}" type="slidenum">
              <a:rPr lang="cs-CZ" smtClean="0"/>
              <a:pPr/>
              <a:t>15</a:t>
            </a:fld>
            <a:endParaRPr lang="cs-CZ" dirty="0"/>
          </a:p>
        </p:txBody>
      </p:sp>
      <p:sp>
        <p:nvSpPr>
          <p:cNvPr id="7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6660232" y="6545237"/>
            <a:ext cx="2016224" cy="312763"/>
          </a:xfrm>
        </p:spPr>
        <p:txBody>
          <a:bodyPr/>
          <a:lstStyle/>
          <a:p>
            <a:r>
              <a:rPr lang="cs-CZ" sz="1400" b="1" dirty="0" smtClean="0">
                <a:latin typeface="Calibri" panose="020F0502020204030204" pitchFamily="34" charset="0"/>
              </a:rPr>
              <a:t>www.nsmascr.cz</a:t>
            </a:r>
            <a:endParaRPr lang="cs-CZ" sz="1400" b="1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1742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>
                <a:latin typeface="Calibri" panose="020F0502020204030204" pitchFamily="34" charset="0"/>
              </a:rPr>
              <a:t>Kolik žádostí se bude podávat?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0" y="2060848"/>
            <a:ext cx="8686800" cy="4536504"/>
          </a:xfrm>
        </p:spPr>
        <p:txBody>
          <a:bodyPr>
            <a:normAutofit/>
          </a:bodyPr>
          <a:lstStyle/>
          <a:p>
            <a:pPr lvl="0"/>
            <a:r>
              <a:rPr lang="cs-CZ" b="1" dirty="0" smtClean="0">
                <a:latin typeface="Calibri" panose="020F0502020204030204" pitchFamily="34" charset="0"/>
              </a:rPr>
              <a:t>žádost </a:t>
            </a:r>
            <a:r>
              <a:rPr lang="cs-CZ" b="1" dirty="0">
                <a:latin typeface="Calibri" panose="020F0502020204030204" pitchFamily="34" charset="0"/>
              </a:rPr>
              <a:t>o financování provozních a animačních nákladů MAS (IROP SC 4.2.)   </a:t>
            </a:r>
            <a:endParaRPr lang="cs-CZ" b="1" dirty="0" smtClean="0">
              <a:latin typeface="Calibri" panose="020F0502020204030204" pitchFamily="34" charset="0"/>
            </a:endParaRPr>
          </a:p>
          <a:p>
            <a:pPr marL="0" lvl="0" indent="0">
              <a:buNone/>
            </a:pPr>
            <a:endParaRPr lang="cs-CZ" sz="3200" dirty="0">
              <a:latin typeface="Calibri" panose="020F0502020204030204" pitchFamily="34" charset="0"/>
            </a:endParaRPr>
          </a:p>
          <a:p>
            <a:pPr lvl="0"/>
            <a:r>
              <a:rPr lang="cs-CZ" b="1" dirty="0" smtClean="0">
                <a:latin typeface="Calibri" panose="020F0502020204030204" pitchFamily="34" charset="0"/>
              </a:rPr>
              <a:t>žádost </a:t>
            </a:r>
            <a:r>
              <a:rPr lang="cs-CZ" b="1" dirty="0">
                <a:latin typeface="Calibri" panose="020F0502020204030204" pitchFamily="34" charset="0"/>
              </a:rPr>
              <a:t>o animaci školských zařízení v území MAS pro OP VVV</a:t>
            </a:r>
            <a:r>
              <a:rPr lang="cs-CZ" dirty="0">
                <a:latin typeface="Calibri" panose="020F0502020204030204" pitchFamily="34" charset="0"/>
              </a:rPr>
              <a:t> </a:t>
            </a:r>
            <a:r>
              <a:rPr lang="cs-CZ" b="1" dirty="0">
                <a:latin typeface="Calibri" panose="020F0502020204030204" pitchFamily="34" charset="0"/>
              </a:rPr>
              <a:t>(zprostředkovává IROP, SC bude upřesněn)</a:t>
            </a:r>
            <a:endParaRPr lang="cs-CZ" sz="3200" dirty="0">
              <a:latin typeface="Calibri" panose="020F0502020204030204" pitchFamily="34" charset="0"/>
            </a:endParaRPr>
          </a:p>
          <a:p>
            <a:pPr marL="0" indent="0">
              <a:buNone/>
            </a:pPr>
            <a:endParaRPr lang="cs-CZ" dirty="0">
              <a:latin typeface="Calibri" panose="020F0502020204030204" pitchFamily="34" charset="0"/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37F621-41B8-4A95-AF2C-D8621EE95210}" type="slidenum">
              <a:rPr lang="cs-CZ" smtClean="0"/>
              <a:pPr/>
              <a:t>16</a:t>
            </a:fld>
            <a:endParaRPr lang="cs-CZ" dirty="0"/>
          </a:p>
        </p:txBody>
      </p:sp>
      <p:sp>
        <p:nvSpPr>
          <p:cNvPr id="7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6660232" y="6545237"/>
            <a:ext cx="2016224" cy="312763"/>
          </a:xfrm>
        </p:spPr>
        <p:txBody>
          <a:bodyPr/>
          <a:lstStyle/>
          <a:p>
            <a:r>
              <a:rPr lang="cs-CZ" sz="1400" b="1" dirty="0" smtClean="0">
                <a:latin typeface="Calibri" panose="020F0502020204030204" pitchFamily="34" charset="0"/>
              </a:rPr>
              <a:t>www.nsmascr.cz</a:t>
            </a:r>
            <a:endParaRPr lang="cs-CZ" sz="1400" b="1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237549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/>
            <a:r>
              <a:rPr lang="cs-CZ" b="1" dirty="0" smtClean="0">
                <a:latin typeface="Calibri" panose="020F0502020204030204" pitchFamily="34" charset="0"/>
              </a:rPr>
              <a:t>Obsahové posouzení SCLLD s OP</a:t>
            </a:r>
            <a:endParaRPr lang="cs-CZ" b="1" dirty="0">
              <a:latin typeface="Calibri" panose="020F0502020204030204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0" y="1916832"/>
            <a:ext cx="9036496" cy="4680520"/>
          </a:xfrm>
        </p:spPr>
        <p:txBody>
          <a:bodyPr>
            <a:normAutofit/>
          </a:bodyPr>
          <a:lstStyle/>
          <a:p>
            <a:pPr>
              <a:spcAft>
                <a:spcPts val="1200"/>
              </a:spcAft>
            </a:pPr>
            <a:r>
              <a:rPr lang="x-none" sz="2400" dirty="0" smtClean="0">
                <a:latin typeface="Calibri" panose="020F0502020204030204" pitchFamily="34" charset="0"/>
              </a:rPr>
              <a:t>„</a:t>
            </a:r>
            <a:r>
              <a:rPr lang="x-none" sz="2400" b="1" dirty="0">
                <a:latin typeface="Calibri" panose="020F0502020204030204" pitchFamily="34" charset="0"/>
              </a:rPr>
              <a:t>Prohlášení o akceptaci integrované strategie</a:t>
            </a:r>
            <a:r>
              <a:rPr lang="x-none" sz="2400" dirty="0">
                <a:latin typeface="Calibri" panose="020F0502020204030204" pitchFamily="34" charset="0"/>
              </a:rPr>
              <a:t>“, které bude </a:t>
            </a:r>
            <a:r>
              <a:rPr lang="x-none" sz="2400" dirty="0" smtClean="0">
                <a:latin typeface="Calibri" panose="020F0502020204030204" pitchFamily="34" charset="0"/>
              </a:rPr>
              <a:t>specifikovat: </a:t>
            </a:r>
            <a:endParaRPr lang="cs-CZ" sz="2400" dirty="0">
              <a:latin typeface="Calibri" panose="020F0502020204030204" pitchFamily="34" charset="0"/>
            </a:endParaRPr>
          </a:p>
          <a:p>
            <a:pPr marL="1430338" lvl="1" indent="-530225">
              <a:buFont typeface="+mj-lt"/>
              <a:buAutoNum type="arabicParenR"/>
            </a:pPr>
            <a:r>
              <a:rPr lang="x-none" dirty="0">
                <a:latin typeface="Calibri" panose="020F0502020204030204" pitchFamily="34" charset="0"/>
              </a:rPr>
              <a:t>věcnou náplň </a:t>
            </a:r>
            <a:r>
              <a:rPr lang="x-none" dirty="0" smtClean="0">
                <a:latin typeface="Calibri" panose="020F0502020204030204" pitchFamily="34" charset="0"/>
              </a:rPr>
              <a:t>akceptovaných </a:t>
            </a:r>
            <a:r>
              <a:rPr lang="x-none" dirty="0">
                <a:latin typeface="Calibri" panose="020F0502020204030204" pitchFamily="34" charset="0"/>
              </a:rPr>
              <a:t>aktivit realizovaných v rámci integrované </a:t>
            </a:r>
            <a:r>
              <a:rPr lang="x-none" dirty="0" smtClean="0">
                <a:latin typeface="Calibri" panose="020F0502020204030204" pitchFamily="34" charset="0"/>
              </a:rPr>
              <a:t>strategie</a:t>
            </a:r>
            <a:endParaRPr lang="cs-CZ" dirty="0">
              <a:latin typeface="Calibri" panose="020F0502020204030204" pitchFamily="34" charset="0"/>
            </a:endParaRPr>
          </a:p>
          <a:p>
            <a:pPr marL="1430338" lvl="1" indent="-530225">
              <a:buFont typeface="+mj-lt"/>
              <a:buAutoNum type="arabicParenR"/>
            </a:pPr>
            <a:r>
              <a:rPr lang="cs-CZ" dirty="0">
                <a:latin typeface="Calibri" panose="020F0502020204030204" pitchFamily="34" charset="0"/>
              </a:rPr>
              <a:t>závazný harmonogram čerpání dle jednotlivých let a specifických </a:t>
            </a:r>
            <a:r>
              <a:rPr lang="cs-CZ" dirty="0" smtClean="0">
                <a:latin typeface="Calibri" panose="020F0502020204030204" pitchFamily="34" charset="0"/>
              </a:rPr>
              <a:t>cílů</a:t>
            </a:r>
            <a:endParaRPr lang="cs-CZ" dirty="0">
              <a:latin typeface="Calibri" panose="020F0502020204030204" pitchFamily="34" charset="0"/>
            </a:endParaRPr>
          </a:p>
          <a:p>
            <a:pPr marL="1430338" lvl="1" indent="-530225">
              <a:buFont typeface="+mj-lt"/>
              <a:buAutoNum type="arabicParenR"/>
            </a:pPr>
            <a:r>
              <a:rPr lang="cs-CZ" dirty="0">
                <a:latin typeface="Calibri" panose="020F0502020204030204" pitchFamily="34" charset="0"/>
              </a:rPr>
              <a:t>závazek naplňování </a:t>
            </a:r>
            <a:r>
              <a:rPr lang="cs-CZ" dirty="0" smtClean="0">
                <a:latin typeface="Calibri" panose="020F0502020204030204" pitchFamily="34" charset="0"/>
              </a:rPr>
              <a:t>indikátorů</a:t>
            </a:r>
            <a:endParaRPr lang="cs-CZ" dirty="0">
              <a:latin typeface="Calibri" panose="020F0502020204030204" pitchFamily="34" charset="0"/>
            </a:endParaRPr>
          </a:p>
          <a:p>
            <a:pPr marL="1430338" lvl="1" indent="-530225">
              <a:buFont typeface="+mj-lt"/>
              <a:buAutoNum type="arabicParenR"/>
            </a:pPr>
            <a:r>
              <a:rPr lang="x-none" dirty="0">
                <a:latin typeface="Calibri" panose="020F0502020204030204" pitchFamily="34" charset="0"/>
              </a:rPr>
              <a:t>rezervaci alokace dle jednotlivých specifických cílů pro konkrétní integrovaný </a:t>
            </a:r>
            <a:r>
              <a:rPr lang="x-none" dirty="0" smtClean="0">
                <a:latin typeface="Calibri" panose="020F0502020204030204" pitchFamily="34" charset="0"/>
              </a:rPr>
              <a:t>nástroj</a:t>
            </a:r>
            <a:endParaRPr lang="cs-CZ" dirty="0">
              <a:latin typeface="Calibri" panose="020F0502020204030204" pitchFamily="34" charset="0"/>
            </a:endParaRPr>
          </a:p>
          <a:p>
            <a:endParaRPr lang="cs-CZ" dirty="0">
              <a:latin typeface="Calibri" panose="020F0502020204030204" pitchFamily="34" charset="0"/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37F621-41B8-4A95-AF2C-D8621EE95210}" type="slidenum">
              <a:rPr lang="cs-CZ" smtClean="0"/>
              <a:pPr/>
              <a:t>17</a:t>
            </a:fld>
            <a:endParaRPr lang="cs-CZ" dirty="0"/>
          </a:p>
        </p:txBody>
      </p:sp>
      <p:grpSp>
        <p:nvGrpSpPr>
          <p:cNvPr id="7" name="Skupina 6"/>
          <p:cNvGrpSpPr/>
          <p:nvPr/>
        </p:nvGrpSpPr>
        <p:grpSpPr>
          <a:xfrm>
            <a:off x="0" y="368607"/>
            <a:ext cx="2123728" cy="497967"/>
            <a:chOff x="0" y="368607"/>
            <a:chExt cx="2123728" cy="497967"/>
          </a:xfrm>
        </p:grpSpPr>
        <p:sp>
          <p:nvSpPr>
            <p:cNvPr id="8" name="Obdélník 7"/>
            <p:cNvSpPr/>
            <p:nvPr/>
          </p:nvSpPr>
          <p:spPr>
            <a:xfrm>
              <a:off x="0" y="368607"/>
              <a:ext cx="2123728" cy="497967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pic>
          <p:nvPicPr>
            <p:cNvPr id="9" name="Obrázek 8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3528" y="470478"/>
              <a:ext cx="1440160" cy="294226"/>
            </a:xfrm>
            <a:prstGeom prst="rect">
              <a:avLst/>
            </a:prstGeom>
          </p:spPr>
        </p:pic>
      </p:grpSp>
      <p:sp>
        <p:nvSpPr>
          <p:cNvPr id="10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6660232" y="6545237"/>
            <a:ext cx="2016224" cy="312763"/>
          </a:xfrm>
        </p:spPr>
        <p:txBody>
          <a:bodyPr/>
          <a:lstStyle/>
          <a:p>
            <a:r>
              <a:rPr lang="cs-CZ" sz="1400" b="1" dirty="0" smtClean="0">
                <a:latin typeface="Calibri" panose="020F0502020204030204" pitchFamily="34" charset="0"/>
              </a:rPr>
              <a:t>www.nsmascr.cz</a:t>
            </a:r>
            <a:endParaRPr lang="cs-CZ" sz="1400" b="1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673924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>
                <a:latin typeface="Calibri" panose="020F0502020204030204" pitchFamily="34" charset="0"/>
              </a:rPr>
              <a:t>Možnosti zapojení subjektu do MAS</a:t>
            </a:r>
            <a:endParaRPr lang="cs-CZ" b="1" dirty="0">
              <a:latin typeface="Calibri" panose="020F0502020204030204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0" y="1988840"/>
            <a:ext cx="8892480" cy="4608512"/>
          </a:xfrm>
        </p:spPr>
        <p:txBody>
          <a:bodyPr>
            <a:normAutofit/>
          </a:bodyPr>
          <a:lstStyle/>
          <a:p>
            <a:r>
              <a:rPr lang="cs-CZ" b="1" dirty="0" smtClean="0">
                <a:latin typeface="Calibri" panose="020F0502020204030204" pitchFamily="34" charset="0"/>
              </a:rPr>
              <a:t>Subjekt </a:t>
            </a:r>
            <a:r>
              <a:rPr lang="cs-CZ" b="1" dirty="0">
                <a:latin typeface="Calibri" panose="020F0502020204030204" pitchFamily="34" charset="0"/>
              </a:rPr>
              <a:t>v orgánech </a:t>
            </a:r>
            <a:r>
              <a:rPr lang="cs-CZ" b="1" dirty="0" smtClean="0">
                <a:latin typeface="Calibri" panose="020F0502020204030204" pitchFamily="34" charset="0"/>
              </a:rPr>
              <a:t>MAS = aktivní partner </a:t>
            </a:r>
          </a:p>
          <a:p>
            <a:pPr lvl="1"/>
            <a:r>
              <a:rPr lang="cs-CZ" dirty="0" smtClean="0">
                <a:latin typeface="Calibri" panose="020F0502020204030204" pitchFamily="34" charset="0"/>
              </a:rPr>
              <a:t>zapojení partnera je dobrovolné</a:t>
            </a:r>
          </a:p>
          <a:p>
            <a:pPr lvl="1"/>
            <a:r>
              <a:rPr lang="cs-CZ" dirty="0">
                <a:latin typeface="Calibri" panose="020F0502020204030204" pitchFamily="34" charset="0"/>
              </a:rPr>
              <a:t>m</a:t>
            </a:r>
            <a:r>
              <a:rPr lang="cs-CZ" dirty="0" smtClean="0">
                <a:latin typeface="Calibri" panose="020F0502020204030204" pitchFamily="34" charset="0"/>
              </a:rPr>
              <a:t>ožnost ovlivnit chod MAS a zapojit se do dění v regionu</a:t>
            </a:r>
          </a:p>
          <a:p>
            <a:pPr lvl="1"/>
            <a:r>
              <a:rPr lang="cs-CZ" dirty="0" smtClean="0">
                <a:latin typeface="Calibri" panose="020F0502020204030204" pitchFamily="34" charset="0"/>
              </a:rPr>
              <a:t>MAS může mít stanoveny členské/partnerské příspěvky</a:t>
            </a:r>
          </a:p>
          <a:p>
            <a:pPr lvl="1"/>
            <a:endParaRPr lang="cs-CZ" dirty="0" smtClean="0">
              <a:latin typeface="Calibri" panose="020F0502020204030204" pitchFamily="34" charset="0"/>
            </a:endParaRPr>
          </a:p>
          <a:p>
            <a:r>
              <a:rPr lang="cs-CZ" b="1" dirty="0" smtClean="0">
                <a:latin typeface="Calibri" panose="020F0502020204030204" pitchFamily="34" charset="0"/>
              </a:rPr>
              <a:t>Subjekt jako žadatel = realizace SCLLD</a:t>
            </a:r>
          </a:p>
          <a:p>
            <a:pPr lvl="1"/>
            <a:r>
              <a:rPr lang="cs-CZ" dirty="0" smtClean="0">
                <a:latin typeface="Calibri" panose="020F0502020204030204" pitchFamily="34" charset="0"/>
              </a:rPr>
              <a:t>možnost </a:t>
            </a:r>
            <a:r>
              <a:rPr lang="cs-CZ" dirty="0">
                <a:latin typeface="Calibri" panose="020F0502020204030204" pitchFamily="34" charset="0"/>
              </a:rPr>
              <a:t>podání </a:t>
            </a:r>
            <a:r>
              <a:rPr lang="cs-CZ" dirty="0" smtClean="0">
                <a:latin typeface="Calibri" panose="020F0502020204030204" pitchFamily="34" charset="0"/>
              </a:rPr>
              <a:t>individuálních projektů do výzev MAS k realizaci SCLLD</a:t>
            </a:r>
          </a:p>
          <a:p>
            <a:pPr lvl="1"/>
            <a:r>
              <a:rPr lang="cs-CZ" dirty="0">
                <a:latin typeface="Calibri" panose="020F0502020204030204" pitchFamily="34" charset="0"/>
              </a:rPr>
              <a:t>n</a:t>
            </a:r>
            <a:r>
              <a:rPr lang="cs-CZ" dirty="0" smtClean="0">
                <a:latin typeface="Calibri" panose="020F0502020204030204" pitchFamily="34" charset="0"/>
              </a:rPr>
              <a:t>ení podmíněno členstvím/partnerstvím v MAS</a:t>
            </a:r>
            <a:endParaRPr lang="cs-CZ" dirty="0">
              <a:latin typeface="Calibri" panose="020F0502020204030204" pitchFamily="34" charset="0"/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37F621-41B8-4A95-AF2C-D8621EE95210}" type="slidenum">
              <a:rPr lang="cs-CZ" smtClean="0"/>
              <a:pPr/>
              <a:t>18</a:t>
            </a:fld>
            <a:endParaRPr lang="cs-CZ" dirty="0"/>
          </a:p>
        </p:txBody>
      </p:sp>
      <p:sp>
        <p:nvSpPr>
          <p:cNvPr id="7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6660232" y="6545237"/>
            <a:ext cx="2016224" cy="312763"/>
          </a:xfrm>
        </p:spPr>
        <p:txBody>
          <a:bodyPr/>
          <a:lstStyle/>
          <a:p>
            <a:r>
              <a:rPr lang="cs-CZ" sz="1400" b="1" dirty="0" smtClean="0">
                <a:latin typeface="Calibri" panose="020F0502020204030204" pitchFamily="34" charset="0"/>
              </a:rPr>
              <a:t>www.nsmascr.cz</a:t>
            </a:r>
            <a:endParaRPr lang="cs-CZ" sz="1400" b="1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122142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/>
            <a:r>
              <a:rPr lang="cs-CZ" b="1" dirty="0" smtClean="0">
                <a:latin typeface="Calibri" panose="020F0502020204030204" pitchFamily="34" charset="0"/>
              </a:rPr>
              <a:t>CLLD </a:t>
            </a:r>
            <a:r>
              <a:rPr lang="cs-CZ" b="1" dirty="0">
                <a:latin typeface="Calibri" panose="020F0502020204030204" pitchFamily="34" charset="0"/>
              </a:rPr>
              <a:t>dle </a:t>
            </a:r>
            <a:r>
              <a:rPr lang="cs-CZ" b="1" dirty="0" smtClean="0">
                <a:latin typeface="Calibri" panose="020F0502020204030204" pitchFamily="34" charset="0"/>
              </a:rPr>
              <a:t>Dohody o partnerství</a:t>
            </a:r>
            <a:endParaRPr lang="cs-CZ" b="1" dirty="0">
              <a:latin typeface="Calibri" panose="020F0502020204030204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0" y="1916832"/>
            <a:ext cx="9036496" cy="4680520"/>
          </a:xfrm>
        </p:spPr>
        <p:txBody>
          <a:bodyPr>
            <a:normAutofit/>
          </a:bodyPr>
          <a:lstStyle/>
          <a:p>
            <a:pPr algn="just"/>
            <a:r>
              <a:rPr lang="cs-CZ" dirty="0">
                <a:latin typeface="Calibri" panose="020F0502020204030204" pitchFamily="34" charset="0"/>
              </a:rPr>
              <a:t>CLLD bude realizován nejen prostřednictvím Společné zemědělské politiky, ale i prostřednictvím dalších operačních programů v rámci EFRR a </a:t>
            </a:r>
            <a:r>
              <a:rPr lang="cs-CZ" dirty="0" smtClean="0">
                <a:latin typeface="Calibri" panose="020F0502020204030204" pitchFamily="34" charset="0"/>
              </a:rPr>
              <a:t>ESF.</a:t>
            </a:r>
          </a:p>
          <a:p>
            <a:pPr lvl="1" algn="just"/>
            <a:r>
              <a:rPr lang="cs-CZ" b="1" dirty="0">
                <a:latin typeface="Calibri" panose="020F0502020204030204" pitchFamily="34" charset="0"/>
              </a:rPr>
              <a:t>Integrovaný regionální operační program </a:t>
            </a:r>
            <a:r>
              <a:rPr lang="cs-CZ" b="1" dirty="0" smtClean="0">
                <a:latin typeface="Calibri" panose="020F0502020204030204" pitchFamily="34" charset="0"/>
              </a:rPr>
              <a:t>(IROP)</a:t>
            </a:r>
            <a:endParaRPr lang="cs-CZ" b="1" dirty="0">
              <a:latin typeface="Calibri" panose="020F0502020204030204" pitchFamily="34" charset="0"/>
            </a:endParaRPr>
          </a:p>
          <a:p>
            <a:pPr lvl="1" algn="just"/>
            <a:r>
              <a:rPr lang="cs-CZ" b="1" dirty="0">
                <a:latin typeface="Calibri" panose="020F0502020204030204" pitchFamily="34" charset="0"/>
              </a:rPr>
              <a:t>OP Životní prostředí (OP ŽP)</a:t>
            </a:r>
          </a:p>
          <a:p>
            <a:pPr lvl="1" algn="just"/>
            <a:r>
              <a:rPr lang="cs-CZ" b="1" dirty="0" smtClean="0">
                <a:latin typeface="Calibri" panose="020F0502020204030204" pitchFamily="34" charset="0"/>
              </a:rPr>
              <a:t>OP Zaměstnanost (OP Z)</a:t>
            </a:r>
          </a:p>
          <a:p>
            <a:pPr lvl="1" algn="just"/>
            <a:r>
              <a:rPr lang="cs-CZ" b="1" dirty="0" smtClean="0">
                <a:latin typeface="Calibri" panose="020F0502020204030204" pitchFamily="34" charset="0"/>
              </a:rPr>
              <a:t>Program </a:t>
            </a:r>
            <a:r>
              <a:rPr lang="cs-CZ" b="1" dirty="0">
                <a:latin typeface="Calibri" panose="020F0502020204030204" pitchFamily="34" charset="0"/>
              </a:rPr>
              <a:t>rozvoje venkova (PRV)</a:t>
            </a:r>
            <a:endParaRPr lang="cs-CZ" b="1" dirty="0" smtClean="0">
              <a:latin typeface="Calibri" panose="020F0502020204030204" pitchFamily="34" charset="0"/>
            </a:endParaRPr>
          </a:p>
          <a:p>
            <a:pPr algn="just"/>
            <a:r>
              <a:rPr lang="cs-CZ" dirty="0" smtClean="0">
                <a:latin typeface="Calibri" panose="020F0502020204030204" pitchFamily="34" charset="0"/>
              </a:rPr>
              <a:t>Z </a:t>
            </a:r>
            <a:r>
              <a:rPr lang="cs-CZ" dirty="0">
                <a:latin typeface="Calibri" panose="020F0502020204030204" pitchFamily="34" charset="0"/>
              </a:rPr>
              <a:t>EZFRV bude vyčleněno minimálně </a:t>
            </a:r>
            <a:r>
              <a:rPr lang="cs-CZ" b="1" dirty="0">
                <a:latin typeface="Calibri" panose="020F0502020204030204" pitchFamily="34" charset="0"/>
              </a:rPr>
              <a:t>5 %</a:t>
            </a:r>
            <a:r>
              <a:rPr lang="cs-CZ" dirty="0">
                <a:latin typeface="Calibri" panose="020F0502020204030204" pitchFamily="34" charset="0"/>
              </a:rPr>
              <a:t> v Programu rozvoje venkova. Z EFRR bude indikativně pro CLLD využito </a:t>
            </a:r>
            <a:r>
              <a:rPr lang="cs-CZ" b="1" dirty="0">
                <a:latin typeface="Calibri" panose="020F0502020204030204" pitchFamily="34" charset="0"/>
              </a:rPr>
              <a:t>4,95 %</a:t>
            </a:r>
            <a:r>
              <a:rPr lang="cs-CZ" dirty="0">
                <a:latin typeface="Calibri" panose="020F0502020204030204" pitchFamily="34" charset="0"/>
              </a:rPr>
              <a:t> a z ESF indikativně </a:t>
            </a:r>
            <a:r>
              <a:rPr lang="cs-CZ" b="1" dirty="0">
                <a:latin typeface="Calibri" panose="020F0502020204030204" pitchFamily="34" charset="0"/>
              </a:rPr>
              <a:t>2,17 %</a:t>
            </a:r>
            <a:r>
              <a:rPr lang="cs-CZ" dirty="0">
                <a:latin typeface="Calibri" panose="020F0502020204030204" pitchFamily="34" charset="0"/>
              </a:rPr>
              <a:t>. </a:t>
            </a:r>
            <a:endParaRPr lang="cs-CZ" sz="3600" dirty="0">
              <a:latin typeface="Calibri" panose="020F0502020204030204" pitchFamily="34" charset="0"/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37F621-41B8-4A95-AF2C-D8621EE95210}" type="slidenum">
              <a:rPr lang="cs-CZ" smtClean="0"/>
              <a:pPr/>
              <a:t>19</a:t>
            </a:fld>
            <a:endParaRPr lang="cs-CZ" dirty="0"/>
          </a:p>
        </p:txBody>
      </p:sp>
      <p:sp>
        <p:nvSpPr>
          <p:cNvPr id="7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6660232" y="6545237"/>
            <a:ext cx="2016224" cy="312763"/>
          </a:xfrm>
        </p:spPr>
        <p:txBody>
          <a:bodyPr/>
          <a:lstStyle/>
          <a:p>
            <a:r>
              <a:rPr lang="cs-CZ" sz="1400" b="1" dirty="0" smtClean="0">
                <a:latin typeface="Calibri" panose="020F0502020204030204" pitchFamily="34" charset="0"/>
              </a:rPr>
              <a:t>www.nsmascr.cz</a:t>
            </a:r>
            <a:endParaRPr lang="cs-CZ" sz="1400" b="1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92215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>
                <a:latin typeface="Calibri" panose="020F0502020204030204" pitchFamily="34" charset="0"/>
              </a:rPr>
              <a:t>Základní pojmy</a:t>
            </a:r>
            <a:endParaRPr lang="cs-CZ" b="1" dirty="0">
              <a:latin typeface="Calibri" panose="020F0502020204030204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0" y="1916832"/>
            <a:ext cx="8964488" cy="4464496"/>
          </a:xfrm>
        </p:spPr>
        <p:txBody>
          <a:bodyPr>
            <a:noAutofit/>
          </a:bodyPr>
          <a:lstStyle/>
          <a:p>
            <a:pPr algn="just"/>
            <a:r>
              <a:rPr lang="cs-CZ" sz="2400" dirty="0" smtClean="0">
                <a:latin typeface="Calibri" panose="020F0502020204030204" pitchFamily="34" charset="0"/>
              </a:rPr>
              <a:t>Místní akční skupina (MAS) je </a:t>
            </a:r>
            <a:r>
              <a:rPr lang="cs-CZ" sz="2400" b="1" dirty="0" smtClean="0">
                <a:latin typeface="Calibri" panose="020F0502020204030204" pitchFamily="34" charset="0"/>
              </a:rPr>
              <a:t>společenství</a:t>
            </a:r>
            <a:r>
              <a:rPr lang="cs-CZ" sz="2400" dirty="0" smtClean="0">
                <a:latin typeface="Calibri" panose="020F0502020204030204" pitchFamily="34" charset="0"/>
              </a:rPr>
              <a:t> občanů, neziskových organizací, soukromé podnikatelské sféry a veřejné správy (obcí, svazků obcí a institucí veřejného moci), které </a:t>
            </a:r>
            <a:r>
              <a:rPr lang="cs-CZ" sz="2400" b="1" dirty="0" smtClean="0">
                <a:latin typeface="Calibri" panose="020F0502020204030204" pitchFamily="34" charset="0"/>
              </a:rPr>
              <a:t>spolupracuje</a:t>
            </a:r>
            <a:r>
              <a:rPr lang="cs-CZ" sz="2400" dirty="0" smtClean="0">
                <a:latin typeface="Calibri" panose="020F0502020204030204" pitchFamily="34" charset="0"/>
              </a:rPr>
              <a:t> na rozvoji venkova, zemědělství a získávání finanční podpory z EU a z národních programů, pro svůj region, </a:t>
            </a:r>
            <a:r>
              <a:rPr lang="cs-CZ" sz="2400" b="1" dirty="0" smtClean="0">
                <a:latin typeface="Calibri" panose="020F0502020204030204" pitchFamily="34" charset="0"/>
              </a:rPr>
              <a:t>metodou LEADER</a:t>
            </a:r>
            <a:r>
              <a:rPr lang="cs-CZ" sz="2400" dirty="0" smtClean="0">
                <a:latin typeface="Calibri" panose="020F0502020204030204" pitchFamily="34" charset="0"/>
              </a:rPr>
              <a:t>.</a:t>
            </a:r>
          </a:p>
          <a:p>
            <a:pPr algn="just"/>
            <a:r>
              <a:rPr lang="cs-CZ" sz="2400" dirty="0" smtClean="0">
                <a:latin typeface="Calibri" panose="020F0502020204030204" pitchFamily="34" charset="0"/>
              </a:rPr>
              <a:t>Z principu je MAS </a:t>
            </a:r>
            <a:r>
              <a:rPr lang="cs-CZ" sz="2400" b="1" dirty="0" smtClean="0">
                <a:latin typeface="Calibri" panose="020F0502020204030204" pitchFamily="34" charset="0"/>
              </a:rPr>
              <a:t>neziskovou organizací </a:t>
            </a:r>
            <a:r>
              <a:rPr lang="cs-CZ" sz="2400" dirty="0" smtClean="0">
                <a:latin typeface="Calibri" panose="020F0502020204030204" pitchFamily="34" charset="0"/>
              </a:rPr>
              <a:t>nezávislou na politickém rozhodování. Základním cílem MAS je zlepšování kvality života a životního prostředí ve venkovských oblastech. </a:t>
            </a:r>
          </a:p>
          <a:p>
            <a:pPr marL="1160463" lvl="2" indent="-260350">
              <a:buFont typeface="Courier New" panose="02070309020205020404" pitchFamily="49" charset="0"/>
              <a:buChar char="o"/>
            </a:pPr>
            <a:r>
              <a:rPr lang="cs-CZ" dirty="0">
                <a:latin typeface="Calibri" panose="020F0502020204030204" pitchFamily="34" charset="0"/>
              </a:rPr>
              <a:t>spolek, ústav, o.p.s. nebo </a:t>
            </a:r>
            <a:r>
              <a:rPr lang="cs-CZ" dirty="0" err="1">
                <a:latin typeface="Calibri" panose="020F0502020204030204" pitchFamily="34" charset="0"/>
              </a:rPr>
              <a:t>z.s.p.o</a:t>
            </a:r>
            <a:r>
              <a:rPr lang="cs-CZ" dirty="0">
                <a:latin typeface="Calibri" panose="020F0502020204030204" pitchFamily="34" charset="0"/>
              </a:rPr>
              <a:t>.</a:t>
            </a:r>
          </a:p>
          <a:p>
            <a:pPr algn="just"/>
            <a:r>
              <a:rPr lang="cs-CZ" sz="2400" b="1" dirty="0">
                <a:latin typeface="Calibri" panose="020F0502020204030204" pitchFamily="34" charset="0"/>
              </a:rPr>
              <a:t>Základním cílem MAS je zlepšování kvality života a životního prostředí ve venkovských oblastech. </a:t>
            </a: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6660232" y="6545237"/>
            <a:ext cx="2016224" cy="312763"/>
          </a:xfrm>
        </p:spPr>
        <p:txBody>
          <a:bodyPr/>
          <a:lstStyle/>
          <a:p>
            <a:r>
              <a:rPr lang="cs-CZ" sz="1400" b="1" dirty="0" smtClean="0">
                <a:latin typeface="Calibri" panose="020F0502020204030204" pitchFamily="34" charset="0"/>
              </a:rPr>
              <a:t>www.nsmascr.cz</a:t>
            </a:r>
            <a:endParaRPr lang="cs-CZ" sz="1400" b="1" dirty="0">
              <a:latin typeface="Calibri" panose="020F0502020204030204" pitchFamily="34" charset="0"/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37F621-41B8-4A95-AF2C-D8621EE95210}" type="slidenum">
              <a:rPr lang="cs-CZ" smtClean="0"/>
              <a:pPr/>
              <a:t>2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0803447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71599" y="980728"/>
            <a:ext cx="7992889" cy="864096"/>
          </a:xfrm>
        </p:spPr>
        <p:txBody>
          <a:bodyPr>
            <a:normAutofit/>
          </a:bodyPr>
          <a:lstStyle/>
          <a:p>
            <a:pPr lvl="0"/>
            <a:r>
              <a:rPr lang="cs-CZ" b="1" dirty="0">
                <a:latin typeface="Calibri" panose="020F0502020204030204" pitchFamily="34" charset="0"/>
              </a:rPr>
              <a:t>A</a:t>
            </a:r>
            <a:r>
              <a:rPr lang="cs-CZ" b="1" dirty="0" smtClean="0">
                <a:latin typeface="Calibri" panose="020F0502020204030204" pitchFamily="34" charset="0"/>
              </a:rPr>
              <a:t>lokace CLLD 2014–2020 (stav k září 2014</a:t>
            </a:r>
            <a:r>
              <a:rPr lang="cs-CZ" dirty="0" smtClean="0">
                <a:latin typeface="Calibri" panose="020F0502020204030204" pitchFamily="34" charset="0"/>
              </a:rPr>
              <a:t>*</a:t>
            </a:r>
            <a:r>
              <a:rPr lang="cs-CZ" b="1" dirty="0" smtClean="0">
                <a:latin typeface="Calibri" panose="020F0502020204030204" pitchFamily="34" charset="0"/>
              </a:rPr>
              <a:t>)</a:t>
            </a:r>
            <a:endParaRPr lang="cs-CZ" b="1" dirty="0">
              <a:latin typeface="Calibri" panose="020F0502020204030204" pitchFamily="34" charset="0"/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37F621-41B8-4A95-AF2C-D8621EE95210}" type="slidenum">
              <a:rPr lang="cs-CZ" smtClean="0"/>
              <a:pPr/>
              <a:t>20</a:t>
            </a:fld>
            <a:endParaRPr lang="cs-CZ" dirty="0"/>
          </a:p>
        </p:txBody>
      </p:sp>
      <p:graphicFrame>
        <p:nvGraphicFramePr>
          <p:cNvPr id="4" name="Tabulk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73538246"/>
              </p:ext>
            </p:extLst>
          </p:nvPr>
        </p:nvGraphicFramePr>
        <p:xfrm>
          <a:off x="1792517" y="1995736"/>
          <a:ext cx="6096000" cy="402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48000"/>
                <a:gridCol w="3048000"/>
              </a:tblGrid>
              <a:tr h="600000">
                <a:tc>
                  <a:txBody>
                    <a:bodyPr/>
                    <a:lstStyle/>
                    <a:p>
                      <a:r>
                        <a:rPr lang="cs-CZ" sz="2400" dirty="0" smtClean="0">
                          <a:latin typeface="Calibri" panose="020F0502020204030204" pitchFamily="34" charset="0"/>
                        </a:rPr>
                        <a:t>OP</a:t>
                      </a:r>
                      <a:endParaRPr lang="cs-CZ" sz="2400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2400" dirty="0" smtClean="0">
                          <a:latin typeface="Calibri" panose="020F0502020204030204" pitchFamily="34" charset="0"/>
                        </a:rPr>
                        <a:t>Plánovaná alokace (mil. Kč)</a:t>
                      </a:r>
                    </a:p>
                  </a:txBody>
                  <a:tcPr/>
                </a:tc>
              </a:tr>
              <a:tr h="333333">
                <a:tc>
                  <a:txBody>
                    <a:bodyPr/>
                    <a:lstStyle/>
                    <a:p>
                      <a:r>
                        <a:rPr lang="cs-CZ" sz="2400" b="1" i="0" dirty="0" smtClean="0">
                          <a:latin typeface="Calibri" panose="020F0502020204030204" pitchFamily="34" charset="0"/>
                        </a:rPr>
                        <a:t>IROP</a:t>
                      </a:r>
                      <a:endParaRPr lang="cs-CZ" sz="2400" b="1" i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371600" marR="0" lvl="3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2400" dirty="0" smtClean="0">
                          <a:latin typeface="Calibri" panose="020F0502020204030204" pitchFamily="34" charset="0"/>
                        </a:rPr>
                        <a:t>10 206,7</a:t>
                      </a:r>
                    </a:p>
                  </a:txBody>
                  <a:tcPr/>
                </a:tc>
              </a:tr>
              <a:tr h="333333">
                <a:tc>
                  <a:txBody>
                    <a:bodyPr/>
                    <a:lstStyle/>
                    <a:p>
                      <a:r>
                        <a:rPr lang="cs-CZ" sz="2400" b="1" i="0" dirty="0" smtClean="0">
                          <a:latin typeface="Calibri" panose="020F0502020204030204" pitchFamily="34" charset="0"/>
                        </a:rPr>
                        <a:t>OPŽP</a:t>
                      </a:r>
                      <a:endParaRPr lang="cs-CZ" sz="2400" b="1" i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371600" marR="0" lvl="3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2400" dirty="0" smtClean="0">
                          <a:latin typeface="Calibri" panose="020F0502020204030204" pitchFamily="34" charset="0"/>
                        </a:rPr>
                        <a:t>500,0</a:t>
                      </a:r>
                    </a:p>
                  </a:txBody>
                  <a:tcPr/>
                </a:tc>
              </a:tr>
              <a:tr h="333333">
                <a:tc>
                  <a:txBody>
                    <a:bodyPr/>
                    <a:lstStyle/>
                    <a:p>
                      <a:r>
                        <a:rPr lang="cs-CZ" sz="2400" b="1" i="0" dirty="0" smtClean="0">
                          <a:latin typeface="Calibri" panose="020F0502020204030204" pitchFamily="34" charset="0"/>
                        </a:rPr>
                        <a:t>OPZ</a:t>
                      </a:r>
                      <a:endParaRPr lang="cs-CZ" sz="2400" b="1" i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371600" marR="0" lvl="3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2400" dirty="0" smtClean="0">
                          <a:latin typeface="Calibri" panose="020F0502020204030204" pitchFamily="34" charset="0"/>
                        </a:rPr>
                        <a:t>1 729,9</a:t>
                      </a:r>
                    </a:p>
                  </a:txBody>
                  <a:tcPr/>
                </a:tc>
              </a:tr>
              <a:tr h="333333">
                <a:tc>
                  <a:txBody>
                    <a:bodyPr/>
                    <a:lstStyle/>
                    <a:p>
                      <a:r>
                        <a:rPr lang="cs-CZ" sz="2400" b="1" i="0" dirty="0" smtClean="0">
                          <a:latin typeface="Calibri" panose="020F0502020204030204" pitchFamily="34" charset="0"/>
                        </a:rPr>
                        <a:t>PRV</a:t>
                      </a:r>
                      <a:endParaRPr lang="cs-CZ" sz="2400" b="1" i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371600" marR="0" lvl="3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2400" dirty="0" smtClean="0">
                          <a:latin typeface="Calibri" panose="020F0502020204030204" pitchFamily="34" charset="0"/>
                        </a:rPr>
                        <a:t>3 080,0</a:t>
                      </a:r>
                    </a:p>
                  </a:txBody>
                  <a:tcPr/>
                </a:tc>
              </a:tr>
              <a:tr h="333333">
                <a:tc>
                  <a:txBody>
                    <a:bodyPr/>
                    <a:lstStyle/>
                    <a:p>
                      <a:r>
                        <a:rPr lang="cs-CZ" sz="2400" i="0" kern="1200" dirty="0" smtClean="0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(OPPIK) </a:t>
                      </a:r>
                      <a:endParaRPr lang="cs-CZ" sz="2400" i="0" kern="1200" dirty="0">
                        <a:solidFill>
                          <a:schemeClr val="dk1"/>
                        </a:solidFill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3" algn="r"/>
                      <a:r>
                        <a:rPr lang="cs-CZ" sz="2400" kern="1200" dirty="0" smtClean="0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0</a:t>
                      </a:r>
                      <a:endParaRPr lang="cs-CZ" sz="2400" kern="1200" dirty="0">
                        <a:solidFill>
                          <a:schemeClr val="dk1"/>
                        </a:solidFill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333333">
                <a:tc>
                  <a:txBody>
                    <a:bodyPr/>
                    <a:lstStyle/>
                    <a:p>
                      <a:r>
                        <a:rPr lang="cs-CZ" sz="2400" i="0" dirty="0" smtClean="0">
                          <a:latin typeface="Calibri" panose="020F0502020204030204" pitchFamily="34" charset="0"/>
                        </a:rPr>
                        <a:t>(OPVVV) </a:t>
                      </a:r>
                      <a:endParaRPr lang="cs-CZ" sz="2400" i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371600" marR="0" lvl="3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2400" dirty="0" smtClean="0">
                          <a:latin typeface="Calibri" panose="020F0502020204030204" pitchFamily="34" charset="0"/>
                        </a:rPr>
                        <a:t>300**</a:t>
                      </a:r>
                    </a:p>
                  </a:txBody>
                  <a:tcPr/>
                </a:tc>
              </a:tr>
              <a:tr h="333333">
                <a:tc>
                  <a:txBody>
                    <a:bodyPr/>
                    <a:lstStyle/>
                    <a:p>
                      <a:r>
                        <a:rPr lang="cs-CZ" sz="2400" b="1" i="1" dirty="0" smtClean="0">
                          <a:latin typeface="Calibri" panose="020F0502020204030204" pitchFamily="34" charset="0"/>
                        </a:rPr>
                        <a:t>Celkem</a:t>
                      </a:r>
                      <a:endParaRPr lang="cs-CZ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371600" marR="0" lvl="3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2400" b="1" i="1" dirty="0" smtClean="0">
                          <a:latin typeface="Calibri" panose="020F0502020204030204" pitchFamily="34" charset="0"/>
                        </a:rPr>
                        <a:t>15 816,5</a:t>
                      </a:r>
                      <a:endParaRPr lang="cs-CZ" sz="3200" dirty="0" smtClean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1" name="TextovéPole 10"/>
          <p:cNvSpPr txBox="1"/>
          <p:nvPr/>
        </p:nvSpPr>
        <p:spPr>
          <a:xfrm>
            <a:off x="4530405" y="6021288"/>
            <a:ext cx="432939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400" dirty="0" smtClean="0">
                <a:latin typeface="Calibri" panose="020F0502020204030204" pitchFamily="34" charset="0"/>
              </a:rPr>
              <a:t>*finální alokace je vázána na schválené OP</a:t>
            </a:r>
          </a:p>
          <a:p>
            <a:r>
              <a:rPr lang="en-US" sz="1400" dirty="0" smtClean="0">
                <a:latin typeface="Calibri" panose="020F0502020204030204" pitchFamily="34" charset="0"/>
              </a:rPr>
              <a:t>** </a:t>
            </a:r>
            <a:r>
              <a:rPr lang="cs-CZ" sz="1400" dirty="0" smtClean="0">
                <a:latin typeface="Calibri" panose="020F0502020204030204" pitchFamily="34" charset="0"/>
              </a:rPr>
              <a:t>jedná se pouze o pokrytí možných animačních nákladů</a:t>
            </a:r>
            <a:endParaRPr lang="cs-CZ" sz="1400" dirty="0">
              <a:latin typeface="Calibri" panose="020F0502020204030204" pitchFamily="34" charset="0"/>
            </a:endParaRPr>
          </a:p>
        </p:txBody>
      </p:sp>
      <p:sp>
        <p:nvSpPr>
          <p:cNvPr id="7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6660232" y="6545237"/>
            <a:ext cx="2016224" cy="312763"/>
          </a:xfrm>
        </p:spPr>
        <p:txBody>
          <a:bodyPr/>
          <a:lstStyle/>
          <a:p>
            <a:r>
              <a:rPr lang="cs-CZ" sz="1400" b="1" dirty="0" smtClean="0">
                <a:latin typeface="Calibri" panose="020F0502020204030204" pitchFamily="34" charset="0"/>
              </a:rPr>
              <a:t>www.nsmascr.cz</a:t>
            </a:r>
            <a:endParaRPr lang="cs-CZ" sz="1400" b="1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493149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b="1" dirty="0" smtClean="0">
                <a:latin typeface="Calibri" panose="020F0502020204030204" pitchFamily="34" charset="0"/>
              </a:rPr>
              <a:t>CLLD v IROP</a:t>
            </a:r>
            <a:endParaRPr lang="cs-CZ" b="1" dirty="0">
              <a:latin typeface="Calibri" panose="020F0502020204030204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0" y="2060848"/>
            <a:ext cx="8686800" cy="4320480"/>
          </a:xfrm>
        </p:spPr>
        <p:txBody>
          <a:bodyPr>
            <a:normAutofit fontScale="92500" lnSpcReduction="20000"/>
          </a:bodyPr>
          <a:lstStyle/>
          <a:p>
            <a:pPr algn="just"/>
            <a:r>
              <a:rPr lang="cs-CZ" sz="2400" b="1" dirty="0">
                <a:solidFill>
                  <a:srgbClr val="C00000"/>
                </a:solidFill>
                <a:latin typeface="Calibri" panose="020F0502020204030204" pitchFamily="34" charset="0"/>
              </a:rPr>
              <a:t>Prioritní </a:t>
            </a:r>
            <a:r>
              <a:rPr lang="cs-CZ" sz="2400" b="1" dirty="0" smtClean="0">
                <a:solidFill>
                  <a:srgbClr val="C00000"/>
                </a:solidFill>
                <a:latin typeface="Calibri" panose="020F0502020204030204" pitchFamily="34" charset="0"/>
              </a:rPr>
              <a:t>osa 1: </a:t>
            </a:r>
            <a:r>
              <a:rPr lang="cs-CZ" sz="2400" b="1" dirty="0">
                <a:solidFill>
                  <a:srgbClr val="C00000"/>
                </a:solidFill>
                <a:latin typeface="Calibri" panose="020F0502020204030204" pitchFamily="34" charset="0"/>
              </a:rPr>
              <a:t>Konkurenceschopné, dostupné a bezpečné regiony</a:t>
            </a:r>
          </a:p>
          <a:p>
            <a:pPr lvl="1" algn="just"/>
            <a:r>
              <a:rPr lang="cs-CZ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SC1: </a:t>
            </a:r>
            <a:r>
              <a:rPr lang="cs-CZ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Zvýšení podílu udržitelných forem </a:t>
            </a:r>
            <a:r>
              <a:rPr lang="cs-CZ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dopravy</a:t>
            </a:r>
          </a:p>
          <a:p>
            <a:pPr algn="just"/>
            <a:r>
              <a:rPr lang="cs-CZ" sz="2400" b="1" dirty="0" smtClean="0">
                <a:solidFill>
                  <a:srgbClr val="C00000"/>
                </a:solidFill>
                <a:latin typeface="Calibri" panose="020F0502020204030204" pitchFamily="34" charset="0"/>
              </a:rPr>
              <a:t>Prioritní osa 2: </a:t>
            </a:r>
            <a:r>
              <a:rPr lang="cs-CZ" sz="2400" b="1" dirty="0">
                <a:solidFill>
                  <a:srgbClr val="C00000"/>
                </a:solidFill>
                <a:latin typeface="Calibri" panose="020F0502020204030204" pitchFamily="34" charset="0"/>
              </a:rPr>
              <a:t>Zkvalitnění veřejných služeb a podmínek života pro obyvatele regionů </a:t>
            </a:r>
            <a:endParaRPr lang="cs-CZ" sz="2400" b="1" dirty="0" smtClean="0">
              <a:solidFill>
                <a:srgbClr val="C00000"/>
              </a:solidFill>
              <a:latin typeface="Calibri" panose="020F0502020204030204" pitchFamily="34" charset="0"/>
            </a:endParaRPr>
          </a:p>
          <a:p>
            <a:pPr lvl="1" algn="just"/>
            <a:r>
              <a:rPr lang="cs-CZ" b="1" dirty="0" smtClean="0">
                <a:latin typeface="Calibri" panose="020F0502020204030204" pitchFamily="34" charset="0"/>
              </a:rPr>
              <a:t>SC1: </a:t>
            </a:r>
            <a:r>
              <a:rPr lang="cs-CZ" b="1" dirty="0">
                <a:latin typeface="Calibri" panose="020F0502020204030204" pitchFamily="34" charset="0"/>
              </a:rPr>
              <a:t>Zvýšení kvality a dostupnosti služeb vedoucí k sociální inkluzi  </a:t>
            </a:r>
            <a:endParaRPr lang="cs-CZ" b="1" dirty="0" smtClean="0">
              <a:latin typeface="Calibri" panose="020F0502020204030204" pitchFamily="34" charset="0"/>
            </a:endParaRPr>
          </a:p>
          <a:p>
            <a:pPr lvl="1" algn="just"/>
            <a:r>
              <a:rPr lang="cs-CZ" b="1" dirty="0" smtClean="0">
                <a:latin typeface="Calibri" panose="020F0502020204030204" pitchFamily="34" charset="0"/>
              </a:rPr>
              <a:t>SC2: Vznik </a:t>
            </a:r>
            <a:r>
              <a:rPr lang="cs-CZ" b="1" dirty="0">
                <a:latin typeface="Calibri" panose="020F0502020204030204" pitchFamily="34" charset="0"/>
              </a:rPr>
              <a:t>nových a rozvoj existujících podnikatelských aktivit v oblasti sociálního </a:t>
            </a:r>
            <a:r>
              <a:rPr lang="cs-CZ" b="1" dirty="0" smtClean="0">
                <a:latin typeface="Calibri" panose="020F0502020204030204" pitchFamily="34" charset="0"/>
              </a:rPr>
              <a:t>podnikání</a:t>
            </a:r>
          </a:p>
          <a:p>
            <a:pPr lvl="1" algn="just"/>
            <a:r>
              <a:rPr lang="cs-CZ" b="1" dirty="0" smtClean="0">
                <a:latin typeface="Calibri" panose="020F0502020204030204" pitchFamily="34" charset="0"/>
              </a:rPr>
              <a:t>SC3: </a:t>
            </a:r>
            <a:r>
              <a:rPr lang="cs-CZ" b="1" dirty="0">
                <a:latin typeface="Calibri" panose="020F0502020204030204" pitchFamily="34" charset="0"/>
              </a:rPr>
              <a:t>Rozvoj infrastruktury pro poskytování zdravotních služeb a péče o zdraví </a:t>
            </a:r>
            <a:endParaRPr lang="cs-CZ" b="1" dirty="0">
              <a:latin typeface="Calibri" panose="020F0502020204030204" pitchFamily="34" charset="0"/>
            </a:endParaRPr>
          </a:p>
          <a:p>
            <a:pPr lvl="1" algn="just"/>
            <a:r>
              <a:rPr lang="cs-CZ" b="1" dirty="0" smtClean="0">
                <a:latin typeface="Calibri" panose="020F0502020204030204" pitchFamily="34" charset="0"/>
              </a:rPr>
              <a:t>SC4: </a:t>
            </a:r>
            <a:r>
              <a:rPr lang="cs-CZ" b="1" dirty="0">
                <a:latin typeface="Calibri" panose="020F0502020204030204" pitchFamily="34" charset="0"/>
              </a:rPr>
              <a:t>Zvýšení kvality a dostupnosti infrastruktury pro vzdělávání a celoživotní učení </a:t>
            </a:r>
          </a:p>
          <a:p>
            <a:pPr lvl="1"/>
            <a:endParaRPr lang="cs-CZ" dirty="0">
              <a:latin typeface="Calibri" panose="020F0502020204030204" pitchFamily="34" charset="0"/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www.nsmascr.cz</a:t>
            </a:r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37F621-41B8-4A95-AF2C-D8621EE95210}" type="slidenum">
              <a:rPr lang="cs-CZ" smtClean="0"/>
              <a:pPr/>
              <a:t>21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65934027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b="1" dirty="0">
                <a:latin typeface="Calibri" panose="020F0502020204030204" pitchFamily="34" charset="0"/>
              </a:rPr>
              <a:t>CLLD v </a:t>
            </a:r>
            <a:r>
              <a:rPr lang="cs-CZ" b="1" dirty="0" smtClean="0">
                <a:latin typeface="Calibri" panose="020F0502020204030204" pitchFamily="34" charset="0"/>
              </a:rPr>
              <a:t>IROP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0" y="2060848"/>
            <a:ext cx="8686800" cy="4484389"/>
          </a:xfrm>
        </p:spPr>
        <p:txBody>
          <a:bodyPr>
            <a:normAutofit fontScale="92500"/>
          </a:bodyPr>
          <a:lstStyle/>
          <a:p>
            <a:pPr algn="just"/>
            <a:r>
              <a:rPr lang="cs-CZ" sz="2400" b="1" dirty="0">
                <a:solidFill>
                  <a:srgbClr val="C00000"/>
                </a:solidFill>
                <a:latin typeface="Calibri" panose="020F0502020204030204" pitchFamily="34" charset="0"/>
              </a:rPr>
              <a:t>Prioritní </a:t>
            </a:r>
            <a:r>
              <a:rPr lang="cs-CZ" sz="2400" b="1" dirty="0" smtClean="0">
                <a:solidFill>
                  <a:srgbClr val="C00000"/>
                </a:solidFill>
                <a:latin typeface="Calibri" panose="020F0502020204030204" pitchFamily="34" charset="0"/>
              </a:rPr>
              <a:t>osa 3:</a:t>
            </a:r>
            <a:r>
              <a:rPr lang="cs-CZ" sz="2400" dirty="0" smtClean="0">
                <a:solidFill>
                  <a:srgbClr val="C00000"/>
                </a:solidFill>
                <a:latin typeface="Calibri" panose="020F0502020204030204" pitchFamily="34" charset="0"/>
              </a:rPr>
              <a:t> </a:t>
            </a:r>
            <a:r>
              <a:rPr lang="cs-CZ" sz="2400" b="1" dirty="0">
                <a:solidFill>
                  <a:srgbClr val="C00000"/>
                </a:solidFill>
                <a:latin typeface="Calibri" panose="020F0502020204030204" pitchFamily="34" charset="0"/>
              </a:rPr>
              <a:t>Dobrá správa území a zefektivnění veřejných institucí </a:t>
            </a:r>
            <a:endParaRPr lang="cs-CZ" sz="2400" b="1" dirty="0" smtClean="0">
              <a:solidFill>
                <a:srgbClr val="C00000"/>
              </a:solidFill>
              <a:latin typeface="Calibri" panose="020F0502020204030204" pitchFamily="34" charset="0"/>
            </a:endParaRPr>
          </a:p>
          <a:p>
            <a:pPr lvl="1" algn="just"/>
            <a:r>
              <a:rPr lang="cs-CZ" b="1" dirty="0" smtClean="0">
                <a:latin typeface="Calibri" panose="020F0502020204030204" pitchFamily="34" charset="0"/>
              </a:rPr>
              <a:t>SC1:</a:t>
            </a:r>
            <a:r>
              <a:rPr lang="cs-CZ" dirty="0" smtClean="0">
                <a:latin typeface="Calibri" panose="020F0502020204030204" pitchFamily="34" charset="0"/>
              </a:rPr>
              <a:t> </a:t>
            </a:r>
            <a:r>
              <a:rPr lang="cs-CZ" b="1" dirty="0">
                <a:latin typeface="Calibri" panose="020F0502020204030204" pitchFamily="34" charset="0"/>
              </a:rPr>
              <a:t>Zefektivnění prezentace, posílení ochrany a rozvoje kulturního a přírodního dědictví</a:t>
            </a:r>
            <a:r>
              <a:rPr lang="cs-CZ" dirty="0">
                <a:latin typeface="Calibri" panose="020F0502020204030204" pitchFamily="34" charset="0"/>
              </a:rPr>
              <a:t> </a:t>
            </a:r>
            <a:endParaRPr lang="cs-CZ" dirty="0" smtClean="0">
              <a:latin typeface="Calibri" panose="020F0502020204030204" pitchFamily="34" charset="0"/>
            </a:endParaRPr>
          </a:p>
          <a:p>
            <a:pPr lvl="1" algn="just"/>
            <a:r>
              <a:rPr lang="cs-CZ" b="1" dirty="0" smtClean="0">
                <a:latin typeface="Calibri" panose="020F0502020204030204" pitchFamily="34" charset="0"/>
              </a:rPr>
              <a:t>SC2:</a:t>
            </a:r>
            <a:r>
              <a:rPr lang="cs-CZ" dirty="0" smtClean="0">
                <a:latin typeface="Calibri" panose="020F0502020204030204" pitchFamily="34" charset="0"/>
              </a:rPr>
              <a:t> </a:t>
            </a:r>
            <a:r>
              <a:rPr lang="cs-CZ" b="1" dirty="0">
                <a:latin typeface="Calibri" panose="020F0502020204030204" pitchFamily="34" charset="0"/>
              </a:rPr>
              <a:t>Podpora pořizování a uplatňování dokumentů územního rozvoje</a:t>
            </a:r>
            <a:endParaRPr lang="cs-CZ" dirty="0">
              <a:latin typeface="Calibri" panose="020F0502020204030204" pitchFamily="34" charset="0"/>
            </a:endParaRPr>
          </a:p>
          <a:p>
            <a:pPr algn="just"/>
            <a:r>
              <a:rPr lang="cs-CZ" sz="2400" b="1" dirty="0" smtClean="0">
                <a:solidFill>
                  <a:srgbClr val="C00000"/>
                </a:solidFill>
                <a:latin typeface="Calibri" panose="020F0502020204030204" pitchFamily="34" charset="0"/>
              </a:rPr>
              <a:t>Prioritní osa 4: Komunitně vedený místní rozvoj</a:t>
            </a:r>
          </a:p>
          <a:p>
            <a:pPr lvl="1" algn="just"/>
            <a:r>
              <a:rPr lang="cs-CZ" b="1" dirty="0" smtClean="0">
                <a:latin typeface="Calibri" panose="020F0502020204030204" pitchFamily="34" charset="0"/>
              </a:rPr>
              <a:t>SC1: </a:t>
            </a:r>
            <a:r>
              <a:rPr lang="cs-CZ" b="1" dirty="0">
                <a:latin typeface="Calibri" panose="020F0502020204030204" pitchFamily="34" charset="0"/>
              </a:rPr>
              <a:t>Posílení komunitně vedeného místního rozvoje za účelem zvýšení kvality života ve venkovských oblastech a aktivizace místního potenciálu </a:t>
            </a:r>
            <a:endParaRPr lang="cs-CZ" b="1" dirty="0" smtClean="0">
              <a:latin typeface="Calibri" panose="020F0502020204030204" pitchFamily="34" charset="0"/>
            </a:endParaRPr>
          </a:p>
          <a:p>
            <a:pPr lvl="1" algn="just"/>
            <a:r>
              <a:rPr lang="cs-CZ" b="1" dirty="0" smtClean="0">
                <a:latin typeface="Calibri" panose="020F0502020204030204" pitchFamily="34" charset="0"/>
              </a:rPr>
              <a:t>SC2: </a:t>
            </a:r>
            <a:r>
              <a:rPr lang="cs-CZ" b="1" dirty="0">
                <a:latin typeface="Calibri" panose="020F0502020204030204" pitchFamily="34" charset="0"/>
              </a:rPr>
              <a:t>Posílení kapacit komunitně vedeného místního rozvoje za účelem zlepšení řídících a administrativních schopností MAS </a:t>
            </a:r>
          </a:p>
          <a:p>
            <a:pPr lvl="1"/>
            <a:endParaRPr lang="cs-CZ" b="1" dirty="0">
              <a:latin typeface="Calibri" panose="020F0502020204030204" pitchFamily="34" charset="0"/>
            </a:endParaRPr>
          </a:p>
          <a:p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dirty="0" smtClean="0"/>
              <a:t>www.nsmascr.cz</a:t>
            </a:r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37F621-41B8-4A95-AF2C-D8621EE95210}" type="slidenum">
              <a:rPr lang="cs-CZ" smtClean="0"/>
              <a:pPr/>
              <a:t>22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8026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>
                <a:latin typeface="Calibri" panose="020F0502020204030204" pitchFamily="34" charset="0"/>
              </a:rPr>
              <a:t>CLLD v OPŽP</a:t>
            </a:r>
            <a:endParaRPr lang="cs-CZ" b="1" dirty="0">
              <a:latin typeface="Calibri" panose="020F0502020204030204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just"/>
            <a:r>
              <a:rPr lang="cs-CZ" sz="2500" b="1" dirty="0">
                <a:solidFill>
                  <a:srgbClr val="C00000"/>
                </a:solidFill>
                <a:latin typeface="Calibri" panose="020F0502020204030204" pitchFamily="34" charset="0"/>
              </a:rPr>
              <a:t>Prioritní osa 1: Zlepšování kvality vody a snižování rizika povodní</a:t>
            </a:r>
          </a:p>
          <a:p>
            <a:pPr lvl="1" algn="just"/>
            <a:r>
              <a:rPr lang="cs-CZ" sz="2500" b="1" dirty="0" smtClean="0">
                <a:latin typeface="Calibri" panose="020F0502020204030204" pitchFamily="34" charset="0"/>
              </a:rPr>
              <a:t>SC1: Snížit množství vypouštěného znečištění do povrchových i podzemních vod z komunálních zdrojů a v nos znečišťujících látek do povrchových a podzemních vod </a:t>
            </a:r>
          </a:p>
          <a:p>
            <a:pPr lvl="1" algn="just"/>
            <a:r>
              <a:rPr lang="cs-CZ" sz="2500" b="1" dirty="0" smtClean="0">
                <a:latin typeface="Calibri" panose="020F0502020204030204" pitchFamily="34" charset="0"/>
              </a:rPr>
              <a:t>SC2: Zajistit dodávky pitné vody v odpovídající jakosti a množství </a:t>
            </a:r>
          </a:p>
          <a:p>
            <a:pPr lvl="1" algn="just"/>
            <a:r>
              <a:rPr lang="cs-CZ" sz="2500" b="1" dirty="0" smtClean="0">
                <a:latin typeface="Calibri" panose="020F0502020204030204" pitchFamily="34" charset="0"/>
              </a:rPr>
              <a:t>SC3: Zajistit povodňovou ochranu </a:t>
            </a:r>
            <a:r>
              <a:rPr lang="cs-CZ" sz="2500" b="1" dirty="0" err="1" smtClean="0">
                <a:latin typeface="Calibri" panose="020F0502020204030204" pitchFamily="34" charset="0"/>
              </a:rPr>
              <a:t>intravilánu</a:t>
            </a:r>
            <a:r>
              <a:rPr lang="cs-CZ" sz="2500" b="1" dirty="0" smtClean="0">
                <a:latin typeface="Calibri" panose="020F0502020204030204" pitchFamily="34" charset="0"/>
              </a:rPr>
              <a:t> </a:t>
            </a:r>
          </a:p>
          <a:p>
            <a:pPr lvl="1" algn="just"/>
            <a:r>
              <a:rPr lang="cs-CZ" sz="2500" b="1" dirty="0" smtClean="0">
                <a:latin typeface="Calibri" panose="020F0502020204030204" pitchFamily="34" charset="0"/>
              </a:rPr>
              <a:t>SC4: Podpořit preventivní protipovodňová opatření </a:t>
            </a:r>
          </a:p>
          <a:p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www.nsmascr.cz</a:t>
            </a:r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37F621-41B8-4A95-AF2C-D8621EE95210}" type="slidenum">
              <a:rPr lang="cs-CZ" smtClean="0"/>
              <a:pPr/>
              <a:t>23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73609171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>
                <a:latin typeface="Calibri" panose="020F0502020204030204" pitchFamily="34" charset="0"/>
              </a:rPr>
              <a:t>CLLD v OPŽP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0" y="2060848"/>
            <a:ext cx="8686800" cy="4320480"/>
          </a:xfrm>
        </p:spPr>
        <p:txBody>
          <a:bodyPr>
            <a:normAutofit lnSpcReduction="10000"/>
          </a:bodyPr>
          <a:lstStyle/>
          <a:p>
            <a:pPr algn="just"/>
            <a:r>
              <a:rPr lang="cs-CZ" sz="2500" b="1" dirty="0" smtClean="0">
                <a:solidFill>
                  <a:srgbClr val="C00000"/>
                </a:solidFill>
                <a:latin typeface="Calibri" panose="020F0502020204030204" pitchFamily="34" charset="0"/>
              </a:rPr>
              <a:t>Prioritní osa 2: Zlepšování kvality ovzduší v lidských sídlech </a:t>
            </a:r>
          </a:p>
          <a:p>
            <a:pPr lvl="1" algn="just"/>
            <a:r>
              <a:rPr lang="cs-CZ" sz="2500" b="1" dirty="0" smtClean="0">
                <a:latin typeface="Calibri" panose="020F0502020204030204" pitchFamily="34" charset="0"/>
              </a:rPr>
              <a:t>SC1: Snížit emise z lokálního vytápění domácností podílející se na expozici obyvatelstva nadlimitním koncentracím znečišťujících látek </a:t>
            </a:r>
          </a:p>
          <a:p>
            <a:pPr lvl="1" algn="just"/>
            <a:r>
              <a:rPr lang="cs-CZ" sz="2500" b="1" dirty="0" smtClean="0">
                <a:latin typeface="Calibri" panose="020F0502020204030204" pitchFamily="34" charset="0"/>
              </a:rPr>
              <a:t>SC2: Snížit emise stacionárních zdrojů podílející se na expozici obyvatelstva nadlimitním koncentracím znečišťujících látek </a:t>
            </a:r>
          </a:p>
          <a:p>
            <a:pPr lvl="1" algn="just"/>
            <a:r>
              <a:rPr lang="cs-CZ" sz="2500" b="1" dirty="0" smtClean="0">
                <a:latin typeface="Calibri" panose="020F0502020204030204" pitchFamily="34" charset="0"/>
              </a:rPr>
              <a:t>SC3: Zlepšit systém sledování, hodnocení a předpovídání vývoje kvality ovzduší a souvisejících meteorologických aspektů </a:t>
            </a:r>
          </a:p>
          <a:p>
            <a:pPr algn="just"/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www.nsmascr.cz</a:t>
            </a:r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37F621-41B8-4A95-AF2C-D8621EE95210}" type="slidenum">
              <a:rPr lang="cs-CZ" smtClean="0"/>
              <a:pPr/>
              <a:t>24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47220301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>
                <a:latin typeface="Calibri" panose="020F0502020204030204" pitchFamily="34" charset="0"/>
              </a:rPr>
              <a:t>CLLD v OPŽP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0" y="2060848"/>
            <a:ext cx="8686800" cy="4248472"/>
          </a:xfrm>
        </p:spPr>
        <p:txBody>
          <a:bodyPr>
            <a:normAutofit lnSpcReduction="10000"/>
          </a:bodyPr>
          <a:lstStyle/>
          <a:p>
            <a:pPr algn="just"/>
            <a:r>
              <a:rPr lang="cs-CZ" sz="2500" b="1" dirty="0" smtClean="0">
                <a:solidFill>
                  <a:srgbClr val="C00000"/>
                </a:solidFill>
                <a:latin typeface="Calibri" panose="020F0502020204030204" pitchFamily="34" charset="0"/>
              </a:rPr>
              <a:t>Prioritní osa 3: Odpady </a:t>
            </a:r>
            <a:r>
              <a:rPr lang="cs-CZ" sz="2500" b="1" dirty="0">
                <a:solidFill>
                  <a:srgbClr val="C00000"/>
                </a:solidFill>
                <a:latin typeface="Calibri" panose="020F0502020204030204" pitchFamily="34" charset="0"/>
              </a:rPr>
              <a:t>a materiálové toky, ekologické zátěže a rizika </a:t>
            </a:r>
          </a:p>
          <a:p>
            <a:pPr lvl="1" algn="just"/>
            <a:r>
              <a:rPr lang="cs-CZ" sz="2500" b="1" dirty="0" smtClean="0">
                <a:latin typeface="Calibri" panose="020F0502020204030204" pitchFamily="34" charset="0"/>
              </a:rPr>
              <a:t>SC1</a:t>
            </a:r>
            <a:r>
              <a:rPr lang="cs-CZ" sz="2500" b="1" dirty="0">
                <a:latin typeface="Calibri" panose="020F0502020204030204" pitchFamily="34" charset="0"/>
              </a:rPr>
              <a:t>: Prevence vzniku odpadů</a:t>
            </a:r>
          </a:p>
          <a:p>
            <a:pPr lvl="1" algn="just"/>
            <a:r>
              <a:rPr lang="cs-CZ" sz="2500" b="1" dirty="0" smtClean="0">
                <a:latin typeface="Calibri" panose="020F0502020204030204" pitchFamily="34" charset="0"/>
              </a:rPr>
              <a:t>SC2</a:t>
            </a:r>
            <a:r>
              <a:rPr lang="cs-CZ" sz="2500" b="1" dirty="0">
                <a:latin typeface="Calibri" panose="020F0502020204030204" pitchFamily="34" charset="0"/>
              </a:rPr>
              <a:t>: Zvýšit podíl materiálového a energetického využití odpadů</a:t>
            </a:r>
          </a:p>
          <a:p>
            <a:pPr lvl="1" algn="just"/>
            <a:r>
              <a:rPr lang="cs-CZ" sz="2500" b="1" dirty="0" smtClean="0">
                <a:latin typeface="Calibri" panose="020F0502020204030204" pitchFamily="34" charset="0"/>
              </a:rPr>
              <a:t>SC3</a:t>
            </a:r>
            <a:r>
              <a:rPr lang="cs-CZ" sz="2500" b="1" dirty="0">
                <a:latin typeface="Calibri" panose="020F0502020204030204" pitchFamily="34" charset="0"/>
              </a:rPr>
              <a:t>: Rekultivovat staré skládky </a:t>
            </a:r>
          </a:p>
          <a:p>
            <a:pPr lvl="1" algn="just"/>
            <a:r>
              <a:rPr lang="cs-CZ" sz="2500" b="1" dirty="0" smtClean="0">
                <a:latin typeface="Calibri" panose="020F0502020204030204" pitchFamily="34" charset="0"/>
              </a:rPr>
              <a:t>SC4</a:t>
            </a:r>
            <a:r>
              <a:rPr lang="cs-CZ" sz="2500" b="1" dirty="0">
                <a:latin typeface="Calibri" panose="020F0502020204030204" pitchFamily="34" charset="0"/>
              </a:rPr>
              <a:t>: Dokončit inventarizaci a odstranit ekologické zátěže </a:t>
            </a:r>
          </a:p>
          <a:p>
            <a:pPr lvl="1" algn="just"/>
            <a:r>
              <a:rPr lang="cs-CZ" sz="2500" b="1" dirty="0" smtClean="0">
                <a:latin typeface="Calibri" panose="020F0502020204030204" pitchFamily="34" charset="0"/>
              </a:rPr>
              <a:t>SC5</a:t>
            </a:r>
            <a:r>
              <a:rPr lang="cs-CZ" sz="2500" b="1" dirty="0">
                <a:latin typeface="Calibri" panose="020F0502020204030204" pitchFamily="34" charset="0"/>
              </a:rPr>
              <a:t>: Snížit environmentální rizika a rozvíjet systémy jejich řízení </a:t>
            </a:r>
          </a:p>
          <a:p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www.nsmascr.cz</a:t>
            </a:r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37F621-41B8-4A95-AF2C-D8621EE95210}" type="slidenum">
              <a:rPr lang="cs-CZ" smtClean="0"/>
              <a:pPr/>
              <a:t>25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15910344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>
                <a:latin typeface="Calibri" panose="020F0502020204030204" pitchFamily="34" charset="0"/>
              </a:rPr>
              <a:t>CLLD v OPŽP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0" y="2060848"/>
            <a:ext cx="8686800" cy="4412381"/>
          </a:xfrm>
        </p:spPr>
        <p:txBody>
          <a:bodyPr>
            <a:normAutofit fontScale="92500" lnSpcReduction="10000"/>
          </a:bodyPr>
          <a:lstStyle/>
          <a:p>
            <a:pPr algn="just"/>
            <a:r>
              <a:rPr lang="cs-CZ" sz="2600" b="1" dirty="0" smtClean="0">
                <a:solidFill>
                  <a:srgbClr val="C00000"/>
                </a:solidFill>
                <a:latin typeface="Calibri" panose="020F0502020204030204" pitchFamily="34" charset="0"/>
              </a:rPr>
              <a:t>Prioritní osa 4: Ochrana a péče o přírodu a krajinu</a:t>
            </a:r>
          </a:p>
          <a:p>
            <a:pPr lvl="1" algn="just"/>
            <a:r>
              <a:rPr lang="cs-CZ" sz="2600" b="1" dirty="0" smtClean="0">
                <a:latin typeface="Calibri" panose="020F0502020204030204" pitchFamily="34" charset="0"/>
              </a:rPr>
              <a:t>SC1</a:t>
            </a:r>
            <a:r>
              <a:rPr lang="cs-CZ" sz="2600" b="1" dirty="0">
                <a:latin typeface="Calibri" panose="020F0502020204030204" pitchFamily="34" charset="0"/>
              </a:rPr>
              <a:t>: Zajistit příznivý stav předmětu ochrany národně významných chráněných území </a:t>
            </a:r>
          </a:p>
          <a:p>
            <a:pPr lvl="1" algn="just"/>
            <a:r>
              <a:rPr lang="cs-CZ" sz="2600" b="1" dirty="0" smtClean="0">
                <a:latin typeface="Calibri" panose="020F0502020204030204" pitchFamily="34" charset="0"/>
              </a:rPr>
              <a:t>SC2</a:t>
            </a:r>
            <a:r>
              <a:rPr lang="cs-CZ" sz="2600" b="1" dirty="0">
                <a:latin typeface="Calibri" panose="020F0502020204030204" pitchFamily="34" charset="0"/>
              </a:rPr>
              <a:t>: Posílit biodiverzitu </a:t>
            </a:r>
          </a:p>
          <a:p>
            <a:pPr lvl="1" algn="just"/>
            <a:r>
              <a:rPr lang="cs-CZ" sz="2600" b="1" dirty="0" smtClean="0">
                <a:latin typeface="Calibri" panose="020F0502020204030204" pitchFamily="34" charset="0"/>
              </a:rPr>
              <a:t>SC3</a:t>
            </a:r>
            <a:r>
              <a:rPr lang="cs-CZ" sz="2600" b="1" dirty="0">
                <a:latin typeface="Calibri" panose="020F0502020204030204" pitchFamily="34" charset="0"/>
              </a:rPr>
              <a:t>: Posílit přirozené funkce krajiny </a:t>
            </a:r>
          </a:p>
          <a:p>
            <a:pPr lvl="1" algn="just"/>
            <a:r>
              <a:rPr lang="cs-CZ" sz="2600" b="1" dirty="0" smtClean="0">
                <a:latin typeface="Calibri" panose="020F0502020204030204" pitchFamily="34" charset="0"/>
              </a:rPr>
              <a:t>SC4</a:t>
            </a:r>
            <a:r>
              <a:rPr lang="cs-CZ" sz="2600" b="1" dirty="0">
                <a:latin typeface="Calibri" panose="020F0502020204030204" pitchFamily="34" charset="0"/>
              </a:rPr>
              <a:t>: Zlepšit kvalitu prostředí v sídlech </a:t>
            </a:r>
            <a:endParaRPr lang="cs-CZ" sz="2600" b="1" dirty="0" smtClean="0">
              <a:latin typeface="Calibri" panose="020F0502020204030204" pitchFamily="34" charset="0"/>
            </a:endParaRPr>
          </a:p>
          <a:p>
            <a:pPr algn="just"/>
            <a:r>
              <a:rPr lang="cs-CZ" sz="2600" b="1" dirty="0" smtClean="0">
                <a:solidFill>
                  <a:srgbClr val="C00000"/>
                </a:solidFill>
                <a:latin typeface="Calibri" panose="020F0502020204030204" pitchFamily="34" charset="0"/>
              </a:rPr>
              <a:t>Prioritní osa 5: Energetické úspory</a:t>
            </a:r>
          </a:p>
          <a:p>
            <a:pPr lvl="1"/>
            <a:r>
              <a:rPr lang="cs-CZ" sz="2600" b="1" dirty="0" smtClean="0">
                <a:latin typeface="Calibri" panose="020F0502020204030204" pitchFamily="34" charset="0"/>
              </a:rPr>
              <a:t>SC1: </a:t>
            </a:r>
            <a:r>
              <a:rPr lang="cs-CZ" sz="2600" b="1" dirty="0">
                <a:latin typeface="Calibri" panose="020F0502020204030204" pitchFamily="34" charset="0"/>
              </a:rPr>
              <a:t>Snížit energetickou náročnost veřejných budov a zvýšit využití obnovitelných zdrojů energie</a:t>
            </a:r>
          </a:p>
          <a:p>
            <a:pPr lvl="1"/>
            <a:r>
              <a:rPr lang="cs-CZ" sz="2600" b="1" dirty="0" smtClean="0">
                <a:latin typeface="Calibri" panose="020F0502020204030204" pitchFamily="34" charset="0"/>
              </a:rPr>
              <a:t>SC2</a:t>
            </a:r>
            <a:r>
              <a:rPr lang="cs-CZ" sz="2600" b="1" dirty="0">
                <a:latin typeface="Calibri" panose="020F0502020204030204" pitchFamily="34" charset="0"/>
              </a:rPr>
              <a:t>: Dosáhnout vysokého energetického standardu nových veřejných budov </a:t>
            </a:r>
          </a:p>
          <a:p>
            <a:pPr marL="809625" lvl="1" indent="0" algn="just">
              <a:buNone/>
            </a:pPr>
            <a:endParaRPr lang="cs-CZ" sz="2600" b="1" dirty="0">
              <a:latin typeface="Calibri" panose="020F0502020204030204" pitchFamily="34" charset="0"/>
            </a:endParaRPr>
          </a:p>
          <a:p>
            <a:pPr marL="809625" lvl="1" indent="0">
              <a:buNone/>
            </a:pPr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www.nsmascr.cz</a:t>
            </a:r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37F621-41B8-4A95-AF2C-D8621EE95210}" type="slidenum">
              <a:rPr lang="cs-CZ" smtClean="0"/>
              <a:pPr/>
              <a:t>26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96661371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>
                <a:latin typeface="Calibri" panose="020F0502020204030204" pitchFamily="34" charset="0"/>
              </a:rPr>
              <a:t>CLLD v OPZ</a:t>
            </a:r>
            <a:endParaRPr lang="cs-CZ" b="1" dirty="0">
              <a:latin typeface="Calibri" panose="020F0502020204030204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0" y="2060848"/>
            <a:ext cx="8686800" cy="4248472"/>
          </a:xfrm>
        </p:spPr>
        <p:txBody>
          <a:bodyPr>
            <a:normAutofit fontScale="92500" lnSpcReduction="10000"/>
          </a:bodyPr>
          <a:lstStyle/>
          <a:p>
            <a:pPr algn="just"/>
            <a:r>
              <a:rPr lang="cs-CZ" sz="2700" b="1" dirty="0">
                <a:solidFill>
                  <a:srgbClr val="C00000"/>
                </a:solidFill>
                <a:latin typeface="Calibri" panose="020F0502020204030204" pitchFamily="34" charset="0"/>
              </a:rPr>
              <a:t>Prioritní osa 1: Podpora zaměstnanosti a adaptability pracovní síly </a:t>
            </a:r>
          </a:p>
          <a:p>
            <a:pPr lvl="1" algn="just"/>
            <a:r>
              <a:rPr lang="cs-CZ" sz="2700" b="1" dirty="0" smtClean="0">
                <a:latin typeface="Calibri" panose="020F0502020204030204" pitchFamily="34" charset="0"/>
              </a:rPr>
              <a:t>SC1</a:t>
            </a:r>
            <a:r>
              <a:rPr lang="cs-CZ" sz="2700" b="1" dirty="0">
                <a:latin typeface="Calibri" panose="020F0502020204030204" pitchFamily="34" charset="0"/>
              </a:rPr>
              <a:t>:</a:t>
            </a:r>
            <a:r>
              <a:rPr lang="cs-CZ" sz="2700" dirty="0">
                <a:latin typeface="Calibri" panose="020F0502020204030204" pitchFamily="34" charset="0"/>
              </a:rPr>
              <a:t> </a:t>
            </a:r>
            <a:r>
              <a:rPr lang="cs-CZ" sz="2700" b="1" dirty="0">
                <a:latin typeface="Calibri" panose="020F0502020204030204" pitchFamily="34" charset="0"/>
              </a:rPr>
              <a:t>Zvýšit míru zaměstnanosti podpořených osob</a:t>
            </a:r>
            <a:r>
              <a:rPr lang="cs-CZ" sz="2700" dirty="0">
                <a:latin typeface="Calibri" panose="020F0502020204030204" pitchFamily="34" charset="0"/>
              </a:rPr>
              <a:t> </a:t>
            </a:r>
            <a:endParaRPr lang="cs-CZ" sz="2700" b="1" dirty="0">
              <a:latin typeface="Calibri" panose="020F0502020204030204" pitchFamily="34" charset="0"/>
            </a:endParaRPr>
          </a:p>
          <a:p>
            <a:pPr lvl="1" algn="just"/>
            <a:r>
              <a:rPr lang="cs-CZ" sz="2700" b="1" dirty="0" smtClean="0">
                <a:latin typeface="Calibri" panose="020F0502020204030204" pitchFamily="34" charset="0"/>
              </a:rPr>
              <a:t>SC2</a:t>
            </a:r>
            <a:r>
              <a:rPr lang="cs-CZ" sz="2700" b="1" dirty="0">
                <a:latin typeface="Calibri" panose="020F0502020204030204" pitchFamily="34" charset="0"/>
              </a:rPr>
              <a:t>: Snížit rozdíly v postavení žen a mužů na trhu práce</a:t>
            </a:r>
            <a:r>
              <a:rPr lang="cs-CZ" sz="2700" dirty="0">
                <a:latin typeface="Calibri" panose="020F0502020204030204" pitchFamily="34" charset="0"/>
              </a:rPr>
              <a:t> </a:t>
            </a:r>
          </a:p>
          <a:p>
            <a:pPr lvl="1" algn="just"/>
            <a:r>
              <a:rPr lang="cs-CZ" sz="2700" b="1" dirty="0" smtClean="0">
                <a:latin typeface="Calibri" panose="020F0502020204030204" pitchFamily="34" charset="0"/>
              </a:rPr>
              <a:t>SC3</a:t>
            </a:r>
            <a:r>
              <a:rPr lang="cs-CZ" sz="2700" dirty="0">
                <a:latin typeface="Calibri" panose="020F0502020204030204" pitchFamily="34" charset="0"/>
              </a:rPr>
              <a:t>: </a:t>
            </a:r>
            <a:r>
              <a:rPr lang="cs-CZ" sz="2700" b="1" dirty="0">
                <a:latin typeface="Calibri" panose="020F0502020204030204" pitchFamily="34" charset="0"/>
              </a:rPr>
              <a:t>Zvýšit odbornou úroveň znalostí, dovedností a kompetencí </a:t>
            </a:r>
            <a:r>
              <a:rPr lang="cs-CZ" sz="2700" b="1" dirty="0" smtClean="0">
                <a:latin typeface="Calibri" panose="020F0502020204030204" pitchFamily="34" charset="0"/>
              </a:rPr>
              <a:t>pracovníků </a:t>
            </a:r>
            <a:r>
              <a:rPr lang="cs-CZ" sz="2700" b="1" dirty="0">
                <a:latin typeface="Calibri" panose="020F0502020204030204" pitchFamily="34" charset="0"/>
              </a:rPr>
              <a:t>a soulad kvalifikační úrovně pracovní síly s požadavky trhu práce</a:t>
            </a:r>
            <a:r>
              <a:rPr lang="cs-CZ" sz="2700" dirty="0">
                <a:latin typeface="Calibri" panose="020F0502020204030204" pitchFamily="34" charset="0"/>
              </a:rPr>
              <a:t> </a:t>
            </a:r>
          </a:p>
          <a:p>
            <a:pPr lvl="1" algn="just"/>
            <a:r>
              <a:rPr lang="cs-CZ" sz="2700" b="1" dirty="0" smtClean="0">
                <a:latin typeface="Calibri" panose="020F0502020204030204" pitchFamily="34" charset="0"/>
              </a:rPr>
              <a:t>SC4</a:t>
            </a:r>
            <a:r>
              <a:rPr lang="cs-CZ" sz="2700" b="1" dirty="0">
                <a:latin typeface="Calibri" panose="020F0502020204030204" pitchFamily="34" charset="0"/>
              </a:rPr>
              <a:t>: Zvýšit kapacitu, komplexnost a kvalitu služeb poskytovaných institucemi veřejných služeb zaměstnanosti</a:t>
            </a:r>
            <a:r>
              <a:rPr lang="cs-CZ" sz="2700" dirty="0">
                <a:latin typeface="Calibri" panose="020F0502020204030204" pitchFamily="34" charset="0"/>
              </a:rPr>
              <a:t> </a:t>
            </a:r>
          </a:p>
          <a:p>
            <a:pPr lvl="1" algn="just"/>
            <a:r>
              <a:rPr lang="cs-CZ" sz="2700" b="1" dirty="0" smtClean="0">
                <a:latin typeface="Calibri" panose="020F0502020204030204" pitchFamily="34" charset="0"/>
              </a:rPr>
              <a:t>SC5: </a:t>
            </a:r>
            <a:r>
              <a:rPr lang="cs-CZ" sz="2700" b="1" dirty="0">
                <a:latin typeface="Calibri" panose="020F0502020204030204" pitchFamily="34" charset="0"/>
              </a:rPr>
              <a:t>Zvýšit kvalitu systému dalšího vzdělávání </a:t>
            </a:r>
          </a:p>
          <a:p>
            <a:pPr lvl="1"/>
            <a:endParaRPr lang="cs-CZ" dirty="0">
              <a:latin typeface="Calibri" panose="020F0502020204030204" pitchFamily="34" charset="0"/>
            </a:endParaRPr>
          </a:p>
          <a:p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www.nsmascr.cz</a:t>
            </a:r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37F621-41B8-4A95-AF2C-D8621EE95210}" type="slidenum">
              <a:rPr lang="cs-CZ" smtClean="0"/>
              <a:pPr/>
              <a:t>27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86184287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>
                <a:latin typeface="Calibri" panose="020F0502020204030204" pitchFamily="34" charset="0"/>
              </a:rPr>
              <a:t>CLLD v OPZ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496" y="1988840"/>
            <a:ext cx="8686800" cy="4464496"/>
          </a:xfrm>
        </p:spPr>
        <p:txBody>
          <a:bodyPr>
            <a:normAutofit fontScale="55000" lnSpcReduction="20000"/>
          </a:bodyPr>
          <a:lstStyle/>
          <a:p>
            <a:pPr algn="just"/>
            <a:r>
              <a:rPr lang="cs-CZ" sz="4200" b="1" dirty="0">
                <a:solidFill>
                  <a:srgbClr val="C00000"/>
                </a:solidFill>
                <a:latin typeface="Calibri" panose="020F0502020204030204" pitchFamily="34" charset="0"/>
              </a:rPr>
              <a:t>Prioritní osa 2: Sociální začleňování a boj s chudobou </a:t>
            </a:r>
            <a:endParaRPr lang="cs-CZ" sz="4200" b="1" dirty="0" smtClean="0">
              <a:solidFill>
                <a:srgbClr val="C00000"/>
              </a:solidFill>
              <a:latin typeface="Calibri" panose="020F0502020204030204" pitchFamily="34" charset="0"/>
            </a:endParaRPr>
          </a:p>
          <a:p>
            <a:pPr lvl="1" algn="just"/>
            <a:r>
              <a:rPr lang="cs-CZ" sz="4100" b="1" dirty="0" smtClean="0">
                <a:latin typeface="Calibri" panose="020F0502020204030204" pitchFamily="34" charset="0"/>
              </a:rPr>
              <a:t>SC1:</a:t>
            </a:r>
            <a:r>
              <a:rPr lang="cs-CZ" sz="4100" dirty="0" smtClean="0">
                <a:latin typeface="Calibri" panose="020F0502020204030204" pitchFamily="34" charset="0"/>
              </a:rPr>
              <a:t> </a:t>
            </a:r>
            <a:r>
              <a:rPr lang="cs-CZ" sz="4100" b="1" dirty="0">
                <a:latin typeface="Calibri" panose="020F0502020204030204" pitchFamily="34" charset="0"/>
              </a:rPr>
              <a:t>Zvýšit uplatnitelnost osob ohrožených sociálním vyloučením nebo sociálně vyloučených ve společnosti a na trhu </a:t>
            </a:r>
            <a:r>
              <a:rPr lang="cs-CZ" sz="4100" b="1" dirty="0" smtClean="0">
                <a:latin typeface="Calibri" panose="020F0502020204030204" pitchFamily="34" charset="0"/>
              </a:rPr>
              <a:t>práce</a:t>
            </a:r>
            <a:endParaRPr lang="cs-CZ" sz="4100" b="1" dirty="0">
              <a:latin typeface="Calibri" panose="020F0502020204030204" pitchFamily="34" charset="0"/>
            </a:endParaRPr>
          </a:p>
          <a:p>
            <a:pPr lvl="1" algn="just"/>
            <a:r>
              <a:rPr lang="cs-CZ" sz="4100" b="1" dirty="0" smtClean="0">
                <a:latin typeface="Calibri" panose="020F0502020204030204" pitchFamily="34" charset="0"/>
              </a:rPr>
              <a:t>SC2:</a:t>
            </a:r>
            <a:r>
              <a:rPr lang="cs-CZ" sz="4100" dirty="0" smtClean="0">
                <a:latin typeface="Calibri" panose="020F0502020204030204" pitchFamily="34" charset="0"/>
              </a:rPr>
              <a:t> </a:t>
            </a:r>
            <a:r>
              <a:rPr lang="cs-CZ" sz="4100" b="1" dirty="0">
                <a:latin typeface="Calibri" panose="020F0502020204030204" pitchFamily="34" charset="0"/>
              </a:rPr>
              <a:t>Rozvoj sektoru sociální ekonomiky</a:t>
            </a:r>
            <a:r>
              <a:rPr lang="cs-CZ" sz="4100" dirty="0">
                <a:latin typeface="Calibri" panose="020F0502020204030204" pitchFamily="34" charset="0"/>
              </a:rPr>
              <a:t> </a:t>
            </a:r>
          </a:p>
          <a:p>
            <a:pPr lvl="1" algn="just"/>
            <a:r>
              <a:rPr lang="cs-CZ" sz="4100" b="1" dirty="0" smtClean="0">
                <a:latin typeface="Calibri" panose="020F0502020204030204" pitchFamily="34" charset="0"/>
              </a:rPr>
              <a:t>SC3: </a:t>
            </a:r>
            <a:r>
              <a:rPr lang="cs-CZ" sz="4100" b="1" dirty="0">
                <a:latin typeface="Calibri" panose="020F0502020204030204" pitchFamily="34" charset="0"/>
              </a:rPr>
              <a:t>Zvýšit kvalitu a udržitelnost systému sociálních služeb, služeb pro rodiny a děti a dalších navazujících služeb podporujících sociální začleňování </a:t>
            </a:r>
          </a:p>
          <a:p>
            <a:pPr lvl="1" algn="just"/>
            <a:r>
              <a:rPr lang="cs-CZ" sz="4100" b="1" dirty="0" smtClean="0">
                <a:latin typeface="Calibri" panose="020F0502020204030204" pitchFamily="34" charset="0"/>
              </a:rPr>
              <a:t>SC4: </a:t>
            </a:r>
            <a:r>
              <a:rPr lang="cs-CZ" sz="4100" b="1" dirty="0">
                <a:latin typeface="Calibri" panose="020F0502020204030204" pitchFamily="34" charset="0"/>
              </a:rPr>
              <a:t>Zvýšit kvalitu péče o duševní zdraví a přispět k udržitelnosti systému zdravotnictví cílenou podporou zdraví, zdravého životního stylu a prevence </a:t>
            </a:r>
            <a:r>
              <a:rPr lang="cs-CZ" sz="4100" b="1" dirty="0" smtClean="0">
                <a:latin typeface="Calibri" panose="020F0502020204030204" pitchFamily="34" charset="0"/>
              </a:rPr>
              <a:t>nemocí</a:t>
            </a:r>
            <a:endParaRPr lang="cs-CZ" sz="4100" b="1" dirty="0">
              <a:latin typeface="Calibri" panose="020F0502020204030204" pitchFamily="34" charset="0"/>
            </a:endParaRPr>
          </a:p>
          <a:p>
            <a:pPr lvl="1" algn="just"/>
            <a:r>
              <a:rPr lang="cs-CZ" sz="4100" b="1" dirty="0" smtClean="0">
                <a:latin typeface="Calibri" panose="020F0502020204030204" pitchFamily="34" charset="0"/>
              </a:rPr>
              <a:t>SC5: Zvýšit </a:t>
            </a:r>
            <a:r>
              <a:rPr lang="cs-CZ" sz="4100" b="1" dirty="0">
                <a:latin typeface="Calibri" panose="020F0502020204030204" pitchFamily="34" charset="0"/>
              </a:rPr>
              <a:t>zapojení lokálních aktérů do řešení problémů nezaměstnanosti a sociálního začleňování ve venkovských oblastech</a:t>
            </a:r>
          </a:p>
          <a:p>
            <a:pPr lvl="1"/>
            <a:endParaRPr lang="cs-CZ" dirty="0">
              <a:latin typeface="Calibri" panose="020F0502020204030204" pitchFamily="34" charset="0"/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www.nsmascr.cz</a:t>
            </a:r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37F621-41B8-4A95-AF2C-D8621EE95210}" type="slidenum">
              <a:rPr lang="cs-CZ" smtClean="0"/>
              <a:pPr/>
              <a:t>28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01889700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>
                <a:latin typeface="Calibri" panose="020F0502020204030204" pitchFamily="34" charset="0"/>
              </a:rPr>
              <a:t>CLLD v OPZ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cs-CZ" b="1" dirty="0" smtClean="0">
                <a:solidFill>
                  <a:srgbClr val="C00000"/>
                </a:solidFill>
                <a:latin typeface="Calibri" panose="020F0502020204030204" pitchFamily="34" charset="0"/>
              </a:rPr>
              <a:t>Prioritní osa 3: Sociální inovace a mezinárodní spolupráce</a:t>
            </a:r>
          </a:p>
          <a:p>
            <a:pPr lvl="1" algn="just"/>
            <a:r>
              <a:rPr lang="cs-CZ" sz="2800" b="1" dirty="0" smtClean="0">
                <a:latin typeface="Calibri" panose="020F0502020204030204" pitchFamily="34" charset="0"/>
              </a:rPr>
              <a:t>SC1:</a:t>
            </a:r>
            <a:r>
              <a:rPr lang="cs-CZ" sz="2800" dirty="0" smtClean="0">
                <a:latin typeface="Calibri" panose="020F0502020204030204" pitchFamily="34" charset="0"/>
              </a:rPr>
              <a:t> </a:t>
            </a:r>
            <a:r>
              <a:rPr lang="cs-CZ" sz="2800" b="1" dirty="0">
                <a:latin typeface="Calibri" panose="020F0502020204030204" pitchFamily="34" charset="0"/>
              </a:rPr>
              <a:t>Zvýšit efektivitu sociálních inovací a mezinárodní spolupráce v tematických oblastech OPZ </a:t>
            </a:r>
            <a:endParaRPr lang="cs-CZ" sz="2800" b="1" dirty="0" smtClean="0">
              <a:latin typeface="Calibri" panose="020F0502020204030204" pitchFamily="34" charset="0"/>
            </a:endParaRPr>
          </a:p>
          <a:p>
            <a:pPr algn="just"/>
            <a:r>
              <a:rPr lang="cs-CZ" b="1" dirty="0" smtClean="0">
                <a:solidFill>
                  <a:srgbClr val="C00000"/>
                </a:solidFill>
                <a:latin typeface="Calibri" panose="020F0502020204030204" pitchFamily="34" charset="0"/>
              </a:rPr>
              <a:t>Prioritní osa 4: Efektivní veřejná správa</a:t>
            </a:r>
          </a:p>
          <a:p>
            <a:pPr lvl="1" algn="just"/>
            <a:r>
              <a:rPr lang="cs-CZ" sz="2800" b="1" dirty="0" smtClean="0">
                <a:latin typeface="Calibri" panose="020F0502020204030204" pitchFamily="34" charset="0"/>
              </a:rPr>
              <a:t>SC1</a:t>
            </a:r>
            <a:r>
              <a:rPr lang="cs-CZ" sz="2800" b="1" dirty="0">
                <a:latin typeface="Calibri" panose="020F0502020204030204" pitchFamily="34" charset="0"/>
              </a:rPr>
              <a:t>: Zvýšit efektivitu a transparentnost veřejné správy </a:t>
            </a:r>
          </a:p>
          <a:p>
            <a:pPr lvl="1"/>
            <a:endParaRPr lang="cs-CZ" dirty="0">
              <a:latin typeface="Calibri" panose="020F0502020204030204" pitchFamily="34" charset="0"/>
            </a:endParaRP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smtClean="0"/>
              <a:t>12. září 2014</a:t>
            </a:r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www.nsmascr.cz</a:t>
            </a:r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37F621-41B8-4A95-AF2C-D8621EE95210}" type="slidenum">
              <a:rPr lang="cs-CZ" smtClean="0"/>
              <a:pPr/>
              <a:t>29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1722628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>
                <a:latin typeface="Calibri" panose="020F0502020204030204" pitchFamily="34" charset="0"/>
              </a:rPr>
              <a:t>Základní pojmy</a:t>
            </a:r>
            <a:endParaRPr lang="cs-CZ" b="1" dirty="0">
              <a:latin typeface="Calibri" panose="020F0502020204030204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0" y="1916832"/>
            <a:ext cx="8964488" cy="4464496"/>
          </a:xfrm>
        </p:spPr>
        <p:txBody>
          <a:bodyPr>
            <a:noAutofit/>
          </a:bodyPr>
          <a:lstStyle/>
          <a:p>
            <a:pPr algn="just"/>
            <a:r>
              <a:rPr lang="cs-CZ" sz="2400" b="1" dirty="0" smtClean="0">
                <a:latin typeface="Calibri" panose="020F0502020204030204" pitchFamily="34" charset="0"/>
              </a:rPr>
              <a:t>Komunitně vedený místní </a:t>
            </a:r>
            <a:r>
              <a:rPr lang="cs-CZ" sz="2400" b="1" dirty="0">
                <a:latin typeface="Calibri" panose="020F0502020204030204" pitchFamily="34" charset="0"/>
              </a:rPr>
              <a:t>rozvoj </a:t>
            </a:r>
            <a:r>
              <a:rPr lang="cs-CZ" sz="2400" dirty="0">
                <a:latin typeface="Calibri" panose="020F0502020204030204" pitchFamily="34" charset="0"/>
              </a:rPr>
              <a:t>- </a:t>
            </a:r>
            <a:r>
              <a:rPr lang="cs-CZ" sz="2400" i="1" dirty="0" err="1">
                <a:latin typeface="Calibri" panose="020F0502020204030204" pitchFamily="34" charset="0"/>
              </a:rPr>
              <a:t>Community</a:t>
            </a:r>
            <a:r>
              <a:rPr lang="cs-CZ" sz="2400" i="1" dirty="0">
                <a:latin typeface="Calibri" panose="020F0502020204030204" pitchFamily="34" charset="0"/>
              </a:rPr>
              <a:t>-led </a:t>
            </a:r>
            <a:r>
              <a:rPr lang="cs-CZ" sz="2400" i="1" dirty="0" err="1">
                <a:latin typeface="Calibri" panose="020F0502020204030204" pitchFamily="34" charset="0"/>
              </a:rPr>
              <a:t>Local</a:t>
            </a:r>
            <a:r>
              <a:rPr lang="cs-CZ" sz="2400" i="1" dirty="0">
                <a:latin typeface="Calibri" panose="020F0502020204030204" pitchFamily="34" charset="0"/>
              </a:rPr>
              <a:t> </a:t>
            </a:r>
            <a:r>
              <a:rPr lang="cs-CZ" sz="2400" i="1" dirty="0" err="1" smtClean="0">
                <a:latin typeface="Calibri" panose="020F0502020204030204" pitchFamily="34" charset="0"/>
              </a:rPr>
              <a:t>Development</a:t>
            </a:r>
            <a:r>
              <a:rPr lang="cs-CZ" sz="2400" i="1" dirty="0" smtClean="0">
                <a:latin typeface="Calibri" panose="020F0502020204030204" pitchFamily="34" charset="0"/>
              </a:rPr>
              <a:t> </a:t>
            </a:r>
            <a:r>
              <a:rPr lang="cs-CZ" sz="2400" dirty="0">
                <a:latin typeface="Calibri" panose="020F0502020204030204" pitchFamily="34" charset="0"/>
              </a:rPr>
              <a:t>(CLLD) je nástrojem </a:t>
            </a:r>
            <a:r>
              <a:rPr lang="pl-PL" sz="2400" dirty="0">
                <a:latin typeface="Calibri" panose="020F0502020204030204" pitchFamily="34" charset="0"/>
              </a:rPr>
              <a:t>pro </a:t>
            </a:r>
            <a:r>
              <a:rPr lang="pl-PL" sz="2400" dirty="0" smtClean="0">
                <a:latin typeface="Calibri" panose="020F0502020204030204" pitchFamily="34" charset="0"/>
              </a:rPr>
              <a:t>zapojení </a:t>
            </a:r>
            <a:r>
              <a:rPr lang="pl-PL" sz="2400" dirty="0">
                <a:latin typeface="Calibri" panose="020F0502020204030204" pitchFamily="34" charset="0"/>
              </a:rPr>
              <a:t>občanů na </a:t>
            </a:r>
            <a:r>
              <a:rPr lang="pl-PL" sz="2400" dirty="0" smtClean="0">
                <a:latin typeface="Calibri" panose="020F0502020204030204" pitchFamily="34" charset="0"/>
              </a:rPr>
              <a:t>místní úrovni </a:t>
            </a:r>
            <a:r>
              <a:rPr lang="pl-PL" sz="2400" dirty="0">
                <a:latin typeface="Calibri" panose="020F0502020204030204" pitchFamily="34" charset="0"/>
              </a:rPr>
              <a:t>pro </a:t>
            </a:r>
            <a:r>
              <a:rPr lang="pl-PL" sz="2400" dirty="0" smtClean="0">
                <a:latin typeface="Calibri" panose="020F0502020204030204" pitchFamily="34" charset="0"/>
              </a:rPr>
              <a:t>nalezení odpovědí </a:t>
            </a:r>
            <a:r>
              <a:rPr lang="pl-PL" sz="2400" dirty="0">
                <a:latin typeface="Calibri" panose="020F0502020204030204" pitchFamily="34" charset="0"/>
              </a:rPr>
              <a:t>na </a:t>
            </a:r>
            <a:r>
              <a:rPr lang="pl-PL" sz="2400" dirty="0" smtClean="0">
                <a:latin typeface="Calibri" panose="020F0502020204030204" pitchFamily="34" charset="0"/>
              </a:rPr>
              <a:t>sociální, environmentální </a:t>
            </a:r>
            <a:r>
              <a:rPr lang="cs-CZ" sz="2400" dirty="0">
                <a:latin typeface="Calibri" panose="020F0502020204030204" pitchFamily="34" charset="0"/>
              </a:rPr>
              <a:t>a ekonomické výzvy. </a:t>
            </a:r>
            <a:endParaRPr lang="cs-CZ" sz="2400" dirty="0" smtClean="0">
              <a:latin typeface="Calibri" panose="020F0502020204030204" pitchFamily="34" charset="0"/>
            </a:endParaRPr>
          </a:p>
          <a:p>
            <a:pPr algn="just"/>
            <a:r>
              <a:rPr lang="cs-CZ" sz="2400" b="1" dirty="0" smtClean="0">
                <a:latin typeface="Calibri" panose="020F0502020204030204" pitchFamily="34" charset="0"/>
              </a:rPr>
              <a:t>CLLD </a:t>
            </a:r>
            <a:r>
              <a:rPr lang="cs-CZ" sz="2400" b="1" dirty="0">
                <a:latin typeface="Calibri" panose="020F0502020204030204" pitchFamily="34" charset="0"/>
              </a:rPr>
              <a:t>je </a:t>
            </a:r>
            <a:r>
              <a:rPr lang="cs-CZ" sz="2400" b="1" dirty="0" smtClean="0">
                <a:latin typeface="Calibri" panose="020F0502020204030204" pitchFamily="34" charset="0"/>
              </a:rPr>
              <a:t>přístup</a:t>
            </a:r>
            <a:r>
              <a:rPr lang="cs-CZ" sz="2400" b="1" dirty="0">
                <a:latin typeface="Calibri" panose="020F0502020204030204" pitchFamily="34" charset="0"/>
              </a:rPr>
              <a:t>, který sice vyžaduje čas, ale za relativně </a:t>
            </a:r>
            <a:r>
              <a:rPr lang="cs-CZ" sz="2400" b="1" dirty="0" smtClean="0">
                <a:latin typeface="Calibri" panose="020F0502020204030204" pitchFamily="34" charset="0"/>
              </a:rPr>
              <a:t>malé finanční </a:t>
            </a:r>
            <a:r>
              <a:rPr lang="cs-CZ" sz="2400" b="1" dirty="0">
                <a:latin typeface="Calibri" panose="020F0502020204030204" pitchFamily="34" charset="0"/>
              </a:rPr>
              <a:t>investice, může </a:t>
            </a:r>
            <a:r>
              <a:rPr lang="cs-CZ" sz="2400" b="1" dirty="0" smtClean="0">
                <a:latin typeface="Calibri" panose="020F0502020204030204" pitchFamily="34" charset="0"/>
              </a:rPr>
              <a:t>mít podstatný </a:t>
            </a:r>
            <a:r>
              <a:rPr lang="cs-CZ" sz="2400" b="1" dirty="0">
                <a:latin typeface="Calibri" panose="020F0502020204030204" pitchFamily="34" charset="0"/>
              </a:rPr>
              <a:t>vliv na </a:t>
            </a:r>
            <a:r>
              <a:rPr lang="cs-CZ" sz="2400" b="1" dirty="0" smtClean="0">
                <a:latin typeface="Calibri" panose="020F0502020204030204" pitchFamily="34" charset="0"/>
              </a:rPr>
              <a:t>vytváření nových </a:t>
            </a:r>
            <a:r>
              <a:rPr lang="cs-CZ" sz="2400" b="1" dirty="0">
                <a:latin typeface="Calibri" panose="020F0502020204030204" pitchFamily="34" charset="0"/>
              </a:rPr>
              <a:t>myšlenek a </a:t>
            </a:r>
            <a:r>
              <a:rPr lang="cs-CZ" sz="2400" b="1" dirty="0" smtClean="0">
                <a:latin typeface="Calibri" panose="020F0502020204030204" pitchFamily="34" charset="0"/>
              </a:rPr>
              <a:t>společné zavadění těchto nápadů </a:t>
            </a:r>
            <a:r>
              <a:rPr lang="cs-CZ" sz="2400" b="1" dirty="0">
                <a:latin typeface="Calibri" panose="020F0502020204030204" pitchFamily="34" charset="0"/>
              </a:rPr>
              <a:t>do </a:t>
            </a:r>
            <a:r>
              <a:rPr lang="cs-CZ" sz="2400" b="1" dirty="0" smtClean="0">
                <a:latin typeface="Calibri" panose="020F0502020204030204" pitchFamily="34" charset="0"/>
              </a:rPr>
              <a:t>praxe</a:t>
            </a:r>
          </a:p>
          <a:p>
            <a:pPr algn="just"/>
            <a:r>
              <a:rPr lang="cs-CZ" sz="2400" b="1" dirty="0">
                <a:latin typeface="Calibri" panose="020F0502020204030204" pitchFamily="34" charset="0"/>
              </a:rPr>
              <a:t>Strategie komunitně vedeného místního rozvoje </a:t>
            </a:r>
            <a:r>
              <a:rPr lang="cs-CZ" sz="2400" dirty="0">
                <a:latin typeface="Calibri" panose="020F0502020204030204" pitchFamily="34" charset="0"/>
              </a:rPr>
              <a:t>(SCLLD) - je ucelený rozvojový dokument, vztahující se na území MAS, který propojuje subjekty, záměry a zdroje</a:t>
            </a:r>
            <a:r>
              <a:rPr lang="cs-CZ" sz="2400" dirty="0" smtClean="0">
                <a:latin typeface="Calibri" panose="020F0502020204030204" pitchFamily="34" charset="0"/>
              </a:rPr>
              <a:t>.</a:t>
            </a:r>
            <a:endParaRPr lang="cs-CZ" sz="2050" b="1" dirty="0">
              <a:latin typeface="Calibri" panose="020F0502020204030204" pitchFamily="34" charset="0"/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37F621-41B8-4A95-AF2C-D8621EE95210}" type="slidenum">
              <a:rPr lang="cs-CZ" smtClean="0"/>
              <a:pPr/>
              <a:t>3</a:t>
            </a:fld>
            <a:endParaRPr lang="cs-CZ" dirty="0"/>
          </a:p>
        </p:txBody>
      </p:sp>
      <p:sp>
        <p:nvSpPr>
          <p:cNvPr id="7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6660232" y="6545237"/>
            <a:ext cx="2016224" cy="312763"/>
          </a:xfrm>
        </p:spPr>
        <p:txBody>
          <a:bodyPr/>
          <a:lstStyle/>
          <a:p>
            <a:r>
              <a:rPr lang="cs-CZ" sz="1400" b="1" dirty="0" smtClean="0">
                <a:latin typeface="Calibri" panose="020F0502020204030204" pitchFamily="34" charset="0"/>
              </a:rPr>
              <a:t>www.nsmascr.cz</a:t>
            </a:r>
            <a:endParaRPr lang="cs-CZ" sz="1400" b="1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103296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>
                <a:latin typeface="Calibri" panose="020F0502020204030204" pitchFamily="34" charset="0"/>
              </a:rPr>
              <a:t>CLLD v PRV</a:t>
            </a:r>
            <a:endParaRPr lang="cs-CZ" b="1" dirty="0">
              <a:latin typeface="Calibri" panose="020F0502020204030204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0" y="2060848"/>
            <a:ext cx="8686800" cy="4412381"/>
          </a:xfrm>
        </p:spPr>
        <p:txBody>
          <a:bodyPr>
            <a:normAutofit fontScale="85000" lnSpcReduction="20000"/>
          </a:bodyPr>
          <a:lstStyle/>
          <a:p>
            <a:r>
              <a:rPr lang="cs-CZ" sz="2700" b="1" dirty="0" smtClean="0">
                <a:solidFill>
                  <a:srgbClr val="C00000"/>
                </a:solidFill>
                <a:latin typeface="Calibri" panose="020F0502020204030204" pitchFamily="34" charset="0"/>
              </a:rPr>
              <a:t>Opatření 1: </a:t>
            </a:r>
            <a:r>
              <a:rPr lang="cs-CZ" sz="2700" b="1" dirty="0">
                <a:solidFill>
                  <a:srgbClr val="C00000"/>
                </a:solidFill>
                <a:latin typeface="Calibri" panose="020F0502020204030204" pitchFamily="34" charset="0"/>
              </a:rPr>
              <a:t>Předávání znalostí a informační akce</a:t>
            </a:r>
          </a:p>
          <a:p>
            <a:pPr lvl="1"/>
            <a:r>
              <a:rPr lang="cs-CZ" sz="2700" b="1" dirty="0" err="1" smtClean="0">
                <a:latin typeface="Calibri" panose="020F0502020204030204" pitchFamily="34" charset="0"/>
              </a:rPr>
              <a:t>Podopatření</a:t>
            </a:r>
            <a:r>
              <a:rPr lang="cs-CZ" sz="2700" b="1" dirty="0" smtClean="0">
                <a:latin typeface="Calibri" panose="020F0502020204030204" pitchFamily="34" charset="0"/>
              </a:rPr>
              <a:t> 1: </a:t>
            </a:r>
            <a:r>
              <a:rPr lang="cs-CZ" sz="2700" b="1" dirty="0">
                <a:latin typeface="Calibri" panose="020F0502020204030204" pitchFamily="34" charset="0"/>
              </a:rPr>
              <a:t>Podpora odborného vzdělávání a získávání dovedností </a:t>
            </a:r>
            <a:endParaRPr lang="cs-CZ" sz="2700" b="1" dirty="0" smtClean="0">
              <a:latin typeface="Calibri" panose="020F0502020204030204" pitchFamily="34" charset="0"/>
            </a:endParaRPr>
          </a:p>
          <a:p>
            <a:pPr lvl="1"/>
            <a:r>
              <a:rPr lang="cs-CZ" sz="2700" b="1" dirty="0" err="1" smtClean="0">
                <a:latin typeface="Calibri" panose="020F0502020204030204" pitchFamily="34" charset="0"/>
              </a:rPr>
              <a:t>Podopatření</a:t>
            </a:r>
            <a:r>
              <a:rPr lang="cs-CZ" sz="2700" b="1" dirty="0" smtClean="0">
                <a:latin typeface="Calibri" panose="020F0502020204030204" pitchFamily="34" charset="0"/>
              </a:rPr>
              <a:t> 2: </a:t>
            </a:r>
            <a:r>
              <a:rPr lang="cs-CZ" sz="2700" b="1" dirty="0">
                <a:latin typeface="Calibri" panose="020F0502020204030204" pitchFamily="34" charset="0"/>
              </a:rPr>
              <a:t>Podpora demonstračních činností a informačních akcí    </a:t>
            </a:r>
            <a:endParaRPr lang="cs-CZ" sz="2700" b="1" dirty="0" smtClean="0">
              <a:latin typeface="Calibri" panose="020F0502020204030204" pitchFamily="34" charset="0"/>
            </a:endParaRPr>
          </a:p>
          <a:p>
            <a:r>
              <a:rPr lang="cs-CZ" sz="2700" b="1" dirty="0" smtClean="0">
                <a:solidFill>
                  <a:srgbClr val="C00000"/>
                </a:solidFill>
                <a:latin typeface="Calibri" panose="020F0502020204030204" pitchFamily="34" charset="0"/>
              </a:rPr>
              <a:t>Opatření 2: </a:t>
            </a:r>
            <a:r>
              <a:rPr lang="cs-CZ" sz="2700" b="1" dirty="0">
                <a:solidFill>
                  <a:srgbClr val="C00000"/>
                </a:solidFill>
                <a:latin typeface="Calibri" panose="020F0502020204030204" pitchFamily="34" charset="0"/>
              </a:rPr>
              <a:t>Investice do hmotného majetku</a:t>
            </a:r>
          </a:p>
          <a:p>
            <a:pPr lvl="1"/>
            <a:r>
              <a:rPr lang="cs-CZ" sz="2700" b="1" dirty="0" err="1" smtClean="0">
                <a:latin typeface="Calibri" panose="020F0502020204030204" pitchFamily="34" charset="0"/>
              </a:rPr>
              <a:t>Podopatření</a:t>
            </a:r>
            <a:r>
              <a:rPr lang="cs-CZ" sz="2700" b="1" dirty="0" smtClean="0">
                <a:latin typeface="Calibri" panose="020F0502020204030204" pitchFamily="34" charset="0"/>
              </a:rPr>
              <a:t> 1: </a:t>
            </a:r>
            <a:r>
              <a:rPr lang="cs-CZ" sz="2700" b="1" dirty="0">
                <a:latin typeface="Calibri" panose="020F0502020204030204" pitchFamily="34" charset="0"/>
              </a:rPr>
              <a:t>Podpora investic v zemědělských </a:t>
            </a:r>
            <a:r>
              <a:rPr lang="cs-CZ" sz="2700" b="1" dirty="0" smtClean="0">
                <a:latin typeface="Calibri" panose="020F0502020204030204" pitchFamily="34" charset="0"/>
              </a:rPr>
              <a:t>podnicích</a:t>
            </a:r>
            <a:endParaRPr lang="cs-CZ" sz="2700" b="1" dirty="0">
              <a:latin typeface="Calibri" panose="020F0502020204030204" pitchFamily="34" charset="0"/>
            </a:endParaRPr>
          </a:p>
          <a:p>
            <a:pPr lvl="1"/>
            <a:r>
              <a:rPr lang="cs-CZ" sz="2700" b="1" dirty="0" err="1" smtClean="0">
                <a:latin typeface="Calibri" panose="020F0502020204030204" pitchFamily="34" charset="0"/>
              </a:rPr>
              <a:t>Podopatření</a:t>
            </a:r>
            <a:r>
              <a:rPr lang="cs-CZ" sz="2700" b="1" dirty="0" smtClean="0">
                <a:latin typeface="Calibri" panose="020F0502020204030204" pitchFamily="34" charset="0"/>
              </a:rPr>
              <a:t> 2: </a:t>
            </a:r>
            <a:r>
              <a:rPr lang="cs-CZ" sz="2700" b="1" dirty="0">
                <a:latin typeface="Calibri" panose="020F0502020204030204" pitchFamily="34" charset="0"/>
              </a:rPr>
              <a:t>Podpora investic, které se týkají zpracování/uvádění na trh a/nebo vývoje zemědělských produktů </a:t>
            </a:r>
            <a:endParaRPr lang="cs-CZ" sz="2700" b="1" dirty="0" smtClean="0">
              <a:latin typeface="Calibri" panose="020F0502020204030204" pitchFamily="34" charset="0"/>
            </a:endParaRPr>
          </a:p>
          <a:p>
            <a:pPr lvl="1"/>
            <a:r>
              <a:rPr lang="cs-CZ" sz="2700" b="1" dirty="0" err="1" smtClean="0">
                <a:latin typeface="Calibri" panose="020F0502020204030204" pitchFamily="34" charset="0"/>
              </a:rPr>
              <a:t>Podopatření</a:t>
            </a:r>
            <a:r>
              <a:rPr lang="cs-CZ" sz="2700" b="1" dirty="0" smtClean="0">
                <a:latin typeface="Calibri" panose="020F0502020204030204" pitchFamily="34" charset="0"/>
              </a:rPr>
              <a:t> 3:</a:t>
            </a:r>
            <a:r>
              <a:rPr lang="cs-CZ" sz="2700" dirty="0" smtClean="0">
                <a:latin typeface="Calibri" panose="020F0502020204030204" pitchFamily="34" charset="0"/>
              </a:rPr>
              <a:t> </a:t>
            </a:r>
            <a:r>
              <a:rPr lang="cs-CZ" sz="2700" b="1" dirty="0">
                <a:latin typeface="Calibri" panose="020F0502020204030204" pitchFamily="34" charset="0"/>
              </a:rPr>
              <a:t>Podpora investic do infrastruktury související s rozvojem, modernizací nebo přizpůsobením se zemědělství a </a:t>
            </a:r>
            <a:r>
              <a:rPr lang="cs-CZ" sz="2700" b="1" dirty="0" smtClean="0">
                <a:latin typeface="Calibri" panose="020F0502020204030204" pitchFamily="34" charset="0"/>
              </a:rPr>
              <a:t>lesnictví</a:t>
            </a:r>
            <a:endParaRPr lang="cs-CZ" sz="2700" b="1" dirty="0">
              <a:latin typeface="Calibri" panose="020F0502020204030204" pitchFamily="34" charset="0"/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www.nsmascr.cz</a:t>
            </a:r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37F621-41B8-4A95-AF2C-D8621EE95210}" type="slidenum">
              <a:rPr lang="cs-CZ" smtClean="0"/>
              <a:pPr/>
              <a:t>30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90733600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>
                <a:latin typeface="Calibri" panose="020F0502020204030204" pitchFamily="34" charset="0"/>
              </a:rPr>
              <a:t>CLLD v PRV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0" y="2060847"/>
            <a:ext cx="8686800" cy="4412381"/>
          </a:xfrm>
        </p:spPr>
        <p:txBody>
          <a:bodyPr>
            <a:normAutofit fontScale="77500" lnSpcReduction="20000"/>
          </a:bodyPr>
          <a:lstStyle/>
          <a:p>
            <a:pPr algn="just"/>
            <a:r>
              <a:rPr lang="cs-CZ" sz="2700" b="1" dirty="0" smtClean="0">
                <a:solidFill>
                  <a:srgbClr val="C00000"/>
                </a:solidFill>
                <a:latin typeface="Calibri" panose="020F0502020204030204" pitchFamily="34" charset="0"/>
              </a:rPr>
              <a:t>Opatření 3</a:t>
            </a:r>
            <a:r>
              <a:rPr lang="cs-CZ" sz="2700" dirty="0" smtClean="0">
                <a:solidFill>
                  <a:srgbClr val="C00000"/>
                </a:solidFill>
                <a:latin typeface="Calibri" panose="020F0502020204030204" pitchFamily="34" charset="0"/>
              </a:rPr>
              <a:t>: </a:t>
            </a:r>
            <a:r>
              <a:rPr lang="cs-CZ" sz="2700" b="1" dirty="0">
                <a:solidFill>
                  <a:srgbClr val="C00000"/>
                </a:solidFill>
                <a:latin typeface="Calibri" panose="020F0502020204030204" pitchFamily="34" charset="0"/>
              </a:rPr>
              <a:t>Rozvoj zemědělských podniků a podnikatelské činnosti</a:t>
            </a:r>
            <a:r>
              <a:rPr lang="cs-CZ" sz="2700" dirty="0">
                <a:solidFill>
                  <a:srgbClr val="C00000"/>
                </a:solidFill>
                <a:latin typeface="Calibri" panose="020F0502020204030204" pitchFamily="34" charset="0"/>
              </a:rPr>
              <a:t>  </a:t>
            </a:r>
          </a:p>
          <a:p>
            <a:pPr lvl="1" algn="just"/>
            <a:r>
              <a:rPr lang="cs-CZ" sz="2700" b="1" dirty="0" err="1" smtClean="0">
                <a:latin typeface="Calibri" panose="020F0502020204030204" pitchFamily="34" charset="0"/>
              </a:rPr>
              <a:t>Podopatření</a:t>
            </a:r>
            <a:r>
              <a:rPr lang="cs-CZ" sz="2700" b="1" dirty="0" smtClean="0">
                <a:latin typeface="Calibri" panose="020F0502020204030204" pitchFamily="34" charset="0"/>
              </a:rPr>
              <a:t> 1</a:t>
            </a:r>
            <a:r>
              <a:rPr lang="cs-CZ" sz="2700" dirty="0" smtClean="0">
                <a:latin typeface="Calibri" panose="020F0502020204030204" pitchFamily="34" charset="0"/>
              </a:rPr>
              <a:t>: </a:t>
            </a:r>
            <a:r>
              <a:rPr lang="cs-CZ" sz="2700" b="1" dirty="0">
                <a:latin typeface="Calibri" panose="020F0502020204030204" pitchFamily="34" charset="0"/>
              </a:rPr>
              <a:t>Podpora investic na založení nebo rozvoj nezemědělských činností</a:t>
            </a:r>
          </a:p>
          <a:p>
            <a:pPr algn="just"/>
            <a:r>
              <a:rPr lang="cs-CZ" sz="2700" b="1" dirty="0" smtClean="0">
                <a:solidFill>
                  <a:srgbClr val="C00000"/>
                </a:solidFill>
                <a:latin typeface="Calibri" panose="020F0502020204030204" pitchFamily="34" charset="0"/>
              </a:rPr>
              <a:t>Opatření 4</a:t>
            </a:r>
            <a:r>
              <a:rPr lang="cs-CZ" sz="2700" dirty="0" smtClean="0">
                <a:solidFill>
                  <a:srgbClr val="C00000"/>
                </a:solidFill>
                <a:latin typeface="Calibri" panose="020F0502020204030204" pitchFamily="34" charset="0"/>
              </a:rPr>
              <a:t>: </a:t>
            </a:r>
            <a:r>
              <a:rPr lang="cs-CZ" sz="2700" b="1" dirty="0">
                <a:solidFill>
                  <a:srgbClr val="C00000"/>
                </a:solidFill>
                <a:latin typeface="Calibri" panose="020F0502020204030204" pitchFamily="34" charset="0"/>
              </a:rPr>
              <a:t>Investice do rozvoje lesních oblastí a zlepšování životaschopnosti lesů</a:t>
            </a:r>
            <a:r>
              <a:rPr lang="cs-CZ" sz="2700" dirty="0">
                <a:solidFill>
                  <a:srgbClr val="C00000"/>
                </a:solidFill>
                <a:latin typeface="Calibri" panose="020F0502020204030204" pitchFamily="34" charset="0"/>
              </a:rPr>
              <a:t> </a:t>
            </a:r>
          </a:p>
          <a:p>
            <a:pPr lvl="1" algn="just"/>
            <a:r>
              <a:rPr lang="cs-CZ" sz="2700" b="1" dirty="0" err="1" smtClean="0">
                <a:latin typeface="Calibri" panose="020F0502020204030204" pitchFamily="34" charset="0"/>
              </a:rPr>
              <a:t>Podopatření</a:t>
            </a:r>
            <a:r>
              <a:rPr lang="cs-CZ" sz="2700" b="1" dirty="0" smtClean="0">
                <a:latin typeface="Calibri" panose="020F0502020204030204" pitchFamily="34" charset="0"/>
              </a:rPr>
              <a:t> 1: </a:t>
            </a:r>
            <a:r>
              <a:rPr lang="cs-CZ" sz="2700" b="1" dirty="0">
                <a:latin typeface="Calibri" panose="020F0502020204030204" pitchFamily="34" charset="0"/>
              </a:rPr>
              <a:t>Podpora </a:t>
            </a:r>
            <a:r>
              <a:rPr lang="cs-CZ" sz="2700" b="1" u="sng" dirty="0">
                <a:latin typeface="Calibri" panose="020F0502020204030204" pitchFamily="34" charset="0"/>
              </a:rPr>
              <a:t>předcházení</a:t>
            </a:r>
            <a:r>
              <a:rPr lang="cs-CZ" sz="2700" b="1" dirty="0">
                <a:latin typeface="Calibri" panose="020F0502020204030204" pitchFamily="34" charset="0"/>
              </a:rPr>
              <a:t> poškozování lesů lesními požáry, přírodními </a:t>
            </a:r>
            <a:r>
              <a:rPr lang="cs-CZ" sz="2700" b="1" dirty="0" smtClean="0">
                <a:latin typeface="Calibri" panose="020F0502020204030204" pitchFamily="34" charset="0"/>
              </a:rPr>
              <a:t>katastrofami</a:t>
            </a:r>
          </a:p>
          <a:p>
            <a:pPr lvl="1" algn="just"/>
            <a:r>
              <a:rPr lang="cs-CZ" sz="2700" b="1" dirty="0" err="1" smtClean="0">
                <a:latin typeface="Calibri" panose="020F0502020204030204" pitchFamily="34" charset="0"/>
              </a:rPr>
              <a:t>Podopatření</a:t>
            </a:r>
            <a:r>
              <a:rPr lang="cs-CZ" sz="2700" b="1" dirty="0" smtClean="0">
                <a:latin typeface="Calibri" panose="020F0502020204030204" pitchFamily="34" charset="0"/>
              </a:rPr>
              <a:t> 2</a:t>
            </a:r>
            <a:r>
              <a:rPr lang="cs-CZ" sz="2700" dirty="0" smtClean="0">
                <a:latin typeface="Calibri" panose="020F0502020204030204" pitchFamily="34" charset="0"/>
              </a:rPr>
              <a:t>: </a:t>
            </a:r>
            <a:r>
              <a:rPr lang="cs-CZ" sz="2700" b="1" dirty="0">
                <a:latin typeface="Calibri" panose="020F0502020204030204" pitchFamily="34" charset="0"/>
              </a:rPr>
              <a:t>Podpora </a:t>
            </a:r>
            <a:r>
              <a:rPr lang="cs-CZ" sz="2700" b="1" u="sng" dirty="0">
                <a:latin typeface="Calibri" panose="020F0502020204030204" pitchFamily="34" charset="0"/>
              </a:rPr>
              <a:t>obnovy</a:t>
            </a:r>
            <a:r>
              <a:rPr lang="cs-CZ" sz="2700" b="1" dirty="0">
                <a:latin typeface="Calibri" panose="020F0502020204030204" pitchFamily="34" charset="0"/>
              </a:rPr>
              <a:t> poškozených lesů lesními požáry, přírodními katastrofami a katastrofickými událostmi</a:t>
            </a:r>
            <a:r>
              <a:rPr lang="cs-CZ" sz="2700" dirty="0">
                <a:latin typeface="Calibri" panose="020F0502020204030204" pitchFamily="34" charset="0"/>
              </a:rPr>
              <a:t> </a:t>
            </a:r>
            <a:r>
              <a:rPr lang="cs-CZ" sz="2700" b="1" dirty="0" smtClean="0">
                <a:latin typeface="Calibri" panose="020F0502020204030204" pitchFamily="34" charset="0"/>
              </a:rPr>
              <a:t>a </a:t>
            </a:r>
            <a:r>
              <a:rPr lang="cs-CZ" sz="2700" b="1" dirty="0">
                <a:latin typeface="Calibri" panose="020F0502020204030204" pitchFamily="34" charset="0"/>
              </a:rPr>
              <a:t>katastrofickými událostmi</a:t>
            </a:r>
            <a:r>
              <a:rPr lang="cs-CZ" sz="2700" dirty="0">
                <a:latin typeface="Calibri" panose="020F0502020204030204" pitchFamily="34" charset="0"/>
              </a:rPr>
              <a:t> </a:t>
            </a:r>
            <a:endParaRPr lang="cs-CZ" sz="2700" dirty="0" smtClean="0">
              <a:latin typeface="Calibri" panose="020F0502020204030204" pitchFamily="34" charset="0"/>
            </a:endParaRPr>
          </a:p>
          <a:p>
            <a:pPr lvl="1" algn="just"/>
            <a:r>
              <a:rPr lang="cs-CZ" sz="2700" b="1" dirty="0" err="1" smtClean="0">
                <a:latin typeface="Calibri" panose="020F0502020204030204" pitchFamily="34" charset="0"/>
              </a:rPr>
              <a:t>Podopatření</a:t>
            </a:r>
            <a:r>
              <a:rPr lang="cs-CZ" sz="2700" b="1" dirty="0" smtClean="0">
                <a:latin typeface="Calibri" panose="020F0502020204030204" pitchFamily="34" charset="0"/>
              </a:rPr>
              <a:t> 3:</a:t>
            </a:r>
            <a:r>
              <a:rPr lang="cs-CZ" sz="2700" dirty="0" smtClean="0">
                <a:latin typeface="Calibri" panose="020F0502020204030204" pitchFamily="34" charset="0"/>
              </a:rPr>
              <a:t> </a:t>
            </a:r>
            <a:r>
              <a:rPr lang="cs-CZ" sz="2700" b="1" dirty="0">
                <a:latin typeface="Calibri" panose="020F0502020204030204" pitchFamily="34" charset="0"/>
              </a:rPr>
              <a:t>Podpora investic ke zvýšení odolnosti a ekologické hodnoty lesních </a:t>
            </a:r>
            <a:r>
              <a:rPr lang="cs-CZ" sz="2700" b="1" dirty="0" smtClean="0">
                <a:latin typeface="Calibri" panose="020F0502020204030204" pitchFamily="34" charset="0"/>
              </a:rPr>
              <a:t>ekosystémů</a:t>
            </a:r>
          </a:p>
          <a:p>
            <a:pPr lvl="1" algn="just"/>
            <a:r>
              <a:rPr lang="cs-CZ" sz="2700" b="1" dirty="0" err="1" smtClean="0">
                <a:latin typeface="Calibri" panose="020F0502020204030204" pitchFamily="34" charset="0"/>
              </a:rPr>
              <a:t>Podopatření</a:t>
            </a:r>
            <a:r>
              <a:rPr lang="cs-CZ" sz="2700" b="1" dirty="0" smtClean="0">
                <a:latin typeface="Calibri" panose="020F0502020204030204" pitchFamily="34" charset="0"/>
              </a:rPr>
              <a:t> 4: </a:t>
            </a:r>
            <a:r>
              <a:rPr lang="cs-CZ" sz="2700" b="1" dirty="0">
                <a:latin typeface="Calibri" panose="020F0502020204030204" pitchFamily="34" charset="0"/>
              </a:rPr>
              <a:t>Podpora investic do lesnických technologií a zpracování lesnických produktů, jejich mobilizace a uvádění na trh</a:t>
            </a:r>
            <a:r>
              <a:rPr lang="cs-CZ" sz="2700" dirty="0">
                <a:latin typeface="Calibri" panose="020F0502020204030204" pitchFamily="34" charset="0"/>
              </a:rPr>
              <a:t> </a:t>
            </a:r>
          </a:p>
          <a:p>
            <a:pPr lvl="1" algn="just"/>
            <a:endParaRPr lang="cs-CZ" sz="2000" b="1" dirty="0">
              <a:solidFill>
                <a:schemeClr val="bg1"/>
              </a:solidFill>
            </a:endParaRPr>
          </a:p>
          <a:p>
            <a:pPr lvl="1" algn="just"/>
            <a:endParaRPr lang="cs-CZ" sz="2200" dirty="0">
              <a:latin typeface="Calibri" panose="020F0502020204030204" pitchFamily="34" charset="0"/>
            </a:endParaRPr>
          </a:p>
          <a:p>
            <a:endParaRPr lang="cs-CZ" dirty="0">
              <a:latin typeface="Calibri" panose="020F0502020204030204" pitchFamily="34" charset="0"/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www.nsmascr.cz</a:t>
            </a:r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37F621-41B8-4A95-AF2C-D8621EE95210}" type="slidenum">
              <a:rPr lang="cs-CZ" smtClean="0"/>
              <a:pPr/>
              <a:t>31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27436847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>
                <a:latin typeface="Calibri" panose="020F0502020204030204" pitchFamily="34" charset="0"/>
              </a:rPr>
              <a:t>CLLD v PRV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0" y="1950408"/>
            <a:ext cx="8686800" cy="4392488"/>
          </a:xfrm>
        </p:spPr>
        <p:txBody>
          <a:bodyPr>
            <a:normAutofit fontScale="92500"/>
          </a:bodyPr>
          <a:lstStyle/>
          <a:p>
            <a:r>
              <a:rPr lang="cs-CZ" sz="2100" b="1" dirty="0" smtClean="0">
                <a:solidFill>
                  <a:srgbClr val="C00000"/>
                </a:solidFill>
                <a:latin typeface="Calibri" panose="020F0502020204030204" pitchFamily="34" charset="0"/>
              </a:rPr>
              <a:t>Opatření 5: Spolupráce</a:t>
            </a:r>
          </a:p>
          <a:p>
            <a:pPr lvl="1"/>
            <a:r>
              <a:rPr lang="cs-CZ" sz="2100" b="1" dirty="0" err="1" smtClean="0">
                <a:latin typeface="Calibri" panose="020F0502020204030204" pitchFamily="34" charset="0"/>
              </a:rPr>
              <a:t>Podopatření</a:t>
            </a:r>
            <a:r>
              <a:rPr lang="cs-CZ" sz="2100" b="1" dirty="0" smtClean="0">
                <a:latin typeface="Calibri" panose="020F0502020204030204" pitchFamily="34" charset="0"/>
              </a:rPr>
              <a:t> 1: </a:t>
            </a:r>
            <a:r>
              <a:rPr lang="cs-CZ" sz="2100" b="1" dirty="0">
                <a:latin typeface="Calibri" panose="020F0502020204030204" pitchFamily="34" charset="0"/>
              </a:rPr>
              <a:t>Podpora vývoje nových produktů, postupů a technologií</a:t>
            </a:r>
            <a:r>
              <a:rPr lang="cs-CZ" sz="2100" dirty="0">
                <a:latin typeface="Calibri" panose="020F0502020204030204" pitchFamily="34" charset="0"/>
              </a:rPr>
              <a:t> </a:t>
            </a:r>
          </a:p>
          <a:p>
            <a:pPr lvl="1"/>
            <a:r>
              <a:rPr lang="cs-CZ" sz="2100" b="1" dirty="0" err="1" smtClean="0">
                <a:latin typeface="Calibri" panose="020F0502020204030204" pitchFamily="34" charset="0"/>
              </a:rPr>
              <a:t>Podopatření</a:t>
            </a:r>
            <a:r>
              <a:rPr lang="cs-CZ" sz="2100" b="1" dirty="0" smtClean="0">
                <a:latin typeface="Calibri" panose="020F0502020204030204" pitchFamily="34" charset="0"/>
              </a:rPr>
              <a:t> 2: </a:t>
            </a:r>
            <a:r>
              <a:rPr lang="cs-CZ" sz="2100" b="1" dirty="0">
                <a:latin typeface="Calibri" panose="020F0502020204030204" pitchFamily="34" charset="0"/>
              </a:rPr>
              <a:t>(Ostatní) spolupráce mezi malými hospodářskými subjekty při organizování společných pracovních procesů a sdílení zařízení a zdrojů a pro rozvoj služeb cestovního </a:t>
            </a:r>
            <a:r>
              <a:rPr lang="cs-CZ" sz="2100" b="1" dirty="0" smtClean="0">
                <a:latin typeface="Calibri" panose="020F0502020204030204" pitchFamily="34" charset="0"/>
              </a:rPr>
              <a:t>ruchu</a:t>
            </a:r>
            <a:endParaRPr lang="cs-CZ" sz="2100" dirty="0" smtClean="0">
              <a:latin typeface="Calibri" panose="020F0502020204030204" pitchFamily="34" charset="0"/>
            </a:endParaRPr>
          </a:p>
          <a:p>
            <a:pPr lvl="1"/>
            <a:r>
              <a:rPr lang="cs-CZ" sz="2100" b="1" dirty="0" err="1" smtClean="0">
                <a:latin typeface="Calibri" panose="020F0502020204030204" pitchFamily="34" charset="0"/>
              </a:rPr>
              <a:t>Podopatření</a:t>
            </a:r>
            <a:r>
              <a:rPr lang="cs-CZ" sz="2100" b="1" dirty="0" smtClean="0">
                <a:latin typeface="Calibri" panose="020F0502020204030204" pitchFamily="34" charset="0"/>
              </a:rPr>
              <a:t> 3: </a:t>
            </a:r>
            <a:r>
              <a:rPr lang="cs-CZ" sz="2100" b="1" dirty="0">
                <a:latin typeface="Calibri" panose="020F0502020204030204" pitchFamily="34" charset="0"/>
              </a:rPr>
              <a:t>Podpora horizontální a vertikální spolupráce mezi účastníky dodavatelského řetězce k vytvoření a rozvoji krátkých dodavatelských řetězců a místních trhů a propagačních činností v místním kontextu, které souvisí s rozvojem krátkých dodavatelských řetězců a místních trhů </a:t>
            </a:r>
            <a:endParaRPr lang="cs-CZ" sz="2100" dirty="0" smtClean="0">
              <a:latin typeface="Calibri" panose="020F0502020204030204" pitchFamily="34" charset="0"/>
            </a:endParaRPr>
          </a:p>
          <a:p>
            <a:pPr lvl="1"/>
            <a:r>
              <a:rPr lang="cs-CZ" sz="2100" b="1" dirty="0" err="1" smtClean="0">
                <a:latin typeface="Calibri" panose="020F0502020204030204" pitchFamily="34" charset="0"/>
              </a:rPr>
              <a:t>Podopatření</a:t>
            </a:r>
            <a:r>
              <a:rPr lang="cs-CZ" sz="2100" b="1" dirty="0" smtClean="0">
                <a:latin typeface="Calibri" panose="020F0502020204030204" pitchFamily="34" charset="0"/>
              </a:rPr>
              <a:t> 4: </a:t>
            </a:r>
            <a:r>
              <a:rPr lang="cs-CZ" sz="2100" b="1" dirty="0">
                <a:latin typeface="Calibri" panose="020F0502020204030204" pitchFamily="34" charset="0"/>
              </a:rPr>
              <a:t>Podpora horizontální a vertikální spolupráce mezi subjekty v dodavatelském řetězci v rámci udržitelného zajišťování biomasy pro použití v procesech výroby potravin a energie a průmyslových procesech </a:t>
            </a:r>
          </a:p>
          <a:p>
            <a:endParaRPr lang="cs-CZ" sz="2300" b="1" dirty="0">
              <a:latin typeface="Calibri" panose="020F0502020204030204" pitchFamily="34" charset="0"/>
            </a:endParaRPr>
          </a:p>
          <a:p>
            <a:pPr lvl="1"/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www.nsmascr.cz</a:t>
            </a:r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37F621-41B8-4A95-AF2C-D8621EE95210}" type="slidenum">
              <a:rPr lang="cs-CZ" smtClean="0"/>
              <a:pPr/>
              <a:t>32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8347802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>
                <a:latin typeface="Calibri" panose="020F0502020204030204" pitchFamily="34" charset="0"/>
              </a:rPr>
              <a:t>Děkuji za pozornost</a:t>
            </a:r>
            <a:endParaRPr lang="cs-CZ" b="1" dirty="0">
              <a:latin typeface="Calibri" panose="020F0502020204030204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995126" y="3501008"/>
            <a:ext cx="4729002" cy="2808312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cs-CZ" sz="2600" b="1" dirty="0">
                <a:latin typeface="Calibri" panose="020F0502020204030204" pitchFamily="34" charset="0"/>
              </a:rPr>
              <a:t>Ing. Jiří </a:t>
            </a:r>
            <a:r>
              <a:rPr lang="cs-CZ" sz="2600" b="1" dirty="0" smtClean="0">
                <a:latin typeface="Calibri" panose="020F0502020204030204" pitchFamily="34" charset="0"/>
              </a:rPr>
              <a:t>Krist</a:t>
            </a:r>
          </a:p>
          <a:p>
            <a:pPr marL="0" indent="0">
              <a:buNone/>
            </a:pPr>
            <a:r>
              <a:rPr lang="cs-CZ" sz="2600" b="1" dirty="0">
                <a:latin typeface="Calibri" panose="020F0502020204030204" pitchFamily="34" charset="0"/>
              </a:rPr>
              <a:t/>
            </a:r>
            <a:br>
              <a:rPr lang="cs-CZ" sz="2600" b="1" dirty="0">
                <a:latin typeface="Calibri" panose="020F0502020204030204" pitchFamily="34" charset="0"/>
              </a:rPr>
            </a:br>
            <a:r>
              <a:rPr lang="cs-CZ" sz="2600" dirty="0">
                <a:latin typeface="Calibri" panose="020F0502020204030204" pitchFamily="34" charset="0"/>
              </a:rPr>
              <a:t>místopředseda </a:t>
            </a:r>
            <a:r>
              <a:rPr lang="cs-CZ" sz="2600" dirty="0" smtClean="0">
                <a:latin typeface="Calibri" panose="020F0502020204030204" pitchFamily="34" charset="0"/>
              </a:rPr>
              <a:t>Národní sítě MAS ČR a předseda MAS Opavsko</a:t>
            </a:r>
            <a:r>
              <a:rPr lang="cs-CZ" sz="2600" dirty="0">
                <a:latin typeface="Calibri" panose="020F0502020204030204" pitchFamily="34" charset="0"/>
              </a:rPr>
              <a:t/>
            </a:r>
            <a:br>
              <a:rPr lang="cs-CZ" sz="2600" dirty="0">
                <a:latin typeface="Calibri" panose="020F0502020204030204" pitchFamily="34" charset="0"/>
              </a:rPr>
            </a:br>
            <a:r>
              <a:rPr lang="cs-CZ" sz="2600" dirty="0">
                <a:latin typeface="Calibri" panose="020F0502020204030204" pitchFamily="34" charset="0"/>
              </a:rPr>
              <a:t>tel: 724 790 088</a:t>
            </a:r>
            <a:br>
              <a:rPr lang="cs-CZ" sz="2600" dirty="0">
                <a:latin typeface="Calibri" panose="020F0502020204030204" pitchFamily="34" charset="0"/>
              </a:rPr>
            </a:br>
            <a:r>
              <a:rPr lang="cs-CZ" sz="2600" dirty="0">
                <a:latin typeface="Calibri" panose="020F0502020204030204" pitchFamily="34" charset="0"/>
              </a:rPr>
              <a:t>email: </a:t>
            </a:r>
            <a:r>
              <a:rPr lang="cs-CZ" sz="2600" dirty="0" smtClean="0">
                <a:latin typeface="Calibri" panose="020F0502020204030204" pitchFamily="34" charset="0"/>
                <a:hlinkClick r:id="rId2"/>
              </a:rPr>
              <a:t>krist.jiri@gmail.com</a:t>
            </a:r>
            <a:endParaRPr lang="cs-CZ" sz="2600" dirty="0" smtClean="0">
              <a:latin typeface="Calibri" panose="020F0502020204030204" pitchFamily="34" charset="0"/>
            </a:endParaRPr>
          </a:p>
          <a:p>
            <a:pPr marL="0" indent="0">
              <a:buNone/>
            </a:pPr>
            <a:endParaRPr lang="cs-CZ" sz="2400" dirty="0">
              <a:latin typeface="Calibri" panose="020F0502020204030204" pitchFamily="34" charset="0"/>
              <a:hlinkClick r:id="rId3"/>
            </a:endParaRPr>
          </a:p>
          <a:p>
            <a:pPr marL="0" indent="0">
              <a:buNone/>
            </a:pPr>
            <a:r>
              <a:rPr lang="cs-CZ" sz="2600" dirty="0" smtClean="0">
                <a:latin typeface="Calibri" panose="020F0502020204030204" pitchFamily="34" charset="0"/>
                <a:hlinkClick r:id="rId3"/>
              </a:rPr>
              <a:t>www.nsmascr.cz</a:t>
            </a:r>
            <a:r>
              <a:rPr lang="cs-CZ" sz="2600" dirty="0" smtClean="0">
                <a:latin typeface="Calibri" panose="020F0502020204030204" pitchFamily="34" charset="0"/>
              </a:rPr>
              <a:t> </a:t>
            </a:r>
          </a:p>
          <a:p>
            <a:pPr marL="2743200" lvl="6" indent="0">
              <a:buNone/>
            </a:pPr>
            <a:endParaRPr lang="cs-CZ" dirty="0"/>
          </a:p>
          <a:p>
            <a:pPr marL="2743200" lvl="6" indent="0">
              <a:buNone/>
            </a:pPr>
            <a:endParaRPr lang="cs-CZ" dirty="0" smtClean="0"/>
          </a:p>
          <a:p>
            <a:pPr marL="2743200" lvl="6" indent="0">
              <a:buNone/>
            </a:pPr>
            <a:endParaRPr lang="cs-CZ" dirty="0"/>
          </a:p>
          <a:p>
            <a:pPr marL="2743200" lvl="6" indent="0">
              <a:buNone/>
            </a:pPr>
            <a:endParaRPr lang="cs-CZ" dirty="0" smtClean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37F621-41B8-4A95-AF2C-D8621EE95210}" type="slidenum">
              <a:rPr lang="cs-CZ" smtClean="0"/>
              <a:pPr/>
              <a:t>33</a:t>
            </a:fld>
            <a:endParaRPr lang="cs-CZ" dirty="0"/>
          </a:p>
        </p:txBody>
      </p:sp>
      <p:pic>
        <p:nvPicPr>
          <p:cNvPr id="12" name="Obrázek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0192" y="2235748"/>
            <a:ext cx="1647577" cy="1686192"/>
          </a:xfrm>
          <a:prstGeom prst="rect">
            <a:avLst/>
          </a:prstGeom>
        </p:spPr>
      </p:pic>
      <p:sp>
        <p:nvSpPr>
          <p:cNvPr id="7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6660232" y="6545237"/>
            <a:ext cx="2016224" cy="312763"/>
          </a:xfrm>
        </p:spPr>
        <p:txBody>
          <a:bodyPr/>
          <a:lstStyle/>
          <a:p>
            <a:r>
              <a:rPr lang="cs-CZ" sz="1400" b="1" dirty="0" smtClean="0">
                <a:latin typeface="Calibri" panose="020F0502020204030204" pitchFamily="34" charset="0"/>
              </a:rPr>
              <a:t>www.nsmascr.cz</a:t>
            </a:r>
            <a:endParaRPr lang="cs-CZ" sz="1400" b="1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421348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71600" y="980728"/>
            <a:ext cx="7920880" cy="864096"/>
          </a:xfrm>
        </p:spPr>
        <p:txBody>
          <a:bodyPr>
            <a:noAutofit/>
          </a:bodyPr>
          <a:lstStyle/>
          <a:p>
            <a:r>
              <a:rPr lang="en-US" altLang="cs-CZ" sz="2400" b="1" dirty="0">
                <a:latin typeface="Calibri" panose="020F0502020204030204" pitchFamily="34" charset="0"/>
                <a:ea typeface="Calibri" pitchFamily="34" charset="0"/>
                <a:cs typeface="Calibri" pitchFamily="34" charset="0"/>
              </a:rPr>
              <a:t>LEADER </a:t>
            </a:r>
            <a:r>
              <a:rPr lang="cs-CZ" altLang="cs-CZ" sz="2400" b="1" dirty="0" smtClean="0">
                <a:latin typeface="Calibri" panose="020F0502020204030204" pitchFamily="34" charset="0"/>
                <a:ea typeface="Calibri" pitchFamily="34" charset="0"/>
                <a:cs typeface="Calibri" pitchFamily="34" charset="0"/>
              </a:rPr>
              <a:t/>
            </a:r>
            <a:br>
              <a:rPr lang="cs-CZ" altLang="cs-CZ" sz="2400" b="1" dirty="0" smtClean="0">
                <a:latin typeface="Calibri" panose="020F0502020204030204" pitchFamily="34" charset="0"/>
                <a:ea typeface="Calibri" pitchFamily="34" charset="0"/>
                <a:cs typeface="Calibri" pitchFamily="34" charset="0"/>
              </a:rPr>
            </a:br>
            <a:r>
              <a:rPr lang="cs-CZ" altLang="cs-CZ" sz="2400" b="1" dirty="0" smtClean="0">
                <a:latin typeface="Calibri" panose="020F0502020204030204" pitchFamily="34" charset="0"/>
                <a:ea typeface="Calibri" pitchFamily="34" charset="0"/>
                <a:cs typeface="Calibri" pitchFamily="34" charset="0"/>
              </a:rPr>
              <a:t>jako </a:t>
            </a:r>
            <a:r>
              <a:rPr lang="cs-CZ" altLang="cs-CZ" sz="2400" b="1" dirty="0">
                <a:latin typeface="Calibri" panose="020F0502020204030204" pitchFamily="34" charset="0"/>
                <a:ea typeface="Calibri" pitchFamily="34" charset="0"/>
                <a:cs typeface="Calibri" pitchFamily="34" charset="0"/>
              </a:rPr>
              <a:t>jedna z hlavních metod pro rozvoj </a:t>
            </a:r>
            <a:r>
              <a:rPr lang="cs-CZ" altLang="cs-CZ" sz="2400" b="1" dirty="0" smtClean="0">
                <a:latin typeface="Calibri" panose="020F0502020204030204" pitchFamily="34" charset="0"/>
                <a:ea typeface="Calibri" pitchFamily="34" charset="0"/>
                <a:cs typeface="Calibri" pitchFamily="34" charset="0"/>
              </a:rPr>
              <a:t>regionu</a:t>
            </a:r>
            <a:endParaRPr lang="cs-CZ" sz="2400" dirty="0">
              <a:latin typeface="Calibri" panose="020F0502020204030204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896938" lvl="3" indent="-896938">
              <a:lnSpc>
                <a:spcPct val="150000"/>
              </a:lnSpc>
              <a:buClrTx/>
              <a:buBlip>
                <a:blip r:embed="rId2"/>
              </a:buBlip>
            </a:pPr>
            <a:r>
              <a:rPr lang="cs-CZ" altLang="cs-CZ" sz="2400" b="1" dirty="0">
                <a:latin typeface="Calibri" pitchFamily="34" charset="0"/>
                <a:ea typeface="Calibri" pitchFamily="34" charset="0"/>
                <a:cs typeface="Calibri" pitchFamily="34" charset="0"/>
              </a:rPr>
              <a:t>Myšlenka v EU již od roku 1991</a:t>
            </a:r>
          </a:p>
          <a:p>
            <a:pPr>
              <a:lnSpc>
                <a:spcPct val="150000"/>
              </a:lnSpc>
            </a:pPr>
            <a:r>
              <a:rPr lang="cs-CZ" altLang="cs-CZ" sz="3500" b="1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ZÁKLADNÍ </a:t>
            </a:r>
            <a:r>
              <a:rPr lang="cs-CZ" altLang="cs-CZ" sz="35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PRINCIPY METODY LEADER:</a:t>
            </a:r>
          </a:p>
          <a:p>
            <a:pPr marL="1239837" lvl="3" indent="0">
              <a:lnSpc>
                <a:spcPct val="150000"/>
              </a:lnSpc>
              <a:buNone/>
            </a:pPr>
            <a:r>
              <a:rPr lang="cs-CZ" altLang="cs-CZ" sz="2000" b="1" dirty="0">
                <a:latin typeface="Calibri" pitchFamily="34" charset="0"/>
                <a:ea typeface="Calibri" pitchFamily="34" charset="0"/>
                <a:cs typeface="Calibri" pitchFamily="34" charset="0"/>
              </a:rPr>
              <a:t>1) existující strategie místního rozvoje</a:t>
            </a:r>
          </a:p>
          <a:p>
            <a:pPr marL="1239837" lvl="3" indent="0">
              <a:lnSpc>
                <a:spcPct val="150000"/>
              </a:lnSpc>
              <a:buNone/>
            </a:pPr>
            <a:r>
              <a:rPr lang="cs-CZ" altLang="cs-CZ" sz="2000" b="1" dirty="0">
                <a:latin typeface="Calibri" pitchFamily="34" charset="0"/>
                <a:ea typeface="Calibri" pitchFamily="34" charset="0"/>
                <a:cs typeface="Calibri" pitchFamily="34" charset="0"/>
              </a:rPr>
              <a:t>2) partnerství na místní úrovni tvořící MAS</a:t>
            </a:r>
          </a:p>
          <a:p>
            <a:pPr marL="1239837" lvl="3" indent="0">
              <a:lnSpc>
                <a:spcPct val="150000"/>
              </a:lnSpc>
              <a:buNone/>
            </a:pPr>
            <a:r>
              <a:rPr lang="cs-CZ" altLang="cs-CZ" sz="2000" b="1" dirty="0">
                <a:latin typeface="Calibri" pitchFamily="34" charset="0"/>
                <a:ea typeface="Calibri" pitchFamily="34" charset="0"/>
                <a:cs typeface="Calibri" pitchFamily="34" charset="0"/>
              </a:rPr>
              <a:t>3) přístup „zdola – nahoru“ </a:t>
            </a:r>
          </a:p>
          <a:p>
            <a:pPr marL="1239837" lvl="3" indent="0">
              <a:lnSpc>
                <a:spcPct val="150000"/>
              </a:lnSpc>
              <a:buNone/>
            </a:pPr>
            <a:r>
              <a:rPr lang="cs-CZ" altLang="cs-CZ" sz="2000" b="1" dirty="0">
                <a:latin typeface="Calibri" pitchFamily="34" charset="0"/>
                <a:ea typeface="Calibri" pitchFamily="34" charset="0"/>
                <a:cs typeface="Calibri" pitchFamily="34" charset="0"/>
              </a:rPr>
              <a:t>4) integrované a </a:t>
            </a:r>
            <a:r>
              <a:rPr lang="cs-CZ" altLang="cs-CZ" sz="2000" b="1" dirty="0" err="1">
                <a:latin typeface="Calibri" pitchFamily="34" charset="0"/>
                <a:ea typeface="Calibri" pitchFamily="34" charset="0"/>
                <a:cs typeface="Calibri" pitchFamily="34" charset="0"/>
              </a:rPr>
              <a:t>vícesektorové</a:t>
            </a:r>
            <a:r>
              <a:rPr lang="cs-CZ" altLang="cs-CZ" sz="2000" b="1" dirty="0">
                <a:latin typeface="Calibri" pitchFamily="34" charset="0"/>
                <a:ea typeface="Calibri" pitchFamily="34" charset="0"/>
                <a:cs typeface="Calibri" pitchFamily="34" charset="0"/>
              </a:rPr>
              <a:t> akce</a:t>
            </a:r>
          </a:p>
          <a:p>
            <a:pPr marL="1239837" lvl="3" indent="0">
              <a:lnSpc>
                <a:spcPct val="150000"/>
              </a:lnSpc>
              <a:buNone/>
            </a:pPr>
            <a:r>
              <a:rPr lang="cs-CZ" altLang="cs-CZ" sz="2000" b="1" dirty="0">
                <a:latin typeface="Calibri" pitchFamily="34" charset="0"/>
                <a:ea typeface="Calibri" pitchFamily="34" charset="0"/>
                <a:cs typeface="Calibri" pitchFamily="34" charset="0"/>
              </a:rPr>
              <a:t>5) inovační přístup</a:t>
            </a:r>
          </a:p>
          <a:p>
            <a:pPr marL="1239837" lvl="3" indent="0">
              <a:lnSpc>
                <a:spcPct val="150000"/>
              </a:lnSpc>
              <a:buNone/>
            </a:pPr>
            <a:r>
              <a:rPr lang="cs-CZ" altLang="cs-CZ" sz="2000" b="1" dirty="0">
                <a:latin typeface="Calibri" pitchFamily="34" charset="0"/>
                <a:ea typeface="Calibri" pitchFamily="34" charset="0"/>
                <a:cs typeface="Calibri" pitchFamily="34" charset="0"/>
              </a:rPr>
              <a:t>6) spolupráce</a:t>
            </a:r>
          </a:p>
          <a:p>
            <a:pPr marL="1239837" lvl="3" indent="0">
              <a:lnSpc>
                <a:spcPct val="150000"/>
              </a:lnSpc>
              <a:buNone/>
            </a:pPr>
            <a:r>
              <a:rPr lang="cs-CZ" altLang="cs-CZ" sz="2000" b="1" dirty="0">
                <a:latin typeface="Calibri" pitchFamily="34" charset="0"/>
                <a:ea typeface="Calibri" pitchFamily="34" charset="0"/>
                <a:cs typeface="Calibri" pitchFamily="34" charset="0"/>
              </a:rPr>
              <a:t>7) vytváření sítí</a:t>
            </a:r>
          </a:p>
          <a:p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37F621-41B8-4A95-AF2C-D8621EE95210}" type="slidenum">
              <a:rPr lang="cs-CZ" smtClean="0"/>
              <a:pPr/>
              <a:t>4</a:t>
            </a:fld>
            <a:endParaRPr lang="cs-CZ" dirty="0"/>
          </a:p>
        </p:txBody>
      </p:sp>
      <p:pic>
        <p:nvPicPr>
          <p:cNvPr id="7" name="Obrázek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8" y="4149080"/>
            <a:ext cx="1912937" cy="1917700"/>
          </a:xfrm>
          <a:prstGeom prst="rect">
            <a:avLst/>
          </a:prstGeom>
          <a:noFill/>
          <a:ln w="9525">
            <a:solidFill>
              <a:schemeClr val="bg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6660232" y="6545237"/>
            <a:ext cx="2016224" cy="312763"/>
          </a:xfrm>
        </p:spPr>
        <p:txBody>
          <a:bodyPr/>
          <a:lstStyle/>
          <a:p>
            <a:r>
              <a:rPr lang="cs-CZ" sz="1400" b="1" dirty="0" smtClean="0">
                <a:latin typeface="Calibri" panose="020F0502020204030204" pitchFamily="34" charset="0"/>
              </a:rPr>
              <a:t>www.nsmascr.cz</a:t>
            </a:r>
            <a:endParaRPr lang="cs-CZ" sz="1400" b="1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70890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>
                <a:latin typeface="Calibri" panose="020F0502020204030204" pitchFamily="34" charset="0"/>
              </a:rPr>
              <a:t>Územní působnost MAS</a:t>
            </a:r>
            <a:endParaRPr lang="cs-CZ" b="1" dirty="0">
              <a:latin typeface="Calibri" panose="020F0502020204030204" pitchFamily="34" charset="0"/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37F621-41B8-4A95-AF2C-D8621EE95210}" type="slidenum">
              <a:rPr lang="cs-CZ" smtClean="0"/>
              <a:pPr/>
              <a:t>5</a:t>
            </a:fld>
            <a:endParaRPr lang="cs-CZ" dirty="0"/>
          </a:p>
        </p:txBody>
      </p:sp>
      <p:sp>
        <p:nvSpPr>
          <p:cNvPr id="3" name="TextovéPole 2"/>
          <p:cNvSpPr txBox="1"/>
          <p:nvPr/>
        </p:nvSpPr>
        <p:spPr>
          <a:xfrm>
            <a:off x="755576" y="5589240"/>
            <a:ext cx="32601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b="1" dirty="0" smtClean="0"/>
              <a:t>Statistika zapojení do MAS:</a:t>
            </a:r>
            <a:endParaRPr lang="cs-CZ" b="1" dirty="0"/>
          </a:p>
        </p:txBody>
      </p:sp>
      <p:sp>
        <p:nvSpPr>
          <p:cNvPr id="10" name="TextovéPole 9"/>
          <p:cNvSpPr txBox="1"/>
          <p:nvPr/>
        </p:nvSpPr>
        <p:spPr>
          <a:xfrm>
            <a:off x="899592" y="6550223"/>
            <a:ext cx="607645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cs-CZ" sz="1400" dirty="0" smtClean="0">
                <a:latin typeface="Calibri" panose="020F0502020204030204" pitchFamily="34" charset="0"/>
              </a:rPr>
              <a:t>	</a:t>
            </a:r>
            <a:r>
              <a:rPr lang="cs-CZ" sz="1400" i="1" dirty="0" smtClean="0">
                <a:latin typeface="Calibri" panose="020F0502020204030204" pitchFamily="34" charset="0"/>
              </a:rPr>
              <a:t>* Venkov </a:t>
            </a:r>
            <a:r>
              <a:rPr lang="en-US" sz="1400" i="1" dirty="0" smtClean="0">
                <a:latin typeface="Calibri" panose="020F0502020204030204" pitchFamily="34" charset="0"/>
              </a:rPr>
              <a:t>= </a:t>
            </a:r>
            <a:r>
              <a:rPr lang="cs-CZ" sz="1400" i="1" dirty="0" smtClean="0">
                <a:latin typeface="Calibri" panose="020F0502020204030204" pitchFamily="34" charset="0"/>
              </a:rPr>
              <a:t>obce do 25 tis. obyvatel, bez vojenských újezdů</a:t>
            </a:r>
            <a:endParaRPr lang="cs-CZ" sz="1400" i="1" dirty="0">
              <a:latin typeface="Calibri" panose="020F0502020204030204" pitchFamily="34" charset="0"/>
            </a:endParaRPr>
          </a:p>
        </p:txBody>
      </p:sp>
      <p:graphicFrame>
        <p:nvGraphicFramePr>
          <p:cNvPr id="11" name="Zástupný symbol pro obsah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1333765"/>
              </p:ext>
            </p:extLst>
          </p:nvPr>
        </p:nvGraphicFramePr>
        <p:xfrm>
          <a:off x="683568" y="2060848"/>
          <a:ext cx="8162376" cy="403244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372176"/>
                <a:gridCol w="2790200"/>
              </a:tblGrid>
              <a:tr h="432048">
                <a:tc>
                  <a:txBody>
                    <a:bodyPr/>
                    <a:lstStyle/>
                    <a:p>
                      <a:pPr marL="84138" indent="0" algn="just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cs-CZ" sz="1800" b="1" dirty="0">
                          <a:effectLst/>
                          <a:latin typeface="Calibri" panose="020F0502020204030204" pitchFamily="34" charset="0"/>
                        </a:rPr>
                        <a:t>Počet MAS k </a:t>
                      </a:r>
                      <a:r>
                        <a:rPr lang="cs-CZ" sz="1800" b="1" dirty="0" smtClean="0">
                          <a:effectLst/>
                          <a:latin typeface="Calibri" panose="020F0502020204030204" pitchFamily="34" charset="0"/>
                        </a:rPr>
                        <a:t>15. 1. 2015</a:t>
                      </a:r>
                      <a:endParaRPr lang="cs-CZ" sz="1800" b="1" dirty="0">
                        <a:effectLst/>
                        <a:latin typeface="Calibri" panose="020F0502020204030204" pitchFamily="34" charset="0"/>
                        <a:ea typeface="Times New Roman"/>
                      </a:endParaRPr>
                    </a:p>
                  </a:txBody>
                  <a:tcPr marL="124935" marR="124935" marT="0" marB="0" anchor="ctr"/>
                </a:tc>
                <a:tc>
                  <a:txBody>
                    <a:bodyPr/>
                    <a:lstStyle/>
                    <a:p>
                      <a:pPr indent="180340"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cs-CZ" sz="1800" b="1" dirty="0" smtClean="0">
                          <a:effectLst/>
                          <a:latin typeface="Calibri" panose="020F0502020204030204" pitchFamily="34" charset="0"/>
                        </a:rPr>
                        <a:t>178  MAS</a:t>
                      </a:r>
                      <a:endParaRPr lang="cs-CZ" sz="1800" b="1" dirty="0">
                        <a:effectLst/>
                        <a:latin typeface="Calibri" panose="020F0502020204030204" pitchFamily="34" charset="0"/>
                        <a:ea typeface="Times New Roman"/>
                      </a:endParaRPr>
                    </a:p>
                  </a:txBody>
                  <a:tcPr marL="124935" marR="124935" marT="0" marB="0" anchor="ctr"/>
                </a:tc>
              </a:tr>
              <a:tr h="432048">
                <a:tc>
                  <a:txBody>
                    <a:bodyPr/>
                    <a:lstStyle/>
                    <a:p>
                      <a:pPr marL="84138" indent="0" algn="just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cs-CZ" sz="1800" b="1" dirty="0">
                          <a:effectLst/>
                          <a:latin typeface="Calibri" panose="020F0502020204030204" pitchFamily="34" charset="0"/>
                        </a:rPr>
                        <a:t>Počet obcí v území působnosti MAS</a:t>
                      </a:r>
                      <a:endParaRPr lang="cs-CZ" sz="1800" b="1" dirty="0">
                        <a:effectLst/>
                        <a:latin typeface="Calibri" panose="020F0502020204030204" pitchFamily="34" charset="0"/>
                        <a:ea typeface="Times New Roman"/>
                      </a:endParaRPr>
                    </a:p>
                  </a:txBody>
                  <a:tcPr marL="124935" marR="124935" marT="0" marB="0" anchor="ctr"/>
                </a:tc>
                <a:tc>
                  <a:txBody>
                    <a:bodyPr/>
                    <a:lstStyle/>
                    <a:p>
                      <a:pPr marL="0" indent="0"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cs-CZ" sz="1800" b="1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5 807</a:t>
                      </a:r>
                      <a:endParaRPr lang="cs-CZ" sz="18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/>
                      </a:endParaRPr>
                    </a:p>
                  </a:txBody>
                  <a:tcPr marL="124935" marR="124935" marT="0" marB="0" anchor="ctr"/>
                </a:tc>
              </a:tr>
              <a:tr h="504056">
                <a:tc>
                  <a:txBody>
                    <a:bodyPr/>
                    <a:lstStyle/>
                    <a:p>
                      <a:pPr marL="84138" indent="0" algn="just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cs-CZ" sz="1800" b="1" dirty="0" smtClean="0">
                          <a:effectLst/>
                          <a:latin typeface="Calibri" panose="020F0502020204030204" pitchFamily="34" charset="0"/>
                        </a:rPr>
                        <a:t>Porovnání počtu obcí v ČR</a:t>
                      </a:r>
                      <a:endParaRPr lang="cs-CZ" sz="1800" b="1" dirty="0">
                        <a:effectLst/>
                        <a:latin typeface="Calibri" panose="020F0502020204030204" pitchFamily="34" charset="0"/>
                        <a:ea typeface="Times New Roman"/>
                      </a:endParaRPr>
                    </a:p>
                  </a:txBody>
                  <a:tcPr marL="124935" marR="124935" marT="0" marB="0" anchor="ctr"/>
                </a:tc>
                <a:tc>
                  <a:txBody>
                    <a:bodyPr/>
                    <a:lstStyle/>
                    <a:p>
                      <a:pPr marL="0" indent="0"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cs-CZ" sz="1800" b="1" kern="12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93 %</a:t>
                      </a:r>
                      <a:endParaRPr lang="cs-CZ" sz="1800" b="1" kern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124935" marR="124935" marT="0" marB="0" anchor="ctr"/>
                </a:tc>
              </a:tr>
              <a:tr h="504056">
                <a:tc>
                  <a:txBody>
                    <a:bodyPr/>
                    <a:lstStyle/>
                    <a:p>
                      <a:pPr marL="84138" indent="0" algn="just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cs-CZ" sz="1800" b="1" dirty="0">
                          <a:effectLst/>
                          <a:latin typeface="Calibri" panose="020F0502020204030204" pitchFamily="34" charset="0"/>
                        </a:rPr>
                        <a:t>Počet </a:t>
                      </a:r>
                      <a:r>
                        <a:rPr lang="cs-CZ" sz="1800" b="1" kern="1200" dirty="0">
                          <a:solidFill>
                            <a:schemeClr val="lt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obyvatel</a:t>
                      </a:r>
                      <a:r>
                        <a:rPr lang="cs-CZ" sz="1800" b="1" dirty="0">
                          <a:effectLst/>
                          <a:latin typeface="Calibri" panose="020F0502020204030204" pitchFamily="34" charset="0"/>
                        </a:rPr>
                        <a:t> obcí v území působnosti MAS</a:t>
                      </a:r>
                      <a:endParaRPr lang="cs-CZ" sz="1800" b="1" dirty="0">
                        <a:effectLst/>
                        <a:latin typeface="Calibri" panose="020F0502020204030204" pitchFamily="34" charset="0"/>
                        <a:ea typeface="Times New Roman"/>
                      </a:endParaRPr>
                    </a:p>
                  </a:txBody>
                  <a:tcPr marL="124935" marR="12493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b="1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5 994 707</a:t>
                      </a:r>
                    </a:p>
                  </a:txBody>
                  <a:tcPr marL="124935" marR="124935" marT="0" marB="0" anchor="ctr"/>
                </a:tc>
              </a:tr>
              <a:tr h="432048">
                <a:tc>
                  <a:txBody>
                    <a:bodyPr/>
                    <a:lstStyle/>
                    <a:p>
                      <a:pPr marL="84138" indent="0" algn="l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cs-CZ" sz="1800" b="1" dirty="0">
                          <a:effectLst/>
                          <a:latin typeface="Calibri" panose="020F0502020204030204" pitchFamily="34" charset="0"/>
                        </a:rPr>
                        <a:t>Porovnání počtu obyvatel vůči ČR</a:t>
                      </a:r>
                      <a:endParaRPr lang="cs-CZ" sz="1800" b="1" dirty="0">
                        <a:effectLst/>
                        <a:latin typeface="Calibri" panose="020F0502020204030204" pitchFamily="34" charset="0"/>
                        <a:ea typeface="Times New Roman"/>
                      </a:endParaRPr>
                    </a:p>
                  </a:txBody>
                  <a:tcPr marL="124935" marR="124935" marT="0" marB="0" anchor="ctr"/>
                </a:tc>
                <a:tc>
                  <a:txBody>
                    <a:bodyPr/>
                    <a:lstStyle/>
                    <a:p>
                      <a:pPr marL="0" indent="0"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cs-CZ" sz="1800" b="1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57 </a:t>
                      </a:r>
                      <a:r>
                        <a:rPr lang="cs-CZ" sz="1800" b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%</a:t>
                      </a:r>
                      <a:endParaRPr lang="cs-CZ" sz="18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/>
                      </a:endParaRPr>
                    </a:p>
                  </a:txBody>
                  <a:tcPr marL="124935" marR="124935" marT="0" marB="0" anchor="ctr"/>
                </a:tc>
              </a:tr>
              <a:tr h="432048">
                <a:tc>
                  <a:txBody>
                    <a:bodyPr/>
                    <a:lstStyle/>
                    <a:p>
                      <a:pPr marL="84138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800" b="1" dirty="0" smtClean="0">
                          <a:effectLst/>
                          <a:latin typeface="Calibri" panose="020F0502020204030204" pitchFamily="34" charset="0"/>
                        </a:rPr>
                        <a:t>Porovnání počtu obyvatel vůči VENKOVU</a:t>
                      </a:r>
                      <a:r>
                        <a:rPr lang="en-US" sz="1800" b="1" dirty="0" smtClean="0">
                          <a:latin typeface="Calibri" panose="020F0502020204030204" pitchFamily="34" charset="0"/>
                        </a:rPr>
                        <a:t>*</a:t>
                      </a:r>
                      <a:r>
                        <a:rPr lang="cs-CZ" sz="1800" b="1" dirty="0" smtClean="0">
                          <a:latin typeface="Calibri" panose="020F0502020204030204" pitchFamily="34" charset="0"/>
                        </a:rPr>
                        <a:t> </a:t>
                      </a:r>
                      <a:endParaRPr lang="cs-CZ" sz="1800" b="1" dirty="0" smtClean="0">
                        <a:effectLst/>
                        <a:latin typeface="Calibri" panose="020F0502020204030204" pitchFamily="34" charset="0"/>
                        <a:ea typeface="Times New Roman"/>
                      </a:endParaRPr>
                    </a:p>
                  </a:txBody>
                  <a:tcPr marL="124935" marR="124935" marT="0" marB="0" anchor="ctr"/>
                </a:tc>
                <a:tc>
                  <a:txBody>
                    <a:bodyPr/>
                    <a:lstStyle/>
                    <a:p>
                      <a:pPr marL="0" indent="0"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cs-CZ" sz="1800" b="1" kern="1200" dirty="0" smtClean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93 %</a:t>
                      </a:r>
                      <a:endParaRPr lang="cs-CZ" sz="1800" b="1" kern="12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124935" marR="124935" marT="0" marB="0" anchor="ctr"/>
                </a:tc>
              </a:tr>
              <a:tr h="432048">
                <a:tc>
                  <a:txBody>
                    <a:bodyPr/>
                    <a:lstStyle/>
                    <a:p>
                      <a:pPr marL="84138" indent="0" algn="just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cs-CZ" sz="1800" b="1" dirty="0">
                          <a:effectLst/>
                          <a:latin typeface="Calibri" panose="020F0502020204030204" pitchFamily="34" charset="0"/>
                        </a:rPr>
                        <a:t>Výměra obcí v území působnosti MAS</a:t>
                      </a:r>
                      <a:endParaRPr lang="cs-CZ" sz="1800" b="1" dirty="0">
                        <a:effectLst/>
                        <a:latin typeface="Calibri" panose="020F0502020204030204" pitchFamily="34" charset="0"/>
                        <a:ea typeface="Times New Roman"/>
                      </a:endParaRPr>
                    </a:p>
                  </a:txBody>
                  <a:tcPr marL="124935" marR="124935" marT="0" marB="0" anchor="ctr"/>
                </a:tc>
                <a:tc>
                  <a:txBody>
                    <a:bodyPr/>
                    <a:lstStyle/>
                    <a:p>
                      <a:pPr marL="0" indent="0"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cs-CZ" sz="1800" b="1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70 626 km</a:t>
                      </a:r>
                      <a:r>
                        <a:rPr lang="cs-CZ" sz="1800" b="1" baseline="300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  <a:endParaRPr lang="cs-CZ" sz="18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/>
                      </a:endParaRPr>
                    </a:p>
                  </a:txBody>
                  <a:tcPr marL="124935" marR="124935" marT="0" marB="0" anchor="ctr"/>
                </a:tc>
              </a:tr>
              <a:tr h="504056">
                <a:tc>
                  <a:txBody>
                    <a:bodyPr/>
                    <a:lstStyle/>
                    <a:p>
                      <a:pPr marL="84138" indent="0" algn="l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cs-CZ" sz="1800" b="1" dirty="0">
                          <a:effectLst/>
                          <a:latin typeface="Calibri" panose="020F0502020204030204" pitchFamily="34" charset="0"/>
                        </a:rPr>
                        <a:t>Porovnání výměry vůči ČR</a:t>
                      </a:r>
                      <a:endParaRPr lang="cs-CZ" sz="1800" b="1" dirty="0">
                        <a:effectLst/>
                        <a:latin typeface="Calibri" panose="020F0502020204030204" pitchFamily="34" charset="0"/>
                        <a:ea typeface="Times New Roman"/>
                      </a:endParaRPr>
                    </a:p>
                  </a:txBody>
                  <a:tcPr marL="124935" marR="124935" marT="0" marB="0" anchor="ctr"/>
                </a:tc>
                <a:tc>
                  <a:txBody>
                    <a:bodyPr/>
                    <a:lstStyle/>
                    <a:p>
                      <a:pPr marL="0" indent="0"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cs-CZ" sz="1800" b="1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90 </a:t>
                      </a:r>
                      <a:r>
                        <a:rPr lang="cs-CZ" sz="1800" b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%</a:t>
                      </a:r>
                      <a:endParaRPr lang="cs-CZ" sz="18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/>
                      </a:endParaRPr>
                    </a:p>
                  </a:txBody>
                  <a:tcPr marL="124935" marR="124935" marT="0" marB="0" anchor="ctr"/>
                </a:tc>
              </a:tr>
              <a:tr h="360040">
                <a:tc>
                  <a:txBody>
                    <a:bodyPr/>
                    <a:lstStyle/>
                    <a:p>
                      <a:pPr marL="84138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800" b="1" dirty="0" smtClean="0">
                          <a:effectLst/>
                          <a:latin typeface="Calibri" panose="020F0502020204030204" pitchFamily="34" charset="0"/>
                        </a:rPr>
                        <a:t>Porovnání výměry vůči </a:t>
                      </a:r>
                      <a:r>
                        <a:rPr lang="cs-CZ" sz="1800" b="1" baseline="0" dirty="0" smtClean="0">
                          <a:effectLst/>
                          <a:latin typeface="Calibri" panose="020F0502020204030204" pitchFamily="34" charset="0"/>
                        </a:rPr>
                        <a:t> VENKOVU</a:t>
                      </a:r>
                      <a:r>
                        <a:rPr lang="en-US" sz="1800" b="1" dirty="0" smtClean="0">
                          <a:latin typeface="Calibri" panose="020F0502020204030204" pitchFamily="34" charset="0"/>
                        </a:rPr>
                        <a:t>*</a:t>
                      </a:r>
                      <a:r>
                        <a:rPr lang="cs-CZ" sz="1800" b="1" dirty="0" smtClean="0">
                          <a:latin typeface="Calibri" panose="020F0502020204030204" pitchFamily="34" charset="0"/>
                        </a:rPr>
                        <a:t> </a:t>
                      </a:r>
                      <a:endParaRPr lang="cs-CZ" sz="1800" b="1" dirty="0" smtClean="0">
                        <a:effectLst/>
                        <a:latin typeface="Calibri" panose="020F0502020204030204" pitchFamily="34" charset="0"/>
                        <a:ea typeface="Times New Roman"/>
                      </a:endParaRPr>
                    </a:p>
                  </a:txBody>
                  <a:tcPr marL="124935" marR="124935" marT="0" marB="0" anchor="ctr"/>
                </a:tc>
                <a:tc>
                  <a:txBody>
                    <a:bodyPr/>
                    <a:lstStyle/>
                    <a:p>
                      <a:pPr marL="0" indent="0"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cs-CZ" sz="1800" b="1" kern="1200" dirty="0" smtClean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95</a:t>
                      </a:r>
                      <a:r>
                        <a:rPr lang="cs-CZ" sz="1800" b="1" kern="1200" baseline="0" dirty="0" smtClean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cs-CZ" sz="1800" b="1" kern="1200" dirty="0" smtClean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%</a:t>
                      </a:r>
                      <a:endParaRPr lang="cs-CZ" sz="1800" b="1" kern="12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124935" marR="124935" marT="0" marB="0" anchor="ctr"/>
                </a:tc>
              </a:tr>
            </a:tbl>
          </a:graphicData>
        </a:graphic>
      </p:graphicFrame>
      <p:graphicFrame>
        <p:nvGraphicFramePr>
          <p:cNvPr id="12" name="Tabulka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46578119"/>
              </p:ext>
            </p:extLst>
          </p:nvPr>
        </p:nvGraphicFramePr>
        <p:xfrm>
          <a:off x="4015699" y="6237312"/>
          <a:ext cx="4732766" cy="1905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533369"/>
                <a:gridCol w="1433091"/>
                <a:gridCol w="1766306"/>
              </a:tblGrid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b="1" u="none" strike="noStrike" dirty="0">
                          <a:effectLst/>
                          <a:latin typeface="Calibri" panose="020F0502020204030204" pitchFamily="34" charset="0"/>
                        </a:rPr>
                        <a:t>mimo </a:t>
                      </a:r>
                      <a:r>
                        <a:rPr lang="cs-CZ" sz="1100" b="1" u="none" strike="noStrike" dirty="0" smtClean="0">
                          <a:effectLst/>
                          <a:latin typeface="Calibri" panose="020F0502020204030204" pitchFamily="34" charset="0"/>
                        </a:rPr>
                        <a:t>MAS (</a:t>
                      </a:r>
                      <a:r>
                        <a:rPr lang="cs-CZ" sz="1100" b="1" u="none" strike="noStrike" dirty="0" err="1" smtClean="0">
                          <a:effectLst/>
                          <a:latin typeface="Calibri" panose="020F0502020204030204" pitchFamily="34" charset="0"/>
                        </a:rPr>
                        <a:t>nazapojeno</a:t>
                      </a:r>
                      <a:r>
                        <a:rPr lang="cs-CZ" sz="1100" b="1" u="none" strike="noStrike" dirty="0" smtClean="0">
                          <a:effectLst/>
                          <a:latin typeface="Calibri" panose="020F0502020204030204" pitchFamily="34" charset="0"/>
                        </a:rPr>
                        <a:t>)</a:t>
                      </a:r>
                      <a:endParaRPr lang="cs-CZ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100" b="1" u="none" strike="noStrike" dirty="0" smtClean="0">
                          <a:effectLst/>
                          <a:latin typeface="Calibri" panose="020F0502020204030204" pitchFamily="34" charset="0"/>
                        </a:rPr>
                        <a:t>397 obcí</a:t>
                      </a:r>
                      <a:endParaRPr lang="cs-CZ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100" b="1" u="none" strike="noStrike" dirty="0" smtClean="0">
                          <a:effectLst/>
                          <a:latin typeface="Calibri" panose="020F0502020204030204" pitchFamily="34" charset="0"/>
                        </a:rPr>
                        <a:t>423 750 obyvatel</a:t>
                      </a:r>
                      <a:endParaRPr lang="cs-CZ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  <p:sp>
        <p:nvSpPr>
          <p:cNvPr id="9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6660232" y="6545237"/>
            <a:ext cx="2016224" cy="312763"/>
          </a:xfrm>
        </p:spPr>
        <p:txBody>
          <a:bodyPr/>
          <a:lstStyle/>
          <a:p>
            <a:r>
              <a:rPr lang="cs-CZ" sz="1400" b="1" dirty="0" smtClean="0">
                <a:latin typeface="Calibri" panose="020F0502020204030204" pitchFamily="34" charset="0"/>
              </a:rPr>
              <a:t>www.nsmascr.cz</a:t>
            </a:r>
            <a:endParaRPr lang="cs-CZ" sz="1400" b="1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503929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smtClean="0"/>
              <a:t>12. září 2014</a:t>
            </a:r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dirty="0" smtClean="0"/>
              <a:t>www.nsmascr.cz</a:t>
            </a:r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37F621-41B8-4A95-AF2C-D8621EE95210}" type="slidenum">
              <a:rPr lang="cs-CZ" smtClean="0"/>
              <a:pPr/>
              <a:t>6</a:t>
            </a:fld>
            <a:endParaRPr lang="cs-CZ" dirty="0"/>
          </a:p>
        </p:txBody>
      </p:sp>
      <p:sp>
        <p:nvSpPr>
          <p:cNvPr id="8" name="Zástupný symbol pro obsah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1026" name="Picture 2" descr="C:\Users\olga\Documents\NS_MAS\Bila mista akutalizace\prehledy kraj 01_2015\mapa mas 12 2014_min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91838"/>
            <a:ext cx="9144000" cy="64661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564561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smtClean="0"/>
              <a:t>12. září 2014</a:t>
            </a:r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dirty="0" smtClean="0"/>
              <a:t>www.nsmascr.cz</a:t>
            </a:r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37F621-41B8-4A95-AF2C-D8621EE95210}" type="slidenum">
              <a:rPr lang="cs-CZ" smtClean="0"/>
              <a:pPr/>
              <a:t>7</a:t>
            </a:fld>
            <a:endParaRPr lang="cs-CZ" dirty="0"/>
          </a:p>
        </p:txBody>
      </p:sp>
      <p:sp>
        <p:nvSpPr>
          <p:cNvPr id="8" name="Zástupný symbol pro obsah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2050" name="Picture 2" descr="C:\Users\olga\Documents\NS_MAS\Bila mista akutalizace\prehledy kraj 01_2015\mapa mas_1_2015_inverzni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389918"/>
            <a:ext cx="9144000" cy="64680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14036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/>
            <a:r>
              <a:rPr lang="cs-CZ" b="1" cap="all" dirty="0" smtClean="0">
                <a:latin typeface="Calibri" panose="020F0502020204030204" pitchFamily="34" charset="0"/>
              </a:rPr>
              <a:t>S</a:t>
            </a:r>
            <a:r>
              <a:rPr lang="cs-CZ" b="1" dirty="0" smtClean="0">
                <a:latin typeface="Calibri" panose="020F0502020204030204" pitchFamily="34" charset="0"/>
              </a:rPr>
              <a:t>trategie komunitně vedeného místního rozvoje (SCLLD)</a:t>
            </a:r>
            <a:endParaRPr lang="cs-CZ" b="1" dirty="0">
              <a:latin typeface="Calibri" panose="020F0502020204030204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44335" y="1916832"/>
            <a:ext cx="8712968" cy="4680520"/>
          </a:xfrm>
        </p:spPr>
        <p:txBody>
          <a:bodyPr>
            <a:normAutofit lnSpcReduction="10000"/>
          </a:bodyPr>
          <a:lstStyle/>
          <a:p>
            <a:r>
              <a:rPr lang="cs-CZ" b="1" dirty="0" smtClean="0">
                <a:latin typeface="Calibri" pitchFamily="34" charset="0"/>
              </a:rPr>
              <a:t>Standardizace </a:t>
            </a:r>
            <a:r>
              <a:rPr lang="cs-CZ" b="1" dirty="0">
                <a:latin typeface="Calibri" pitchFamily="34" charset="0"/>
              </a:rPr>
              <a:t>MAS</a:t>
            </a:r>
          </a:p>
          <a:p>
            <a:pPr lvl="1"/>
            <a:r>
              <a:rPr lang="cs-CZ" dirty="0" smtClean="0">
                <a:latin typeface="Calibri" pitchFamily="34" charset="0"/>
              </a:rPr>
              <a:t>nutnost </a:t>
            </a:r>
            <a:r>
              <a:rPr lang="cs-CZ" dirty="0">
                <a:latin typeface="Calibri" pitchFamily="34" charset="0"/>
              </a:rPr>
              <a:t>pro čerpání z ESI </a:t>
            </a:r>
            <a:r>
              <a:rPr lang="cs-CZ" dirty="0" smtClean="0">
                <a:latin typeface="Calibri" pitchFamily="34" charset="0"/>
              </a:rPr>
              <a:t>fondů</a:t>
            </a:r>
          </a:p>
          <a:p>
            <a:pPr lvl="1"/>
            <a:r>
              <a:rPr lang="cs-CZ" dirty="0">
                <a:latin typeface="Calibri" pitchFamily="34" charset="0"/>
              </a:rPr>
              <a:t>p</a:t>
            </a:r>
            <a:r>
              <a:rPr lang="cs-CZ" dirty="0" smtClean="0">
                <a:latin typeface="Calibri" pitchFamily="34" charset="0"/>
              </a:rPr>
              <a:t>rovádí </a:t>
            </a:r>
            <a:r>
              <a:rPr lang="cs-CZ" dirty="0">
                <a:latin typeface="Calibri" pitchFamily="34" charset="0"/>
              </a:rPr>
              <a:t>MZe</a:t>
            </a:r>
          </a:p>
          <a:p>
            <a:pPr lvl="1"/>
            <a:r>
              <a:rPr lang="cs-CZ" dirty="0" smtClean="0">
                <a:latin typeface="Calibri" pitchFamily="34" charset="0"/>
              </a:rPr>
              <a:t>příjem </a:t>
            </a:r>
            <a:r>
              <a:rPr lang="cs-CZ" dirty="0">
                <a:latin typeface="Calibri" pitchFamily="34" charset="0"/>
              </a:rPr>
              <a:t>žádostí o standardizaci MAS </a:t>
            </a:r>
            <a:endParaRPr lang="cs-CZ" dirty="0" smtClean="0">
              <a:latin typeface="Calibri" pitchFamily="34" charset="0"/>
            </a:endParaRPr>
          </a:p>
          <a:p>
            <a:pPr lvl="2"/>
            <a:r>
              <a:rPr lang="cs-CZ" dirty="0" smtClean="0">
                <a:latin typeface="Calibri" pitchFamily="34" charset="0"/>
              </a:rPr>
              <a:t>24</a:t>
            </a:r>
            <a:r>
              <a:rPr lang="cs-CZ" dirty="0">
                <a:latin typeface="Calibri" pitchFamily="34" charset="0"/>
              </a:rPr>
              <a:t>. 11. 2014 – 22. 5. 2015</a:t>
            </a:r>
          </a:p>
          <a:p>
            <a:r>
              <a:rPr lang="cs-CZ" b="1" dirty="0">
                <a:latin typeface="Calibri" pitchFamily="34" charset="0"/>
              </a:rPr>
              <a:t>schválení programů ze strany EK</a:t>
            </a:r>
          </a:p>
          <a:p>
            <a:pPr lvl="1"/>
            <a:r>
              <a:rPr lang="cs-CZ" dirty="0">
                <a:latin typeface="Calibri" pitchFamily="34" charset="0"/>
              </a:rPr>
              <a:t>předpoklad </a:t>
            </a:r>
            <a:r>
              <a:rPr lang="cs-CZ" dirty="0" smtClean="0">
                <a:latin typeface="Calibri" pitchFamily="34" charset="0"/>
              </a:rPr>
              <a:t>1. pol.2015 </a:t>
            </a:r>
            <a:endParaRPr lang="cs-CZ" dirty="0">
              <a:latin typeface="Calibri" pitchFamily="34" charset="0"/>
            </a:endParaRPr>
          </a:p>
          <a:p>
            <a:r>
              <a:rPr lang="cs-CZ" b="1" dirty="0" smtClean="0">
                <a:latin typeface="Calibri" pitchFamily="34" charset="0"/>
              </a:rPr>
              <a:t>příjem </a:t>
            </a:r>
            <a:r>
              <a:rPr lang="cs-CZ" b="1" dirty="0">
                <a:latin typeface="Calibri" pitchFamily="34" charset="0"/>
              </a:rPr>
              <a:t>SCLLD k hodnocení (MMR)</a:t>
            </a:r>
          </a:p>
          <a:p>
            <a:pPr lvl="1"/>
            <a:r>
              <a:rPr lang="cs-CZ" dirty="0">
                <a:latin typeface="Calibri" pitchFamily="34" charset="0"/>
              </a:rPr>
              <a:t>výzva bude vyhlášena 3 měsíce od příjmu standardizace</a:t>
            </a:r>
          </a:p>
          <a:p>
            <a:r>
              <a:rPr lang="cs-CZ" b="1" dirty="0">
                <a:latin typeface="Calibri" pitchFamily="34" charset="0"/>
              </a:rPr>
              <a:t>schválení strategií </a:t>
            </a:r>
          </a:p>
          <a:p>
            <a:pPr lvl="1"/>
            <a:r>
              <a:rPr lang="cs-CZ" dirty="0">
                <a:latin typeface="Calibri" pitchFamily="34" charset="0"/>
              </a:rPr>
              <a:t>cca ½ roku po příjmu SCLLD (vliv má doplňování SCLLD)</a:t>
            </a:r>
            <a:endParaRPr lang="cs-CZ" sz="2050" dirty="0">
              <a:latin typeface="Calibri" panose="020F0502020204030204" pitchFamily="34" charset="0"/>
            </a:endParaRPr>
          </a:p>
          <a:p>
            <a:pPr marL="723900" lvl="1" indent="-190500"/>
            <a:endParaRPr lang="cs-CZ" sz="2000" dirty="0">
              <a:latin typeface="Calibri" panose="020F0502020204030204" pitchFamily="34" charset="0"/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37F621-41B8-4A95-AF2C-D8621EE95210}" type="slidenum">
              <a:rPr lang="cs-CZ" smtClean="0"/>
              <a:pPr/>
              <a:t>8</a:t>
            </a:fld>
            <a:endParaRPr lang="cs-CZ" dirty="0"/>
          </a:p>
        </p:txBody>
      </p:sp>
      <p:sp>
        <p:nvSpPr>
          <p:cNvPr id="7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6660232" y="6545237"/>
            <a:ext cx="2016224" cy="312763"/>
          </a:xfrm>
        </p:spPr>
        <p:txBody>
          <a:bodyPr/>
          <a:lstStyle/>
          <a:p>
            <a:r>
              <a:rPr lang="cs-CZ" sz="1400" b="1" dirty="0" smtClean="0">
                <a:latin typeface="Calibri" panose="020F0502020204030204" pitchFamily="34" charset="0"/>
              </a:rPr>
              <a:t>www.nsmascr.cz</a:t>
            </a:r>
            <a:endParaRPr lang="cs-CZ" sz="1400" b="1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387263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b="1" dirty="0">
                <a:latin typeface="Calibri" panose="020F0502020204030204" pitchFamily="34" charset="0"/>
              </a:rPr>
              <a:t>Kolik dokumentů se bude zpracovávat?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0" y="1916832"/>
            <a:ext cx="8820472" cy="4824536"/>
          </a:xfrm>
        </p:spPr>
        <p:txBody>
          <a:bodyPr>
            <a:normAutofit/>
          </a:bodyPr>
          <a:lstStyle/>
          <a:p>
            <a:pPr algn="just"/>
            <a:r>
              <a:rPr lang="cs-CZ" sz="2500" b="1" dirty="0" smtClean="0">
                <a:latin typeface="Calibri" panose="020F0502020204030204" pitchFamily="34" charset="0"/>
              </a:rPr>
              <a:t>Charakteristika </a:t>
            </a:r>
            <a:r>
              <a:rPr lang="cs-CZ" sz="2500" b="1" dirty="0">
                <a:latin typeface="Calibri" panose="020F0502020204030204" pitchFamily="34" charset="0"/>
              </a:rPr>
              <a:t>MAS </a:t>
            </a:r>
            <a:r>
              <a:rPr lang="cs-CZ" sz="2500" dirty="0">
                <a:latin typeface="Calibri" panose="020F0502020204030204" pitchFamily="34" charset="0"/>
              </a:rPr>
              <a:t>– standardizace místních akčních skupin </a:t>
            </a:r>
            <a:endParaRPr lang="cs-CZ" sz="2500" dirty="0" smtClean="0">
              <a:latin typeface="Calibri" panose="020F0502020204030204" pitchFamily="34" charset="0"/>
            </a:endParaRPr>
          </a:p>
          <a:p>
            <a:pPr lvl="0" algn="just"/>
            <a:r>
              <a:rPr lang="cs-CZ" sz="2500" b="1" dirty="0" smtClean="0">
                <a:latin typeface="Calibri" panose="020F0502020204030204" pitchFamily="34" charset="0"/>
              </a:rPr>
              <a:t>Strategie </a:t>
            </a:r>
            <a:r>
              <a:rPr lang="cs-CZ" sz="2500" b="1" dirty="0">
                <a:latin typeface="Calibri" panose="020F0502020204030204" pitchFamily="34" charset="0"/>
              </a:rPr>
              <a:t>komunitně vedeného místního rozvoje území MAS</a:t>
            </a:r>
          </a:p>
          <a:p>
            <a:pPr lvl="1" algn="just"/>
            <a:r>
              <a:rPr lang="cs-CZ" sz="2500" dirty="0">
                <a:latin typeface="Calibri" panose="020F0502020204030204" pitchFamily="34" charset="0"/>
              </a:rPr>
              <a:t>A</a:t>
            </a:r>
            <a:r>
              <a:rPr lang="cs-CZ" sz="2500" dirty="0" smtClean="0">
                <a:latin typeface="Calibri" panose="020F0502020204030204" pitchFamily="34" charset="0"/>
              </a:rPr>
              <a:t>nalytická </a:t>
            </a:r>
            <a:r>
              <a:rPr lang="cs-CZ" sz="2500" dirty="0">
                <a:latin typeface="Calibri" panose="020F0502020204030204" pitchFamily="34" charset="0"/>
              </a:rPr>
              <a:t>a Strategická část </a:t>
            </a:r>
            <a:r>
              <a:rPr lang="cs-CZ" sz="2500" dirty="0" smtClean="0">
                <a:latin typeface="Calibri" panose="020F0502020204030204" pitchFamily="34" charset="0"/>
              </a:rPr>
              <a:t>SCLLD (.</a:t>
            </a:r>
            <a:r>
              <a:rPr lang="cs-CZ" sz="2500" dirty="0" err="1" smtClean="0">
                <a:latin typeface="Calibri" panose="020F0502020204030204" pitchFamily="34" charset="0"/>
              </a:rPr>
              <a:t>pdf</a:t>
            </a:r>
            <a:r>
              <a:rPr lang="cs-CZ" sz="2500" dirty="0" smtClean="0">
                <a:latin typeface="Calibri" panose="020F0502020204030204" pitchFamily="34" charset="0"/>
              </a:rPr>
              <a:t> dokument)</a:t>
            </a:r>
            <a:endParaRPr lang="cs-CZ" sz="2500" dirty="0">
              <a:latin typeface="Calibri" panose="020F0502020204030204" pitchFamily="34" charset="0"/>
            </a:endParaRPr>
          </a:p>
          <a:p>
            <a:pPr lvl="1" algn="just"/>
            <a:r>
              <a:rPr lang="cs-CZ" sz="2500" dirty="0">
                <a:latin typeface="Calibri" panose="020F0502020204030204" pitchFamily="34" charset="0"/>
              </a:rPr>
              <a:t>I</a:t>
            </a:r>
            <a:r>
              <a:rPr lang="cs-CZ" sz="2500" dirty="0" smtClean="0">
                <a:latin typeface="Calibri" panose="020F0502020204030204" pitchFamily="34" charset="0"/>
              </a:rPr>
              <a:t>mplementační </a:t>
            </a:r>
            <a:r>
              <a:rPr lang="cs-CZ" sz="2500" dirty="0">
                <a:latin typeface="Calibri" panose="020F0502020204030204" pitchFamily="34" charset="0"/>
              </a:rPr>
              <a:t>část SCLLD formou Programových rámců a jejich </a:t>
            </a:r>
            <a:r>
              <a:rPr lang="cs-CZ" sz="2500" dirty="0" smtClean="0">
                <a:latin typeface="Calibri" panose="020F0502020204030204" pitchFamily="34" charset="0"/>
              </a:rPr>
              <a:t>vazeb </a:t>
            </a:r>
            <a:endParaRPr lang="cs-CZ" sz="2500" dirty="0">
              <a:latin typeface="Calibri" panose="020F0502020204030204" pitchFamily="34" charset="0"/>
            </a:endParaRPr>
          </a:p>
          <a:p>
            <a:pPr lvl="1" algn="just"/>
            <a:r>
              <a:rPr lang="cs-CZ" sz="2500" dirty="0" smtClean="0">
                <a:latin typeface="Calibri" panose="020F0502020204030204" pitchFamily="34" charset="0"/>
              </a:rPr>
              <a:t>případně </a:t>
            </a:r>
            <a:r>
              <a:rPr lang="cs-CZ" sz="2500" dirty="0">
                <a:latin typeface="Calibri" panose="020F0502020204030204" pitchFamily="34" charset="0"/>
              </a:rPr>
              <a:t>Akční plán pro vlastní zdroje – pro projekty a aktivity naplňující SCLLD, které budou zajištěné z místních zdrojů </a:t>
            </a: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37F621-41B8-4A95-AF2C-D8621EE95210}" type="slidenum">
              <a:rPr lang="cs-CZ" smtClean="0"/>
              <a:pPr/>
              <a:t>9</a:t>
            </a:fld>
            <a:endParaRPr lang="cs-CZ" dirty="0"/>
          </a:p>
        </p:txBody>
      </p:sp>
      <p:sp>
        <p:nvSpPr>
          <p:cNvPr id="7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6660232" y="6545237"/>
            <a:ext cx="2016224" cy="312763"/>
          </a:xfrm>
        </p:spPr>
        <p:txBody>
          <a:bodyPr/>
          <a:lstStyle/>
          <a:p>
            <a:r>
              <a:rPr lang="cs-CZ" sz="1400" b="1" dirty="0" smtClean="0">
                <a:latin typeface="Calibri" panose="020F0502020204030204" pitchFamily="34" charset="0"/>
              </a:rPr>
              <a:t>www.nsmascr.cz</a:t>
            </a:r>
            <a:endParaRPr lang="cs-CZ" sz="1400" b="1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18046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KVMR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Museo NS MAS">
      <a:majorFont>
        <a:latin typeface="Museo 900"/>
        <a:ea typeface=""/>
        <a:cs typeface=""/>
      </a:majorFont>
      <a:minorFont>
        <a:latin typeface="Museo 500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KVMR</Template>
  <TotalTime>1859</TotalTime>
  <Words>1563</Words>
  <Application>Microsoft Office PowerPoint</Application>
  <PresentationFormat>Předvádění na obrazovce (4:3)</PresentationFormat>
  <Paragraphs>337</Paragraphs>
  <Slides>33</Slides>
  <Notes>1</Notes>
  <HiddenSlides>0</HiddenSlides>
  <MMClips>0</MMClips>
  <ScaleCrop>false</ScaleCrop>
  <HeadingPairs>
    <vt:vector size="6" baseType="variant">
      <vt:variant>
        <vt:lpstr>Použitá písma</vt:lpstr>
      </vt:variant>
      <vt:variant>
        <vt:i4>8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33</vt:i4>
      </vt:variant>
    </vt:vector>
  </HeadingPairs>
  <TitlesOfParts>
    <vt:vector size="42" baseType="lpstr">
      <vt:lpstr>Times New Roman</vt:lpstr>
      <vt:lpstr>Museo 700</vt:lpstr>
      <vt:lpstr>EUAlbertina</vt:lpstr>
      <vt:lpstr>Museo 500</vt:lpstr>
      <vt:lpstr>Arial</vt:lpstr>
      <vt:lpstr>Calibri</vt:lpstr>
      <vt:lpstr>Museo 900</vt:lpstr>
      <vt:lpstr>Courier New</vt:lpstr>
      <vt:lpstr>KVMR</vt:lpstr>
      <vt:lpstr>Integrovaný nástroj CLLD v Operačních programech  Komunitně vedený místní rozvoj</vt:lpstr>
      <vt:lpstr>Základní pojmy</vt:lpstr>
      <vt:lpstr>Základní pojmy</vt:lpstr>
      <vt:lpstr>LEADER  jako jedna z hlavních metod pro rozvoj regionu</vt:lpstr>
      <vt:lpstr>Územní působnost MAS</vt:lpstr>
      <vt:lpstr>Prezentace aplikace PowerPoint</vt:lpstr>
      <vt:lpstr>Prezentace aplikace PowerPoint</vt:lpstr>
      <vt:lpstr>Strategie komunitně vedeného místního rozvoje (SCLLD)</vt:lpstr>
      <vt:lpstr>Kolik dokumentů se bude zpracovávat?</vt:lpstr>
      <vt:lpstr>Územní působnost MAS </vt:lpstr>
      <vt:lpstr>Místní akční skupina </vt:lpstr>
      <vt:lpstr>Orgány MAS </vt:lpstr>
      <vt:lpstr>Kancelář MAS </vt:lpstr>
      <vt:lpstr>Závazné části SCLLD</vt:lpstr>
      <vt:lpstr>Kolik žádostí se bude podávat?</vt:lpstr>
      <vt:lpstr>Kolik žádostí se bude podávat?</vt:lpstr>
      <vt:lpstr>Obsahové posouzení SCLLD s OP</vt:lpstr>
      <vt:lpstr>Možnosti zapojení subjektu do MAS</vt:lpstr>
      <vt:lpstr>CLLD dle Dohody o partnerství</vt:lpstr>
      <vt:lpstr>Alokace CLLD 2014–2020 (stav k září 2014*)</vt:lpstr>
      <vt:lpstr>CLLD v IROP</vt:lpstr>
      <vt:lpstr>CLLD v IROP</vt:lpstr>
      <vt:lpstr>CLLD v OPŽP</vt:lpstr>
      <vt:lpstr>CLLD v OPŽP</vt:lpstr>
      <vt:lpstr>CLLD v OPŽP</vt:lpstr>
      <vt:lpstr>CLLD v OPŽP</vt:lpstr>
      <vt:lpstr>CLLD v OPZ</vt:lpstr>
      <vt:lpstr>CLLD v OPZ</vt:lpstr>
      <vt:lpstr>CLLD v OPZ</vt:lpstr>
      <vt:lpstr>CLLD v PRV</vt:lpstr>
      <vt:lpstr>CLLD v PRV</vt:lpstr>
      <vt:lpstr>CLLD v PRV</vt:lpstr>
      <vt:lpstr>Děkuji za pozornost</vt:lpstr>
    </vt:vector>
  </TitlesOfParts>
  <Company>HP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Venkov po roce 2014</dc:title>
  <dc:creator>Václav Pošmurný</dc:creator>
  <cp:lastModifiedBy>Gabriela Geherová</cp:lastModifiedBy>
  <cp:revision>279</cp:revision>
  <cp:lastPrinted>2014-10-13T12:08:22Z</cp:lastPrinted>
  <dcterms:created xsi:type="dcterms:W3CDTF">2012-10-28T10:06:04Z</dcterms:created>
  <dcterms:modified xsi:type="dcterms:W3CDTF">2015-02-10T09:34:18Z</dcterms:modified>
</cp:coreProperties>
</file>