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656E-689B-4437-BBAA-CAF5D5D0F09C}" type="datetimeFigureOut">
              <a:rPr lang="cs-CZ" smtClean="0"/>
              <a:t>25.5.2015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83F9-78B4-4C89-BBCA-602136EAE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64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656E-689B-4437-BBAA-CAF5D5D0F09C}" type="datetimeFigureOut">
              <a:rPr lang="cs-CZ" smtClean="0"/>
              <a:t>25.5.2015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83F9-78B4-4C89-BBCA-602136EAE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311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656E-689B-4437-BBAA-CAF5D5D0F09C}" type="datetimeFigureOut">
              <a:rPr lang="cs-CZ" smtClean="0"/>
              <a:t>25.5.2015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83F9-78B4-4C89-BBCA-602136EAE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13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656E-689B-4437-BBAA-CAF5D5D0F09C}" type="datetimeFigureOut">
              <a:rPr lang="cs-CZ" smtClean="0"/>
              <a:t>25.5.2015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83F9-78B4-4C89-BBCA-602136EAE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5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656E-689B-4437-BBAA-CAF5D5D0F09C}" type="datetimeFigureOut">
              <a:rPr lang="cs-CZ" smtClean="0"/>
              <a:t>25.5.2015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83F9-78B4-4C89-BBCA-602136EAE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414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656E-689B-4437-BBAA-CAF5D5D0F09C}" type="datetimeFigureOut">
              <a:rPr lang="cs-CZ" smtClean="0"/>
              <a:t>25.5.2015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83F9-78B4-4C89-BBCA-602136EAE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54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656E-689B-4437-BBAA-CAF5D5D0F09C}" type="datetimeFigureOut">
              <a:rPr lang="cs-CZ" smtClean="0"/>
              <a:t>25.5.2015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83F9-78B4-4C89-BBCA-602136EAE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43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656E-689B-4437-BBAA-CAF5D5D0F09C}" type="datetimeFigureOut">
              <a:rPr lang="cs-CZ" smtClean="0"/>
              <a:t>25.5.2015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83F9-78B4-4C89-BBCA-602136EAE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74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656E-689B-4437-BBAA-CAF5D5D0F09C}" type="datetimeFigureOut">
              <a:rPr lang="cs-CZ" smtClean="0"/>
              <a:t>25.5.2015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83F9-78B4-4C89-BBCA-602136EAE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43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656E-689B-4437-BBAA-CAF5D5D0F09C}" type="datetimeFigureOut">
              <a:rPr lang="cs-CZ" smtClean="0"/>
              <a:t>25.5.2015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83F9-78B4-4C89-BBCA-602136EAE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82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656E-689B-4437-BBAA-CAF5D5D0F09C}" type="datetimeFigureOut">
              <a:rPr lang="cs-CZ" smtClean="0"/>
              <a:t>25.5.2015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83F9-78B4-4C89-BBCA-602136EAE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08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D656E-689B-4437-BBAA-CAF5D5D0F09C}" type="datetimeFigureOut">
              <a:rPr lang="cs-CZ" smtClean="0"/>
              <a:t>25.5.2015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883F9-78B4-4C89-BBCA-602136EAE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56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cs-CZ" altLang="fr-FR" sz="3200" b="1" smtClean="0">
                <a:solidFill>
                  <a:schemeClr val="accent1">
                    <a:lumMod val="75000"/>
                  </a:schemeClr>
                </a:solidFill>
                <a:ea typeface="+mj-ea"/>
              </a:rPr>
              <a:t/>
            </a:r>
            <a:br>
              <a:rPr lang="cs-CZ" altLang="fr-FR" sz="3200" b="1" smtClean="0">
                <a:solidFill>
                  <a:schemeClr val="accent1">
                    <a:lumMod val="75000"/>
                  </a:schemeClr>
                </a:solidFill>
                <a:ea typeface="+mj-ea"/>
              </a:rPr>
            </a:br>
            <a:r>
              <a:rPr lang="cs-CZ" altLang="fr-FR" sz="3200" b="1" smtClean="0">
                <a:solidFill>
                  <a:srgbClr val="00B050"/>
                </a:solidFill>
                <a:ea typeface="+mj-ea"/>
              </a:rPr>
              <a:t>PŘ</a:t>
            </a:r>
            <a:r>
              <a:rPr lang="fr-FR" altLang="fr-FR" sz="3200" b="1" smtClean="0">
                <a:solidFill>
                  <a:srgbClr val="00B050"/>
                </a:solidFill>
                <a:ea typeface="+mj-ea"/>
              </a:rPr>
              <a:t>EDS</a:t>
            </a:r>
            <a:r>
              <a:rPr lang="cs-CZ" altLang="fr-FR" sz="3200" b="1" smtClean="0">
                <a:solidFill>
                  <a:srgbClr val="00B050"/>
                </a:solidFill>
                <a:ea typeface="+mj-ea"/>
              </a:rPr>
              <a:t>TAVENÍ KONFERENCE COP21</a:t>
            </a:r>
            <a:br>
              <a:rPr lang="cs-CZ" altLang="fr-FR" sz="3200" b="1" smtClean="0">
                <a:solidFill>
                  <a:srgbClr val="00B050"/>
                </a:solidFill>
                <a:ea typeface="+mj-ea"/>
              </a:rPr>
            </a:br>
            <a:r>
              <a:rPr lang="cs-CZ" altLang="fr-FR" sz="2400" b="1" smtClean="0">
                <a:solidFill>
                  <a:srgbClr val="00B050"/>
                </a:solidFill>
                <a:ea typeface="+mj-ea"/>
              </a:rPr>
              <a:t>(Paříž, 30. listopadu – 11. prosince 2015)</a:t>
            </a:r>
            <a:br>
              <a:rPr lang="cs-CZ" altLang="fr-FR" sz="2400" b="1" smtClean="0">
                <a:solidFill>
                  <a:srgbClr val="00B050"/>
                </a:solidFill>
                <a:ea typeface="+mj-ea"/>
              </a:rPr>
            </a:br>
            <a:r>
              <a:rPr lang="cs-CZ" altLang="fr-FR" sz="2400" b="1" smtClean="0">
                <a:solidFill>
                  <a:srgbClr val="00B050"/>
                </a:solidFill>
                <a:ea typeface="+mj-ea"/>
              </a:rPr>
              <a:t/>
            </a:r>
            <a:br>
              <a:rPr lang="cs-CZ" altLang="fr-FR" sz="2400" b="1" smtClean="0">
                <a:solidFill>
                  <a:srgbClr val="00B050"/>
                </a:solidFill>
                <a:ea typeface="+mj-ea"/>
              </a:rPr>
            </a:br>
            <a:r>
              <a:rPr lang="cs-CZ" altLang="fr-FR" sz="2400" b="1" smtClean="0">
                <a:solidFill>
                  <a:srgbClr val="00B050"/>
                </a:solidFill>
                <a:ea typeface="+mj-ea"/>
              </a:rPr>
              <a:t>Praha 7. května 2015</a:t>
            </a:r>
            <a:r>
              <a:rPr lang="fr-FR" altLang="fr-FR" sz="2400" b="1" smtClean="0">
                <a:solidFill>
                  <a:srgbClr val="00B050"/>
                </a:solidFill>
                <a:ea typeface="+mj-ea"/>
              </a:rPr>
              <a:t/>
            </a:r>
            <a:br>
              <a:rPr lang="fr-FR" altLang="fr-FR" sz="2400" b="1" smtClean="0">
                <a:solidFill>
                  <a:srgbClr val="00B050"/>
                </a:solidFill>
                <a:ea typeface="+mj-ea"/>
              </a:rPr>
            </a:br>
            <a:r>
              <a:rPr lang="fr-FR" altLang="fr-FR" sz="2400" b="1" smtClean="0">
                <a:solidFill>
                  <a:srgbClr val="00B050"/>
                </a:solidFill>
                <a:ea typeface="+mj-ea"/>
              </a:rPr>
              <a:t/>
            </a:r>
            <a:br>
              <a:rPr lang="fr-FR" altLang="fr-FR" sz="2400" b="1" smtClean="0">
                <a:solidFill>
                  <a:srgbClr val="00B050"/>
                </a:solidFill>
                <a:ea typeface="+mj-ea"/>
              </a:rPr>
            </a:br>
            <a:r>
              <a:rPr lang="fr-FR" altLang="fr-FR" sz="2400" b="1" smtClean="0">
                <a:solidFill>
                  <a:srgbClr val="00B050"/>
                </a:solidFill>
                <a:ea typeface="+mj-ea"/>
              </a:rPr>
              <a:t/>
            </a:r>
            <a:br>
              <a:rPr lang="fr-FR" altLang="fr-FR" sz="2400" b="1" smtClean="0">
                <a:solidFill>
                  <a:srgbClr val="00B050"/>
                </a:solidFill>
                <a:ea typeface="+mj-ea"/>
              </a:rPr>
            </a:br>
            <a:r>
              <a:rPr lang="fr-FR" altLang="fr-FR" sz="2400" b="1" smtClean="0">
                <a:solidFill>
                  <a:srgbClr val="00B050"/>
                </a:solidFill>
                <a:ea typeface="+mj-ea"/>
              </a:rPr>
              <a:t/>
            </a:r>
            <a:br>
              <a:rPr lang="fr-FR" altLang="fr-FR" sz="2400" b="1" smtClean="0">
                <a:solidFill>
                  <a:srgbClr val="00B050"/>
                </a:solidFill>
                <a:ea typeface="+mj-ea"/>
              </a:rPr>
            </a:br>
            <a:r>
              <a:rPr lang="fr-FR" altLang="fr-FR" sz="2400" b="1" smtClean="0">
                <a:solidFill>
                  <a:srgbClr val="00B050"/>
                </a:solidFill>
                <a:ea typeface="+mj-ea"/>
              </a:rPr>
              <a:t>					</a:t>
            </a:r>
            <a:r>
              <a:rPr lang="fr-FR" sz="1400" smtClean="0">
                <a:solidFill>
                  <a:srgbClr val="00B050"/>
                </a:solidFill>
              </a:rPr>
              <a:t>Ambassade de France à Prague (L. Toulouse)</a:t>
            </a:r>
            <a:r>
              <a:rPr lang="fr-FR" sz="2400" smtClean="0">
                <a:solidFill>
                  <a:srgbClr val="00B050"/>
                </a:solidFill>
              </a:rPr>
              <a:t> </a:t>
            </a:r>
            <a:r>
              <a:rPr lang="fr-FR" altLang="fr-FR" sz="2400" b="1" smtClean="0">
                <a:solidFill>
                  <a:srgbClr val="00B050"/>
                </a:solidFill>
                <a:ea typeface="+mj-ea"/>
              </a:rPr>
              <a:t/>
            </a:r>
            <a:br>
              <a:rPr lang="fr-FR" altLang="fr-FR" sz="2400" b="1" smtClean="0">
                <a:solidFill>
                  <a:srgbClr val="00B050"/>
                </a:solidFill>
                <a:ea typeface="+mj-ea"/>
              </a:rPr>
            </a:br>
            <a:r>
              <a:rPr lang="fr-FR" altLang="fr-FR" sz="2400" b="1" smtClean="0">
                <a:solidFill>
                  <a:schemeClr val="accent1">
                    <a:lumMod val="75000"/>
                  </a:schemeClr>
                </a:solidFill>
                <a:ea typeface="+mj-ea"/>
              </a:rPr>
              <a:t>	</a:t>
            </a:r>
            <a:endParaRPr lang="fr-FR" altLang="en-US" sz="2400" b="1" i="1" dirty="0" smtClean="0">
              <a:solidFill>
                <a:schemeClr val="tx1"/>
              </a:solidFill>
              <a:ea typeface="+mj-ea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4307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fr-FR" sz="3600" smtClean="0"/>
              <a:t>7 -  Financování</a:t>
            </a:r>
            <a:r>
              <a:rPr lang="fr-FR" altLang="fr-FR" sz="3600" smtClean="0"/>
              <a:t/>
            </a:r>
            <a:br>
              <a:rPr lang="fr-FR" altLang="fr-FR" sz="3600" smtClean="0"/>
            </a:br>
            <a:endParaRPr lang="fr-FR" altLang="fr-FR" sz="3600" dirty="0" smtClean="0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88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fr-FR" sz="3600" smtClean="0"/>
              <a:t>8 – Agenda řešení</a:t>
            </a:r>
            <a:r>
              <a:rPr lang="fr-FR" altLang="fr-FR" smtClean="0"/>
              <a:t/>
            </a:r>
            <a:br>
              <a:rPr lang="fr-FR" altLang="fr-FR" smtClean="0"/>
            </a:br>
            <a:endParaRPr lang="fr-FR" altLang="fr-FR" dirty="0" smtClean="0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47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fr-FR" sz="3600" smtClean="0"/>
              <a:t>9 – Trumfy pro úspěch  </a:t>
            </a:r>
            <a:r>
              <a:rPr lang="fr-FR" altLang="fr-FR" smtClean="0"/>
              <a:t/>
            </a:r>
            <a:br>
              <a:rPr lang="fr-FR" altLang="fr-FR" smtClean="0"/>
            </a:br>
            <a:endParaRPr lang="fr-FR" altLang="fr-FR" dirty="0" smtClean="0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52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fr-FR" sz="3600" smtClean="0"/>
              <a:t>10 – Kritéria úspěchu </a:t>
            </a:r>
            <a:r>
              <a:rPr lang="fr-FR" altLang="fr-FR" smtClean="0"/>
              <a:t/>
            </a:r>
            <a:br>
              <a:rPr lang="fr-FR" altLang="fr-FR" smtClean="0"/>
            </a:br>
            <a:endParaRPr lang="fr-FR" altLang="fr-FR" dirty="0" smtClean="0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67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fr-FR" sz="4000" smtClean="0"/>
              <a:t>  Závěr</a:t>
            </a:r>
            <a:endParaRPr lang="fr-FR" altLang="fr-FR" sz="4000" dirty="0" smtClean="0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84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fr-FR" b="1" smtClean="0"/>
              <a:t/>
            </a:r>
            <a:br>
              <a:rPr lang="cs-CZ" altLang="fr-FR" b="1" smtClean="0"/>
            </a:br>
            <a:r>
              <a:rPr lang="cs-CZ" altLang="fr-FR" b="1" smtClean="0"/>
              <a:t/>
            </a:r>
            <a:br>
              <a:rPr lang="cs-CZ" altLang="fr-FR" b="1" smtClean="0"/>
            </a:br>
            <a:r>
              <a:rPr lang="cs-CZ" altLang="fr-FR" sz="3200" b="1" smtClean="0"/>
              <a:t>Místo konání</a:t>
            </a:r>
            <a:r>
              <a:rPr lang="fr-FR" altLang="fr-FR" sz="3200" b="1" smtClean="0"/>
              <a:t> – </a:t>
            </a:r>
            <a:r>
              <a:rPr lang="cs-CZ" altLang="fr-FR" sz="3200" b="1" smtClean="0"/>
              <a:t>Paříž, výstaviště </a:t>
            </a:r>
            <a:r>
              <a:rPr lang="fr-FR" altLang="fr-FR" sz="3200" b="1" smtClean="0"/>
              <a:t>Le Bourget</a:t>
            </a:r>
            <a:endParaRPr lang="fr-FR" altLang="fr-FR" sz="3200" b="1" dirty="0" smtClean="0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98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fr-FR" sz="3200" b="1" smtClean="0"/>
              <a:t/>
            </a:r>
            <a:br>
              <a:rPr lang="cs-CZ" altLang="fr-FR" sz="3200" b="1" smtClean="0"/>
            </a:br>
            <a:r>
              <a:rPr lang="cs-CZ" altLang="fr-FR" sz="3200" b="1" smtClean="0"/>
              <a:t>Výstaviště z ptačí perspektivy</a:t>
            </a:r>
            <a:endParaRPr lang="fr-FR" altLang="fr-FR" sz="3200" b="1" dirty="0" smtClean="0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6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dirty="0" smtClean="0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57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dirty="0" smtClean="0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90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dirty="0" smtClean="0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32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sz="3600" smtClean="0"/>
              <a:t>1 – Změna klimatu: naléhavá potřeba jednat</a:t>
            </a:r>
            <a:r>
              <a:rPr lang="fr-FR" sz="3600" smtClean="0"/>
              <a:t/>
            </a:r>
            <a:br>
              <a:rPr lang="fr-FR" sz="3600" smtClean="0"/>
            </a:br>
            <a:endParaRPr lang="fr-FR" sz="3600" dirty="0">
              <a:ea typeface="+mj-ea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14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sz="3600" b="1" smtClean="0"/>
              <a:t>COP21</a:t>
            </a:r>
            <a:r>
              <a:rPr lang="cs-CZ" altLang="fr-FR" sz="3600" b="1" smtClean="0"/>
              <a:t> a komunikace</a:t>
            </a:r>
            <a:endParaRPr lang="fr-FR" altLang="fr-FR" sz="3600" b="1" dirty="0" smtClean="0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3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fr-FR" altLang="fr-FR" b="1" smtClean="0"/>
              <a:t> </a:t>
            </a:r>
            <a:r>
              <a:rPr lang="cs-CZ" altLang="fr-FR" b="1" smtClean="0"/>
              <a:t/>
            </a:r>
            <a:br>
              <a:rPr lang="cs-CZ" altLang="fr-FR" b="1" smtClean="0"/>
            </a:br>
            <a:r>
              <a:rPr lang="cs-CZ" altLang="fr-FR" sz="3600" b="1" smtClean="0"/>
              <a:t>Kontakty a užitečné odkazy</a:t>
            </a:r>
            <a:endParaRPr lang="fr-FR" altLang="fr-FR" sz="3600" b="1" dirty="0" smtClean="0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87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cs-CZ" altLang="fr-FR" sz="3200" b="1" smtClean="0">
                <a:solidFill>
                  <a:schemeClr val="accent1">
                    <a:lumMod val="75000"/>
                  </a:schemeClr>
                </a:solidFill>
                <a:ea typeface="+mj-ea"/>
              </a:rPr>
              <a:t/>
            </a:r>
            <a:br>
              <a:rPr lang="cs-CZ" altLang="fr-FR" sz="3200" b="1" smtClean="0">
                <a:solidFill>
                  <a:schemeClr val="accent1">
                    <a:lumMod val="75000"/>
                  </a:schemeClr>
                </a:solidFill>
                <a:ea typeface="+mj-ea"/>
              </a:rPr>
            </a:br>
            <a:r>
              <a:rPr lang="cs-CZ" altLang="fr-FR" sz="3200" b="1" smtClean="0">
                <a:solidFill>
                  <a:srgbClr val="00B050"/>
                </a:solidFill>
                <a:ea typeface="+mj-ea"/>
              </a:rPr>
              <a:t>PŘ</a:t>
            </a:r>
            <a:r>
              <a:rPr lang="fr-FR" altLang="fr-FR" sz="3200" b="1" smtClean="0">
                <a:solidFill>
                  <a:srgbClr val="00B050"/>
                </a:solidFill>
                <a:ea typeface="+mj-ea"/>
              </a:rPr>
              <a:t>EDS</a:t>
            </a:r>
            <a:r>
              <a:rPr lang="cs-CZ" altLang="fr-FR" sz="3200" b="1" smtClean="0">
                <a:solidFill>
                  <a:srgbClr val="00B050"/>
                </a:solidFill>
                <a:ea typeface="+mj-ea"/>
              </a:rPr>
              <a:t>TAVENÍ KONFERENCE COP21</a:t>
            </a:r>
            <a:br>
              <a:rPr lang="cs-CZ" altLang="fr-FR" sz="3200" b="1" smtClean="0">
                <a:solidFill>
                  <a:srgbClr val="00B050"/>
                </a:solidFill>
                <a:ea typeface="+mj-ea"/>
              </a:rPr>
            </a:br>
            <a:r>
              <a:rPr lang="cs-CZ" altLang="fr-FR" sz="2400" b="1" smtClean="0">
                <a:solidFill>
                  <a:srgbClr val="00B050"/>
                </a:solidFill>
                <a:ea typeface="+mj-ea"/>
              </a:rPr>
              <a:t>(Paříž, 30. listopadu – 11. prosince 2015)</a:t>
            </a:r>
            <a:br>
              <a:rPr lang="cs-CZ" altLang="fr-FR" sz="2400" b="1" smtClean="0">
                <a:solidFill>
                  <a:srgbClr val="00B050"/>
                </a:solidFill>
                <a:ea typeface="+mj-ea"/>
              </a:rPr>
            </a:br>
            <a:r>
              <a:rPr lang="cs-CZ" altLang="fr-FR" sz="2400" b="1" smtClean="0">
                <a:solidFill>
                  <a:srgbClr val="00B050"/>
                </a:solidFill>
                <a:ea typeface="+mj-ea"/>
              </a:rPr>
              <a:t/>
            </a:r>
            <a:br>
              <a:rPr lang="cs-CZ" altLang="fr-FR" sz="2400" b="1" smtClean="0">
                <a:solidFill>
                  <a:srgbClr val="00B050"/>
                </a:solidFill>
                <a:ea typeface="+mj-ea"/>
              </a:rPr>
            </a:br>
            <a:r>
              <a:rPr lang="cs-CZ" altLang="fr-FR" sz="2400" b="1" smtClean="0">
                <a:solidFill>
                  <a:srgbClr val="00B050"/>
                </a:solidFill>
                <a:ea typeface="+mj-ea"/>
              </a:rPr>
              <a:t>Praha 7. května 2015</a:t>
            </a:r>
            <a:r>
              <a:rPr lang="fr-FR" altLang="fr-FR" sz="2400" b="1" smtClean="0">
                <a:solidFill>
                  <a:srgbClr val="00B050"/>
                </a:solidFill>
                <a:ea typeface="+mj-ea"/>
              </a:rPr>
              <a:t/>
            </a:r>
            <a:br>
              <a:rPr lang="fr-FR" altLang="fr-FR" sz="2400" b="1" smtClean="0">
                <a:solidFill>
                  <a:srgbClr val="00B050"/>
                </a:solidFill>
                <a:ea typeface="+mj-ea"/>
              </a:rPr>
            </a:br>
            <a:r>
              <a:rPr lang="fr-FR" altLang="fr-FR" sz="2400" b="1" smtClean="0">
                <a:solidFill>
                  <a:srgbClr val="00B050"/>
                </a:solidFill>
                <a:ea typeface="+mj-ea"/>
              </a:rPr>
              <a:t/>
            </a:r>
            <a:br>
              <a:rPr lang="fr-FR" altLang="fr-FR" sz="2400" b="1" smtClean="0">
                <a:solidFill>
                  <a:srgbClr val="00B050"/>
                </a:solidFill>
                <a:ea typeface="+mj-ea"/>
              </a:rPr>
            </a:br>
            <a:r>
              <a:rPr lang="fr-FR" altLang="fr-FR" sz="2400" b="1" smtClean="0">
                <a:solidFill>
                  <a:srgbClr val="00B050"/>
                </a:solidFill>
                <a:ea typeface="+mj-ea"/>
              </a:rPr>
              <a:t/>
            </a:r>
            <a:br>
              <a:rPr lang="fr-FR" altLang="fr-FR" sz="2400" b="1" smtClean="0">
                <a:solidFill>
                  <a:srgbClr val="00B050"/>
                </a:solidFill>
                <a:ea typeface="+mj-ea"/>
              </a:rPr>
            </a:br>
            <a:r>
              <a:rPr lang="fr-FR" altLang="fr-FR" sz="2400" b="1" smtClean="0">
                <a:solidFill>
                  <a:srgbClr val="00B050"/>
                </a:solidFill>
                <a:ea typeface="+mj-ea"/>
              </a:rPr>
              <a:t/>
            </a:r>
            <a:br>
              <a:rPr lang="fr-FR" altLang="fr-FR" sz="2400" b="1" smtClean="0">
                <a:solidFill>
                  <a:srgbClr val="00B050"/>
                </a:solidFill>
                <a:ea typeface="+mj-ea"/>
              </a:rPr>
            </a:br>
            <a:r>
              <a:rPr lang="fr-FR" altLang="fr-FR" sz="2400" b="1" smtClean="0">
                <a:solidFill>
                  <a:srgbClr val="00B050"/>
                </a:solidFill>
                <a:ea typeface="+mj-ea"/>
              </a:rPr>
              <a:t>					</a:t>
            </a:r>
            <a:r>
              <a:rPr lang="fr-FR" sz="1400" smtClean="0">
                <a:solidFill>
                  <a:srgbClr val="00B050"/>
                </a:solidFill>
              </a:rPr>
              <a:t>Ambassade de France à Prague (L. Toulouse)</a:t>
            </a:r>
            <a:r>
              <a:rPr lang="fr-FR" sz="2400" smtClean="0">
                <a:solidFill>
                  <a:srgbClr val="00B050"/>
                </a:solidFill>
              </a:rPr>
              <a:t> </a:t>
            </a:r>
            <a:r>
              <a:rPr lang="fr-FR" altLang="fr-FR" sz="2400" b="1" smtClean="0">
                <a:solidFill>
                  <a:srgbClr val="00B050"/>
                </a:solidFill>
                <a:ea typeface="+mj-ea"/>
              </a:rPr>
              <a:t/>
            </a:r>
            <a:br>
              <a:rPr lang="fr-FR" altLang="fr-FR" sz="2400" b="1" smtClean="0">
                <a:solidFill>
                  <a:srgbClr val="00B050"/>
                </a:solidFill>
                <a:ea typeface="+mj-ea"/>
              </a:rPr>
            </a:br>
            <a:r>
              <a:rPr lang="fr-FR" altLang="fr-FR" sz="2400" b="1" smtClean="0">
                <a:solidFill>
                  <a:schemeClr val="accent1">
                    <a:lumMod val="75000"/>
                  </a:schemeClr>
                </a:solidFill>
                <a:ea typeface="+mj-ea"/>
              </a:rPr>
              <a:t>	</a:t>
            </a:r>
            <a:endParaRPr lang="fr-FR" altLang="en-US" sz="2400" b="1" i="1" dirty="0" smtClean="0">
              <a:solidFill>
                <a:schemeClr val="tx1"/>
              </a:solidFill>
              <a:ea typeface="+mj-ea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0777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sz="3600" smtClean="0"/>
              <a:t>1 – Změna klimatu: naléhavá potřeba jednat</a:t>
            </a:r>
            <a:r>
              <a:rPr lang="fr-FR" sz="3600" smtClean="0"/>
              <a:t/>
            </a:r>
            <a:br>
              <a:rPr lang="fr-FR" sz="3600" smtClean="0"/>
            </a:br>
            <a:endParaRPr lang="fr-FR" sz="3600" dirty="0">
              <a:ea typeface="+mj-ea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88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fr-FR" sz="3600" smtClean="0"/>
              <a:t>2 – Paříž 2015: „Aliance pro klima“</a:t>
            </a:r>
            <a:endParaRPr lang="fr-FR" altLang="fr-FR" sz="3600" smtClean="0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46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fr-FR" sz="3600" smtClean="0"/>
              <a:t>3 – Francouzský přístup </a:t>
            </a:r>
            <a:r>
              <a:rPr lang="fr-FR" altLang="fr-FR" smtClean="0"/>
              <a:t/>
            </a:r>
            <a:br>
              <a:rPr lang="fr-FR" altLang="fr-FR" smtClean="0"/>
            </a:br>
            <a:endParaRPr lang="fr-FR" altLang="fr-FR" smtClean="0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93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18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96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fr-FR" sz="3200" smtClean="0"/>
              <a:t>4 – Rámec jednání a jeho geografické rozložení</a:t>
            </a:r>
            <a:r>
              <a:rPr lang="fr-FR" altLang="fr-FR" smtClean="0"/>
              <a:t/>
            </a:r>
            <a:br>
              <a:rPr lang="fr-FR" altLang="fr-FR" smtClean="0"/>
            </a:br>
            <a:endParaRPr lang="fr-FR" altLang="fr-FR" smtClean="0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49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fr-FR" sz="3600" smtClean="0"/>
              <a:t>5 – Právně závazná dohoda</a:t>
            </a:r>
            <a:endParaRPr lang="fr-FR" altLang="fr-FR" sz="3600" smtClean="0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3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fr-FR" sz="3600" smtClean="0"/>
              <a:t>2 – Paříž 2015: „Aliance pro klima“</a:t>
            </a:r>
            <a:endParaRPr lang="fr-FR" altLang="fr-FR" sz="3600" dirty="0" smtClean="0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58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fr-FR" sz="3600" smtClean="0"/>
              <a:t>6 -  Národní závazky (iNDC)</a:t>
            </a:r>
            <a:r>
              <a:rPr lang="fr-FR" altLang="fr-FR" sz="3600" smtClean="0"/>
              <a:t/>
            </a:r>
            <a:br>
              <a:rPr lang="fr-FR" altLang="fr-FR" sz="3600" smtClean="0"/>
            </a:br>
            <a:endParaRPr lang="fr-FR" altLang="fr-FR" sz="3600" smtClean="0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15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fr-FR" sz="3600" smtClean="0"/>
              <a:t>7 -  Financování</a:t>
            </a:r>
            <a:r>
              <a:rPr lang="fr-FR" altLang="fr-FR" sz="3600" smtClean="0"/>
              <a:t/>
            </a:r>
            <a:br>
              <a:rPr lang="fr-FR" altLang="fr-FR" sz="3600" smtClean="0"/>
            </a:br>
            <a:endParaRPr lang="fr-FR" altLang="fr-FR" sz="3600" smtClean="0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98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fr-FR" sz="3600" smtClean="0"/>
              <a:t>8 – Agenda řešení</a:t>
            </a:r>
            <a:r>
              <a:rPr lang="fr-FR" altLang="fr-FR" smtClean="0"/>
              <a:t/>
            </a:r>
            <a:br>
              <a:rPr lang="fr-FR" altLang="fr-FR" smtClean="0"/>
            </a:br>
            <a:endParaRPr lang="fr-FR" altLang="fr-FR" smtClean="0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0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fr-FR" sz="3600" smtClean="0"/>
              <a:t>9 – Trumfy pro úspěch  </a:t>
            </a:r>
            <a:r>
              <a:rPr lang="fr-FR" altLang="fr-FR" smtClean="0"/>
              <a:t/>
            </a:r>
            <a:br>
              <a:rPr lang="fr-FR" altLang="fr-FR" smtClean="0"/>
            </a:br>
            <a:endParaRPr lang="fr-FR" altLang="fr-FR" smtClean="0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22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fr-FR" sz="3600" smtClean="0"/>
              <a:t>10 – Kritéria úspěchu </a:t>
            </a:r>
            <a:r>
              <a:rPr lang="fr-FR" altLang="fr-FR" smtClean="0"/>
              <a:t/>
            </a:r>
            <a:br>
              <a:rPr lang="fr-FR" altLang="fr-FR" smtClean="0"/>
            </a:br>
            <a:endParaRPr lang="fr-FR" altLang="fr-FR" smtClean="0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83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fr-FR" sz="4000" smtClean="0"/>
              <a:t>  Závěr</a:t>
            </a:r>
            <a:endParaRPr lang="fr-FR" altLang="fr-FR" sz="4000" smtClean="0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08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fr-FR" b="1" smtClean="0"/>
              <a:t/>
            </a:r>
            <a:br>
              <a:rPr lang="cs-CZ" altLang="fr-FR" b="1" smtClean="0"/>
            </a:br>
            <a:r>
              <a:rPr lang="cs-CZ" altLang="fr-FR" b="1" smtClean="0"/>
              <a:t/>
            </a:r>
            <a:br>
              <a:rPr lang="cs-CZ" altLang="fr-FR" b="1" smtClean="0"/>
            </a:br>
            <a:r>
              <a:rPr lang="cs-CZ" altLang="fr-FR" sz="3200" b="1" smtClean="0"/>
              <a:t>Místo konání</a:t>
            </a:r>
            <a:r>
              <a:rPr lang="fr-FR" altLang="fr-FR" sz="3200" b="1" smtClean="0"/>
              <a:t> – </a:t>
            </a:r>
            <a:r>
              <a:rPr lang="cs-CZ" altLang="fr-FR" sz="3200" b="1" smtClean="0"/>
              <a:t>Paříž, výstaviště </a:t>
            </a:r>
            <a:r>
              <a:rPr lang="fr-FR" altLang="fr-FR" sz="3200" b="1" smtClean="0"/>
              <a:t>Le Bourget</a:t>
            </a:r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479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fr-FR" sz="3200" b="1" smtClean="0"/>
              <a:t/>
            </a:r>
            <a:br>
              <a:rPr lang="cs-CZ" altLang="fr-FR" sz="3200" b="1" smtClean="0"/>
            </a:br>
            <a:r>
              <a:rPr lang="cs-CZ" altLang="fr-FR" sz="3200" b="1" smtClean="0"/>
              <a:t>Výstaviště z ptačí perspektivy</a:t>
            </a:r>
            <a:endParaRPr lang="fr-FR" altLang="fr-FR" sz="3200" b="1" smtClean="0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47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4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09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fr-FR" sz="3600" smtClean="0"/>
              <a:t>3 – Francouzský přístup </a:t>
            </a:r>
            <a:r>
              <a:rPr lang="fr-FR" altLang="fr-FR" smtClean="0"/>
              <a:t/>
            </a:r>
            <a:br>
              <a:rPr lang="fr-FR" altLang="fr-FR" smtClean="0"/>
            </a:br>
            <a:endParaRPr lang="fr-FR" altLang="fr-FR" dirty="0" smtClean="0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151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886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sz="3600" b="1" smtClean="0"/>
              <a:t>COP21</a:t>
            </a:r>
            <a:r>
              <a:rPr lang="cs-CZ" altLang="fr-FR" sz="3600" b="1" smtClean="0"/>
              <a:t> a komunikace</a:t>
            </a:r>
            <a:endParaRPr lang="fr-FR" altLang="fr-FR" sz="3600" b="1" smtClean="0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102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fr-FR" altLang="fr-FR" b="1" smtClean="0"/>
              <a:t> </a:t>
            </a:r>
            <a:r>
              <a:rPr lang="cs-CZ" altLang="fr-FR" b="1" smtClean="0"/>
              <a:t/>
            </a:r>
            <a:br>
              <a:rPr lang="cs-CZ" altLang="fr-FR" b="1" smtClean="0"/>
            </a:br>
            <a:r>
              <a:rPr lang="cs-CZ" altLang="fr-FR" sz="3600" b="1" smtClean="0"/>
              <a:t>Kontakty a užitečné odkazy</a:t>
            </a:r>
            <a:endParaRPr lang="fr-FR" altLang="fr-FR" sz="3600" b="1" smtClean="0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1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37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3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fr-FR" sz="3200" smtClean="0"/>
              <a:t>4 – Rámec jednání a jeho geografické rozložení</a:t>
            </a:r>
            <a:r>
              <a:rPr lang="fr-FR" altLang="fr-FR" smtClean="0"/>
              <a:t/>
            </a:r>
            <a:br>
              <a:rPr lang="fr-FR" altLang="fr-FR" smtClean="0"/>
            </a:br>
            <a:endParaRPr lang="fr-FR" altLang="fr-FR" dirty="0" smtClean="0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15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fr-FR" sz="3600" smtClean="0"/>
              <a:t>5 – Právně závazná dohoda</a:t>
            </a:r>
            <a:endParaRPr lang="fr-FR" altLang="fr-FR" sz="3600" dirty="0" smtClean="0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83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fr-FR" sz="3600" smtClean="0"/>
              <a:t>6 -  Národní závazky (iNDC)</a:t>
            </a:r>
            <a:r>
              <a:rPr lang="fr-FR" altLang="fr-FR" sz="3600" smtClean="0"/>
              <a:t/>
            </a:r>
            <a:br>
              <a:rPr lang="fr-FR" altLang="fr-FR" sz="3600" smtClean="0"/>
            </a:br>
            <a:endParaRPr lang="fr-FR" altLang="fr-FR" sz="3600" dirty="0" smtClean="0"/>
          </a:p>
        </p:txBody>
      </p:sp>
      <p:pic>
        <p:nvPicPr>
          <p:cNvPr id="3" name="Obráze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462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Předvádění na obrazovce (4:3)</PresentationFormat>
  <Paragraphs>32</Paragraphs>
  <Slides>42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Motiv systému Office</vt:lpstr>
      <vt:lpstr> PŘEDSTAVENÍ KONFERENCE COP21 (Paříž, 30. listopadu – 11. prosince 2015)  Praha 7. května 2015         Ambassade de France à Prague (L. Toulouse)   </vt:lpstr>
      <vt:lpstr>1 – Změna klimatu: naléhavá potřeba jednat </vt:lpstr>
      <vt:lpstr>2 – Paříž 2015: „Aliance pro klima“</vt:lpstr>
      <vt:lpstr>3 – Francouzský přístup  </vt:lpstr>
      <vt:lpstr>Prezentace aplikace PowerPoint</vt:lpstr>
      <vt:lpstr>Prezentace aplikace PowerPoint</vt:lpstr>
      <vt:lpstr>4 – Rámec jednání a jeho geografické rozložení </vt:lpstr>
      <vt:lpstr>5 – Právně závazná dohoda</vt:lpstr>
      <vt:lpstr>6 -  Národní závazky (iNDC) </vt:lpstr>
      <vt:lpstr>7 -  Financování </vt:lpstr>
      <vt:lpstr>8 – Agenda řešení </vt:lpstr>
      <vt:lpstr>9 – Trumfy pro úspěch   </vt:lpstr>
      <vt:lpstr>10 – Kritéria úspěchu  </vt:lpstr>
      <vt:lpstr>  Závěr</vt:lpstr>
      <vt:lpstr>  Místo konání – Paříž, výstaviště Le Bourget</vt:lpstr>
      <vt:lpstr> Výstaviště z ptačí perspektivy</vt:lpstr>
      <vt:lpstr>Prezentace aplikace PowerPoint</vt:lpstr>
      <vt:lpstr>Prezentace aplikace PowerPoint</vt:lpstr>
      <vt:lpstr>Prezentace aplikace PowerPoint</vt:lpstr>
      <vt:lpstr>COP21 a komunikace</vt:lpstr>
      <vt:lpstr>  Kontakty a užitečné odkazy</vt:lpstr>
      <vt:lpstr> PŘEDSTAVENÍ KONFERENCE COP21 (Paříž, 30. listopadu – 11. prosince 2015)  Praha 7. května 2015         Ambassade de France à Prague (L. Toulouse)   </vt:lpstr>
      <vt:lpstr>1 – Změna klimatu: naléhavá potřeba jednat </vt:lpstr>
      <vt:lpstr>2 – Paříž 2015: „Aliance pro klima“</vt:lpstr>
      <vt:lpstr>3 – Francouzský přístup  </vt:lpstr>
      <vt:lpstr>Prezentace aplikace PowerPoint</vt:lpstr>
      <vt:lpstr>Prezentace aplikace PowerPoint</vt:lpstr>
      <vt:lpstr>4 – Rámec jednání a jeho geografické rozložení </vt:lpstr>
      <vt:lpstr>5 – Právně závazná dohoda</vt:lpstr>
      <vt:lpstr>6 -  Národní závazky (iNDC) </vt:lpstr>
      <vt:lpstr>7 -  Financování </vt:lpstr>
      <vt:lpstr>8 – Agenda řešení </vt:lpstr>
      <vt:lpstr>9 – Trumfy pro úspěch   </vt:lpstr>
      <vt:lpstr>10 – Kritéria úspěchu  </vt:lpstr>
      <vt:lpstr>  Závěr</vt:lpstr>
      <vt:lpstr>  Místo konání – Paříž, výstaviště Le Bourget</vt:lpstr>
      <vt:lpstr> Výstaviště z ptačí perspektivy</vt:lpstr>
      <vt:lpstr>Prezentace aplikace PowerPoint</vt:lpstr>
      <vt:lpstr>Prezentace aplikace PowerPoint</vt:lpstr>
      <vt:lpstr>Prezentace aplikace PowerPoint</vt:lpstr>
      <vt:lpstr>COP21 a komunikace</vt:lpstr>
      <vt:lpstr>  Kontakty a užitečné odkazy</vt:lpstr>
    </vt:vector>
  </TitlesOfParts>
  <Company>Úřad vlády ČR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PŘEDSTAVENÍ KONFERENCE COP21 (Paříž, 30. listopadu – 11. prosince 2015)  Praha 7. května 2015         Ambassade de France à Prague (L. Toulouse)   </dc:title>
  <dc:creator>Mareš Jan</dc:creator>
  <cp:lastModifiedBy>Mareš Jan</cp:lastModifiedBy>
  <cp:revision>1</cp:revision>
  <dcterms:created xsi:type="dcterms:W3CDTF">2015-05-25T15:52:38Z</dcterms:created>
  <dcterms:modified xsi:type="dcterms:W3CDTF">2015-05-25T15:52:57Z</dcterms:modified>
</cp:coreProperties>
</file>