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72" r:id="rId3"/>
    <p:sldId id="273" r:id="rId4"/>
    <p:sldId id="283" r:id="rId5"/>
    <p:sldId id="271" r:id="rId6"/>
    <p:sldId id="274" r:id="rId7"/>
    <p:sldId id="284" r:id="rId8"/>
    <p:sldId id="285" r:id="rId9"/>
    <p:sldId id="275" r:id="rId10"/>
    <p:sldId id="281" r:id="rId11"/>
    <p:sldId id="282" r:id="rId12"/>
  </p:sldIdLst>
  <p:sldSz cx="10080625" cy="7559675"/>
  <p:notesSz cx="6797675" cy="992663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47" autoAdjust="0"/>
  </p:normalViewPr>
  <p:slideViewPr>
    <p:cSldViewPr>
      <p:cViewPr varScale="1">
        <p:scale>
          <a:sx n="90" d="100"/>
          <a:sy n="90" d="100"/>
        </p:scale>
        <p:origin x="-24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74"/>
        <p:guide pos="19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lIns="83786" tIns="41893" rIns="83786" bIns="41893" anchor="ctr"/>
          <a:lstStyle/>
          <a:p>
            <a:pPr hangingPunct="0">
              <a:lnSpc>
                <a:spcPct val="10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cs-CZ">
              <a:latin typeface="Arial" charset="0"/>
              <a:ea typeface="+mn-ea"/>
              <a:cs typeface="+mn-cs"/>
            </a:endParaRPr>
          </a:p>
        </p:txBody>
      </p:sp>
      <p:sp>
        <p:nvSpPr>
          <p:cNvPr id="1126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9350" cy="3719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4875"/>
            <a:ext cx="5435600" cy="4464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7988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46513" y="0"/>
            <a:ext cx="2947987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9429750"/>
            <a:ext cx="2947988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29750"/>
            <a:ext cx="2947987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3F856ABC-5F7C-4841-96D3-8DBAE642DE2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  <a:tabLst>
                <a:tab pos="0" algn="l"/>
                <a:tab pos="409575" algn="l"/>
                <a:tab pos="820738" algn="l"/>
                <a:tab pos="1233488" algn="l"/>
                <a:tab pos="1644650" algn="l"/>
                <a:tab pos="2055813" algn="l"/>
                <a:tab pos="2466975" algn="l"/>
                <a:tab pos="2879725" algn="l"/>
                <a:tab pos="3290888" algn="l"/>
                <a:tab pos="3702050" algn="l"/>
                <a:tab pos="4114800" algn="l"/>
                <a:tab pos="4525963" algn="l"/>
                <a:tab pos="4937125" algn="l"/>
                <a:tab pos="5349875" algn="l"/>
                <a:tab pos="5761038" algn="l"/>
                <a:tab pos="6172200" algn="l"/>
                <a:tab pos="6584950" algn="l"/>
                <a:tab pos="6996113" algn="l"/>
                <a:tab pos="7407275" algn="l"/>
                <a:tab pos="7820025" algn="l"/>
                <a:tab pos="8231188" algn="l"/>
              </a:tabLst>
            </a:pPr>
            <a:fld id="{56FFE8F4-FAC0-462D-B7F1-E841049C8C9E}" type="slidenum">
              <a:rPr lang="cs-CZ" smtClean="0">
                <a:latin typeface="Times New Roman" pitchFamily="18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  <a:tabLst>
                  <a:tab pos="0" algn="l"/>
                  <a:tab pos="409575" algn="l"/>
                  <a:tab pos="820738" algn="l"/>
                  <a:tab pos="1233488" algn="l"/>
                  <a:tab pos="1644650" algn="l"/>
                  <a:tab pos="2055813" algn="l"/>
                  <a:tab pos="2466975" algn="l"/>
                  <a:tab pos="2879725" algn="l"/>
                  <a:tab pos="3290888" algn="l"/>
                  <a:tab pos="3702050" algn="l"/>
                  <a:tab pos="4114800" algn="l"/>
                  <a:tab pos="4525963" algn="l"/>
                  <a:tab pos="4937125" algn="l"/>
                  <a:tab pos="5349875" algn="l"/>
                  <a:tab pos="5761038" algn="l"/>
                  <a:tab pos="6172200" algn="l"/>
                  <a:tab pos="6584950" algn="l"/>
                  <a:tab pos="6996113" algn="l"/>
                  <a:tab pos="7407275" algn="l"/>
                  <a:tab pos="7820025" algn="l"/>
                  <a:tab pos="8231188" algn="l"/>
                </a:tabLst>
              </a:pPr>
              <a:t>1</a:t>
            </a:fld>
            <a:endParaRPr lang="cs-CZ" smtClean="0">
              <a:latin typeface="Times New Roman" pitchFamily="18" charset="0"/>
              <a:ea typeface="DejaVu Sans"/>
              <a:cs typeface="DejaVu Sans"/>
            </a:endParaRPr>
          </a:p>
        </p:txBody>
      </p:sp>
      <p:sp>
        <p:nvSpPr>
          <p:cNvPr id="12291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hangingPunct="0">
              <a:lnSpc>
                <a:spcPct val="10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cs-CZ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7188" cy="4465638"/>
          </a:xfrm>
          <a:noFill/>
          <a:ln/>
        </p:spPr>
        <p:txBody>
          <a:bodyPr wrap="none" anchor="ctr"/>
          <a:lstStyle/>
          <a:p>
            <a:endParaRPr lang="cs-CZ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C23B2-0700-488C-8423-5847784C6A1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A798A-24B0-4D61-9713-95CDE336B3C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4088" y="234950"/>
            <a:ext cx="2266950" cy="65198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234950"/>
            <a:ext cx="6648450" cy="65198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8967D-8A81-4294-8CD9-1E62EC6BA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5915-4EF1-4BFC-B28F-6A1E303D3C7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BD38-428C-43EB-A0D8-4EDC3EF9934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C6A0B-09F5-49FB-8F25-EDA252AA02A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2BDFE-A13F-45CC-BFA1-36318F0B397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B7A53-8D6A-4CFB-B2F5-F2C1BD0EAE8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20AC5-61E0-40B4-BB9D-C073751F18E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4A96E-F48F-4763-9455-611463F4469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D63AA-3D1B-465B-898A-FE6E918DE27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34950"/>
            <a:ext cx="9067800" cy="1392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titulního textu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6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textu osnovy</a:t>
            </a:r>
          </a:p>
          <a:p>
            <a:pPr lvl="1"/>
            <a:r>
              <a:rPr lang="en-GB" smtClean="0"/>
              <a:t>Druhá úroveň</a:t>
            </a:r>
          </a:p>
          <a:p>
            <a:pPr lvl="2"/>
            <a:r>
              <a:rPr lang="en-GB" smtClean="0"/>
              <a:t>Třetí úroveň</a:t>
            </a:r>
          </a:p>
          <a:p>
            <a:pPr lvl="3"/>
            <a:r>
              <a:rPr lang="en-GB" smtClean="0"/>
              <a:t>Čtvrtá úroveň osnovy</a:t>
            </a:r>
          </a:p>
          <a:p>
            <a:pPr lvl="4"/>
            <a:r>
              <a:rPr lang="en-GB" smtClean="0"/>
              <a:t>Pátá úroveň osnovy</a:t>
            </a:r>
          </a:p>
          <a:p>
            <a:pPr lvl="4"/>
            <a:r>
              <a:rPr lang="en-GB" smtClean="0"/>
              <a:t>Šestá úroveň</a:t>
            </a:r>
          </a:p>
          <a:p>
            <a:pPr lvl="4"/>
            <a:r>
              <a:rPr lang="en-GB" smtClean="0"/>
              <a:t>Sedmá úroveň</a:t>
            </a:r>
          </a:p>
          <a:p>
            <a:pPr lvl="4"/>
            <a:r>
              <a:rPr lang="en-GB" smtClean="0"/>
              <a:t>Osmá úroveň textu</a:t>
            </a:r>
          </a:p>
          <a:p>
            <a:pPr lvl="4"/>
            <a:r>
              <a:rPr lang="en-GB" smtClean="0"/>
              <a:t>Devátá úroveň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4737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2463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hangingPunct="0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BCFF075-A71A-47E2-8C70-018F758238F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333333"/>
          </a:solidFill>
          <a:latin typeface="Arial" charset="0"/>
          <a:ea typeface="DejaVu Sans" charset="0"/>
          <a:cs typeface="DejaVu Sans" charset="0"/>
        </a:defRPr>
      </a:lvl2pPr>
      <a:lvl3pPr algn="ctr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333333"/>
          </a:solidFill>
          <a:latin typeface="Arial" charset="0"/>
          <a:ea typeface="DejaVu Sans" charset="0"/>
          <a:cs typeface="DejaVu Sans" charset="0"/>
        </a:defRPr>
      </a:lvl3pPr>
      <a:lvl4pPr algn="ctr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333333"/>
          </a:solidFill>
          <a:latin typeface="Arial" charset="0"/>
          <a:ea typeface="DejaVu Sans" charset="0"/>
          <a:cs typeface="DejaVu Sans" charset="0"/>
        </a:defRPr>
      </a:lvl4pPr>
      <a:lvl5pPr algn="ctr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333333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49263" rtl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333333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49263" rtl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333333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49263" rtl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333333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49263" rtl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333333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lnSpc>
          <a:spcPct val="104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4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4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4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4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104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104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104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104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title"/>
          </p:nvPr>
        </p:nvSpPr>
        <p:spPr>
          <a:xfrm>
            <a:off x="1007864" y="4139877"/>
            <a:ext cx="8347720" cy="2592288"/>
          </a:xfrm>
        </p:spPr>
        <p:txBody>
          <a:bodyPr/>
          <a:lstStyle/>
          <a:p>
            <a:r>
              <a:rPr lang="cs-CZ" sz="3200" b="1" dirty="0" smtClean="0">
                <a:solidFill>
                  <a:schemeClr val="bg1"/>
                </a:solidFill>
              </a:rPr>
              <a:t>Dopad daňových reforem </a:t>
            </a:r>
            <a:r>
              <a:rPr lang="cs-CZ" sz="3200" dirty="0" smtClean="0">
                <a:solidFill>
                  <a:schemeClr val="bg1"/>
                </a:solidFill>
              </a:rPr>
              <a:t/>
            </a:r>
            <a:br>
              <a:rPr lang="cs-CZ" sz="3200" dirty="0" smtClean="0">
                <a:solidFill>
                  <a:schemeClr val="bg1"/>
                </a:solidFill>
              </a:rPr>
            </a:br>
            <a:r>
              <a:rPr lang="cs-CZ" sz="3200" b="1" dirty="0" smtClean="0">
                <a:solidFill>
                  <a:schemeClr val="bg1"/>
                </a:solidFill>
              </a:rPr>
              <a:t>na vztah zaměstnavatel – zaměstnanec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/>
            </a:r>
            <a:br>
              <a:rPr lang="cs-CZ" sz="3200" dirty="0" smtClean="0"/>
            </a:br>
            <a:endParaRPr lang="cs-CZ" sz="3200" b="1" i="1" dirty="0" smtClean="0">
              <a:solidFill>
                <a:srgbClr val="16165D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endParaRPr lang="cs-CZ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238" y="0"/>
            <a:ext cx="9067800" cy="755501"/>
          </a:xfrm>
        </p:spPr>
        <p:txBody>
          <a:bodyPr/>
          <a:lstStyle/>
          <a:p>
            <a:r>
              <a:rPr lang="cs-CZ" sz="32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SP ČR k oblasti dopadů daňových reforem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Závěr</a:t>
            </a:r>
          </a:p>
          <a:p>
            <a:pPr>
              <a:buNone/>
            </a:pPr>
            <a:endParaRPr lang="cs-CZ" b="1" dirty="0" smtClean="0"/>
          </a:p>
          <a:p>
            <a:pPr lvl="0" algn="just"/>
            <a:r>
              <a:rPr lang="cs-CZ" sz="2400" dirty="0" smtClean="0">
                <a:latin typeface="+mj-lt"/>
              </a:rPr>
              <a:t>Výsledná podoba daňové reformy bude nepochybně v příštích měsících politickým tématem zásadního významu. </a:t>
            </a:r>
          </a:p>
          <a:p>
            <a:pPr lvl="0" algn="just"/>
            <a:endParaRPr lang="cs-CZ" sz="2400" dirty="0" smtClean="0">
              <a:latin typeface="+mj-lt"/>
            </a:endParaRPr>
          </a:p>
          <a:p>
            <a:pPr lvl="0" algn="just"/>
            <a:endParaRPr lang="cs-CZ" sz="2400" dirty="0" smtClean="0">
              <a:latin typeface="+mj-lt"/>
            </a:endParaRPr>
          </a:p>
          <a:p>
            <a:pPr algn="ctr">
              <a:buNone/>
            </a:pPr>
            <a:endParaRPr lang="cs-CZ" sz="2400" dirty="0" smtClean="0"/>
          </a:p>
          <a:p>
            <a:pPr lvl="0" algn="just">
              <a:buNone/>
            </a:pPr>
            <a:endParaRPr lang="cs-CZ" sz="2400" dirty="0" smtClean="0">
              <a:latin typeface="+mj-lt"/>
            </a:endParaRP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cs-CZ" sz="1800" b="1" dirty="0" smtClean="0">
                <a:solidFill>
                  <a:schemeClr val="tx1"/>
                </a:solidFill>
              </a:rPr>
              <a:t>10</a:t>
            </a:r>
            <a:endParaRPr lang="cs-CZ" sz="1800" b="1" dirty="0">
              <a:solidFill>
                <a:schemeClr val="tx1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cs-CZ" sz="1800" b="1" dirty="0" smtClean="0">
                <a:solidFill>
                  <a:schemeClr val="tx1"/>
                </a:solidFill>
              </a:rPr>
              <a:t>11</a:t>
            </a:r>
            <a:endParaRPr lang="cs-CZ" sz="1800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0" y="107429"/>
            <a:ext cx="100806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SP ČR k oblasti dopadů daňových reforem</a:t>
            </a:r>
            <a:endParaRPr lang="cs-CZ" sz="3200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2472079"/>
            <a:ext cx="1008062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Děkuji Vám za pozornost!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3200" b="1" dirty="0" smtClean="0">
              <a:solidFill>
                <a:schemeClr val="tx1"/>
              </a:solidFill>
              <a:latin typeface="+mj-lt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Pavel </a:t>
            </a:r>
            <a:r>
              <a:rPr kumimoji="0" lang="cs-CZ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Juříček</a:t>
            </a:r>
            <a:endParaRPr kumimoji="0" lang="cs-CZ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viceprezident Svazu průmyslu a dopravy ČR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9792" y="971525"/>
            <a:ext cx="9067800" cy="1584176"/>
          </a:xfrm>
        </p:spPr>
        <p:txBody>
          <a:bodyPr/>
          <a:lstStyle/>
          <a:p>
            <a:r>
              <a:rPr lang="cs-CZ" b="1" dirty="0" smtClean="0"/>
              <a:t>Úvod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2915741"/>
            <a:ext cx="9936855" cy="3600400"/>
          </a:xfrm>
        </p:spPr>
        <p:txBody>
          <a:bodyPr/>
          <a:lstStyle/>
          <a:p>
            <a:pPr algn="ctr">
              <a:buNone/>
            </a:pPr>
            <a:endParaRPr lang="cs-CZ" sz="2800" dirty="0" smtClean="0"/>
          </a:p>
          <a:p>
            <a:pPr algn="ctr">
              <a:buNone/>
            </a:pPr>
            <a:endParaRPr lang="cs-CZ" sz="2800" dirty="0" smtClean="0"/>
          </a:p>
          <a:p>
            <a:pPr algn="ctr">
              <a:buNone/>
            </a:pPr>
            <a:endParaRPr lang="cs-CZ" dirty="0" smtClean="0"/>
          </a:p>
          <a:p>
            <a:pPr lvl="0" algn="just">
              <a:buNone/>
            </a:pPr>
            <a:r>
              <a:rPr lang="cs-CZ" dirty="0" smtClean="0"/>
              <a:t> </a:t>
            </a:r>
          </a:p>
          <a:p>
            <a:pPr lvl="0" algn="just">
              <a:buNone/>
            </a:pPr>
            <a:r>
              <a:rPr lang="cs-CZ" sz="2400" b="1" dirty="0" smtClean="0">
                <a:latin typeface="+mj-lt"/>
              </a:rPr>
              <a:t>Navzdory slibům vlády schválení návrhu zákona pravděpodobně nepovede ke snížení daňové zátěže ani ke snížení ceny práce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cs-CZ" sz="1800" b="1" dirty="0" smtClean="0">
                <a:solidFill>
                  <a:schemeClr val="tx1"/>
                </a:solidFill>
              </a:rPr>
              <a:t>2</a:t>
            </a:r>
            <a:endParaRPr lang="cs-CZ" sz="1800" b="1" dirty="0">
              <a:solidFill>
                <a:schemeClr val="tx1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140928"/>
            <a:ext cx="10080625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Novela z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kona o dan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ch z př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jmů m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velmi 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iroký dosah, nen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lem t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sz="2400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  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prezentace v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echny obs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hnout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Novela z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kona samozřejmě m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sv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pozitiva i negativa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Zaměřen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 prezentace je na ty dopady 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vrhu z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kona, kter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ovlivn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sz="2400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  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vztah zaměstnavatel – zaměstnanec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Jde o 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vrh z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kona 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konečn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podoba nen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st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 jasn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107429"/>
            <a:ext cx="1008062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/>
            <a:r>
              <a:rPr lang="cs-CZ" sz="3200" b="1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SP ČR k oblasti dopadů daňových reforem</a:t>
            </a:r>
            <a:endParaRPr lang="cs-CZ" sz="3200" dirty="0" smtClean="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115541"/>
            <a:ext cx="10080625" cy="3384376"/>
          </a:xfrm>
        </p:spPr>
        <p:txBody>
          <a:bodyPr/>
          <a:lstStyle/>
          <a:p>
            <a:r>
              <a:rPr lang="cs-CZ" sz="3200" b="1" dirty="0" smtClean="0"/>
              <a:t>Příklad z oblasti dopadů</a:t>
            </a:r>
            <a:br>
              <a:rPr lang="cs-CZ" sz="3200" b="1" dirty="0" smtClean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2915741"/>
            <a:ext cx="9936855" cy="3600400"/>
          </a:xfrm>
        </p:spPr>
        <p:txBody>
          <a:bodyPr/>
          <a:lstStyle/>
          <a:p>
            <a:pPr algn="ctr">
              <a:buNone/>
            </a:pPr>
            <a:endParaRPr lang="cs-CZ" sz="2800" dirty="0" smtClean="0"/>
          </a:p>
          <a:p>
            <a:pPr algn="ctr">
              <a:buNone/>
            </a:pPr>
            <a:endParaRPr lang="cs-CZ" sz="2800" dirty="0" smtClean="0"/>
          </a:p>
          <a:p>
            <a:pPr algn="ctr">
              <a:buNone/>
            </a:pPr>
            <a:endParaRPr lang="cs-CZ" dirty="0" smtClean="0"/>
          </a:p>
          <a:p>
            <a:pPr lvl="0" algn="just">
              <a:buNone/>
            </a:pPr>
            <a:r>
              <a:rPr lang="cs-CZ" dirty="0" smtClean="0"/>
              <a:t> 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cs-CZ" sz="1800" b="1" dirty="0" smtClean="0">
                <a:solidFill>
                  <a:schemeClr val="tx1"/>
                </a:solidFill>
              </a:rPr>
              <a:t>3</a:t>
            </a:r>
            <a:endParaRPr lang="cs-CZ" sz="1800" b="1" dirty="0">
              <a:solidFill>
                <a:schemeClr val="tx1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0" y="107429"/>
            <a:ext cx="100806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/>
            <a:r>
              <a:rPr lang="cs-CZ" sz="3200" b="1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SP ČR k oblasti dopadů daňových reforem</a:t>
            </a:r>
            <a:endParaRPr lang="cs-CZ" sz="3200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95897" y="3003261"/>
            <a:ext cx="8136904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Stravov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poskytovan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zaměstnavateli svým  zaměstnancům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67800" cy="1392238"/>
          </a:xfrm>
        </p:spPr>
        <p:txBody>
          <a:bodyPr/>
          <a:lstStyle/>
          <a:p>
            <a:pPr lvl="0"/>
            <a:r>
              <a:rPr lang="cs-CZ" sz="32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SP ČR k oblasti dopadů daňových reforem</a:t>
            </a: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755501"/>
            <a:ext cx="9283254" cy="3911080"/>
          </a:xfrm>
        </p:spPr>
        <p:txBody>
          <a:bodyPr/>
          <a:lstStyle/>
          <a:p>
            <a:pPr>
              <a:buNone/>
            </a:pPr>
            <a:r>
              <a:rPr lang="cs-CZ" sz="2400" b="1" u="sng" dirty="0" smtClean="0"/>
              <a:t>Základní fakta o stravování poskytované zaměstnavatelem</a:t>
            </a:r>
          </a:p>
          <a:p>
            <a:pPr marL="265113" indent="-265113"/>
            <a:r>
              <a:rPr lang="cs-CZ" sz="2400" dirty="0" smtClean="0"/>
              <a:t>80% všech zaměstnanců, tj. 3,1 milionu osob dostává příspěvky na stravování (1,8 milionu formou podnikových jídelen, 1,3 milionu formou stravenek)</a:t>
            </a:r>
          </a:p>
          <a:p>
            <a:pPr marL="265113" indent="-265113"/>
            <a:r>
              <a:rPr lang="cs-CZ" sz="2400" dirty="0" smtClean="0"/>
              <a:t>O částku 0,9 miliard Kč ročně by se snížil příjem státního rozpočtu při zrušení podpory stravování</a:t>
            </a:r>
          </a:p>
          <a:p>
            <a:pPr marL="265113" indent="-265113"/>
            <a:r>
              <a:rPr lang="cs-CZ" sz="2400" dirty="0" smtClean="0"/>
              <a:t>70% zaměstnanců by omezilo návštěvy restaurací, což by snížilo tržby restaurací o 7,5 miliard Kč ročně</a:t>
            </a:r>
          </a:p>
          <a:p>
            <a:pPr marL="265113" indent="-265113"/>
            <a:r>
              <a:rPr lang="cs-CZ" sz="2400" dirty="0" smtClean="0"/>
              <a:t>Zrušení podpory stravování by pro zaměstnavatele znamenalo zvýšení ceny práce</a:t>
            </a:r>
          </a:p>
          <a:p>
            <a:pPr marL="265113" indent="-265113"/>
            <a:r>
              <a:rPr lang="cs-CZ" sz="2400" dirty="0" smtClean="0"/>
              <a:t>Došlo by ke zdražení obědů v podnikových jídelnách, k omezení jejich návštěvnosti a tím k růstu fixních nákladů na jeden oběd</a:t>
            </a:r>
            <a:endParaRPr lang="cs-CZ" sz="2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cs-CZ" sz="1800" b="1" dirty="0" smtClean="0">
                <a:latin typeface="+mj-lt"/>
              </a:rPr>
              <a:t>4</a:t>
            </a:r>
            <a:endParaRPr lang="cs-CZ" sz="1800" b="1" dirty="0">
              <a:latin typeface="+mj-lt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FF6E5915-4EF1-4BFC-B28F-6A1E303D3C70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sah 2"/>
          <p:cNvSpPr>
            <a:spLocks noGrp="1"/>
          </p:cNvSpPr>
          <p:nvPr>
            <p:ph idx="1"/>
          </p:nvPr>
        </p:nvSpPr>
        <p:spPr>
          <a:xfrm>
            <a:off x="0" y="3059757"/>
            <a:ext cx="9936856" cy="2083097"/>
          </a:xfrm>
        </p:spPr>
        <p:txBody>
          <a:bodyPr/>
          <a:lstStyle/>
          <a:p>
            <a:pPr lvl="4" algn="ctr">
              <a:buFont typeface="Times New Roman" pitchFamily="18" charset="0"/>
              <a:buNone/>
            </a:pPr>
            <a:r>
              <a:rPr lang="cs-CZ" sz="4000" i="1" dirty="0" smtClean="0">
                <a:solidFill>
                  <a:srgbClr val="16165D"/>
                </a:solidFill>
              </a:rPr>
              <a:t>   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cs-CZ" sz="1800" b="1" dirty="0" smtClean="0">
                <a:solidFill>
                  <a:schemeClr val="tx1"/>
                </a:solidFill>
              </a:rPr>
              <a:t>5</a:t>
            </a:r>
            <a:endParaRPr lang="cs-CZ" sz="1800" b="1" dirty="0">
              <a:solidFill>
                <a:schemeClr val="tx1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07429"/>
            <a:ext cx="10080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SP ČR k oblasti dopadů daňových reforem</a:t>
            </a:r>
            <a:endParaRPr kumimoji="0" lang="cs-C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-1" y="979746"/>
            <a:ext cx="10080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 Stravov</a:t>
            </a: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</a:t>
            </a: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</a:t>
            </a: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vrh ministerstva</a:t>
            </a:r>
            <a:endParaRPr kumimoji="0" lang="cs-C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689373"/>
            <a:ext cx="44294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N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vrh Ministerstva financ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19832" y="2339677"/>
            <a:ext cx="90010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Zru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it ve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ker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daňov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výhody na straně zaměstnance spojen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sz="2400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  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 stravov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m, kter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poskytuje zaměstnavatel svým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sz="2400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  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zaměstnancům v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průběhu pracovn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směny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Toto se dotkne podnikových j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delen i stravenek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Nově zaměstnavatelům umožnit odpočet 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kladů na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sz="2400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  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poskytovan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stravov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vč. potravin. (dosud jsou potraviny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sz="2400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  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vyloučeny)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19832" y="5364013"/>
            <a:ext cx="86409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MF proklamuje zlep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š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podm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nek pro zaměstnavatele, protože nově zav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daňový odpočet n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kladů na stravov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včetně potravin. ALE 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…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238" y="234950"/>
            <a:ext cx="9067800" cy="808583"/>
          </a:xfrm>
        </p:spPr>
        <p:txBody>
          <a:bodyPr/>
          <a:lstStyle/>
          <a:p>
            <a:pPr lvl="0"/>
            <a:r>
              <a:rPr lang="cs-CZ" sz="32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SP ČR k oblasti dopadů daňových reforem</a:t>
            </a:r>
            <a:r>
              <a:rPr lang="cs-CZ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238" y="1259557"/>
            <a:ext cx="9067800" cy="5495256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1. Stravování – dopad na jídelny</a:t>
            </a:r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cs-CZ" sz="1800" b="1" dirty="0" smtClean="0">
                <a:solidFill>
                  <a:schemeClr val="tx1"/>
                </a:solidFill>
              </a:rPr>
              <a:t>6</a:t>
            </a:r>
            <a:endParaRPr lang="cs-CZ" sz="1800" b="1" dirty="0">
              <a:solidFill>
                <a:schemeClr val="tx1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75816" y="2164302"/>
            <a:ext cx="9216777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MF nově zav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povinnost odv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 z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celkových 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kladů na zaji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těn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stravov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dal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ší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ch 32,5%, což je daň z úhrnu mezd</a:t>
            </a:r>
            <a:r>
              <a:rPr lang="cs-CZ" sz="2400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.</a:t>
            </a: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b)  Zaměstnavatel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tedy zaplat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 32,5% v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 z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investic do j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delen,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400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     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provozn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ch 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kladů i mezd person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lu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 startAt="3"/>
              <a:tabLst/>
            </a:pP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Provoz 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delen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bude zkr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tka o 32,5% n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kladněj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ší </a:t>
            </a:r>
            <a:r>
              <a:rPr lang="cs-CZ" sz="2400" dirty="0" smtClean="0">
                <a:solidFill>
                  <a:schemeClr val="tx1"/>
                </a:solidFill>
              </a:rPr>
              <a:t>(Navíc zaměstnanec bude muset z hodnoty příspěvku na stravování  odvést dalších 32%, tedy daň z příjmu a zdravotní a sociální pojištění).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342900" indent="-342900" algn="ctr" defTabSz="914400" eaLnBrk="0" hangingPunct="0"/>
            <a:r>
              <a:rPr lang="cs-CZ" sz="2400" dirty="0" smtClean="0">
                <a:solidFill>
                  <a:schemeClr val="tx1"/>
                </a:solidFill>
                <a:cs typeface="Arial" pitchFamily="34" charset="0"/>
              </a:rPr>
              <a:t>     </a:t>
            </a:r>
            <a:r>
              <a:rPr lang="cs-C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Provoz jídelen bude o 32,5% nákladnější viz příklad</a:t>
            </a:r>
            <a:endParaRPr lang="cs-CZ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238" y="0"/>
            <a:ext cx="9067800" cy="827509"/>
          </a:xfrm>
        </p:spPr>
        <p:txBody>
          <a:bodyPr/>
          <a:lstStyle/>
          <a:p>
            <a:r>
              <a:rPr lang="cs-CZ" sz="32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SP ČR k oblasti dopadů daňových reforem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9792" y="683493"/>
            <a:ext cx="9067800" cy="5976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2400" dirty="0" smtClean="0">
                <a:latin typeface="+mj-lt"/>
              </a:rPr>
              <a:t>Příklad</a:t>
            </a:r>
            <a:r>
              <a:rPr lang="cs-CZ" sz="2400" dirty="0" smtClean="0">
                <a:latin typeface="+mj-lt"/>
              </a:rPr>
              <a:t>:</a:t>
            </a:r>
            <a:endParaRPr lang="cs-CZ" sz="2400" dirty="0" smtClean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cs-CZ" sz="2400" dirty="0" smtClean="0">
                <a:latin typeface="+mj-lt"/>
              </a:rPr>
              <a:t>Investice do podnikové jídelny ve výši 1 000 </a:t>
            </a:r>
            <a:r>
              <a:rPr lang="cs-CZ" sz="2400" dirty="0" err="1" smtClean="0">
                <a:latin typeface="+mj-lt"/>
              </a:rPr>
              <a:t>000</a:t>
            </a:r>
            <a:r>
              <a:rPr lang="cs-CZ" sz="2400" dirty="0" smtClean="0">
                <a:latin typeface="+mj-lt"/>
              </a:rPr>
              <a:t> Kč</a:t>
            </a:r>
          </a:p>
          <a:p>
            <a:pPr lvl="0">
              <a:lnSpc>
                <a:spcPct val="100000"/>
              </a:lnSpc>
            </a:pPr>
            <a:r>
              <a:rPr lang="cs-CZ" sz="2400" dirty="0" smtClean="0">
                <a:latin typeface="+mj-lt"/>
              </a:rPr>
              <a:t>Odpisy na 5 </a:t>
            </a:r>
            <a:r>
              <a:rPr lang="cs-CZ" sz="2400" dirty="0" smtClean="0">
                <a:latin typeface="+mj-lt"/>
              </a:rPr>
              <a:t>let</a:t>
            </a:r>
          </a:p>
          <a:p>
            <a:pPr lvl="0">
              <a:lnSpc>
                <a:spcPct val="100000"/>
              </a:lnSpc>
              <a:buNone/>
            </a:pPr>
            <a:r>
              <a:rPr lang="cs-CZ" sz="2400" dirty="0" smtClean="0">
                <a:latin typeface="+mj-lt"/>
              </a:rPr>
              <a:t>Pozn. Jedná se o jídelnu pro 45 strávníků se zcela minimálními     provozními  náklady.</a:t>
            </a:r>
            <a:endParaRPr lang="cs-CZ" sz="2400" dirty="0" smtClean="0">
              <a:latin typeface="+mj-lt"/>
            </a:endParaRPr>
          </a:p>
          <a:p>
            <a:pPr lvl="0">
              <a:lnSpc>
                <a:spcPct val="100000"/>
              </a:lnSpc>
              <a:buNone/>
            </a:pPr>
            <a:endParaRPr lang="cs-CZ" sz="2400" dirty="0" smtClean="0">
              <a:latin typeface="+mj-lt"/>
            </a:endParaRPr>
          </a:p>
          <a:p>
            <a:pPr lvl="0">
              <a:lnSpc>
                <a:spcPct val="100000"/>
              </a:lnSpc>
              <a:buNone/>
            </a:pPr>
            <a:r>
              <a:rPr lang="cs-CZ" sz="2400" dirty="0" smtClean="0">
                <a:latin typeface="+mj-lt"/>
              </a:rPr>
              <a:t> </a:t>
            </a:r>
          </a:p>
          <a:p>
            <a:pPr lvl="0">
              <a:buNone/>
            </a:pPr>
            <a:r>
              <a:rPr lang="cs-CZ" sz="2400" b="1" u="sng" dirty="0" smtClean="0">
                <a:latin typeface="+mj-lt"/>
              </a:rPr>
              <a:t>Současný daňový režim stravování</a:t>
            </a:r>
            <a:endParaRPr lang="cs-CZ" sz="2400" dirty="0" smtClean="0">
              <a:latin typeface="+mj-lt"/>
            </a:endParaRPr>
          </a:p>
          <a:p>
            <a:pPr>
              <a:buNone/>
            </a:pPr>
            <a:r>
              <a:rPr lang="cs-CZ" sz="2400" dirty="0" smtClean="0">
                <a:latin typeface="+mj-lt"/>
              </a:rPr>
              <a:t>    </a:t>
            </a:r>
          </a:p>
          <a:p>
            <a:pPr>
              <a:buNone/>
            </a:pPr>
            <a:endParaRPr lang="cs-CZ" sz="1800" dirty="0">
              <a:latin typeface="+mj-lt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cs-CZ" sz="1800" b="1" dirty="0" smtClean="0">
                <a:latin typeface="+mj-lt"/>
              </a:rPr>
              <a:t>7</a:t>
            </a:r>
            <a:endParaRPr lang="cs-CZ" sz="1800" b="1" dirty="0">
              <a:latin typeface="+mj-lt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FF6E5915-4EF1-4BFC-B28F-6A1E303D3C70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792" y="3203773"/>
            <a:ext cx="928903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238" y="234950"/>
            <a:ext cx="9067800" cy="520551"/>
          </a:xfrm>
        </p:spPr>
        <p:txBody>
          <a:bodyPr/>
          <a:lstStyle/>
          <a:p>
            <a:r>
              <a:rPr lang="cs-CZ" sz="32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SP ČR k oblasti dopadů daňových reforem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238" y="899517"/>
            <a:ext cx="9067800" cy="5855296"/>
          </a:xfrm>
        </p:spPr>
        <p:txBody>
          <a:bodyPr/>
          <a:lstStyle/>
          <a:p>
            <a:pPr lvl="0"/>
            <a:r>
              <a:rPr lang="cs-CZ" sz="2400" b="1" u="sng" dirty="0" smtClean="0"/>
              <a:t>Režim navrhovaný MF od 1.1.2013</a:t>
            </a:r>
            <a:endParaRPr lang="cs-CZ" sz="2400" dirty="0" smtClean="0"/>
          </a:p>
          <a:p>
            <a:r>
              <a:rPr lang="cs-CZ" sz="2400" dirty="0" smtClean="0"/>
              <a:t>Možnost odečíst z daní 100% nákladů na stravování poskytované zaměstnancům a to včetně potravin. Ale, povinnost odvést 32,5% hodnoty těchto nákladů (daň z úhrnu mezd).</a:t>
            </a:r>
          </a:p>
          <a:p>
            <a:pPr>
              <a:buNone/>
            </a:pPr>
            <a:endParaRPr lang="cs-CZ" sz="2400" dirty="0">
              <a:latin typeface="+mj-lt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cs-CZ" sz="1800" b="1" dirty="0" smtClean="0">
                <a:latin typeface="+mj-lt"/>
              </a:rPr>
              <a:t>8</a:t>
            </a:r>
            <a:endParaRPr lang="cs-CZ" sz="1800" b="1" dirty="0">
              <a:latin typeface="+mj-lt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FF6E5915-4EF1-4BFC-B28F-6A1E303D3C70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00" y="2699717"/>
            <a:ext cx="921702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0"/>
            <a:ext cx="9067800" cy="755501"/>
          </a:xfrm>
        </p:spPr>
        <p:txBody>
          <a:bodyPr/>
          <a:lstStyle/>
          <a:p>
            <a:r>
              <a:rPr lang="cs-CZ" sz="32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SP ČR k oblasti dopadů daňových reforem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187549"/>
            <a:ext cx="9067800" cy="498633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cs-CZ" b="1" dirty="0" smtClean="0"/>
              <a:t>Stravování – dopad na stravenky (stejný)</a:t>
            </a:r>
          </a:p>
          <a:p>
            <a:pPr marL="457200" indent="-457200">
              <a:buAutoNum type="alphaLcParenR"/>
            </a:pPr>
            <a:r>
              <a:rPr lang="cs-CZ" sz="2400" dirty="0" smtClean="0">
                <a:latin typeface="+mj-lt"/>
              </a:rPr>
              <a:t>Pokud firma poskytuje </a:t>
            </a:r>
            <a:r>
              <a:rPr lang="cs-CZ" sz="2400" b="1" dirty="0" smtClean="0">
                <a:latin typeface="+mj-lt"/>
              </a:rPr>
              <a:t>stravenky, </a:t>
            </a:r>
            <a:r>
              <a:rPr lang="cs-CZ" sz="2400" dirty="0" smtClean="0">
                <a:latin typeface="+mj-lt"/>
              </a:rPr>
              <a:t>ruší se veškeré daňové  zvýhodnění s nimi spojené. </a:t>
            </a:r>
          </a:p>
          <a:p>
            <a:pPr marL="457200" indent="-457200">
              <a:buAutoNum type="alphaLcParenR" startAt="2"/>
            </a:pPr>
            <a:r>
              <a:rPr lang="cs-CZ" sz="2400" dirty="0" smtClean="0">
                <a:latin typeface="+mj-lt"/>
              </a:rPr>
              <a:t>Zaměstnavatel bude muset z ceny přípěvku na stravenky    odvést 32,5%, tedy daň z úhrnu mezd. </a:t>
            </a:r>
          </a:p>
          <a:p>
            <a:pPr marL="457200" indent="-457200">
              <a:buAutoNum type="alphaLcParenR" startAt="3"/>
            </a:pPr>
            <a:r>
              <a:rPr lang="cs-CZ" sz="2400" dirty="0" smtClean="0">
                <a:latin typeface="+mj-lt"/>
              </a:rPr>
              <a:t>(Zaměstnanec bude muset z hodnoty příspěvku na stravenku     odvést dalších 32%, tedy daň z příjmu a zdravotní i sociální pojištění).</a:t>
            </a:r>
          </a:p>
          <a:p>
            <a:pPr marL="514350" indent="-514350"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cs-CZ" sz="1800" b="1" dirty="0" smtClean="0">
                <a:solidFill>
                  <a:schemeClr val="tx1"/>
                </a:solidFill>
              </a:rPr>
              <a:t>9</a:t>
            </a:r>
            <a:endParaRPr lang="cs-CZ" sz="1800" b="1" dirty="0">
              <a:solidFill>
                <a:schemeClr val="tx1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iv sady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0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0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spcr</Template>
  <TotalTime>1535</TotalTime>
  <Words>400</Words>
  <Application>Microsoft Office PowerPoint</Application>
  <PresentationFormat>Vlastní</PresentationFormat>
  <Paragraphs>106</Paragraphs>
  <Slides>11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Dopad daňových reforem  na vztah zaměstnavatel – zaměstnanec   </vt:lpstr>
      <vt:lpstr>Úvod </vt:lpstr>
      <vt:lpstr>Příklad z oblasti dopadů     </vt:lpstr>
      <vt:lpstr>SP ČR k oblasti dopadů daňových reforem </vt:lpstr>
      <vt:lpstr>Snímek 5</vt:lpstr>
      <vt:lpstr>SP ČR k oblasti dopadů daňových reforem </vt:lpstr>
      <vt:lpstr>SP ČR k oblasti dopadů daňových reforem</vt:lpstr>
      <vt:lpstr>SP ČR k oblasti dopadů daňových reforem</vt:lpstr>
      <vt:lpstr>SP ČR k oblasti dopadů daňových reforem</vt:lpstr>
      <vt:lpstr>SP ČR k oblasti dopadů daňových reforem</vt:lpstr>
      <vt:lpstr>Snímek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Důchodová reforma z pohledu zaměstnavatelů</dc:title>
  <dc:subject>RHSD 20 05 2011</dc:subject>
  <dc:creator>Jitka Hejdukova</dc:creator>
  <cp:lastModifiedBy>Říha Jaroslav</cp:lastModifiedBy>
  <cp:revision>133</cp:revision>
  <cp:lastPrinted>1601-01-01T00:00:00Z</cp:lastPrinted>
  <dcterms:created xsi:type="dcterms:W3CDTF">2010-01-28T15:31:01Z</dcterms:created>
  <dcterms:modified xsi:type="dcterms:W3CDTF">2011-06-20T07:11:00Z</dcterms:modified>
</cp:coreProperties>
</file>