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omments/comment1.xml" ContentType="application/vnd.openxmlformats-officedocument.presentationml.comment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77" r:id="rId3"/>
    <p:sldId id="279" r:id="rId4"/>
    <p:sldId id="264" r:id="rId5"/>
    <p:sldId id="258" r:id="rId6"/>
    <p:sldId id="278" r:id="rId7"/>
    <p:sldId id="260" r:id="rId8"/>
    <p:sldId id="269" r:id="rId9"/>
    <p:sldId id="263" r:id="rId10"/>
    <p:sldId id="280" r:id="rId11"/>
    <p:sldId id="275" r:id="rId12"/>
  </p:sldIdLst>
  <p:sldSz cx="9144000" cy="6858000" type="screen4x3"/>
  <p:notesSz cx="6797675" cy="9872663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aaa" initials="a" lastIdx="5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7794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62" autoAdjust="0"/>
    <p:restoredTop sz="94660"/>
  </p:normalViewPr>
  <p:slideViewPr>
    <p:cSldViewPr>
      <p:cViewPr>
        <p:scale>
          <a:sx n="70" d="100"/>
          <a:sy n="70" d="100"/>
        </p:scale>
        <p:origin x="-1566" y="-46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ommentAuthors" Target="commentAuthor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13-02-10T13:06:09.329" idx="4">
    <p:pos x="7019" y="1189"/>
    <p:text>Komentovat to odkazem Masaryka a jeho vztahu k ženskému hnutí. </p:text>
  </p:cm>
  <p:cm authorId="0" dt="2013-02-10T13:15:35.551" idx="5">
    <p:pos x="7704" y="1518"/>
    <p:text>Viz program ekologické demokracie a kvóty na kandidátkách. </p:text>
  </p:cm>
</p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5659" cy="493633"/>
          </a:xfrm>
          <a:prstGeom prst="rect">
            <a:avLst/>
          </a:prstGeom>
        </p:spPr>
        <p:txBody>
          <a:bodyPr vert="horz" lIns="91436" tIns="45719" rIns="91436" bIns="45719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50444" y="1"/>
            <a:ext cx="2945659" cy="493633"/>
          </a:xfrm>
          <a:prstGeom prst="rect">
            <a:avLst/>
          </a:prstGeom>
        </p:spPr>
        <p:txBody>
          <a:bodyPr vert="horz" lIns="91436" tIns="45719" rIns="91436" bIns="45719" rtlCol="0"/>
          <a:lstStyle>
            <a:lvl1pPr algn="r">
              <a:defRPr sz="1200"/>
            </a:lvl1pPr>
          </a:lstStyle>
          <a:p>
            <a:fld id="{B090D766-FDD3-4940-B56C-0A95F69DA97C}" type="datetimeFigureOut">
              <a:rPr lang="cs-CZ" smtClean="0"/>
              <a:t>27.7.2015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930275" y="739775"/>
            <a:ext cx="4937125" cy="37036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6" tIns="45719" rIns="91436" bIns="45719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768" y="4689515"/>
            <a:ext cx="5438140" cy="4442698"/>
          </a:xfrm>
          <a:prstGeom prst="rect">
            <a:avLst/>
          </a:prstGeom>
        </p:spPr>
        <p:txBody>
          <a:bodyPr vert="horz" lIns="91436" tIns="45719" rIns="91436" bIns="45719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377318"/>
            <a:ext cx="2945659" cy="493633"/>
          </a:xfrm>
          <a:prstGeom prst="rect">
            <a:avLst/>
          </a:prstGeom>
        </p:spPr>
        <p:txBody>
          <a:bodyPr vert="horz" lIns="91436" tIns="45719" rIns="91436" bIns="45719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50444" y="9377318"/>
            <a:ext cx="2945659" cy="493633"/>
          </a:xfrm>
          <a:prstGeom prst="rect">
            <a:avLst/>
          </a:prstGeom>
        </p:spPr>
        <p:txBody>
          <a:bodyPr vert="horz" lIns="91436" tIns="45719" rIns="91436" bIns="45719" rtlCol="0" anchor="b"/>
          <a:lstStyle>
            <a:lvl1pPr algn="r">
              <a:defRPr sz="1200"/>
            </a:lvl1pPr>
          </a:lstStyle>
          <a:p>
            <a:fld id="{DB9912A6-2ACE-44A5-9DA2-6934BF24983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780177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9912A6-2ACE-44A5-9DA2-6934BF249831}" type="slidenum">
              <a:rPr lang="cs-CZ" smtClean="0"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971527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D9CDB-9264-4F57-9EBE-7B15908458F5}" type="datetimeFigureOut">
              <a:rPr lang="cs-CZ" smtClean="0"/>
              <a:t>27.7.2015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B26C5-9B28-49FC-9617-68BBFA6D9AF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899278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D9CDB-9264-4F57-9EBE-7B15908458F5}" type="datetimeFigureOut">
              <a:rPr lang="cs-CZ" smtClean="0"/>
              <a:t>27.7.2015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B26C5-9B28-49FC-9617-68BBFA6D9AF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647793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D9CDB-9264-4F57-9EBE-7B15908458F5}" type="datetimeFigureOut">
              <a:rPr lang="cs-CZ" smtClean="0"/>
              <a:t>27.7.2015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B26C5-9B28-49FC-9617-68BBFA6D9AF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106266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D9CDB-9264-4F57-9EBE-7B15908458F5}" type="datetimeFigureOut">
              <a:rPr lang="cs-CZ" smtClean="0"/>
              <a:t>27.7.2015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B26C5-9B28-49FC-9617-68BBFA6D9AF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304268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D9CDB-9264-4F57-9EBE-7B15908458F5}" type="datetimeFigureOut">
              <a:rPr lang="cs-CZ" smtClean="0"/>
              <a:t>27.7.2015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B26C5-9B28-49FC-9617-68BBFA6D9AF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431019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D9CDB-9264-4F57-9EBE-7B15908458F5}" type="datetimeFigureOut">
              <a:rPr lang="cs-CZ" smtClean="0"/>
              <a:t>27.7.2015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B26C5-9B28-49FC-9617-68BBFA6D9AF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535857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D9CDB-9264-4F57-9EBE-7B15908458F5}" type="datetimeFigureOut">
              <a:rPr lang="cs-CZ" smtClean="0"/>
              <a:t>27.7.2015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B26C5-9B28-49FC-9617-68BBFA6D9AF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321463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D9CDB-9264-4F57-9EBE-7B15908458F5}" type="datetimeFigureOut">
              <a:rPr lang="cs-CZ" smtClean="0"/>
              <a:t>27.7.2015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B26C5-9B28-49FC-9617-68BBFA6D9AF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384253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D9CDB-9264-4F57-9EBE-7B15908458F5}" type="datetimeFigureOut">
              <a:rPr lang="cs-CZ" smtClean="0"/>
              <a:t>27.7.2015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B26C5-9B28-49FC-9617-68BBFA6D9AF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528350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D9CDB-9264-4F57-9EBE-7B15908458F5}" type="datetimeFigureOut">
              <a:rPr lang="cs-CZ" smtClean="0"/>
              <a:t>27.7.2015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B26C5-9B28-49FC-9617-68BBFA6D9AF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48607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D9CDB-9264-4F57-9EBE-7B15908458F5}" type="datetimeFigureOut">
              <a:rPr lang="cs-CZ" smtClean="0"/>
              <a:t>27.7.2015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B26C5-9B28-49FC-9617-68BBFA6D9AF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322641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DD9CDB-9264-4F57-9EBE-7B15908458F5}" type="datetimeFigureOut">
              <a:rPr lang="cs-CZ" smtClean="0"/>
              <a:t>27.7.2015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9B26C5-9B28-49FC-9617-68BBFA6D9AF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52714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omments" Target="../comments/comment1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1097403"/>
            <a:ext cx="7772400" cy="2115573"/>
          </a:xfrm>
        </p:spPr>
        <p:txBody>
          <a:bodyPr>
            <a:normAutofit/>
          </a:bodyPr>
          <a:lstStyle/>
          <a:p>
            <a:r>
              <a:rPr lang="cs-CZ" b="1" dirty="0" smtClean="0">
                <a:ea typeface="Tahoma" pitchFamily="34" charset="0"/>
                <a:cs typeface="Arial" pitchFamily="34" charset="0"/>
              </a:rPr>
              <a:t>Genderová politika Strany zelených</a:t>
            </a:r>
            <a:r>
              <a:rPr lang="cs-CZ" sz="1000" b="1" dirty="0" smtClean="0">
                <a:ea typeface="Tahoma" pitchFamily="34" charset="0"/>
                <a:cs typeface="Arial" pitchFamily="34" charset="0"/>
              </a:rPr>
              <a:t>   </a:t>
            </a:r>
            <a:r>
              <a:rPr lang="cs-CZ" b="1" dirty="0" smtClean="0">
                <a:ea typeface="Tahoma" pitchFamily="34" charset="0"/>
                <a:cs typeface="Arial" pitchFamily="34" charset="0"/>
              </a:rPr>
              <a:t/>
            </a:r>
            <a:br>
              <a:rPr lang="cs-CZ" b="1" dirty="0" smtClean="0">
                <a:ea typeface="Tahoma" pitchFamily="34" charset="0"/>
                <a:cs typeface="Arial" pitchFamily="34" charset="0"/>
              </a:rPr>
            </a:br>
            <a:endParaRPr lang="cs-CZ" sz="3600" b="1" dirty="0">
              <a:ea typeface="Tahoma" pitchFamily="34" charset="0"/>
              <a:cs typeface="Arial" pitchFamily="34" charset="0"/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284984"/>
            <a:ext cx="6400800" cy="2043757"/>
          </a:xfrm>
        </p:spPr>
        <p:txBody>
          <a:bodyPr>
            <a:normAutofit fontScale="85000" lnSpcReduction="20000"/>
          </a:bodyPr>
          <a:lstStyle/>
          <a:p>
            <a:r>
              <a:rPr lang="cs-CZ" dirty="0" smtClean="0">
                <a:solidFill>
                  <a:srgbClr val="00B050"/>
                </a:solidFill>
                <a:latin typeface="+mj-lt"/>
                <a:ea typeface="Tahoma" pitchFamily="34" charset="0"/>
                <a:cs typeface="Arial" pitchFamily="34" charset="0"/>
              </a:rPr>
              <a:t>Sára </a:t>
            </a:r>
            <a:r>
              <a:rPr lang="cs-CZ" dirty="0" err="1" smtClean="0">
                <a:solidFill>
                  <a:srgbClr val="00B050"/>
                </a:solidFill>
                <a:latin typeface="+mj-lt"/>
                <a:ea typeface="Tahoma" pitchFamily="34" charset="0"/>
                <a:cs typeface="Arial" pitchFamily="34" charset="0"/>
              </a:rPr>
              <a:t>Vidímová</a:t>
            </a:r>
            <a:endParaRPr lang="cs-CZ" dirty="0" smtClean="0">
              <a:solidFill>
                <a:srgbClr val="00B050"/>
              </a:solidFill>
              <a:latin typeface="+mj-lt"/>
              <a:ea typeface="Tahoma" pitchFamily="34" charset="0"/>
              <a:cs typeface="Arial" pitchFamily="34" charset="0"/>
            </a:endParaRPr>
          </a:p>
          <a:p>
            <a:r>
              <a:rPr lang="fr-FR" dirty="0" err="1" smtClean="0">
                <a:solidFill>
                  <a:schemeClr val="tx1"/>
                </a:solidFill>
                <a:latin typeface="+mj-lt"/>
              </a:rPr>
              <a:t>Výbor</a:t>
            </a:r>
            <a:r>
              <a:rPr lang="fr-FR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fr-FR" dirty="0">
                <a:solidFill>
                  <a:schemeClr val="tx1"/>
                </a:solidFill>
                <a:latin typeface="+mj-lt"/>
              </a:rPr>
              <a:t>pro </a:t>
            </a:r>
            <a:r>
              <a:rPr lang="fr-FR" dirty="0" err="1">
                <a:solidFill>
                  <a:schemeClr val="tx1"/>
                </a:solidFill>
                <a:latin typeface="+mj-lt"/>
              </a:rPr>
              <a:t>vyrovnané</a:t>
            </a:r>
            <a:r>
              <a:rPr lang="fr-FR" dirty="0">
                <a:solidFill>
                  <a:schemeClr val="tx1"/>
                </a:solidFill>
                <a:latin typeface="+mj-lt"/>
              </a:rPr>
              <a:t> </a:t>
            </a:r>
            <a:r>
              <a:rPr lang="fr-FR" dirty="0" err="1">
                <a:solidFill>
                  <a:schemeClr val="tx1"/>
                </a:solidFill>
                <a:latin typeface="+mj-lt"/>
              </a:rPr>
              <a:t>zastoupení</a:t>
            </a:r>
            <a:r>
              <a:rPr lang="fr-FR" dirty="0">
                <a:solidFill>
                  <a:schemeClr val="tx1"/>
                </a:solidFill>
                <a:latin typeface="+mj-lt"/>
              </a:rPr>
              <a:t> </a:t>
            </a:r>
            <a:r>
              <a:rPr lang="fr-FR" dirty="0" err="1">
                <a:solidFill>
                  <a:schemeClr val="tx1"/>
                </a:solidFill>
                <a:latin typeface="+mj-lt"/>
              </a:rPr>
              <a:t>žen</a:t>
            </a:r>
            <a:r>
              <a:rPr lang="fr-FR" dirty="0">
                <a:solidFill>
                  <a:schemeClr val="tx1"/>
                </a:solidFill>
                <a:latin typeface="+mj-lt"/>
              </a:rPr>
              <a:t> a </a:t>
            </a:r>
            <a:r>
              <a:rPr lang="fr-FR" dirty="0" err="1">
                <a:solidFill>
                  <a:schemeClr val="tx1"/>
                </a:solidFill>
                <a:latin typeface="+mj-lt"/>
              </a:rPr>
              <a:t>mužů</a:t>
            </a:r>
            <a:r>
              <a:rPr lang="fr-FR" dirty="0">
                <a:solidFill>
                  <a:schemeClr val="tx1"/>
                </a:solidFill>
                <a:latin typeface="+mj-lt"/>
              </a:rPr>
              <a:t> v </a:t>
            </a:r>
            <a:r>
              <a:rPr lang="fr-FR" dirty="0" err="1">
                <a:solidFill>
                  <a:schemeClr val="tx1"/>
                </a:solidFill>
                <a:latin typeface="+mj-lt"/>
              </a:rPr>
              <a:t>politice</a:t>
            </a:r>
            <a:r>
              <a:rPr lang="fr-FR" dirty="0">
                <a:solidFill>
                  <a:schemeClr val="tx1"/>
                </a:solidFill>
                <a:latin typeface="+mj-lt"/>
              </a:rPr>
              <a:t> a </a:t>
            </a:r>
            <a:r>
              <a:rPr lang="fr-FR" dirty="0" err="1">
                <a:solidFill>
                  <a:schemeClr val="tx1"/>
                </a:solidFill>
                <a:latin typeface="+mj-lt"/>
              </a:rPr>
              <a:t>rozhodovacích</a:t>
            </a:r>
            <a:r>
              <a:rPr lang="fr-FR" dirty="0">
                <a:solidFill>
                  <a:schemeClr val="tx1"/>
                </a:solidFill>
                <a:latin typeface="+mj-lt"/>
              </a:rPr>
              <a:t> </a:t>
            </a:r>
            <a:r>
              <a:rPr lang="fr-FR" dirty="0" err="1" smtClean="0">
                <a:solidFill>
                  <a:schemeClr val="tx1"/>
                </a:solidFill>
                <a:latin typeface="+mj-lt"/>
              </a:rPr>
              <a:t>pozicích</a:t>
            </a:r>
            <a:endParaRPr lang="fr-FR" dirty="0" smtClean="0">
              <a:solidFill>
                <a:schemeClr val="tx1"/>
              </a:solidFill>
              <a:latin typeface="+mj-lt"/>
            </a:endParaRPr>
          </a:p>
          <a:p>
            <a:endParaRPr lang="cs-CZ" dirty="0" smtClean="0">
              <a:solidFill>
                <a:schemeClr val="tx1"/>
              </a:solidFill>
              <a:latin typeface="+mj-lt"/>
              <a:ea typeface="Tahoma" pitchFamily="34" charset="0"/>
              <a:cs typeface="Arial" pitchFamily="34" charset="0"/>
            </a:endParaRPr>
          </a:p>
          <a:p>
            <a:r>
              <a:rPr lang="cs-CZ" sz="2400" dirty="0" smtClean="0">
                <a:solidFill>
                  <a:schemeClr val="tx1"/>
                </a:solidFill>
                <a:latin typeface="+mj-lt"/>
                <a:ea typeface="Tahoma" pitchFamily="34" charset="0"/>
                <a:cs typeface="Arial" pitchFamily="34" charset="0"/>
              </a:rPr>
              <a:t>23.6.2015</a:t>
            </a:r>
            <a:endParaRPr lang="cs-CZ" sz="2400" dirty="0">
              <a:solidFill>
                <a:schemeClr val="tx1"/>
              </a:solidFill>
              <a:latin typeface="+mj-lt"/>
              <a:ea typeface="Tahoma" pitchFamily="34" charset="0"/>
              <a:cs typeface="Arial" pitchFamily="34" charset="0"/>
            </a:endParaRPr>
          </a:p>
        </p:txBody>
      </p:sp>
      <p:pic>
        <p:nvPicPr>
          <p:cNvPr id="1026" name="Picture 2" descr="C:\LUCIA\Strana_zelenych\Genderova_odborna_sekce\Logo genderové sekc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6376" y="188641"/>
            <a:ext cx="938395" cy="9087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383716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 err="1" smtClean="0"/>
              <a:t>Spolupředsednictví</a:t>
            </a:r>
            <a:endParaRPr lang="fr-FR" b="1" dirty="0"/>
          </a:p>
        </p:txBody>
      </p:sp>
      <p:pic>
        <p:nvPicPr>
          <p:cNvPr id="4" name="Picture 2" descr="C:\LUCIA\Strana_zelenych\Genderova_odborna_sekce\Logo genderové sekc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6376" y="188641"/>
            <a:ext cx="938395" cy="9087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Espace réservé du contenu 5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fr-FR" dirty="0" smtClean="0"/>
              <a:t>Institut </a:t>
            </a:r>
            <a:r>
              <a:rPr lang="fr-FR" dirty="0" err="1"/>
              <a:t>spolupředsednictvi</a:t>
            </a:r>
            <a:r>
              <a:rPr lang="fr-FR" dirty="0"/>
              <a:t>́ je </a:t>
            </a:r>
            <a:r>
              <a:rPr lang="fr-FR" dirty="0" err="1"/>
              <a:t>koncept</a:t>
            </a:r>
            <a:r>
              <a:rPr lang="fr-FR" dirty="0"/>
              <a:t>, </a:t>
            </a:r>
            <a:r>
              <a:rPr lang="fr-FR" dirty="0" err="1"/>
              <a:t>ktery</a:t>
            </a:r>
            <a:r>
              <a:rPr lang="fr-FR" dirty="0"/>
              <a:t>́ se </a:t>
            </a:r>
            <a:r>
              <a:rPr lang="fr-FR" dirty="0" err="1"/>
              <a:t>inspiruje</a:t>
            </a:r>
            <a:r>
              <a:rPr lang="fr-FR" dirty="0"/>
              <a:t> </a:t>
            </a:r>
            <a:r>
              <a:rPr lang="fr-FR" b="1" dirty="0" err="1"/>
              <a:t>institutem</a:t>
            </a:r>
            <a:r>
              <a:rPr lang="fr-FR" b="1" dirty="0"/>
              <a:t> </a:t>
            </a:r>
            <a:r>
              <a:rPr lang="fr-FR" b="1" dirty="0" err="1"/>
              <a:t>spolumluvčích</a:t>
            </a:r>
            <a:r>
              <a:rPr lang="fr-FR" dirty="0"/>
              <a:t>, </a:t>
            </a:r>
            <a:r>
              <a:rPr lang="fr-FR" dirty="0" err="1"/>
              <a:t>jak</a:t>
            </a:r>
            <a:r>
              <a:rPr lang="fr-FR" dirty="0"/>
              <a:t> je </a:t>
            </a:r>
            <a:r>
              <a:rPr lang="fr-FR" dirty="0" err="1"/>
              <a:t>funkčni</a:t>
            </a:r>
            <a:r>
              <a:rPr lang="fr-FR" dirty="0"/>
              <a:t>́ </a:t>
            </a:r>
            <a:r>
              <a:rPr lang="fr-FR" dirty="0" err="1"/>
              <a:t>napr</a:t>
            </a:r>
            <a:r>
              <a:rPr lang="fr-FR" dirty="0"/>
              <a:t>̌. </a:t>
            </a:r>
            <a:r>
              <a:rPr lang="fr-FR" dirty="0" err="1"/>
              <a:t>ve</a:t>
            </a:r>
            <a:r>
              <a:rPr lang="fr-FR" dirty="0"/>
              <a:t> </a:t>
            </a:r>
            <a:r>
              <a:rPr lang="fr-FR" dirty="0" err="1"/>
              <a:t>stranách</a:t>
            </a:r>
            <a:r>
              <a:rPr lang="fr-FR" dirty="0"/>
              <a:t> </a:t>
            </a:r>
            <a:r>
              <a:rPr lang="fr-FR" dirty="0" err="1"/>
              <a:t>německe</a:t>
            </a:r>
            <a:r>
              <a:rPr lang="fr-FR" dirty="0"/>
              <a:t>́ BÜNDNIS 90/DIE GRÜNEN, </a:t>
            </a:r>
            <a:r>
              <a:rPr lang="fr-FR" dirty="0" err="1"/>
              <a:t>evropske</a:t>
            </a:r>
            <a:r>
              <a:rPr lang="fr-FR" dirty="0"/>
              <a:t>́ </a:t>
            </a:r>
            <a:r>
              <a:rPr lang="fr-FR" dirty="0" err="1"/>
              <a:t>European</a:t>
            </a:r>
            <a:r>
              <a:rPr lang="fr-FR" dirty="0"/>
              <a:t> Green Party, </a:t>
            </a:r>
            <a:r>
              <a:rPr lang="fr-FR" dirty="0" err="1"/>
              <a:t>švýcarske</a:t>
            </a:r>
            <a:r>
              <a:rPr lang="fr-FR" dirty="0"/>
              <a:t>́ </a:t>
            </a:r>
            <a:r>
              <a:rPr lang="fr-FR" dirty="0" err="1"/>
              <a:t>Grüne</a:t>
            </a:r>
            <a:r>
              <a:rPr lang="fr-FR" dirty="0"/>
              <a:t> </a:t>
            </a:r>
            <a:r>
              <a:rPr lang="fr-FR" dirty="0" err="1"/>
              <a:t>Partei</a:t>
            </a:r>
            <a:r>
              <a:rPr lang="fr-FR" dirty="0"/>
              <a:t> der Schweiz a </a:t>
            </a:r>
            <a:r>
              <a:rPr lang="fr-FR" dirty="0" err="1"/>
              <a:t>švédske</a:t>
            </a:r>
            <a:r>
              <a:rPr lang="fr-FR" dirty="0"/>
              <a:t>́ </a:t>
            </a:r>
            <a:r>
              <a:rPr lang="fr-FR" dirty="0" err="1"/>
              <a:t>Miljöpartiet</a:t>
            </a:r>
            <a:r>
              <a:rPr lang="fr-FR" dirty="0"/>
              <a:t> de </a:t>
            </a:r>
            <a:r>
              <a:rPr lang="fr-FR" dirty="0" err="1"/>
              <a:t>Gröna</a:t>
            </a:r>
            <a:r>
              <a:rPr lang="fr-FR" dirty="0"/>
              <a:t>. </a:t>
            </a:r>
          </a:p>
          <a:p>
            <a:endParaRPr lang="fr-FR" dirty="0" smtClean="0"/>
          </a:p>
          <a:p>
            <a:pPr marL="0" indent="0">
              <a:buNone/>
            </a:pPr>
            <a:r>
              <a:rPr lang="fr-FR" sz="3400" b="1" dirty="0" err="1" smtClean="0">
                <a:solidFill>
                  <a:srgbClr val="008000"/>
                </a:solidFill>
              </a:rPr>
              <a:t>Smyslem</a:t>
            </a:r>
            <a:r>
              <a:rPr lang="fr-FR" sz="3400" b="1" dirty="0" smtClean="0">
                <a:solidFill>
                  <a:srgbClr val="008000"/>
                </a:solidFill>
              </a:rPr>
              <a:t> </a:t>
            </a:r>
            <a:r>
              <a:rPr lang="fr-FR" sz="3400" b="1" dirty="0" err="1">
                <a:solidFill>
                  <a:srgbClr val="008000"/>
                </a:solidFill>
              </a:rPr>
              <a:t>návrhu</a:t>
            </a:r>
            <a:r>
              <a:rPr lang="fr-FR" sz="3400" b="1" dirty="0">
                <a:solidFill>
                  <a:srgbClr val="008000"/>
                </a:solidFill>
              </a:rPr>
              <a:t> je: </a:t>
            </a:r>
          </a:p>
          <a:p>
            <a:r>
              <a:rPr lang="fr-FR" dirty="0"/>
              <a:t>a) </a:t>
            </a:r>
            <a:r>
              <a:rPr lang="fr-FR" b="1" dirty="0" err="1"/>
              <a:t>maximálne</a:t>
            </a:r>
            <a:r>
              <a:rPr lang="fr-FR" b="1" dirty="0"/>
              <a:t>̌ </a:t>
            </a:r>
            <a:r>
              <a:rPr lang="fr-FR" b="1" dirty="0" err="1"/>
              <a:t>oslabit</a:t>
            </a:r>
            <a:r>
              <a:rPr lang="fr-FR" b="1" dirty="0"/>
              <a:t> </a:t>
            </a:r>
            <a:r>
              <a:rPr lang="fr-FR" dirty="0" err="1"/>
              <a:t>jakékoliv</a:t>
            </a:r>
            <a:r>
              <a:rPr lang="fr-FR" dirty="0"/>
              <a:t> </a:t>
            </a:r>
            <a:r>
              <a:rPr lang="fr-FR" dirty="0" err="1"/>
              <a:t>možne</a:t>
            </a:r>
            <a:r>
              <a:rPr lang="fr-FR" dirty="0"/>
              <a:t>́ </a:t>
            </a:r>
            <a:r>
              <a:rPr lang="fr-FR" dirty="0" err="1"/>
              <a:t>zárodky</a:t>
            </a:r>
            <a:r>
              <a:rPr lang="fr-FR" dirty="0"/>
              <a:t> „</a:t>
            </a:r>
            <a:r>
              <a:rPr lang="fr-FR" dirty="0" err="1"/>
              <a:t>vůdcovského</a:t>
            </a:r>
            <a:r>
              <a:rPr lang="fr-FR" dirty="0"/>
              <a:t> </a:t>
            </a:r>
            <a:r>
              <a:rPr lang="fr-FR" dirty="0" err="1"/>
              <a:t>principu</a:t>
            </a:r>
            <a:r>
              <a:rPr lang="fr-FR" dirty="0"/>
              <a:t>“ </a:t>
            </a:r>
            <a:r>
              <a:rPr lang="fr-FR" dirty="0" err="1"/>
              <a:t>či</a:t>
            </a:r>
            <a:r>
              <a:rPr lang="fr-FR" dirty="0"/>
              <a:t> </a:t>
            </a:r>
            <a:r>
              <a:rPr lang="fr-FR" dirty="0" err="1"/>
              <a:t>prezidentského</a:t>
            </a:r>
            <a:r>
              <a:rPr lang="fr-FR" dirty="0"/>
              <a:t> </a:t>
            </a:r>
            <a:r>
              <a:rPr lang="fr-FR" dirty="0" err="1"/>
              <a:t>systému</a:t>
            </a:r>
            <a:r>
              <a:rPr lang="fr-FR" dirty="0"/>
              <a:t> </a:t>
            </a:r>
            <a:r>
              <a:rPr lang="fr-FR" dirty="0" err="1"/>
              <a:t>ve</a:t>
            </a:r>
            <a:r>
              <a:rPr lang="fr-FR" dirty="0"/>
              <a:t> </a:t>
            </a:r>
            <a:r>
              <a:rPr lang="fr-FR" dirty="0" err="1"/>
              <a:t>stanovách</a:t>
            </a:r>
            <a:r>
              <a:rPr lang="fr-FR" dirty="0"/>
              <a:t> SZ. </a:t>
            </a:r>
            <a:r>
              <a:rPr lang="fr-FR" dirty="0" err="1"/>
              <a:t>Veškere</a:t>
            </a:r>
            <a:r>
              <a:rPr lang="fr-FR" dirty="0"/>
              <a:t>́ </a:t>
            </a:r>
            <a:r>
              <a:rPr lang="fr-FR" dirty="0" err="1"/>
              <a:t>relevantni</a:t>
            </a:r>
            <a:r>
              <a:rPr lang="fr-FR" dirty="0"/>
              <a:t>́ </a:t>
            </a:r>
            <a:r>
              <a:rPr lang="fr-FR" dirty="0" err="1"/>
              <a:t>rozhodováni</a:t>
            </a:r>
            <a:r>
              <a:rPr lang="fr-FR" dirty="0"/>
              <a:t>́ </a:t>
            </a:r>
            <a:r>
              <a:rPr lang="fr-FR" dirty="0" err="1"/>
              <a:t>probíha</a:t>
            </a:r>
            <a:r>
              <a:rPr lang="fr-FR" dirty="0"/>
              <a:t>́ </a:t>
            </a:r>
            <a:r>
              <a:rPr lang="fr-FR" dirty="0" err="1"/>
              <a:t>jiz</a:t>
            </a:r>
            <a:r>
              <a:rPr lang="fr-FR" dirty="0"/>
              <a:t>̌ </a:t>
            </a:r>
            <a:r>
              <a:rPr lang="fr-FR" dirty="0" err="1"/>
              <a:t>dnes</a:t>
            </a:r>
            <a:r>
              <a:rPr lang="fr-FR" dirty="0"/>
              <a:t> v </a:t>
            </a:r>
            <a:r>
              <a:rPr lang="fr-FR" dirty="0" err="1"/>
              <a:t>konciliárních</a:t>
            </a:r>
            <a:r>
              <a:rPr lang="fr-FR" dirty="0"/>
              <a:t> </a:t>
            </a:r>
            <a:r>
              <a:rPr lang="fr-FR" dirty="0" err="1"/>
              <a:t>orgánech</a:t>
            </a:r>
            <a:r>
              <a:rPr lang="fr-FR" dirty="0"/>
              <a:t> (</a:t>
            </a:r>
            <a:r>
              <a:rPr lang="fr-FR" dirty="0" err="1"/>
              <a:t>schůze</a:t>
            </a:r>
            <a:r>
              <a:rPr lang="fr-FR" dirty="0"/>
              <a:t> ZO, RZO, RKO, RR, PSZ ...), </a:t>
            </a:r>
            <a:r>
              <a:rPr lang="fr-FR" dirty="0" err="1"/>
              <a:t>předseda</a:t>
            </a:r>
            <a:r>
              <a:rPr lang="fr-FR" dirty="0"/>
              <a:t> je </a:t>
            </a:r>
            <a:r>
              <a:rPr lang="fr-FR" dirty="0" err="1"/>
              <a:t>tedy</a:t>
            </a:r>
            <a:r>
              <a:rPr lang="fr-FR" dirty="0"/>
              <a:t> </a:t>
            </a:r>
            <a:r>
              <a:rPr lang="fr-FR" dirty="0" err="1"/>
              <a:t>pouhy</a:t>
            </a:r>
            <a:r>
              <a:rPr lang="fr-FR" dirty="0"/>
              <a:t>́ </a:t>
            </a:r>
            <a:r>
              <a:rPr lang="fr-FR" dirty="0" err="1"/>
              <a:t>primus</a:t>
            </a:r>
            <a:r>
              <a:rPr lang="fr-FR" dirty="0"/>
              <a:t> inter pares. </a:t>
            </a:r>
          </a:p>
          <a:p>
            <a:r>
              <a:rPr lang="fr-FR" dirty="0"/>
              <a:t>b</a:t>
            </a:r>
            <a:r>
              <a:rPr lang="fr-FR" b="1" dirty="0"/>
              <a:t>) </a:t>
            </a:r>
            <a:r>
              <a:rPr lang="fr-FR" b="1" dirty="0" err="1"/>
              <a:t>genderova</a:t>
            </a:r>
            <a:r>
              <a:rPr lang="fr-FR" b="1" dirty="0"/>
              <a:t>́ </a:t>
            </a:r>
            <a:r>
              <a:rPr lang="fr-FR" b="1" dirty="0" err="1"/>
              <a:t>rovnoprávnost</a:t>
            </a:r>
            <a:r>
              <a:rPr lang="fr-FR" dirty="0"/>
              <a:t>. </a:t>
            </a:r>
            <a:r>
              <a:rPr lang="fr-FR" dirty="0" err="1"/>
              <a:t>Nutnost</a:t>
            </a:r>
            <a:r>
              <a:rPr lang="fr-FR" dirty="0"/>
              <a:t> </a:t>
            </a:r>
            <a:r>
              <a:rPr lang="fr-FR" dirty="0" err="1"/>
              <a:t>zastoupeni</a:t>
            </a:r>
            <a:r>
              <a:rPr lang="fr-FR" dirty="0"/>
              <a:t>́ </a:t>
            </a:r>
            <a:r>
              <a:rPr lang="fr-FR" dirty="0" err="1"/>
              <a:t>obou</a:t>
            </a:r>
            <a:r>
              <a:rPr lang="fr-FR" dirty="0"/>
              <a:t> </a:t>
            </a:r>
            <a:r>
              <a:rPr lang="fr-FR" dirty="0" err="1"/>
              <a:t>pohlavi</a:t>
            </a:r>
            <a:r>
              <a:rPr lang="fr-FR" dirty="0"/>
              <a:t>́ se </a:t>
            </a:r>
            <a:r>
              <a:rPr lang="fr-FR" dirty="0" err="1"/>
              <a:t>nám</a:t>
            </a:r>
            <a:r>
              <a:rPr lang="fr-FR" dirty="0"/>
              <a:t> </a:t>
            </a:r>
            <a:r>
              <a:rPr lang="fr-FR" dirty="0" err="1"/>
              <a:t>jevi</a:t>
            </a:r>
            <a:r>
              <a:rPr lang="fr-FR" dirty="0"/>
              <a:t>́ </a:t>
            </a:r>
            <a:r>
              <a:rPr lang="fr-FR" dirty="0" err="1"/>
              <a:t>spravedlivějši</a:t>
            </a:r>
            <a:r>
              <a:rPr lang="fr-FR" dirty="0"/>
              <a:t>́ než </a:t>
            </a:r>
            <a:r>
              <a:rPr lang="fr-FR" dirty="0" err="1"/>
              <a:t>stanoveni</a:t>
            </a:r>
            <a:r>
              <a:rPr lang="fr-FR" dirty="0"/>
              <a:t>́, </a:t>
            </a:r>
            <a:r>
              <a:rPr lang="fr-FR" dirty="0" err="1"/>
              <a:t>že</a:t>
            </a:r>
            <a:r>
              <a:rPr lang="fr-FR" dirty="0"/>
              <a:t> „</a:t>
            </a:r>
            <a:r>
              <a:rPr lang="fr-FR" dirty="0" err="1"/>
              <a:t>alespon</a:t>
            </a:r>
            <a:r>
              <a:rPr lang="fr-FR" dirty="0"/>
              <a:t>̌ </a:t>
            </a:r>
            <a:r>
              <a:rPr lang="fr-FR" dirty="0" err="1"/>
              <a:t>jedním</a:t>
            </a:r>
            <a:r>
              <a:rPr lang="fr-FR" dirty="0"/>
              <a:t> </a:t>
            </a:r>
            <a:r>
              <a:rPr lang="fr-FR" dirty="0" err="1"/>
              <a:t>ze</a:t>
            </a:r>
            <a:r>
              <a:rPr lang="fr-FR" dirty="0"/>
              <a:t> </a:t>
            </a:r>
            <a:r>
              <a:rPr lang="fr-FR" dirty="0" err="1"/>
              <a:t>spolupředsedu</a:t>
            </a:r>
            <a:r>
              <a:rPr lang="fr-FR" dirty="0"/>
              <a:t>̊ </a:t>
            </a:r>
            <a:r>
              <a:rPr lang="fr-FR" dirty="0" err="1"/>
              <a:t>musi</a:t>
            </a:r>
            <a:r>
              <a:rPr lang="fr-FR" dirty="0"/>
              <a:t>́ </a:t>
            </a:r>
            <a:r>
              <a:rPr lang="fr-FR" dirty="0" err="1"/>
              <a:t>být</a:t>
            </a:r>
            <a:r>
              <a:rPr lang="fr-FR" dirty="0"/>
              <a:t> </a:t>
            </a:r>
            <a:r>
              <a:rPr lang="fr-FR" dirty="0" err="1"/>
              <a:t>žena</a:t>
            </a:r>
            <a:r>
              <a:rPr lang="fr-FR" dirty="0"/>
              <a:t>.“ 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0510632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cs-CZ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Děkuji Vám za pozornost</a:t>
            </a:r>
            <a:endParaRPr lang="cs-CZ" sz="3200" b="1" dirty="0"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501008"/>
            <a:ext cx="6400800" cy="2137792"/>
          </a:xfrm>
        </p:spPr>
        <p:txBody>
          <a:bodyPr>
            <a:normAutofit fontScale="85000" lnSpcReduction="20000"/>
          </a:bodyPr>
          <a:lstStyle/>
          <a:p>
            <a:r>
              <a:rPr lang="cs-CZ" dirty="0" smtClean="0">
                <a:solidFill>
                  <a:srgbClr val="00B050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Sára </a:t>
            </a:r>
            <a:r>
              <a:rPr lang="cs-CZ" dirty="0" err="1" smtClean="0">
                <a:solidFill>
                  <a:srgbClr val="00B050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Vidímová</a:t>
            </a:r>
            <a:endParaRPr lang="cs-CZ" dirty="0" smtClean="0">
              <a:solidFill>
                <a:srgbClr val="00B050"/>
              </a:solidFill>
              <a:latin typeface="Arial" pitchFamily="34" charset="0"/>
              <a:ea typeface="Tahoma" pitchFamily="34" charset="0"/>
              <a:cs typeface="Arial" pitchFamily="34" charset="0"/>
            </a:endParaRPr>
          </a:p>
          <a:p>
            <a:r>
              <a:rPr lang="cs-CZ" dirty="0" smtClean="0">
                <a:solidFill>
                  <a:srgbClr val="00B050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Genderová odborná sekce SZ</a:t>
            </a:r>
          </a:p>
          <a:p>
            <a:endParaRPr lang="cs-CZ" dirty="0" smtClean="0">
              <a:solidFill>
                <a:srgbClr val="00B050"/>
              </a:solidFill>
              <a:latin typeface="Arial" pitchFamily="34" charset="0"/>
              <a:ea typeface="Tahoma" pitchFamily="34" charset="0"/>
              <a:cs typeface="Arial" pitchFamily="34" charset="0"/>
            </a:endParaRPr>
          </a:p>
          <a:p>
            <a:r>
              <a:rPr lang="cs-CZ" sz="2800" dirty="0" err="1" smtClean="0">
                <a:solidFill>
                  <a:srgbClr val="00B050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sara.vidimova@zeleni.cz</a:t>
            </a:r>
            <a:endParaRPr lang="cs-CZ" sz="2800" dirty="0" smtClean="0">
              <a:solidFill>
                <a:srgbClr val="00B050"/>
              </a:solidFill>
              <a:latin typeface="Arial" pitchFamily="34" charset="0"/>
              <a:ea typeface="Tahoma" pitchFamily="34" charset="0"/>
              <a:cs typeface="Arial" pitchFamily="34" charset="0"/>
            </a:endParaRPr>
          </a:p>
          <a:p>
            <a:r>
              <a:rPr lang="cs-CZ" sz="2800" dirty="0" smtClean="0">
                <a:solidFill>
                  <a:schemeClr val="tx1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+420 725 571 598</a:t>
            </a:r>
            <a:endParaRPr lang="cs-CZ" sz="2800" dirty="0">
              <a:solidFill>
                <a:schemeClr val="tx1"/>
              </a:solidFill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  <p:pic>
        <p:nvPicPr>
          <p:cNvPr id="1026" name="Picture 2" descr="C:\LUCIA\Strana_zelenych\Genderova_odborna_sekce\Logo genderové sekc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2240" y="332656"/>
            <a:ext cx="1876792" cy="1817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191109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 err="1" smtClean="0"/>
              <a:t>Ženy</a:t>
            </a:r>
            <a:r>
              <a:rPr lang="fr-FR" b="1" dirty="0" smtClean="0"/>
              <a:t> </a:t>
            </a:r>
            <a:r>
              <a:rPr lang="fr-FR" b="1" dirty="0" err="1" smtClean="0"/>
              <a:t>ve</a:t>
            </a:r>
            <a:r>
              <a:rPr lang="fr-FR" b="1" dirty="0" smtClean="0"/>
              <a:t> </a:t>
            </a:r>
            <a:r>
              <a:rPr lang="fr-FR" b="1" dirty="0" err="1" smtClean="0"/>
              <a:t>Straně</a:t>
            </a:r>
            <a:r>
              <a:rPr lang="fr-FR" b="1" dirty="0" smtClean="0"/>
              <a:t> </a:t>
            </a:r>
            <a:r>
              <a:rPr lang="fr-FR" b="1" dirty="0" err="1" smtClean="0"/>
              <a:t>zelených</a:t>
            </a:r>
            <a:endParaRPr lang="fr-FR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lvl="1" indent="-342900">
              <a:buFont typeface="Arial" pitchFamily="34" charset="0"/>
              <a:buChar char="•"/>
            </a:pPr>
            <a:r>
              <a:rPr lang="cs-CZ" u="sng" dirty="0">
                <a:latin typeface="+mj-lt"/>
                <a:cs typeface="Arial" pitchFamily="34" charset="0"/>
              </a:rPr>
              <a:t>Čl. 2 odst. 4 písm. e</a:t>
            </a:r>
            <a:r>
              <a:rPr lang="cs-CZ" u="sng" dirty="0" smtClean="0">
                <a:latin typeface="+mj-lt"/>
                <a:cs typeface="Arial" pitchFamily="34" charset="0"/>
              </a:rPr>
              <a:t>) Stanov Strany zelených</a:t>
            </a:r>
            <a:r>
              <a:rPr lang="cs-CZ" dirty="0" smtClean="0">
                <a:latin typeface="+mj-lt"/>
                <a:cs typeface="Arial" pitchFamily="34" charset="0"/>
              </a:rPr>
              <a:t>: </a:t>
            </a:r>
            <a:r>
              <a:rPr lang="cs-CZ" dirty="0">
                <a:latin typeface="+mj-lt"/>
                <a:cs typeface="Arial" pitchFamily="34" charset="0"/>
              </a:rPr>
              <a:t>Strana zelených si zejména klade za cíl svou </a:t>
            </a:r>
            <a:r>
              <a:rPr lang="cs-CZ" dirty="0" smtClean="0">
                <a:latin typeface="+mj-lt"/>
                <a:cs typeface="Arial" pitchFamily="34" charset="0"/>
              </a:rPr>
              <a:t>politikou </a:t>
            </a:r>
            <a:r>
              <a:rPr lang="cs-CZ" b="1" dirty="0" smtClean="0">
                <a:latin typeface="+mj-lt"/>
                <a:cs typeface="Arial" pitchFamily="34" charset="0"/>
              </a:rPr>
              <a:t>prosazovat </a:t>
            </a:r>
            <a:r>
              <a:rPr lang="cs-CZ" b="1" dirty="0">
                <a:latin typeface="+mj-lt"/>
                <a:cs typeface="Arial" pitchFamily="34" charset="0"/>
              </a:rPr>
              <a:t>rovnoprávnost mužů a žen</a:t>
            </a:r>
            <a:r>
              <a:rPr lang="cs-CZ" dirty="0">
                <a:latin typeface="+mj-lt"/>
                <a:cs typeface="Arial" pitchFamily="34" charset="0"/>
              </a:rPr>
              <a:t>.</a:t>
            </a:r>
          </a:p>
          <a:p>
            <a:pPr marL="0" indent="0">
              <a:buNone/>
            </a:pPr>
            <a:endParaRPr lang="fr-FR" dirty="0" smtClean="0">
              <a:latin typeface="+mj-lt"/>
              <a:cs typeface="Arial"/>
            </a:endParaRPr>
          </a:p>
          <a:p>
            <a:r>
              <a:rPr lang="fr-FR" dirty="0" smtClean="0">
                <a:latin typeface="+mj-lt"/>
                <a:cs typeface="Arial"/>
              </a:rPr>
              <a:t>1434 </a:t>
            </a:r>
            <a:r>
              <a:rPr lang="fr-FR" dirty="0" err="1" smtClean="0">
                <a:latin typeface="+mj-lt"/>
                <a:cs typeface="Arial"/>
              </a:rPr>
              <a:t>členů</a:t>
            </a:r>
            <a:r>
              <a:rPr lang="fr-FR" dirty="0" smtClean="0">
                <a:latin typeface="+mj-lt"/>
                <a:cs typeface="Arial"/>
              </a:rPr>
              <a:t>/</a:t>
            </a:r>
            <a:r>
              <a:rPr lang="fr-FR" dirty="0" err="1" smtClean="0">
                <a:latin typeface="+mj-lt"/>
                <a:cs typeface="Arial"/>
              </a:rPr>
              <a:t>ek</a:t>
            </a:r>
            <a:r>
              <a:rPr lang="fr-FR" dirty="0" smtClean="0">
                <a:latin typeface="+mj-lt"/>
                <a:cs typeface="Arial"/>
              </a:rPr>
              <a:t> </a:t>
            </a:r>
            <a:r>
              <a:rPr lang="fr-FR" dirty="0" err="1" smtClean="0">
                <a:latin typeface="+mj-lt"/>
                <a:cs typeface="Arial"/>
              </a:rPr>
              <a:t>celkem</a:t>
            </a:r>
            <a:endParaRPr lang="fr-FR" dirty="0" smtClean="0">
              <a:latin typeface="+mj-lt"/>
              <a:cs typeface="Arial"/>
            </a:endParaRPr>
          </a:p>
          <a:p>
            <a:pPr lvl="1"/>
            <a:r>
              <a:rPr lang="fr-FR" dirty="0" smtClean="0">
                <a:latin typeface="+mj-lt"/>
                <a:cs typeface="Arial"/>
              </a:rPr>
              <a:t>927 </a:t>
            </a:r>
            <a:r>
              <a:rPr lang="fr-FR" dirty="0" err="1" smtClean="0">
                <a:latin typeface="+mj-lt"/>
                <a:cs typeface="Arial"/>
              </a:rPr>
              <a:t>mužů</a:t>
            </a:r>
            <a:endParaRPr lang="fr-FR" dirty="0" smtClean="0">
              <a:latin typeface="+mj-lt"/>
              <a:cs typeface="Arial"/>
            </a:endParaRPr>
          </a:p>
          <a:p>
            <a:pPr lvl="1"/>
            <a:r>
              <a:rPr lang="fr-FR" dirty="0" smtClean="0">
                <a:latin typeface="+mj-lt"/>
                <a:cs typeface="Arial"/>
              </a:rPr>
              <a:t>507 </a:t>
            </a:r>
            <a:r>
              <a:rPr lang="fr-FR" dirty="0" err="1" smtClean="0">
                <a:latin typeface="+mj-lt"/>
                <a:cs typeface="Arial"/>
              </a:rPr>
              <a:t>žen</a:t>
            </a:r>
            <a:endParaRPr lang="fr-FR" dirty="0" smtClean="0">
              <a:latin typeface="+mj-lt"/>
              <a:cs typeface="Arial"/>
            </a:endParaRPr>
          </a:p>
          <a:p>
            <a:pPr lvl="1"/>
            <a:r>
              <a:rPr lang="fr-FR" dirty="0" smtClean="0">
                <a:latin typeface="+mj-lt"/>
                <a:cs typeface="Arial"/>
              </a:rPr>
              <a:t>35% </a:t>
            </a:r>
            <a:r>
              <a:rPr lang="fr-FR" dirty="0" err="1" smtClean="0">
                <a:latin typeface="+mj-lt"/>
                <a:cs typeface="Arial"/>
              </a:rPr>
              <a:t>žen</a:t>
            </a:r>
            <a:endParaRPr lang="fr-FR" dirty="0">
              <a:latin typeface="+mj-lt"/>
              <a:cs typeface="Arial"/>
            </a:endParaRPr>
          </a:p>
          <a:p>
            <a:pPr marL="457200" lvl="1" indent="0">
              <a:buNone/>
            </a:pPr>
            <a:endParaRPr lang="fr-FR" dirty="0" smtClean="0">
              <a:latin typeface="Arial"/>
              <a:cs typeface="Arial"/>
            </a:endParaRPr>
          </a:p>
        </p:txBody>
      </p:sp>
      <p:pic>
        <p:nvPicPr>
          <p:cNvPr id="4" name="Picture 2" descr="C:\LUCIA\Strana_zelenych\Genderova_odborna_sekce\Logo genderové sekc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6376" y="188641"/>
            <a:ext cx="938395" cy="9087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529982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/>
            </a:r>
            <a:br>
              <a:rPr lang="fr-FR" dirty="0" smtClean="0"/>
            </a:br>
            <a:r>
              <a:rPr lang="fr-FR" sz="4900" b="1" dirty="0" err="1" smtClean="0"/>
              <a:t>Programové</a:t>
            </a:r>
            <a:r>
              <a:rPr lang="fr-FR" sz="4900" b="1" dirty="0" smtClean="0"/>
              <a:t> </a:t>
            </a:r>
            <a:r>
              <a:rPr lang="fr-FR" sz="4900" b="1" dirty="0" err="1" smtClean="0"/>
              <a:t>dokumenty</a:t>
            </a:r>
            <a:endParaRPr lang="fr-FR" sz="4900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algn="just"/>
            <a:r>
              <a:rPr lang="cs-CZ" b="1" u="sng" dirty="0">
                <a:solidFill>
                  <a:srgbClr val="008000"/>
                </a:solidFill>
                <a:latin typeface="+mj-lt"/>
                <a:cs typeface="Arial" pitchFamily="34" charset="0"/>
              </a:rPr>
              <a:t>Charta světových zelených</a:t>
            </a:r>
            <a:r>
              <a:rPr lang="cs-CZ" b="1" dirty="0">
                <a:solidFill>
                  <a:srgbClr val="008000"/>
                </a:solidFill>
                <a:latin typeface="+mj-lt"/>
                <a:cs typeface="Arial" pitchFamily="34" charset="0"/>
              </a:rPr>
              <a:t> </a:t>
            </a:r>
            <a:r>
              <a:rPr lang="cs-CZ" dirty="0">
                <a:latin typeface="+mj-lt"/>
                <a:cs typeface="Arial" pitchFamily="34" charset="0"/>
              </a:rPr>
              <a:t>(přijata jako programový dokument na Sjezdu SZ v prosinci 2011)</a:t>
            </a:r>
          </a:p>
          <a:p>
            <a:pPr marL="0" indent="0" algn="just">
              <a:buNone/>
            </a:pPr>
            <a:r>
              <a:rPr lang="cs-CZ" dirty="0">
                <a:latin typeface="+mj-lt"/>
                <a:cs typeface="Arial" pitchFamily="34" charset="0"/>
              </a:rPr>
              <a:t>Preambule: Bez rovnosti žen a mužů není možné dosáhnout skutečné demokracie.</a:t>
            </a:r>
          </a:p>
          <a:p>
            <a:pPr marL="0" indent="0" algn="just">
              <a:buNone/>
            </a:pPr>
            <a:r>
              <a:rPr lang="cs-CZ" dirty="0">
                <a:latin typeface="+mj-lt"/>
                <a:cs typeface="Arial" pitchFamily="34" charset="0"/>
              </a:rPr>
              <a:t>Čl. 1.3: </a:t>
            </a:r>
            <a:r>
              <a:rPr lang="cs-CZ" b="1" dirty="0">
                <a:latin typeface="+mj-lt"/>
                <a:cs typeface="Arial" pitchFamily="34" charset="0"/>
              </a:rPr>
              <a:t>Zelené a zelení </a:t>
            </a:r>
            <a:r>
              <a:rPr lang="cs-CZ" dirty="0">
                <a:latin typeface="+mj-lt"/>
                <a:cs typeface="Arial" pitchFamily="34" charset="0"/>
              </a:rPr>
              <a:t>budou usilovat o demokratizaci vztahů mezi ženami a muži prosazováním </a:t>
            </a:r>
            <a:r>
              <a:rPr lang="cs-CZ" b="1" dirty="0">
                <a:latin typeface="+mj-lt"/>
                <a:cs typeface="Arial" pitchFamily="34" charset="0"/>
              </a:rPr>
              <a:t>vhodných opatření</a:t>
            </a:r>
            <a:r>
              <a:rPr lang="cs-CZ" dirty="0">
                <a:latin typeface="+mj-lt"/>
                <a:cs typeface="Arial" pitchFamily="34" charset="0"/>
              </a:rPr>
              <a:t>, která umožní ženám i mužům účastnit se rovným způsobem ekonomického, politického a společenského života.</a:t>
            </a:r>
          </a:p>
          <a:p>
            <a:pPr marL="0" indent="0" algn="just">
              <a:buNone/>
            </a:pPr>
            <a:endParaRPr lang="cs-CZ" dirty="0">
              <a:latin typeface="+mj-lt"/>
              <a:cs typeface="Arial" pitchFamily="34" charset="0"/>
            </a:endParaRPr>
          </a:p>
          <a:p>
            <a:pPr algn="just"/>
            <a:r>
              <a:rPr lang="cs-CZ" b="1" u="sng" dirty="0">
                <a:solidFill>
                  <a:srgbClr val="008000"/>
                </a:solidFill>
                <a:latin typeface="+mj-lt"/>
                <a:cs typeface="Arial" pitchFamily="34" charset="0"/>
              </a:rPr>
              <a:t>Charta Evropských zelených</a:t>
            </a:r>
            <a:r>
              <a:rPr lang="cs-CZ" b="1" dirty="0">
                <a:latin typeface="+mj-lt"/>
                <a:cs typeface="Arial" pitchFamily="34" charset="0"/>
              </a:rPr>
              <a:t> </a:t>
            </a:r>
            <a:r>
              <a:rPr lang="cs-CZ" dirty="0">
                <a:latin typeface="+mj-lt"/>
                <a:cs typeface="Arial" pitchFamily="34" charset="0"/>
              </a:rPr>
              <a:t>(přijata jako programový dokument na Sjezdu SZ v prosinci 2011)</a:t>
            </a:r>
          </a:p>
          <a:p>
            <a:pPr marL="0" indent="0" algn="just">
              <a:buNone/>
            </a:pPr>
            <a:r>
              <a:rPr lang="cs-CZ" dirty="0">
                <a:latin typeface="+mj-lt"/>
                <a:cs typeface="Arial" pitchFamily="34" charset="0"/>
              </a:rPr>
              <a:t>Část týkající se spravedlnosti: Spravedlnost znamená také rovnost pohlaví. Ženy a muži mají mít stejné pravomoci určovat, jak se má společnost vyvíjet.</a:t>
            </a:r>
          </a:p>
          <a:p>
            <a:endParaRPr lang="fr-FR" dirty="0"/>
          </a:p>
        </p:txBody>
      </p:sp>
      <p:pic>
        <p:nvPicPr>
          <p:cNvPr id="4" name="Picture 2" descr="C:\LUCIA\Strana_zelenych\Genderova_odborna_sekce\Logo genderové sekc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05605" y="0"/>
            <a:ext cx="938395" cy="9087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603295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b="1" dirty="0" smtClean="0">
                <a:cs typeface="Arial" pitchFamily="34" charset="0"/>
              </a:rPr>
              <a:t>Program Strany zelených</a:t>
            </a:r>
            <a:endParaRPr lang="cs-CZ" b="1" dirty="0">
              <a:cs typeface="Arial" pitchFamily="34" charset="0"/>
            </a:endParaRPr>
          </a:p>
        </p:txBody>
      </p:sp>
      <p:sp>
        <p:nvSpPr>
          <p:cNvPr id="3" name="Podnadpis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97152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cs-CZ" sz="2400" b="1" u="sng" dirty="0" smtClean="0">
                <a:solidFill>
                  <a:srgbClr val="008000"/>
                </a:solidFill>
                <a:latin typeface="+mj-lt"/>
                <a:cs typeface="Arial" pitchFamily="34" charset="0"/>
              </a:rPr>
              <a:t>Politický program (2003)</a:t>
            </a:r>
          </a:p>
          <a:p>
            <a:pPr marL="0" indent="0" algn="just">
              <a:buNone/>
            </a:pPr>
            <a:r>
              <a:rPr lang="cs-CZ" sz="2400" dirty="0" smtClean="0">
                <a:latin typeface="+mj-lt"/>
                <a:cs typeface="Arial" pitchFamily="34" charset="0"/>
              </a:rPr>
              <a:t>Čl</a:t>
            </a:r>
            <a:r>
              <a:rPr lang="cs-CZ" sz="2400" dirty="0">
                <a:latin typeface="+mj-lt"/>
                <a:cs typeface="Arial" pitchFamily="34" charset="0"/>
              </a:rPr>
              <a:t>. </a:t>
            </a:r>
            <a:r>
              <a:rPr lang="cs-CZ" sz="2400" dirty="0" smtClean="0">
                <a:latin typeface="+mj-lt"/>
                <a:cs typeface="Arial" pitchFamily="34" charset="0"/>
              </a:rPr>
              <a:t>2 odst. 2</a:t>
            </a:r>
            <a:r>
              <a:rPr lang="cs-CZ" sz="2400" dirty="0">
                <a:latin typeface="+mj-lt"/>
                <a:cs typeface="Arial" pitchFamily="34" charset="0"/>
              </a:rPr>
              <a:t>: Ekologická demokracie vychází z </a:t>
            </a:r>
            <a:r>
              <a:rPr lang="cs-CZ" sz="2400" b="1" dirty="0">
                <a:latin typeface="+mj-lt"/>
                <a:cs typeface="Arial" pitchFamily="34" charset="0"/>
              </a:rPr>
              <a:t>politické tradice humanismu a demokracie</a:t>
            </a:r>
            <a:r>
              <a:rPr lang="cs-CZ" sz="2400" dirty="0">
                <a:latin typeface="+mj-lt"/>
                <a:cs typeface="Arial" pitchFamily="34" charset="0"/>
              </a:rPr>
              <a:t>. </a:t>
            </a:r>
            <a:endParaRPr lang="cs-CZ" sz="2400" dirty="0" smtClean="0">
              <a:latin typeface="+mj-lt"/>
              <a:cs typeface="Arial" pitchFamily="34" charset="0"/>
            </a:endParaRPr>
          </a:p>
          <a:p>
            <a:pPr marL="0" indent="0" algn="just">
              <a:buNone/>
            </a:pPr>
            <a:endParaRPr lang="cs-CZ" sz="2400" dirty="0">
              <a:latin typeface="+mj-lt"/>
              <a:cs typeface="Arial" pitchFamily="34" charset="0"/>
            </a:endParaRPr>
          </a:p>
          <a:p>
            <a:pPr marL="0" indent="0" algn="just">
              <a:buNone/>
            </a:pPr>
            <a:r>
              <a:rPr lang="cs-CZ" sz="2400" b="1" u="sng" dirty="0" smtClean="0">
                <a:solidFill>
                  <a:srgbClr val="008000"/>
                </a:solidFill>
                <a:latin typeface="+mj-lt"/>
                <a:cs typeface="Arial" pitchFamily="34" charset="0"/>
              </a:rPr>
              <a:t>Politický program pro volby do PSP ČR 2013</a:t>
            </a:r>
          </a:p>
          <a:p>
            <a:pPr marL="0" indent="0" algn="just">
              <a:buNone/>
            </a:pPr>
            <a:r>
              <a:rPr lang="cs-CZ" sz="2400" dirty="0">
                <a:latin typeface="+mj-lt"/>
                <a:cs typeface="Arial" pitchFamily="34" charset="0"/>
              </a:rPr>
              <a:t>	</a:t>
            </a:r>
            <a:r>
              <a:rPr lang="cs-CZ" sz="2400" dirty="0" smtClean="0">
                <a:latin typeface="+mj-lt"/>
                <a:cs typeface="Arial" pitchFamily="34" charset="0"/>
              </a:rPr>
              <a:t>- podpora rodiny (školky)</a:t>
            </a:r>
          </a:p>
          <a:p>
            <a:pPr marL="0" indent="0" algn="just">
              <a:buNone/>
            </a:pPr>
            <a:r>
              <a:rPr lang="cs-CZ" sz="2400" dirty="0">
                <a:latin typeface="+mj-lt"/>
                <a:cs typeface="Arial" pitchFamily="34" charset="0"/>
              </a:rPr>
              <a:t>	</a:t>
            </a:r>
            <a:r>
              <a:rPr lang="cs-CZ" sz="2400" dirty="0" smtClean="0">
                <a:latin typeface="+mj-lt"/>
                <a:cs typeface="Arial" pitchFamily="34" charset="0"/>
              </a:rPr>
              <a:t>- snížení rozdílů v odměňování žen a mužů</a:t>
            </a:r>
          </a:p>
          <a:p>
            <a:pPr marL="0" indent="0" algn="just">
              <a:buNone/>
            </a:pPr>
            <a:r>
              <a:rPr lang="cs-CZ" sz="2400" dirty="0">
                <a:latin typeface="+mj-lt"/>
                <a:cs typeface="Arial" pitchFamily="34" charset="0"/>
              </a:rPr>
              <a:t>	</a:t>
            </a:r>
            <a:r>
              <a:rPr lang="cs-CZ" sz="2400" dirty="0" smtClean="0">
                <a:latin typeface="+mj-lt"/>
                <a:cs typeface="Arial" pitchFamily="34" charset="0"/>
              </a:rPr>
              <a:t>- právo na svobodné rozhodnutí o způsobu a místě porodu</a:t>
            </a:r>
          </a:p>
          <a:p>
            <a:pPr marL="0" indent="0" algn="just">
              <a:buNone/>
            </a:pPr>
            <a:r>
              <a:rPr lang="cs-CZ" sz="2400" dirty="0">
                <a:latin typeface="+mj-lt"/>
                <a:cs typeface="Arial" pitchFamily="34" charset="0"/>
              </a:rPr>
              <a:t>	</a:t>
            </a:r>
            <a:r>
              <a:rPr lang="cs-CZ" sz="2400" dirty="0" smtClean="0">
                <a:latin typeface="+mj-lt"/>
                <a:cs typeface="Arial" pitchFamily="34" charset="0"/>
              </a:rPr>
              <a:t>- otcovská dovolená</a:t>
            </a:r>
          </a:p>
          <a:p>
            <a:pPr marL="0" indent="0" algn="just">
              <a:buNone/>
            </a:pPr>
            <a:r>
              <a:rPr lang="cs-CZ" sz="2400" dirty="0">
                <a:latin typeface="+mj-lt"/>
                <a:cs typeface="Arial" pitchFamily="34" charset="0"/>
              </a:rPr>
              <a:t>	</a:t>
            </a:r>
            <a:r>
              <a:rPr lang="cs-CZ" sz="2400" dirty="0" smtClean="0">
                <a:latin typeface="+mj-lt"/>
                <a:cs typeface="Arial" pitchFamily="34" charset="0"/>
              </a:rPr>
              <a:t>- flexibilní úvazky pro ženy – matky</a:t>
            </a:r>
          </a:p>
          <a:p>
            <a:pPr marL="0" indent="0" algn="just">
              <a:buNone/>
            </a:pPr>
            <a:r>
              <a:rPr lang="cs-CZ" sz="2400" dirty="0">
                <a:latin typeface="+mj-lt"/>
                <a:cs typeface="Arial" pitchFamily="34" charset="0"/>
              </a:rPr>
              <a:t>	</a:t>
            </a:r>
            <a:r>
              <a:rPr lang="cs-CZ" sz="2400" dirty="0" smtClean="0">
                <a:latin typeface="+mj-lt"/>
                <a:cs typeface="Arial" pitchFamily="34" charset="0"/>
              </a:rPr>
              <a:t>- kvóty</a:t>
            </a:r>
          </a:p>
          <a:p>
            <a:pPr marL="0" indent="0" algn="just">
              <a:buNone/>
            </a:pPr>
            <a:endParaRPr lang="cs-CZ" sz="1600" dirty="0">
              <a:latin typeface="Arial" pitchFamily="34" charset="0"/>
              <a:cs typeface="Arial" pitchFamily="34" charset="0"/>
            </a:endParaRPr>
          </a:p>
          <a:p>
            <a:pPr marL="0" indent="0" algn="just">
              <a:buNone/>
            </a:pPr>
            <a:endParaRPr lang="cs-CZ" sz="1600" dirty="0">
              <a:latin typeface="Arial" pitchFamily="34" charset="0"/>
              <a:cs typeface="Arial" pitchFamily="34" charset="0"/>
            </a:endParaRPr>
          </a:p>
          <a:p>
            <a:endParaRPr lang="cs-CZ" sz="1600" dirty="0">
              <a:solidFill>
                <a:srgbClr val="00B05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6" name="Picture 2" descr="C:\LUCIA\Strana_zelenych\Genderova_odborna_sekce\Logo genderové sekc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6376" y="188641"/>
            <a:ext cx="938395" cy="9087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34948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91264" cy="1570186"/>
          </a:xfrm>
        </p:spPr>
        <p:txBody>
          <a:bodyPr>
            <a:normAutofit/>
          </a:bodyPr>
          <a:lstStyle/>
          <a:p>
            <a:r>
              <a:rPr lang="cs-CZ" b="1" dirty="0" smtClean="0">
                <a:ea typeface="Tahoma" pitchFamily="34" charset="0"/>
                <a:cs typeface="Arial" pitchFamily="34" charset="0"/>
              </a:rPr>
              <a:t>Ženy v orgánech Strany zelených</a:t>
            </a:r>
            <a:endParaRPr lang="cs-CZ" b="1" dirty="0">
              <a:ea typeface="Tahoma" pitchFamily="34" charset="0"/>
              <a:cs typeface="Arial" pitchFamily="34" charset="0"/>
            </a:endParaRPr>
          </a:p>
        </p:txBody>
      </p:sp>
      <p:sp>
        <p:nvSpPr>
          <p:cNvPr id="3" name="Podnadpis 2"/>
          <p:cNvSpPr>
            <a:spLocks noGrp="1"/>
          </p:cNvSpPr>
          <p:nvPr>
            <p:ph idx="1"/>
          </p:nvPr>
        </p:nvSpPr>
        <p:spPr>
          <a:xfrm>
            <a:off x="457200" y="1600200"/>
            <a:ext cx="8435280" cy="4525963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endParaRPr lang="cs-CZ" dirty="0" smtClean="0">
              <a:latin typeface="Arial" pitchFamily="34" charset="0"/>
              <a:ea typeface="Tahoma" pitchFamily="34" charset="0"/>
              <a:cs typeface="Arial" pitchFamily="34" charset="0"/>
            </a:endParaRPr>
          </a:p>
          <a:p>
            <a:pPr>
              <a:spcAft>
                <a:spcPts val="600"/>
              </a:spcAft>
            </a:pPr>
            <a:r>
              <a:rPr lang="cs-CZ" dirty="0" smtClean="0">
                <a:latin typeface="+mj-lt"/>
                <a:ea typeface="Tahoma" pitchFamily="34" charset="0"/>
                <a:cs typeface="Arial" pitchFamily="34" charset="0"/>
              </a:rPr>
              <a:t>Předsednictvo SZ – 29 % (2 ženy ze 7)</a:t>
            </a:r>
          </a:p>
          <a:p>
            <a:pPr>
              <a:spcAft>
                <a:spcPts val="600"/>
              </a:spcAft>
            </a:pPr>
            <a:r>
              <a:rPr lang="cs-CZ" dirty="0" smtClean="0">
                <a:latin typeface="+mj-lt"/>
                <a:ea typeface="Tahoma" pitchFamily="34" charset="0"/>
                <a:cs typeface="Arial" pitchFamily="34" charset="0"/>
              </a:rPr>
              <a:t>Republiková rada SZ – 26 % (10 žen z 38)</a:t>
            </a:r>
          </a:p>
          <a:p>
            <a:pPr>
              <a:spcAft>
                <a:spcPts val="600"/>
              </a:spcAft>
            </a:pPr>
            <a:r>
              <a:rPr lang="cs-CZ" dirty="0" smtClean="0">
                <a:latin typeface="+mj-lt"/>
                <a:ea typeface="Tahoma" pitchFamily="34" charset="0"/>
                <a:cs typeface="Arial" pitchFamily="34" charset="0"/>
              </a:rPr>
              <a:t>Ústřední revizní komise SZ – 29 % (2 ženy ze 7)</a:t>
            </a:r>
          </a:p>
        </p:txBody>
      </p:sp>
      <p:pic>
        <p:nvPicPr>
          <p:cNvPr id="5" name="Picture 2" descr="C:\LUCIA\Strana_zelenych\Genderova_odborna_sekce\Logo genderové sekc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05605" y="21410"/>
            <a:ext cx="938395" cy="9087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03017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fr-FR" b="1" dirty="0" err="1"/>
              <a:t>A</a:t>
            </a:r>
            <a:r>
              <a:rPr lang="fr-FR" b="1" dirty="0" err="1" smtClean="0"/>
              <a:t>ktivní</a:t>
            </a:r>
            <a:r>
              <a:rPr lang="fr-FR" b="1" dirty="0" smtClean="0"/>
              <a:t> </a:t>
            </a:r>
            <a:r>
              <a:rPr lang="fr-FR" b="1" dirty="0" err="1" smtClean="0"/>
              <a:t>podpora</a:t>
            </a:r>
            <a:r>
              <a:rPr lang="fr-FR" b="1" dirty="0" smtClean="0"/>
              <a:t> </a:t>
            </a:r>
            <a:r>
              <a:rPr lang="fr-FR" b="1" dirty="0" err="1" smtClean="0"/>
              <a:t>žen</a:t>
            </a:r>
            <a:r>
              <a:rPr lang="fr-FR" b="1" dirty="0"/>
              <a:t> </a:t>
            </a:r>
            <a:r>
              <a:rPr lang="fr-FR" b="1" dirty="0" smtClean="0"/>
              <a:t>– </a:t>
            </a:r>
            <a:r>
              <a:rPr lang="fr-FR" b="1" dirty="0" err="1" smtClean="0"/>
              <a:t>pozitivní</a:t>
            </a:r>
            <a:r>
              <a:rPr lang="fr-FR" b="1" dirty="0" smtClean="0"/>
              <a:t> </a:t>
            </a:r>
            <a:r>
              <a:rPr lang="fr-FR" b="1" dirty="0" err="1" smtClean="0"/>
              <a:t>opatření</a:t>
            </a:r>
            <a:endParaRPr lang="fr-FR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 algn="just">
              <a:buNone/>
            </a:pPr>
            <a:r>
              <a:rPr lang="cs-CZ" dirty="0" smtClean="0">
                <a:latin typeface="Arial" pitchFamily="34" charset="0"/>
                <a:cs typeface="Arial" pitchFamily="34" charset="0"/>
              </a:rPr>
              <a:t>      </a:t>
            </a:r>
            <a:endParaRPr lang="cs-CZ" dirty="0">
              <a:latin typeface="Arial" pitchFamily="34" charset="0"/>
              <a:cs typeface="Arial" pitchFamily="34" charset="0"/>
            </a:endParaRPr>
          </a:p>
          <a:p>
            <a:pPr marL="0" indent="0" algn="just">
              <a:buNone/>
            </a:pPr>
            <a:r>
              <a:rPr lang="cs-CZ" u="sng" dirty="0">
                <a:latin typeface="+mj-lt"/>
                <a:cs typeface="Arial" pitchFamily="34" charset="0"/>
              </a:rPr>
              <a:t>Čl. 28 odst. 6</a:t>
            </a:r>
            <a:r>
              <a:rPr lang="cs-CZ" dirty="0">
                <a:latin typeface="+mj-lt"/>
                <a:cs typeface="Arial" pitchFamily="34" charset="0"/>
              </a:rPr>
              <a:t>: </a:t>
            </a:r>
            <a:r>
              <a:rPr lang="cs-CZ" b="1" dirty="0">
                <a:latin typeface="+mj-lt"/>
                <a:cs typeface="Arial" pitchFamily="34" charset="0"/>
              </a:rPr>
              <a:t>Ve volených orgánech</a:t>
            </a:r>
            <a:r>
              <a:rPr lang="cs-CZ" dirty="0">
                <a:latin typeface="+mj-lt"/>
                <a:cs typeface="Arial" pitchFamily="34" charset="0"/>
              </a:rPr>
              <a:t> musí být </a:t>
            </a:r>
            <a:r>
              <a:rPr lang="cs-CZ" b="1" dirty="0">
                <a:latin typeface="+mj-lt"/>
                <a:cs typeface="Arial" pitchFamily="34" charset="0"/>
              </a:rPr>
              <a:t>v každé završené trojici nejméně jedna osoba opačného pohlaví</a:t>
            </a:r>
            <a:r>
              <a:rPr lang="cs-CZ" dirty="0">
                <a:latin typeface="+mj-lt"/>
                <a:cs typeface="Arial" pitchFamily="34" charset="0"/>
              </a:rPr>
              <a:t>. Toto pravidlo se vztahuje také na volby delegátů na KK a Sjezd. Pro volby do orgánů na místní (městské) úrovni si mohou příslušné stranické orgány stanovit, že se toto pravidlo neuplatní. Toto ustanovení blíže upravuje Volební řád SZ.</a:t>
            </a:r>
          </a:p>
          <a:p>
            <a:pPr marL="0" indent="0" algn="just">
              <a:buNone/>
            </a:pPr>
            <a:r>
              <a:rPr lang="cs-CZ" u="sng" dirty="0">
                <a:latin typeface="+mj-lt"/>
                <a:cs typeface="Arial" pitchFamily="34" charset="0"/>
              </a:rPr>
              <a:t>Čl. 28 odst. 18</a:t>
            </a:r>
            <a:r>
              <a:rPr lang="cs-CZ" dirty="0">
                <a:latin typeface="+mj-lt"/>
                <a:cs typeface="Arial" pitchFamily="34" charset="0"/>
              </a:rPr>
              <a:t>: </a:t>
            </a:r>
            <a:r>
              <a:rPr lang="cs-CZ" b="1" dirty="0">
                <a:latin typeface="+mj-lt"/>
                <a:cs typeface="Arial" pitchFamily="34" charset="0"/>
              </a:rPr>
              <a:t>Na kandidátní listině</a:t>
            </a:r>
            <a:r>
              <a:rPr lang="cs-CZ" dirty="0">
                <a:latin typeface="+mj-lt"/>
                <a:cs typeface="Arial" pitchFamily="34" charset="0"/>
              </a:rPr>
              <a:t> je </a:t>
            </a:r>
            <a:r>
              <a:rPr lang="cs-CZ" b="1" dirty="0">
                <a:latin typeface="+mj-lt"/>
                <a:cs typeface="Arial" pitchFamily="34" charset="0"/>
              </a:rPr>
              <a:t>v první dvojici a v každé následující trojici jeden kandidát opačného pohlaví</a:t>
            </a:r>
            <a:r>
              <a:rPr lang="cs-CZ" dirty="0">
                <a:latin typeface="+mj-lt"/>
                <a:cs typeface="Arial" pitchFamily="34" charset="0"/>
              </a:rPr>
              <a:t>, aby bylo dosaženo toho, že na kandidátních listinách bude zastoupeno opačné pohlaví alespoň 1/3. V případě koaličních kandidátek se kvóta vztahuje pouze na kandidáty SZ.</a:t>
            </a:r>
          </a:p>
          <a:p>
            <a:endParaRPr lang="fr-FR" dirty="0"/>
          </a:p>
        </p:txBody>
      </p:sp>
      <p:pic>
        <p:nvPicPr>
          <p:cNvPr id="5" name="Picture 2" descr="C:\LUCIA\Strana_zelenych\Genderova_odborna_sekce\Logo genderové sekc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6376" y="188641"/>
            <a:ext cx="938395" cy="9087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141736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7504" y="274638"/>
            <a:ext cx="7848872" cy="1143000"/>
          </a:xfrm>
        </p:spPr>
        <p:txBody>
          <a:bodyPr>
            <a:normAutofit/>
          </a:bodyPr>
          <a:lstStyle/>
          <a:p>
            <a:r>
              <a:rPr lang="cs-CZ" b="1" dirty="0" smtClean="0">
                <a:cs typeface="Arial" pitchFamily="34" charset="0"/>
              </a:rPr>
              <a:t>Další opatření a aktivity</a:t>
            </a:r>
            <a:endParaRPr lang="cs-CZ" b="1" dirty="0">
              <a:cs typeface="Arial" pitchFamily="34" charset="0"/>
            </a:endParaRPr>
          </a:p>
        </p:txBody>
      </p:sp>
      <p:sp>
        <p:nvSpPr>
          <p:cNvPr id="3" name="Podnadpis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4929411"/>
          </a:xfrm>
        </p:spPr>
        <p:txBody>
          <a:bodyPr>
            <a:noAutofit/>
          </a:bodyPr>
          <a:lstStyle/>
          <a:p>
            <a:pPr algn="just"/>
            <a:r>
              <a:rPr lang="cs-CZ" sz="2800" dirty="0" smtClean="0">
                <a:latin typeface="+mj-lt"/>
                <a:cs typeface="Arial" pitchFamily="34" charset="0"/>
              </a:rPr>
              <a:t>Cílené vyhledávání a oslovování schopných a aktivních žen</a:t>
            </a:r>
            <a:endParaRPr lang="cs-CZ" sz="2800" dirty="0">
              <a:latin typeface="+mj-lt"/>
              <a:cs typeface="Arial" pitchFamily="34" charset="0"/>
            </a:endParaRPr>
          </a:p>
          <a:p>
            <a:pPr algn="just"/>
            <a:r>
              <a:rPr lang="cs-CZ" sz="2800" dirty="0" smtClean="0">
                <a:latin typeface="+mj-lt"/>
                <a:cs typeface="Arial" pitchFamily="34" charset="0"/>
              </a:rPr>
              <a:t>Motivace žen k většímu zapojování se do politiky a politických funkcí</a:t>
            </a:r>
            <a:endParaRPr lang="cs-CZ" sz="2800" dirty="0">
              <a:latin typeface="+mj-lt"/>
              <a:cs typeface="Arial" pitchFamily="34" charset="0"/>
            </a:endParaRPr>
          </a:p>
          <a:p>
            <a:pPr algn="just"/>
            <a:r>
              <a:rPr lang="cs-CZ" sz="2800" dirty="0" smtClean="0">
                <a:latin typeface="+mj-lt"/>
                <a:cs typeface="Arial" pitchFamily="34" charset="0"/>
              </a:rPr>
              <a:t>Slaďování politického/stranického a soukromého života (dětské koutky na jednáních, časové přizpůsobení jednání, atd.)</a:t>
            </a:r>
            <a:endParaRPr lang="cs-CZ" sz="2800" dirty="0">
              <a:latin typeface="+mj-lt"/>
              <a:cs typeface="Arial" pitchFamily="34" charset="0"/>
            </a:endParaRPr>
          </a:p>
          <a:p>
            <a:pPr algn="just"/>
            <a:r>
              <a:rPr lang="cs-CZ" sz="2800" dirty="0" err="1" smtClean="0">
                <a:latin typeface="+mj-lt"/>
                <a:cs typeface="Arial" pitchFamily="34" charset="0"/>
              </a:rPr>
              <a:t>Mentoring</a:t>
            </a:r>
            <a:r>
              <a:rPr lang="cs-CZ" sz="2800" dirty="0" smtClean="0">
                <a:latin typeface="+mj-lt"/>
                <a:cs typeface="Arial" pitchFamily="34" charset="0"/>
              </a:rPr>
              <a:t> a vzdělávací aktivity pro ženy</a:t>
            </a:r>
          </a:p>
          <a:p>
            <a:pPr algn="just"/>
            <a:r>
              <a:rPr lang="cs-CZ" sz="2800" dirty="0" smtClean="0">
                <a:latin typeface="+mj-lt"/>
                <a:cs typeface="Arial" pitchFamily="34" charset="0"/>
              </a:rPr>
              <a:t>Síťování žen v rámci SZ</a:t>
            </a:r>
          </a:p>
          <a:p>
            <a:pPr algn="just"/>
            <a:r>
              <a:rPr lang="cs-CZ" sz="2800" dirty="0" smtClean="0">
                <a:latin typeface="+mj-lt"/>
                <a:cs typeface="Arial" pitchFamily="34" charset="0"/>
              </a:rPr>
              <a:t>Užívání </a:t>
            </a:r>
            <a:r>
              <a:rPr lang="cs-CZ" sz="2800" dirty="0" err="1" smtClean="0">
                <a:latin typeface="+mj-lt"/>
                <a:cs typeface="Arial" pitchFamily="34" charset="0"/>
              </a:rPr>
              <a:t>genderově</a:t>
            </a:r>
            <a:r>
              <a:rPr lang="cs-CZ" sz="2800" dirty="0" smtClean="0">
                <a:latin typeface="+mj-lt"/>
                <a:cs typeface="Arial" pitchFamily="34" charset="0"/>
              </a:rPr>
              <a:t> senzitivního jazyka</a:t>
            </a:r>
            <a:endParaRPr lang="cs-CZ" sz="2800" dirty="0">
              <a:latin typeface="+mj-lt"/>
              <a:cs typeface="Arial" pitchFamily="34" charset="0"/>
            </a:endParaRPr>
          </a:p>
        </p:txBody>
      </p:sp>
      <p:pic>
        <p:nvPicPr>
          <p:cNvPr id="6" name="Picture 2" descr="C:\LUCIA\Strana_zelenych\Genderova_odborna_sekce\Logo genderové sekce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6376" y="188641"/>
            <a:ext cx="938395" cy="9087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988286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99176" cy="1143000"/>
          </a:xfrm>
        </p:spPr>
        <p:txBody>
          <a:bodyPr>
            <a:noAutofit/>
          </a:bodyPr>
          <a:lstStyle/>
          <a:p>
            <a:r>
              <a:rPr lang="cs-CZ" b="1" dirty="0" smtClean="0">
                <a:cs typeface="Arial" pitchFamily="34" charset="0"/>
              </a:rPr>
              <a:t>Další zapojení žen do činnosti Strany zelených</a:t>
            </a:r>
            <a:endParaRPr lang="cs-CZ" b="1" dirty="0">
              <a:cs typeface="Arial" pitchFamily="34" charset="0"/>
            </a:endParaRPr>
          </a:p>
        </p:txBody>
      </p:sp>
      <p:sp>
        <p:nvSpPr>
          <p:cNvPr id="3" name="Podnadpis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69160"/>
          </a:xfrm>
        </p:spPr>
        <p:txBody>
          <a:bodyPr>
            <a:normAutofit fontScale="77500" lnSpcReduction="20000"/>
          </a:bodyPr>
          <a:lstStyle/>
          <a:p>
            <a:pPr algn="just"/>
            <a:r>
              <a:rPr lang="cs-CZ" sz="4000" b="1" dirty="0" smtClean="0">
                <a:solidFill>
                  <a:srgbClr val="008000"/>
                </a:solidFill>
                <a:latin typeface="+mj-lt"/>
                <a:cs typeface="Arial" pitchFamily="34" charset="0"/>
              </a:rPr>
              <a:t>Genderová odborná sekce SZ</a:t>
            </a:r>
          </a:p>
          <a:p>
            <a:pPr lvl="1" algn="just">
              <a:buFont typeface="Arial" pitchFamily="34" charset="0"/>
              <a:buChar char="•"/>
            </a:pPr>
            <a:r>
              <a:rPr lang="cs-CZ" sz="3500" dirty="0" smtClean="0">
                <a:latin typeface="+mj-lt"/>
                <a:cs typeface="Arial" pitchFamily="34" charset="0"/>
              </a:rPr>
              <a:t>Poradní </a:t>
            </a:r>
            <a:r>
              <a:rPr lang="cs-CZ" sz="3500" dirty="0">
                <a:latin typeface="+mj-lt"/>
                <a:cs typeface="Arial" pitchFamily="34" charset="0"/>
              </a:rPr>
              <a:t>složka </a:t>
            </a:r>
            <a:r>
              <a:rPr lang="cs-CZ" sz="3500" dirty="0" smtClean="0">
                <a:latin typeface="+mj-lt"/>
                <a:cs typeface="Arial" pitchFamily="34" charset="0"/>
              </a:rPr>
              <a:t>PSZ, </a:t>
            </a:r>
            <a:r>
              <a:rPr lang="cs-CZ" sz="3500" dirty="0">
                <a:latin typeface="+mj-lt"/>
                <a:cs typeface="Arial" pitchFamily="34" charset="0"/>
              </a:rPr>
              <a:t>ale i dalších orgánů </a:t>
            </a:r>
            <a:endParaRPr lang="cs-CZ" sz="3500" dirty="0" smtClean="0">
              <a:latin typeface="+mj-lt"/>
              <a:cs typeface="Arial" pitchFamily="34" charset="0"/>
            </a:endParaRPr>
          </a:p>
          <a:p>
            <a:pPr lvl="1" algn="just">
              <a:buFont typeface="Arial" pitchFamily="34" charset="0"/>
              <a:buChar char="•"/>
            </a:pPr>
            <a:r>
              <a:rPr lang="cs-CZ" sz="3500" dirty="0" smtClean="0">
                <a:latin typeface="+mj-lt"/>
                <a:cs typeface="Arial" pitchFamily="34" charset="0"/>
              </a:rPr>
              <a:t>Poskytuje </a:t>
            </a:r>
            <a:r>
              <a:rPr lang="cs-CZ" sz="3500" dirty="0">
                <a:latin typeface="+mj-lt"/>
                <a:cs typeface="Arial" pitchFamily="34" charset="0"/>
              </a:rPr>
              <a:t>svou </a:t>
            </a:r>
            <a:r>
              <a:rPr lang="cs-CZ" sz="3500" dirty="0" smtClean="0">
                <a:latin typeface="+mj-lt"/>
                <a:cs typeface="Arial" pitchFamily="34" charset="0"/>
              </a:rPr>
              <a:t>expertízu</a:t>
            </a:r>
            <a:r>
              <a:rPr lang="cs-CZ" sz="3500" dirty="0">
                <a:latin typeface="+mj-lt"/>
                <a:cs typeface="Arial" pitchFamily="34" charset="0"/>
              </a:rPr>
              <a:t>, zkušenosti a znalosti v oblastech genderové </a:t>
            </a:r>
            <a:r>
              <a:rPr lang="cs-CZ" sz="3500" dirty="0" smtClean="0">
                <a:latin typeface="+mj-lt"/>
                <a:cs typeface="Arial" pitchFamily="34" charset="0"/>
              </a:rPr>
              <a:t>rovnosti a </a:t>
            </a:r>
            <a:r>
              <a:rPr lang="cs-CZ" sz="3500" dirty="0">
                <a:latin typeface="+mj-lt"/>
                <a:cs typeface="Arial" pitchFamily="34" charset="0"/>
              </a:rPr>
              <a:t>postavení </a:t>
            </a:r>
            <a:r>
              <a:rPr lang="cs-CZ" sz="3500" dirty="0" smtClean="0">
                <a:latin typeface="+mj-lt"/>
                <a:cs typeface="Arial" pitchFamily="34" charset="0"/>
              </a:rPr>
              <a:t>mužů </a:t>
            </a:r>
            <a:r>
              <a:rPr lang="cs-CZ" sz="3500" dirty="0">
                <a:latin typeface="+mj-lt"/>
                <a:cs typeface="Arial" pitchFamily="34" charset="0"/>
              </a:rPr>
              <a:t>a </a:t>
            </a:r>
            <a:r>
              <a:rPr lang="cs-CZ" sz="3500" dirty="0" smtClean="0">
                <a:latin typeface="+mj-lt"/>
                <a:cs typeface="Arial" pitchFamily="34" charset="0"/>
              </a:rPr>
              <a:t>žen </a:t>
            </a:r>
            <a:r>
              <a:rPr lang="cs-CZ" sz="3500" dirty="0">
                <a:latin typeface="+mj-lt"/>
                <a:cs typeface="Arial" pitchFamily="34" charset="0"/>
              </a:rPr>
              <a:t>ve </a:t>
            </a:r>
            <a:r>
              <a:rPr lang="cs-CZ" sz="3500" dirty="0" smtClean="0">
                <a:latin typeface="+mj-lt"/>
                <a:cs typeface="Arial" pitchFamily="34" charset="0"/>
              </a:rPr>
              <a:t>společnosti</a:t>
            </a:r>
          </a:p>
          <a:p>
            <a:pPr lvl="1" algn="just">
              <a:buFont typeface="Arial" pitchFamily="34" charset="0"/>
              <a:buChar char="•"/>
            </a:pPr>
            <a:r>
              <a:rPr lang="cs-CZ" sz="3500" dirty="0" smtClean="0">
                <a:latin typeface="+mj-lt"/>
                <a:cs typeface="Arial" pitchFamily="34" charset="0"/>
              </a:rPr>
              <a:t>Hájí práva sexuálních menšin</a:t>
            </a:r>
          </a:p>
          <a:p>
            <a:pPr algn="just"/>
            <a:endParaRPr lang="cs-CZ" sz="4000" dirty="0" smtClean="0">
              <a:latin typeface="+mj-lt"/>
              <a:cs typeface="Arial" pitchFamily="34" charset="0"/>
            </a:endParaRPr>
          </a:p>
          <a:p>
            <a:pPr algn="just"/>
            <a:r>
              <a:rPr lang="cs-CZ" sz="4000" b="1" dirty="0" smtClean="0">
                <a:solidFill>
                  <a:srgbClr val="008000"/>
                </a:solidFill>
                <a:latin typeface="+mj-lt"/>
                <a:cs typeface="Arial" pitchFamily="34" charset="0"/>
              </a:rPr>
              <a:t>Fórum političek Strany zelených (FP SZ)</a:t>
            </a:r>
          </a:p>
          <a:p>
            <a:pPr lvl="1" algn="just">
              <a:buFont typeface="Arial" pitchFamily="34" charset="0"/>
              <a:buChar char="•"/>
            </a:pPr>
            <a:r>
              <a:rPr lang="cs-CZ" sz="3500" dirty="0" smtClean="0">
                <a:latin typeface="+mj-lt"/>
                <a:cs typeface="Arial" pitchFamily="34" charset="0"/>
              </a:rPr>
              <a:t>Platforma političek a příznivkyň SZ</a:t>
            </a:r>
          </a:p>
          <a:p>
            <a:pPr lvl="1" algn="just">
              <a:buFont typeface="Arial" pitchFamily="34" charset="0"/>
              <a:buChar char="•"/>
            </a:pPr>
            <a:r>
              <a:rPr lang="cs-CZ" sz="3500" dirty="0" smtClean="0">
                <a:latin typeface="+mj-lt"/>
                <a:cs typeface="Arial" pitchFamily="34" charset="0"/>
              </a:rPr>
              <a:t>Oslovuje, motivuje a podporuje ženy </a:t>
            </a:r>
          </a:p>
          <a:p>
            <a:pPr lvl="1" algn="just">
              <a:buFont typeface="Arial" pitchFamily="34" charset="0"/>
              <a:buChar char="•"/>
            </a:pPr>
            <a:r>
              <a:rPr lang="cs-CZ" sz="3500" dirty="0" smtClean="0">
                <a:latin typeface="+mj-lt"/>
                <a:cs typeface="Arial" pitchFamily="34" charset="0"/>
              </a:rPr>
              <a:t>Pořádá síťovací setkání a vzdělávací semináře pro ženy</a:t>
            </a:r>
          </a:p>
        </p:txBody>
      </p:sp>
      <p:pic>
        <p:nvPicPr>
          <p:cNvPr id="5" name="Picture 2" descr="C:\LUCIA\Strana_zelenych\Genderova_odborna_sekce\Logo genderové sekc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6376" y="188641"/>
            <a:ext cx="938395" cy="9087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806336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b="1" dirty="0" smtClean="0">
                <a:cs typeface="Arial" pitchFamily="34" charset="0"/>
              </a:rPr>
              <a:t>Cíle Strany zelených</a:t>
            </a:r>
            <a:endParaRPr lang="cs-CZ" b="1" dirty="0">
              <a:cs typeface="Arial" pitchFamily="34" charset="0"/>
            </a:endParaRPr>
          </a:p>
        </p:txBody>
      </p:sp>
      <p:sp>
        <p:nvSpPr>
          <p:cNvPr id="3" name="Podnadpis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/>
            <a:r>
              <a:rPr lang="cs-CZ" sz="2800" b="1" dirty="0" smtClean="0">
                <a:solidFill>
                  <a:srgbClr val="008000"/>
                </a:solidFill>
                <a:latin typeface="+mj-lt"/>
                <a:cs typeface="Arial" pitchFamily="34" charset="0"/>
              </a:rPr>
              <a:t>Politický program 2015</a:t>
            </a:r>
          </a:p>
          <a:p>
            <a:pPr algn="just"/>
            <a:r>
              <a:rPr lang="cs-CZ" sz="2800" b="1" dirty="0" smtClean="0">
                <a:solidFill>
                  <a:srgbClr val="008000"/>
                </a:solidFill>
                <a:latin typeface="+mj-lt"/>
                <a:cs typeface="Arial" pitchFamily="34" charset="0"/>
              </a:rPr>
              <a:t>Spolupředsednictví</a:t>
            </a:r>
          </a:p>
          <a:p>
            <a:pPr lvl="1" algn="just"/>
            <a:r>
              <a:rPr lang="cs-CZ" sz="2400" dirty="0" smtClean="0">
                <a:latin typeface="+mj-lt"/>
                <a:cs typeface="Arial" pitchFamily="34" charset="0"/>
              </a:rPr>
              <a:t>Podpořeno Sjezdem v lednu 2015</a:t>
            </a:r>
          </a:p>
          <a:p>
            <a:pPr lvl="1" algn="just"/>
            <a:endParaRPr lang="cs-CZ" sz="2000" dirty="0" smtClean="0">
              <a:latin typeface="+mj-lt"/>
              <a:cs typeface="Arial" pitchFamily="34" charset="0"/>
            </a:endParaRPr>
          </a:p>
          <a:p>
            <a:pPr algn="just"/>
            <a:r>
              <a:rPr lang="cs-CZ" sz="2800" b="1" dirty="0" smtClean="0">
                <a:solidFill>
                  <a:srgbClr val="008000"/>
                </a:solidFill>
                <a:latin typeface="+mj-lt"/>
                <a:cs typeface="Arial" pitchFamily="34" charset="0"/>
              </a:rPr>
              <a:t>Kvóty</a:t>
            </a:r>
          </a:p>
          <a:p>
            <a:pPr lvl="1" algn="just"/>
            <a:r>
              <a:rPr lang="cs-CZ" sz="2400" dirty="0" smtClean="0">
                <a:latin typeface="+mj-lt"/>
                <a:cs typeface="Arial" pitchFamily="34" charset="0"/>
              </a:rPr>
              <a:t>Podpora programového prohlášení vlády a „zipového“ zákona</a:t>
            </a:r>
          </a:p>
          <a:p>
            <a:pPr marL="0" indent="0" algn="just">
              <a:buNone/>
            </a:pPr>
            <a:endParaRPr lang="cs-CZ" sz="2800" dirty="0" smtClean="0">
              <a:latin typeface="+mj-lt"/>
              <a:cs typeface="Arial" pitchFamily="34" charset="0"/>
            </a:endParaRPr>
          </a:p>
          <a:p>
            <a:pPr marL="0" indent="0" algn="just">
              <a:buNone/>
            </a:pPr>
            <a:endParaRPr lang="cs-CZ" sz="2800" dirty="0" smtClean="0">
              <a:latin typeface="+mj-lt"/>
              <a:cs typeface="Arial" pitchFamily="34" charset="0"/>
            </a:endParaRPr>
          </a:p>
          <a:p>
            <a:pPr marL="0" indent="0" algn="just">
              <a:buNone/>
            </a:pPr>
            <a:r>
              <a:rPr lang="cs-CZ" sz="2800" dirty="0" smtClean="0">
                <a:latin typeface="+mj-lt"/>
                <a:cs typeface="Arial" pitchFamily="34" charset="0"/>
              </a:rPr>
              <a:t> </a:t>
            </a:r>
          </a:p>
          <a:p>
            <a:pPr marL="0" indent="0" algn="just">
              <a:buNone/>
            </a:pPr>
            <a:endParaRPr lang="cs-CZ" sz="2800" dirty="0" smtClean="0">
              <a:latin typeface="+mj-lt"/>
              <a:cs typeface="Arial" pitchFamily="34" charset="0"/>
            </a:endParaRPr>
          </a:p>
          <a:p>
            <a:pPr marL="0" indent="0" algn="just">
              <a:buNone/>
            </a:pPr>
            <a:r>
              <a:rPr lang="cs-CZ" sz="2800" dirty="0" smtClean="0">
                <a:latin typeface="+mj-lt"/>
                <a:cs typeface="Arial" pitchFamily="34" charset="0"/>
              </a:rPr>
              <a:t> </a:t>
            </a:r>
            <a:endParaRPr lang="cs-CZ" sz="2800" dirty="0">
              <a:latin typeface="+mj-lt"/>
              <a:cs typeface="Arial" pitchFamily="34" charset="0"/>
            </a:endParaRPr>
          </a:p>
        </p:txBody>
      </p:sp>
      <p:pic>
        <p:nvPicPr>
          <p:cNvPr id="6" name="Picture 2" descr="C:\LUCIA\Strana_zelenych\Genderova_odborna_sekce\Logo genderové sekc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6376" y="188641"/>
            <a:ext cx="938395" cy="9087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648769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1114</TotalTime>
  <Words>656</Words>
  <Application>Microsoft Office PowerPoint</Application>
  <PresentationFormat>Předvádění na obrazovce (4:3)</PresentationFormat>
  <Paragraphs>82</Paragraphs>
  <Slides>11</Slides>
  <Notes>1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11</vt:i4>
      </vt:variant>
    </vt:vector>
  </HeadingPairs>
  <TitlesOfParts>
    <vt:vector size="12" baseType="lpstr">
      <vt:lpstr>Motiv systému Office</vt:lpstr>
      <vt:lpstr>Genderová politika Strany zelených    </vt:lpstr>
      <vt:lpstr>Ženy ve Straně zelených</vt:lpstr>
      <vt:lpstr> Programové dokumenty</vt:lpstr>
      <vt:lpstr>Program Strany zelených</vt:lpstr>
      <vt:lpstr>Ženy v orgánech Strany zelených</vt:lpstr>
      <vt:lpstr>Aktivní podpora žen – pozitivní opatření</vt:lpstr>
      <vt:lpstr>Další opatření a aktivity</vt:lpstr>
      <vt:lpstr>Další zapojení žen do činnosti Strany zelených</vt:lpstr>
      <vt:lpstr>Cíle Strany zelených</vt:lpstr>
      <vt:lpstr>Spolupředsednictví</vt:lpstr>
      <vt:lpstr>Děkuji Vám za pozornost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aaa</dc:creator>
  <cp:lastModifiedBy>Šafařík Radan</cp:lastModifiedBy>
  <cp:revision>195</cp:revision>
  <cp:lastPrinted>2013-03-22T10:00:23Z</cp:lastPrinted>
  <dcterms:created xsi:type="dcterms:W3CDTF">2012-12-04T19:28:30Z</dcterms:created>
  <dcterms:modified xsi:type="dcterms:W3CDTF">2015-07-27T13:04:18Z</dcterms:modified>
</cp:coreProperties>
</file>