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6" r:id="rId7"/>
    <p:sldId id="265" r:id="rId8"/>
    <p:sldId id="267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Josef\Desktop\Se&#353;it3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Co by měla mít kampaň na podporu rovných příležitostí žen a mužů, abyste ji podpořili svou účastí?</a:t>
            </a:r>
          </a:p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n = 1008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List6!$C$8</c:f>
              <c:strCache>
                <c:ptCount val="1"/>
                <c:pt idx="0">
                  <c:v>muži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List6!$D$7:$L$7</c:f>
              <c:strCache>
                <c:ptCount val="9"/>
                <c:pt idx="0">
                  <c:v>Jasný a srozumitelný cíl</c:v>
                </c:pt>
                <c:pt idx="1">
                  <c:v>Reálný dopad na život konkrétních lidí</c:v>
                </c:pt>
                <c:pt idx="2">
                  <c:v>Téma, které je mi blízké</c:v>
                </c:pt>
                <c:pt idx="3">
                  <c:v>Zacílení na muž i ženy</c:v>
                </c:pt>
                <c:pt idx="4">
                  <c:v>Vtip a nadhled</c:v>
                </c:pt>
                <c:pt idx="5">
                  <c:v>Sympatickou osobnost</c:v>
                </c:pt>
                <c:pt idx="6">
                  <c:v>Zacílení na ženy</c:v>
                </c:pt>
                <c:pt idx="7">
                  <c:v>Sympatického organizátora</c:v>
                </c:pt>
                <c:pt idx="8">
                  <c:v>Zacílení na muže</c:v>
                </c:pt>
              </c:strCache>
            </c:strRef>
          </c:cat>
          <c:val>
            <c:numRef>
              <c:f>List6!$D$8:$L$8</c:f>
              <c:numCache>
                <c:formatCode>General</c:formatCode>
                <c:ptCount val="9"/>
                <c:pt idx="0">
                  <c:v>70</c:v>
                </c:pt>
                <c:pt idx="1">
                  <c:v>39</c:v>
                </c:pt>
                <c:pt idx="2">
                  <c:v>33</c:v>
                </c:pt>
                <c:pt idx="3">
                  <c:v>36</c:v>
                </c:pt>
                <c:pt idx="4">
                  <c:v>33</c:v>
                </c:pt>
                <c:pt idx="5">
                  <c:v>14</c:v>
                </c:pt>
                <c:pt idx="6">
                  <c:v>6</c:v>
                </c:pt>
                <c:pt idx="7">
                  <c:v>10</c:v>
                </c:pt>
                <c:pt idx="8">
                  <c:v>7</c:v>
                </c:pt>
              </c:numCache>
            </c:numRef>
          </c:val>
        </c:ser>
        <c:ser>
          <c:idx val="1"/>
          <c:order val="1"/>
          <c:tx>
            <c:strRef>
              <c:f>List6!$C$9</c:f>
              <c:strCache>
                <c:ptCount val="1"/>
                <c:pt idx="0">
                  <c:v>ženy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List6!$D$7:$L$7</c:f>
              <c:strCache>
                <c:ptCount val="9"/>
                <c:pt idx="0">
                  <c:v>Jasný a srozumitelný cíl</c:v>
                </c:pt>
                <c:pt idx="1">
                  <c:v>Reálný dopad na život konkrétních lidí</c:v>
                </c:pt>
                <c:pt idx="2">
                  <c:v>Téma, které je mi blízké</c:v>
                </c:pt>
                <c:pt idx="3">
                  <c:v>Zacílení na muž i ženy</c:v>
                </c:pt>
                <c:pt idx="4">
                  <c:v>Vtip a nadhled</c:v>
                </c:pt>
                <c:pt idx="5">
                  <c:v>Sympatickou osobnost</c:v>
                </c:pt>
                <c:pt idx="6">
                  <c:v>Zacílení na ženy</c:v>
                </c:pt>
                <c:pt idx="7">
                  <c:v>Sympatického organizátora</c:v>
                </c:pt>
                <c:pt idx="8">
                  <c:v>Zacílení na muže</c:v>
                </c:pt>
              </c:strCache>
            </c:strRef>
          </c:cat>
          <c:val>
            <c:numRef>
              <c:f>List6!$D$9:$L$9</c:f>
              <c:numCache>
                <c:formatCode>General</c:formatCode>
                <c:ptCount val="9"/>
                <c:pt idx="0">
                  <c:v>75</c:v>
                </c:pt>
                <c:pt idx="1">
                  <c:v>47</c:v>
                </c:pt>
                <c:pt idx="2">
                  <c:v>45</c:v>
                </c:pt>
                <c:pt idx="3">
                  <c:v>35</c:v>
                </c:pt>
                <c:pt idx="4">
                  <c:v>24</c:v>
                </c:pt>
                <c:pt idx="5">
                  <c:v>8</c:v>
                </c:pt>
                <c:pt idx="6">
                  <c:v>11</c:v>
                </c:pt>
                <c:pt idx="7">
                  <c:v>5</c:v>
                </c:pt>
                <c:pt idx="8">
                  <c:v>4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95025792"/>
        <c:axId val="95170944"/>
      </c:barChart>
      <c:catAx>
        <c:axId val="9502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5170944"/>
        <c:crosses val="autoZero"/>
        <c:auto val="1"/>
        <c:lblAlgn val="ctr"/>
        <c:lblOffset val="100"/>
        <c:noMultiLvlLbl val="0"/>
      </c:catAx>
      <c:valAx>
        <c:axId val="951709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502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947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5634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8613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065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064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28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3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555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7693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1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378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7EB36-999C-444A-AA94-9C406959171A}" type="datetimeFigureOut">
              <a:rPr lang="cs-CZ" smtClean="0"/>
              <a:t>25.11.2015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D87D-3E5C-4E39-96E1-8E8437B360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210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ilom.cz/wp-content/uploads/2015/11/Muzska_perspektiva_FINA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b="15395"/>
          <a:stretch/>
        </p:blipFill>
        <p:spPr>
          <a:xfrm>
            <a:off x="0" y="3109"/>
            <a:ext cx="12192000" cy="686443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8529" y="-223995"/>
            <a:ext cx="9621731" cy="2187623"/>
          </a:xfrm>
        </p:spPr>
        <p:txBody>
          <a:bodyPr>
            <a:normAutofit fontScale="90000"/>
          </a:bodyPr>
          <a:lstStyle/>
          <a:p>
            <a:pPr algn="l"/>
            <a:r>
              <a:rPr lang="cs-CZ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Mužská perspektiva</a:t>
            </a:r>
            <a:r>
              <a:rPr lang="cs-CZ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oblasti rovných příležitostí žen a mužů</a:t>
            </a:r>
            <a:endParaRPr lang="cs-CZ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 descr="C:\Users\Josef\AppData\Local\Microsoft\Windows\INetCache\Content.Word\LOM_logo_RGB.EP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260" y="437882"/>
            <a:ext cx="1540487" cy="136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Logo Mediaresearch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" y="6111769"/>
            <a:ext cx="3796030" cy="412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13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53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5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19" y="0"/>
            <a:ext cx="11706896" cy="669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Šipka doprava 7"/>
          <p:cNvSpPr/>
          <p:nvPr/>
        </p:nvSpPr>
        <p:spPr>
          <a:xfrm rot="19795102">
            <a:off x="1133974" y="2528736"/>
            <a:ext cx="673936" cy="14666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 rot="20391824">
            <a:off x="2128209" y="2481179"/>
            <a:ext cx="1310612" cy="16235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prava 9"/>
          <p:cNvSpPr/>
          <p:nvPr/>
        </p:nvSpPr>
        <p:spPr>
          <a:xfrm rot="20391824">
            <a:off x="7187460" y="2451435"/>
            <a:ext cx="1310612" cy="16235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prava 11"/>
          <p:cNvSpPr/>
          <p:nvPr/>
        </p:nvSpPr>
        <p:spPr>
          <a:xfrm rot="20391824">
            <a:off x="8601990" y="2481179"/>
            <a:ext cx="1310612" cy="16235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91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82" y="51515"/>
            <a:ext cx="11062952" cy="646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Šipka doprava 8"/>
          <p:cNvSpPr/>
          <p:nvPr/>
        </p:nvSpPr>
        <p:spPr>
          <a:xfrm rot="19795102">
            <a:off x="1275642" y="3476386"/>
            <a:ext cx="673936" cy="14666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prava 9"/>
          <p:cNvSpPr/>
          <p:nvPr/>
        </p:nvSpPr>
        <p:spPr>
          <a:xfrm rot="20431179">
            <a:off x="2026049" y="3521637"/>
            <a:ext cx="1348748" cy="153585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prava 10"/>
          <p:cNvSpPr/>
          <p:nvPr/>
        </p:nvSpPr>
        <p:spPr>
          <a:xfrm rot="20431179">
            <a:off x="7130389" y="3455023"/>
            <a:ext cx="1042240" cy="157777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ipka doprava 11"/>
          <p:cNvSpPr/>
          <p:nvPr/>
        </p:nvSpPr>
        <p:spPr>
          <a:xfrm rot="20431179">
            <a:off x="8331151" y="3358579"/>
            <a:ext cx="1178435" cy="213761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164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12124" y="257577"/>
            <a:ext cx="11114468" cy="6439437"/>
            <a:chOff x="0" y="0"/>
            <a:chExt cx="82550" cy="54721"/>
          </a:xfrm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147"/>
            <a:stretch>
              <a:fillRect/>
            </a:stretch>
          </p:blipFill>
          <p:spPr bwMode="auto">
            <a:xfrm>
              <a:off x="0" y="0"/>
              <a:ext cx="82550" cy="30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Obráze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22" b="40442"/>
            <a:stretch>
              <a:fillRect/>
            </a:stretch>
          </p:blipFill>
          <p:spPr bwMode="auto">
            <a:xfrm>
              <a:off x="0" y="29527"/>
              <a:ext cx="82550" cy="25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4449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71488" y="300038"/>
            <a:ext cx="11001375" cy="6129337"/>
            <a:chOff x="0" y="735"/>
            <a:chExt cx="82544" cy="53582"/>
          </a:xfrm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1" r="6" b="40443"/>
            <a:stretch>
              <a:fillRect/>
            </a:stretch>
          </p:blipFill>
          <p:spPr bwMode="auto">
            <a:xfrm>
              <a:off x="0" y="735"/>
              <a:ext cx="82544" cy="309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Obráze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28" r="6" b="42552"/>
            <a:stretch>
              <a:fillRect/>
            </a:stretch>
          </p:blipFill>
          <p:spPr bwMode="auto">
            <a:xfrm>
              <a:off x="0" y="31686"/>
              <a:ext cx="82544" cy="22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3278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2248917438"/>
              </p:ext>
            </p:extLst>
          </p:nvPr>
        </p:nvGraphicFramePr>
        <p:xfrm>
          <a:off x="193183" y="115910"/>
          <a:ext cx="11603865" cy="6516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806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566670"/>
            <a:ext cx="10515600" cy="56102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r>
              <a:rPr lang="cs-CZ" dirty="0" smtClean="0"/>
              <a:t>Děkuji za pozornost!</a:t>
            </a:r>
            <a:endParaRPr lang="cs-CZ" dirty="0"/>
          </a:p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r>
              <a:rPr lang="cs-CZ" sz="1800" dirty="0" smtClean="0"/>
              <a:t>Celá publikace Mužská perspektiva je ke stažení zde:</a:t>
            </a:r>
          </a:p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r>
              <a:rPr lang="cs-CZ" sz="1800" dirty="0" smtClean="0">
                <a:hlinkClick r:id="rId2"/>
              </a:rPr>
              <a:t>http</a:t>
            </a:r>
            <a:r>
              <a:rPr lang="cs-CZ" sz="1800">
                <a:hlinkClick r:id="rId2"/>
              </a:rPr>
              <a:t>://</a:t>
            </a:r>
            <a:r>
              <a:rPr lang="cs-CZ" sz="1800" smtClean="0">
                <a:hlinkClick r:id="rId2"/>
              </a:rPr>
              <a:t>ilom.cz/wp-content/uploads/2015/11/Muzska_perspektiva_FINAL.pdf</a:t>
            </a:r>
            <a:r>
              <a:rPr lang="cs-CZ" sz="1800" smtClean="0"/>
              <a:t> </a:t>
            </a:r>
            <a:endParaRPr lang="cs-CZ" sz="1800" dirty="0"/>
          </a:p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endParaRPr lang="cs-CZ" sz="1800" dirty="0"/>
          </a:p>
          <a:p>
            <a:pPr marL="0" indent="0" algn="ctr">
              <a:buNone/>
            </a:pPr>
            <a:endParaRPr lang="cs-CZ" sz="1800" dirty="0" smtClean="0"/>
          </a:p>
          <a:p>
            <a:pPr marL="0" indent="0" algn="ctr">
              <a:buNone/>
            </a:pPr>
            <a:r>
              <a:rPr lang="cs-CZ" sz="1800" dirty="0" smtClean="0"/>
              <a:t>Výzkum </a:t>
            </a:r>
            <a:r>
              <a:rPr lang="cs-CZ" sz="1800" dirty="0"/>
              <a:t>Mužská perspektiva realizovala Liga otevřených mužů ve spolupráci s agenturou </a:t>
            </a:r>
            <a:r>
              <a:rPr lang="cs-CZ" sz="1800" dirty="0" err="1"/>
              <a:t>Nielsen</a:t>
            </a:r>
            <a:r>
              <a:rPr lang="cs-CZ" sz="1800" dirty="0"/>
              <a:t> </a:t>
            </a:r>
            <a:r>
              <a:rPr lang="cs-CZ" sz="1800" dirty="0" err="1"/>
              <a:t>Admosphere</a:t>
            </a:r>
            <a:r>
              <a:rPr lang="cs-CZ" sz="1800" dirty="0"/>
              <a:t>, a. s., a za finanční podpory Úřadu vlády České republiky a </a:t>
            </a:r>
            <a:r>
              <a:rPr lang="cs-CZ" sz="1800" dirty="0" smtClean="0"/>
              <a:t>Rady </a:t>
            </a:r>
            <a:r>
              <a:rPr lang="cs-CZ" sz="1800" dirty="0"/>
              <a:t>vlády pro rovnost žen a mužů</a:t>
            </a:r>
            <a:r>
              <a:rPr lang="cs-CZ" sz="1800" dirty="0" smtClean="0"/>
              <a:t>.</a:t>
            </a:r>
          </a:p>
          <a:p>
            <a:pPr marL="0" indent="0" algn="ctr">
              <a:buNone/>
            </a:pPr>
            <a:endParaRPr lang="cs-CZ" sz="2400" dirty="0"/>
          </a:p>
          <a:p>
            <a:pPr marL="0" indent="0" algn="ctr">
              <a:buNone/>
            </a:pPr>
            <a:endParaRPr lang="cs-CZ" sz="2400" dirty="0"/>
          </a:p>
        </p:txBody>
      </p:sp>
      <p:pic>
        <p:nvPicPr>
          <p:cNvPr id="4" name="Obrázek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61" y="5293401"/>
            <a:ext cx="2667000" cy="6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13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75</Words>
  <Application>Microsoft Office PowerPoint</Application>
  <PresentationFormat>Vlastní</PresentationFormat>
  <Paragraphs>14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Office</vt:lpstr>
      <vt:lpstr>Mužská perspektiva v oblasti rovných příležitostí žen a mužů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Mužská perspektiva</dc:title>
  <dc:creator>Josef Petr</dc:creator>
  <cp:lastModifiedBy>Čechová Miroslava</cp:lastModifiedBy>
  <cp:revision>18</cp:revision>
  <dcterms:created xsi:type="dcterms:W3CDTF">2015-10-04T22:13:21Z</dcterms:created>
  <dcterms:modified xsi:type="dcterms:W3CDTF">2015-11-25T12:13:53Z</dcterms:modified>
</cp:coreProperties>
</file>