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8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445" r:id="rId2"/>
    <p:sldId id="443" r:id="rId3"/>
    <p:sldId id="430" r:id="rId4"/>
    <p:sldId id="434" r:id="rId5"/>
    <p:sldId id="437" r:id="rId6"/>
    <p:sldId id="439" r:id="rId7"/>
    <p:sldId id="438" r:id="rId8"/>
    <p:sldId id="429" r:id="rId9"/>
    <p:sldId id="440" r:id="rId10"/>
    <p:sldId id="436" r:id="rId11"/>
    <p:sldId id="435" r:id="rId12"/>
    <p:sldId id="441" r:id="rId13"/>
    <p:sldId id="442" r:id="rId14"/>
    <p:sldId id="444" r:id="rId15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3255"/>
    <p:restoredTop sz="94364" autoAdjust="0"/>
  </p:normalViewPr>
  <p:slideViewPr>
    <p:cSldViewPr>
      <p:cViewPr varScale="1">
        <p:scale>
          <a:sx n="117" d="100"/>
          <a:sy n="117" d="100"/>
        </p:scale>
        <p:origin x="-23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816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348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haratyk\AppData\Roaming\Microsoft\Excel\170315_gender%20data_FINAL%20(version%201).xlsb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haratyk\AppData\Roaming\Microsoft\Excel\170315_gender%20data_FINAL%20(version%201).xlsb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haratyk\AppData\Roaming\Microsoft\Excel\170315_gender%20data_FINAL%20(version%201).xlsb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aratyk\AppData\Local\Temp\notes2D4EE2\170315_gender%20dat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aratyk\AppData\Local\Temp\notes2D4EE2\170315_gender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73745302426075"/>
          <c:y val="2.6908671763581735E-2"/>
          <c:w val="0.87660711921512413"/>
          <c:h val="0.7469582532102295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'Kreace-destrukceukce'!$N$9</c:f>
              <c:strCache>
                <c:ptCount val="1"/>
                <c:pt idx="0">
                  <c:v>Job creation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DD7D-4967-8521-F02632F3A55A}"/>
              </c:ext>
            </c:extLst>
          </c:dPt>
          <c:dPt>
            <c:idx val="7"/>
            <c:invertIfNegative val="0"/>
            <c:bubble3D val="0"/>
            <c:spPr>
              <a:pattFill prst="ltUpDiag">
                <a:fgClr>
                  <a:schemeClr val="accent3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ED4-4DFD-B50C-F701E0123CB7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224-479A-BF55-DE6843D9D025}"/>
              </c:ext>
            </c:extLst>
          </c:dPt>
          <c:dPt>
            <c:idx val="1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ED4-4DFD-B50C-F701E0123CB7}"/>
              </c:ext>
            </c:extLst>
          </c:dPt>
          <c:cat>
            <c:strRef>
              <c:f>'Kreace-destrukceukce'!$O$8:$AA$8</c:f>
              <c:strCach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Annual average of digitalisation (until 2030)</c:v>
                </c:pt>
              </c:strCache>
            </c:strRef>
          </c:cat>
          <c:val>
            <c:numRef>
              <c:f>'Kreace-destrukceukce'!$O$47:$AA$47</c:f>
              <c:numCache>
                <c:formatCode>0.00%</c:formatCode>
                <c:ptCount val="13"/>
                <c:pt idx="0">
                  <c:v>1.0115119388208041E-2</c:v>
                </c:pt>
                <c:pt idx="1">
                  <c:v>1.4255855514090811E-2</c:v>
                </c:pt>
                <c:pt idx="2">
                  <c:v>1.1253561856853399E-2</c:v>
                </c:pt>
                <c:pt idx="3">
                  <c:v>1.558435178874475E-2</c:v>
                </c:pt>
                <c:pt idx="4">
                  <c:v>9.4508096608261309E-3</c:v>
                </c:pt>
                <c:pt idx="5">
                  <c:v>6.7823993244704225E-3</c:v>
                </c:pt>
                <c:pt idx="6">
                  <c:v>3.6979029966984467E-3</c:v>
                </c:pt>
                <c:pt idx="7">
                  <c:v>1.2389648307635316E-2</c:v>
                </c:pt>
                <c:pt idx="8">
                  <c:v>1.7922896387299093E-2</c:v>
                </c:pt>
                <c:pt idx="9">
                  <c:v>2.2196383326364279E-2</c:v>
                </c:pt>
                <c:pt idx="10">
                  <c:v>1.691265069071643E-2</c:v>
                </c:pt>
                <c:pt idx="11">
                  <c:v>7.6246161916120056E-3</c:v>
                </c:pt>
                <c:pt idx="12">
                  <c:v>1.8953194087428474E-3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224-479A-BF55-DE6843D9D025}"/>
            </c:ext>
          </c:extLst>
        </c:ser>
        <c:ser>
          <c:idx val="1"/>
          <c:order val="1"/>
          <c:tx>
            <c:strRef>
              <c:f>'Kreace-destrukceukce'!$N$10</c:f>
              <c:strCache>
                <c:ptCount val="1"/>
                <c:pt idx="0">
                  <c:v>Job destruction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DD7D-4967-8521-F02632F3A55A}"/>
              </c:ext>
            </c:extLst>
          </c:dPt>
          <c:dPt>
            <c:idx val="7"/>
            <c:invertIfNegative val="0"/>
            <c:bubble3D val="0"/>
            <c:spPr>
              <a:pattFill prst="ltUpDiag">
                <a:fgClr>
                  <a:schemeClr val="accent2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3ED4-4DFD-B50C-F701E0123CB7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F224-479A-BF55-DE6843D9D025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ED4-4DFD-B50C-F701E0123CB7}"/>
              </c:ext>
            </c:extLst>
          </c:dPt>
          <c:cat>
            <c:strRef>
              <c:f>'Kreace-destrukceukce'!$O$8:$AA$8</c:f>
              <c:strCach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Annual average of digitalisation (until 2030)</c:v>
                </c:pt>
              </c:strCache>
            </c:strRef>
          </c:cat>
          <c:val>
            <c:numRef>
              <c:f>'Kreace-destrukceukce'!$O$48:$AA$48</c:f>
              <c:numCache>
                <c:formatCode>0.00%</c:formatCode>
                <c:ptCount val="13"/>
                <c:pt idx="0">
                  <c:v>-1.5394917344905524E-2</c:v>
                </c:pt>
                <c:pt idx="1">
                  <c:v>-8.385825724828903E-3</c:v>
                </c:pt>
                <c:pt idx="2">
                  <c:v>-6.7043316605409466E-3</c:v>
                </c:pt>
                <c:pt idx="3">
                  <c:v>-1.0133070345739013E-2</c:v>
                </c:pt>
                <c:pt idx="4">
                  <c:v>-4.5103590385185167E-3</c:v>
                </c:pt>
                <c:pt idx="5">
                  <c:v>-1.2272940730566383E-2</c:v>
                </c:pt>
                <c:pt idx="6">
                  <c:v>-6.9345571224000389E-3</c:v>
                </c:pt>
                <c:pt idx="7">
                  <c:v>-1.038737421849879E-2</c:v>
                </c:pt>
                <c:pt idx="8">
                  <c:v>-1.3646155169934771E-2</c:v>
                </c:pt>
                <c:pt idx="9">
                  <c:v>-1.0217385133430911E-2</c:v>
                </c:pt>
                <c:pt idx="10">
                  <c:v>-1.4984861388836286E-2</c:v>
                </c:pt>
                <c:pt idx="11">
                  <c:v>-1.0825595101179405E-2</c:v>
                </c:pt>
                <c:pt idx="12">
                  <c:v>-3.7927489928621734E-3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224-479A-BF55-DE6843D9D0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01472512"/>
        <c:axId val="101482496"/>
      </c:barChart>
      <c:lineChart>
        <c:grouping val="standard"/>
        <c:varyColors val="0"/>
        <c:ser>
          <c:idx val="2"/>
          <c:order val="2"/>
          <c:tx>
            <c:strRef>
              <c:f>'Kreace-destrukceukce'!$N$11</c:f>
              <c:strCache>
                <c:ptCount val="1"/>
                <c:pt idx="0">
                  <c:v>Variation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DD7D-4967-8521-F02632F3A55A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DD7D-4967-8521-F02632F3A55A}"/>
              </c:ext>
            </c:extLst>
          </c:dPt>
          <c:dPt>
            <c:idx val="1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F224-479A-BF55-DE6843D9D025}"/>
              </c:ext>
            </c:extLst>
          </c:dPt>
          <c:dPt>
            <c:idx val="12"/>
            <c:marker>
              <c:symbol val="dash"/>
              <c:size val="12"/>
              <c:spPr>
                <a:solidFill>
                  <a:schemeClr val="accent5"/>
                </a:solidFill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3ED4-4DFD-B50C-F701E0123CB7}"/>
              </c:ext>
            </c:extLst>
          </c:dPt>
          <c:cat>
            <c:strRef>
              <c:f>'Kreace-destrukceukce'!$O$8:$AA$8</c:f>
              <c:strCach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Annual average of digitalisation (until 2030)</c:v>
                </c:pt>
              </c:strCache>
            </c:strRef>
          </c:cat>
          <c:val>
            <c:numRef>
              <c:f>'Kreace-destrukceukce'!$O$49:$AA$49</c:f>
              <c:numCache>
                <c:formatCode>0.00%</c:formatCode>
                <c:ptCount val="13"/>
                <c:pt idx="0">
                  <c:v>-5.2797979566974827E-3</c:v>
                </c:pt>
                <c:pt idx="1">
                  <c:v>5.8700297892619081E-3</c:v>
                </c:pt>
                <c:pt idx="2">
                  <c:v>4.5492301963124529E-3</c:v>
                </c:pt>
                <c:pt idx="3">
                  <c:v>5.4512814430057368E-3</c:v>
                </c:pt>
                <c:pt idx="4">
                  <c:v>4.9404506223076142E-3</c:v>
                </c:pt>
                <c:pt idx="5">
                  <c:v>-5.4905414060959605E-3</c:v>
                </c:pt>
                <c:pt idx="6">
                  <c:v>-3.2366541257015922E-3</c:v>
                </c:pt>
                <c:pt idx="7">
                  <c:v>1.9805953059093741E-3</c:v>
                </c:pt>
                <c:pt idx="8">
                  <c:v>4.2767412173643216E-3</c:v>
                </c:pt>
                <c:pt idx="9">
                  <c:v>1.1978998192933368E-2</c:v>
                </c:pt>
                <c:pt idx="10">
                  <c:v>1.9277893018801433E-3</c:v>
                </c:pt>
                <c:pt idx="11">
                  <c:v>-3.2009789095673999E-3</c:v>
                </c:pt>
                <c:pt idx="12">
                  <c:v>-1.8974295841193258E-3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F224-479A-BF55-DE6843D9D0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472512"/>
        <c:axId val="101482496"/>
      </c:lineChart>
      <c:catAx>
        <c:axId val="101472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/>
          <a:lstStyle/>
          <a:p>
            <a:pPr>
              <a:defRPr sz="900"/>
            </a:pPr>
            <a:endParaRPr lang="cs-CZ"/>
          </a:p>
        </c:txPr>
        <c:crossAx val="101482496"/>
        <c:crosses val="autoZero"/>
        <c:auto val="1"/>
        <c:lblAlgn val="ctr"/>
        <c:lblOffset val="100"/>
        <c:noMultiLvlLbl val="0"/>
      </c:catAx>
      <c:valAx>
        <c:axId val="101482496"/>
        <c:scaling>
          <c:orientation val="minMax"/>
          <c:max val="3.0000000000000006E-2"/>
          <c:min val="-3.0000000000000006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 algn="ctr">
                  <a:defRPr sz="900"/>
                </a:pPr>
                <a:r>
                  <a:rPr lang="cs-CZ" sz="900" dirty="0"/>
                  <a:t>% of total employment of women in 2014</a:t>
                </a:r>
              </a:p>
            </c:rich>
          </c:tx>
          <c:layout>
            <c:manualLayout>
              <c:xMode val="edge"/>
              <c:yMode val="edge"/>
              <c:x val="1.8843504184148173E-2"/>
              <c:y val="2.0312166325275683E-3"/>
            </c:manualLayout>
          </c:layout>
          <c:overlay val="0"/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900"/>
            </a:pPr>
            <a:endParaRPr lang="cs-CZ"/>
          </a:p>
        </c:txPr>
        <c:crossAx val="101472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 algn="ctr">
        <a:defRPr lang="cs-CZ" sz="1000" b="0" i="0" u="none" strike="noStrike" kern="1200" baseline="0">
          <a:solidFill>
            <a:sysClr val="windowText" lastClr="000000"/>
          </a:solidFill>
          <a:latin typeface="Calibri Light" panose="020F0302020204030204" pitchFamily="34" charset="0"/>
          <a:ea typeface="+mn-ea"/>
          <a:cs typeface="+mn-cs"/>
        </a:defRPr>
      </a:pPr>
      <a:endParaRPr lang="cs-CZ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2212536088054858E-2"/>
          <c:y val="7.5951881471918781E-2"/>
          <c:w val="0.8875094050504404"/>
          <c:h val="0.7019419858978496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'Kreace-destrukceukce'!$N$20</c:f>
              <c:strCache>
                <c:ptCount val="1"/>
                <c:pt idx="0">
                  <c:v>Job creation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E8FC-42C8-9487-2809E33060FE}"/>
              </c:ext>
            </c:extLst>
          </c:dPt>
          <c:dPt>
            <c:idx val="7"/>
            <c:invertIfNegative val="0"/>
            <c:bubble3D val="0"/>
            <c:spPr>
              <a:pattFill prst="ltUpDiag">
                <a:fgClr>
                  <a:schemeClr val="accent3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39F-42DD-B2E5-E02D06253D70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6BBF-4CC3-B2C8-DCFD16AC0877}"/>
              </c:ext>
            </c:extLst>
          </c:dPt>
          <c:dPt>
            <c:idx val="1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39F-42DD-B2E5-E02D06253D70}"/>
              </c:ext>
            </c:extLst>
          </c:dPt>
          <c:cat>
            <c:strRef>
              <c:f>'Kreace-destrukceukce'!$O$8:$AA$8</c:f>
              <c:strCach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Annual average of digitalisation (until 2030)</c:v>
                </c:pt>
              </c:strCache>
            </c:strRef>
          </c:cat>
          <c:val>
            <c:numRef>
              <c:f>'Kreace-destrukceukce'!$O$51:$AA$51</c:f>
              <c:numCache>
                <c:formatCode>0.00%</c:formatCode>
                <c:ptCount val="13"/>
                <c:pt idx="0">
                  <c:v>2.2880359917212888E-2</c:v>
                </c:pt>
                <c:pt idx="1">
                  <c:v>2.6877003232214206E-2</c:v>
                </c:pt>
                <c:pt idx="2">
                  <c:v>2.4304601199236931E-2</c:v>
                </c:pt>
                <c:pt idx="3">
                  <c:v>2.8984565046800703E-2</c:v>
                </c:pt>
                <c:pt idx="4">
                  <c:v>1.8818738795588139E-2</c:v>
                </c:pt>
                <c:pt idx="5">
                  <c:v>1.517052414416608E-2</c:v>
                </c:pt>
                <c:pt idx="6">
                  <c:v>7.2327192734030566E-3</c:v>
                </c:pt>
                <c:pt idx="7">
                  <c:v>1.966384315622767E-2</c:v>
                </c:pt>
                <c:pt idx="8">
                  <c:v>1.7461459599273289E-2</c:v>
                </c:pt>
                <c:pt idx="9">
                  <c:v>1.9679540721756331E-2</c:v>
                </c:pt>
                <c:pt idx="10">
                  <c:v>2.2788475667628462E-2</c:v>
                </c:pt>
                <c:pt idx="11">
                  <c:v>1.1787448762857847E-2</c:v>
                </c:pt>
                <c:pt idx="12">
                  <c:v>2.4607652980189678E-3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BBF-4CC3-B2C8-DCFD16AC0877}"/>
            </c:ext>
          </c:extLst>
        </c:ser>
        <c:ser>
          <c:idx val="1"/>
          <c:order val="1"/>
          <c:tx>
            <c:strRef>
              <c:f>'Kreace-destrukceukce'!$N$21</c:f>
              <c:strCache>
                <c:ptCount val="1"/>
                <c:pt idx="0">
                  <c:v>Job destruction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E8FC-42C8-9487-2809E33060FE}"/>
              </c:ext>
            </c:extLst>
          </c:dPt>
          <c:dPt>
            <c:idx val="7"/>
            <c:invertIfNegative val="0"/>
            <c:bubble3D val="0"/>
            <c:spPr>
              <a:pattFill prst="ltUpDiag">
                <a:fgClr>
                  <a:schemeClr val="accent2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339F-42DD-B2E5-E02D06253D70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6BBF-4CC3-B2C8-DCFD16AC0877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39F-42DD-B2E5-E02D06253D70}"/>
              </c:ext>
            </c:extLst>
          </c:dPt>
          <c:cat>
            <c:strRef>
              <c:f>'Kreace-destrukceukce'!$O$8:$AA$8</c:f>
              <c:strCach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Annual average of digitalisation (until 2030)</c:v>
                </c:pt>
              </c:strCache>
            </c:strRef>
          </c:cat>
          <c:val>
            <c:numRef>
              <c:f>'Kreace-destrukceukce'!$O$52:$AA$52</c:f>
              <c:numCache>
                <c:formatCode>0.00%</c:formatCode>
                <c:ptCount val="13"/>
                <c:pt idx="0">
                  <c:v>-2.3252200085701284E-2</c:v>
                </c:pt>
                <c:pt idx="1">
                  <c:v>-2.0698334448847465E-2</c:v>
                </c:pt>
                <c:pt idx="2">
                  <c:v>-1.5577387245677183E-2</c:v>
                </c:pt>
                <c:pt idx="3">
                  <c:v>-1.5358235762460308E-2</c:v>
                </c:pt>
                <c:pt idx="4">
                  <c:v>-7.6672353949066765E-3</c:v>
                </c:pt>
                <c:pt idx="5">
                  <c:v>-2.3501598772765975E-2</c:v>
                </c:pt>
                <c:pt idx="6">
                  <c:v>-1.4046830725364822E-2</c:v>
                </c:pt>
                <c:pt idx="7">
                  <c:v>-1.7157099292088709E-2</c:v>
                </c:pt>
                <c:pt idx="8">
                  <c:v>-1.9900689832568211E-2</c:v>
                </c:pt>
                <c:pt idx="9">
                  <c:v>-2.2248573899164965E-2</c:v>
                </c:pt>
                <c:pt idx="10">
                  <c:v>-1.7237359744415173E-2</c:v>
                </c:pt>
                <c:pt idx="11">
                  <c:v>-9.1515765444084348E-3</c:v>
                </c:pt>
                <c:pt idx="12">
                  <c:v>-4.7559107020030784E-3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BBF-4CC3-B2C8-DCFD16AC08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01538048"/>
        <c:axId val="101543936"/>
      </c:barChart>
      <c:lineChart>
        <c:grouping val="standard"/>
        <c:varyColors val="0"/>
        <c:ser>
          <c:idx val="2"/>
          <c:order val="2"/>
          <c:tx>
            <c:strRef>
              <c:f>'Kreace-destrukceukce'!$N$22</c:f>
              <c:strCache>
                <c:ptCount val="1"/>
                <c:pt idx="0">
                  <c:v>Variation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E8FC-42C8-9487-2809E33060FE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E8FC-42C8-9487-2809E33060FE}"/>
              </c:ext>
            </c:extLst>
          </c:dPt>
          <c:dPt>
            <c:idx val="1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6BBF-4CC3-B2C8-DCFD16AC0877}"/>
              </c:ext>
            </c:extLst>
          </c:dPt>
          <c:dPt>
            <c:idx val="12"/>
            <c:marker>
              <c:symbol val="dash"/>
              <c:size val="16"/>
              <c:spPr>
                <a:solidFill>
                  <a:schemeClr val="accent5"/>
                </a:solidFill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339F-42DD-B2E5-E02D06253D70}"/>
              </c:ext>
            </c:extLst>
          </c:dPt>
          <c:cat>
            <c:strRef>
              <c:f>'Kreace-destrukceukce'!$O$8:$AA$8</c:f>
              <c:strCach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Annual average of digitalisation (until 2030)</c:v>
                </c:pt>
              </c:strCache>
            </c:strRef>
          </c:cat>
          <c:val>
            <c:numRef>
              <c:f>'Kreace-destrukceukce'!$O$53:$AA$53</c:f>
              <c:numCache>
                <c:formatCode>0.00%</c:formatCode>
                <c:ptCount val="13"/>
                <c:pt idx="0">
                  <c:v>-3.7184016848839513E-4</c:v>
                </c:pt>
                <c:pt idx="1">
                  <c:v>6.1786687833667413E-3</c:v>
                </c:pt>
                <c:pt idx="2">
                  <c:v>8.7272139535597478E-3</c:v>
                </c:pt>
                <c:pt idx="3">
                  <c:v>1.3626329284340395E-2</c:v>
                </c:pt>
                <c:pt idx="4">
                  <c:v>1.1151503400681462E-2</c:v>
                </c:pt>
                <c:pt idx="5">
                  <c:v>-8.3310746285998952E-3</c:v>
                </c:pt>
                <c:pt idx="6">
                  <c:v>-6.8141114519617652E-3</c:v>
                </c:pt>
                <c:pt idx="7">
                  <c:v>2.4859467185324941E-3</c:v>
                </c:pt>
                <c:pt idx="8">
                  <c:v>-2.4392302332949221E-3</c:v>
                </c:pt>
                <c:pt idx="9">
                  <c:v>-2.5690331774086347E-3</c:v>
                </c:pt>
                <c:pt idx="10">
                  <c:v>5.5511159232132894E-3</c:v>
                </c:pt>
                <c:pt idx="11">
                  <c:v>2.6358722184494122E-3</c:v>
                </c:pt>
                <c:pt idx="12">
                  <c:v>-2.2951454039841107E-3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6BBF-4CC3-B2C8-DCFD16AC08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538048"/>
        <c:axId val="101543936"/>
      </c:lineChart>
      <c:catAx>
        <c:axId val="10153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/>
          <a:lstStyle/>
          <a:p>
            <a:pPr algn="ctr">
              <a:defRPr sz="900"/>
            </a:pPr>
            <a:endParaRPr lang="cs-CZ"/>
          </a:p>
        </c:txPr>
        <c:crossAx val="101543936"/>
        <c:crosses val="autoZero"/>
        <c:auto val="1"/>
        <c:lblAlgn val="ctr"/>
        <c:lblOffset val="100"/>
        <c:noMultiLvlLbl val="0"/>
      </c:catAx>
      <c:valAx>
        <c:axId val="101543936"/>
        <c:scaling>
          <c:orientation val="minMax"/>
          <c:max val="3.0000000000000006E-2"/>
          <c:min val="-3.0000000000000006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 algn="ctr">
                  <a:defRPr sz="900"/>
                </a:pPr>
                <a:r>
                  <a:rPr lang="cs-CZ" sz="900" dirty="0"/>
                  <a:t>% of total employment of men in 2014</a:t>
                </a:r>
              </a:p>
            </c:rich>
          </c:tx>
          <c:layout/>
          <c:overlay val="0"/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900"/>
            </a:pPr>
            <a:endParaRPr lang="cs-CZ"/>
          </a:p>
        </c:txPr>
        <c:crossAx val="101538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900"/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 algn="ctr">
        <a:defRPr lang="cs-CZ" sz="1000" b="0" i="0" u="none" strike="noStrike" kern="1200" baseline="0">
          <a:solidFill>
            <a:sysClr val="windowText" lastClr="000000"/>
          </a:solidFill>
          <a:latin typeface="Calibri Light" panose="020F0302020204030204" pitchFamily="34" charset="0"/>
          <a:ea typeface="+mn-ea"/>
          <a:cs typeface="+mn-cs"/>
        </a:defRPr>
      </a:pPr>
      <a:endParaRPr lang="cs-CZ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582449509899442"/>
          <c:y val="7.8919314294864346E-2"/>
          <c:w val="0.81976387747316648"/>
          <c:h val="0.664387239821310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'Kreace-destrukceukce'!$C$5</c:f>
              <c:strCache>
                <c:ptCount val="1"/>
                <c:pt idx="0">
                  <c:v>Newly created jobs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'Kreace-destrukceukce'!$F$3:$G$3</c:f>
              <c:strCache>
                <c:ptCount val="2"/>
                <c:pt idx="0">
                  <c:v>Men</c:v>
                </c:pt>
                <c:pt idx="1">
                  <c:v>Women</c:v>
                </c:pt>
              </c:strCache>
            </c:strRef>
          </c:cat>
          <c:val>
            <c:numRef>
              <c:f>'Kreace-destrukceukce'!$F$5:$G$5</c:f>
              <c:numCache>
                <c:formatCode>General</c:formatCode>
                <c:ptCount val="2"/>
                <c:pt idx="0">
                  <c:v>195.47812519915698</c:v>
                </c:pt>
                <c:pt idx="1">
                  <c:v>150.56026878016007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6BD-463A-87EF-57506568BC68}"/>
            </c:ext>
          </c:extLst>
        </c:ser>
        <c:ser>
          <c:idx val="1"/>
          <c:order val="1"/>
          <c:tx>
            <c:strRef>
              <c:f>'Kreace-destrukceukce'!$C$6</c:f>
              <c:strCache>
                <c:ptCount val="1"/>
                <c:pt idx="0">
                  <c:v>Destructed jobs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'Kreace-destrukceukce'!$F$3:$G$3</c:f>
              <c:strCache>
                <c:ptCount val="2"/>
                <c:pt idx="0">
                  <c:v>Men</c:v>
                </c:pt>
                <c:pt idx="1">
                  <c:v>Women</c:v>
                </c:pt>
              </c:strCache>
            </c:strRef>
          </c:cat>
          <c:val>
            <c:numRef>
              <c:f>'Kreace-destrukceukce'!$F$6:$G$6</c:f>
              <c:numCache>
                <c:formatCode>General</c:formatCode>
                <c:ptCount val="2"/>
                <c:pt idx="0">
                  <c:v>377.79974725367015</c:v>
                </c:pt>
                <c:pt idx="1">
                  <c:v>301.28816554449543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6BD-463A-87EF-57506568BC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1667200"/>
        <c:axId val="101668736"/>
      </c:barChart>
      <c:catAx>
        <c:axId val="101667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1668736"/>
        <c:crosses val="autoZero"/>
        <c:auto val="1"/>
        <c:lblAlgn val="ctr"/>
        <c:lblOffset val="100"/>
        <c:noMultiLvlLbl val="0"/>
      </c:catAx>
      <c:valAx>
        <c:axId val="101668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r>
                  <a:rPr lang="cs-CZ" dirty="0"/>
                  <a:t>Number</a:t>
                </a:r>
                <a:r>
                  <a:rPr lang="cs-CZ" baseline="0" dirty="0"/>
                  <a:t> of jobs in thosands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3.5087266371700336E-2"/>
              <c:y val="0.2634007725718779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1667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514878763760435"/>
          <c:y val="0.89511045436210857"/>
          <c:w val="0.53027813160212789"/>
          <c:h val="5.5761732390155909E-2"/>
        </c:manualLayout>
      </c:layout>
      <c:overlay val="0"/>
      <c:txPr>
        <a:bodyPr/>
        <a:lstStyle/>
        <a:p>
          <a:pPr>
            <a:defRPr sz="1100">
              <a:latin typeface="Calibri Light" panose="020F0302020204030204" pitchFamily="34" charset="0"/>
              <a:cs typeface="Calibri Light" panose="020F0302020204030204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cs-CZ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ivotFmts>
      <c:pivotFmt>
        <c:idx val="0"/>
        <c:spPr>
          <a:solidFill>
            <a:schemeClr val="tx2">
              <a:lumMod val="20000"/>
              <a:lumOff val="80000"/>
            </a:schemeClr>
          </a:solidFill>
        </c:spPr>
        <c:marker>
          <c:symbol val="none"/>
        </c:marker>
      </c:pivotFmt>
      <c:pivotFmt>
        <c:idx val="1"/>
        <c:spPr>
          <a:solidFill>
            <a:schemeClr val="tx2">
              <a:lumMod val="40000"/>
              <a:lumOff val="60000"/>
            </a:schemeClr>
          </a:solidFill>
        </c:spPr>
        <c:marker>
          <c:symbol val="none"/>
        </c:marker>
      </c:pivotFmt>
      <c:pivotFmt>
        <c:idx val="2"/>
        <c:spPr>
          <a:solidFill>
            <a:schemeClr val="tx2">
              <a:lumMod val="60000"/>
              <a:lumOff val="40000"/>
            </a:schemeClr>
          </a:solidFill>
        </c:spPr>
        <c:marker>
          <c:symbol val="none"/>
        </c:marker>
      </c:pivotFmt>
      <c:pivotFmt>
        <c:idx val="3"/>
        <c:spPr>
          <a:solidFill>
            <a:schemeClr val="accent6">
              <a:lumMod val="75000"/>
            </a:schemeClr>
          </a:solidFill>
        </c:spPr>
        <c:marker>
          <c:symbol val="none"/>
        </c:marker>
      </c:pivotFmt>
      <c:pivotFmt>
        <c:idx val="4"/>
        <c:spPr>
          <a:solidFill>
            <a:schemeClr val="accent6">
              <a:lumMod val="60000"/>
              <a:lumOff val="40000"/>
            </a:schemeClr>
          </a:solidFill>
        </c:spPr>
        <c:marker>
          <c:symbol val="none"/>
        </c:marker>
      </c:pivotFmt>
      <c:pivotFmt>
        <c:idx val="5"/>
        <c:spPr>
          <a:solidFill>
            <a:schemeClr val="accent6">
              <a:lumMod val="40000"/>
              <a:lumOff val="60000"/>
            </a:schemeClr>
          </a:solidFill>
        </c:spPr>
        <c:marker>
          <c:symbol val="none"/>
        </c:marker>
      </c:pivotFmt>
      <c:pivotFmt>
        <c:idx val="6"/>
        <c:spPr>
          <a:solidFill>
            <a:schemeClr val="accent6">
              <a:lumMod val="20000"/>
              <a:lumOff val="80000"/>
            </a:schemeClr>
          </a:solidFill>
        </c:spPr>
        <c:marker>
          <c:symbol val="none"/>
        </c:marker>
      </c:pivotFmt>
      <c:pivotFmt>
        <c:idx val="7"/>
        <c:spPr>
          <a:solidFill>
            <a:schemeClr val="accent3">
              <a:lumMod val="60000"/>
              <a:lumOff val="40000"/>
            </a:schemeClr>
          </a:solidFill>
        </c:spPr>
        <c:marker>
          <c:symbol val="none"/>
        </c:marker>
      </c:pivotFmt>
      <c:pivotFmt>
        <c:idx val="8"/>
        <c:spPr>
          <a:solidFill>
            <a:srgbClr val="92D050"/>
          </a:solidFill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7.3916496162074241E-2"/>
          <c:y val="2.5676309033375127E-2"/>
          <c:w val="0.91606903984746857"/>
          <c:h val="0.8506449638784404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'[151214_FREY.xlsx]VÝSLEDNÁ DATA (2)'!$AH$108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'[151214_FREY.xlsx]VÝSLEDNÁ DATA (2)'!$AQ$109;'[151214_FREY.xlsx]VÝSLEDNÁ DATA (2)'!$AQ$110;'[151214_FREY.xlsx]VÝSLEDNÁ DATA (2)'!$AQ$111:$AQ$127;'[151214_FREY.xlsx]VÝSLEDNÁ DATA (2)'!$AQ$128</c:f>
              <c:strCache>
                <c:ptCount val="20"/>
                <c:pt idx="0">
                  <c:v>&lt; 5</c:v>
                </c:pt>
                <c:pt idx="1">
                  <c:v>5 - 10</c:v>
                </c:pt>
                <c:pt idx="2">
                  <c:v>10 - 15</c:v>
                </c:pt>
                <c:pt idx="3">
                  <c:v>15 - 20</c:v>
                </c:pt>
                <c:pt idx="4">
                  <c:v>20 - 25</c:v>
                </c:pt>
                <c:pt idx="5">
                  <c:v>25 - 30</c:v>
                </c:pt>
                <c:pt idx="6">
                  <c:v>30 - 35</c:v>
                </c:pt>
                <c:pt idx="7">
                  <c:v>35 - 40</c:v>
                </c:pt>
                <c:pt idx="8">
                  <c:v>40 - 45</c:v>
                </c:pt>
                <c:pt idx="9">
                  <c:v>45 - 50</c:v>
                </c:pt>
                <c:pt idx="10">
                  <c:v>50 - 55</c:v>
                </c:pt>
                <c:pt idx="11">
                  <c:v>55 - 60</c:v>
                </c:pt>
                <c:pt idx="12">
                  <c:v>60 - 65</c:v>
                </c:pt>
                <c:pt idx="13">
                  <c:v>65 - 70</c:v>
                </c:pt>
                <c:pt idx="14">
                  <c:v>70 - 75</c:v>
                </c:pt>
                <c:pt idx="15">
                  <c:v>75 - 80</c:v>
                </c:pt>
                <c:pt idx="16">
                  <c:v>80 - 85</c:v>
                </c:pt>
                <c:pt idx="17">
                  <c:v>85 - 90</c:v>
                </c:pt>
                <c:pt idx="18">
                  <c:v>90 - 95</c:v>
                </c:pt>
                <c:pt idx="19">
                  <c:v>&gt; 95</c:v>
                </c:pt>
              </c:strCache>
            </c:strRef>
          </c:cat>
          <c:val>
            <c:numRef>
              <c:f>'[151214_FREY.xlsx]VÝSLEDNÁ DATA (2)'!$AH$109:$AH$128</c:f>
              <c:numCache>
                <c:formatCode>General</c:formatCode>
                <c:ptCount val="20"/>
                <c:pt idx="0">
                  <c:v>33.514699999999998</c:v>
                </c:pt>
                <c:pt idx="1">
                  <c:v>28.105799999999995</c:v>
                </c:pt>
                <c:pt idx="3">
                  <c:v>3.0217000000000001</c:v>
                </c:pt>
                <c:pt idx="5">
                  <c:v>5.5399999999999998E-2</c:v>
                </c:pt>
                <c:pt idx="11">
                  <c:v>3.5411999999999999</c:v>
                </c:pt>
                <c:pt idx="15">
                  <c:v>5.5735000000000001</c:v>
                </c:pt>
                <c:pt idx="19">
                  <c:v>1.5173999999999999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C2F-45D3-93DD-D3941454F96B}"/>
            </c:ext>
          </c:extLst>
        </c:ser>
        <c:ser>
          <c:idx val="1"/>
          <c:order val="1"/>
          <c:tx>
            <c:strRef>
              <c:f>'[151214_FREY.xlsx]VÝSLEDNÁ DATA (2)'!$AI$108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cat>
            <c:strRef>
              <c:f>'[151214_FREY.xlsx]VÝSLEDNÁ DATA (2)'!$AQ$109;'[151214_FREY.xlsx]VÝSLEDNÁ DATA (2)'!$AQ$110;'[151214_FREY.xlsx]VÝSLEDNÁ DATA (2)'!$AQ$111:$AQ$127;'[151214_FREY.xlsx]VÝSLEDNÁ DATA (2)'!$AQ$128</c:f>
              <c:strCache>
                <c:ptCount val="20"/>
                <c:pt idx="0">
                  <c:v>&lt; 5</c:v>
                </c:pt>
                <c:pt idx="1">
                  <c:v>5 - 10</c:v>
                </c:pt>
                <c:pt idx="2">
                  <c:v>10 - 15</c:v>
                </c:pt>
                <c:pt idx="3">
                  <c:v>15 - 20</c:v>
                </c:pt>
                <c:pt idx="4">
                  <c:v>20 - 25</c:v>
                </c:pt>
                <c:pt idx="5">
                  <c:v>25 - 30</c:v>
                </c:pt>
                <c:pt idx="6">
                  <c:v>30 - 35</c:v>
                </c:pt>
                <c:pt idx="7">
                  <c:v>35 - 40</c:v>
                </c:pt>
                <c:pt idx="8">
                  <c:v>40 - 45</c:v>
                </c:pt>
                <c:pt idx="9">
                  <c:v>45 - 50</c:v>
                </c:pt>
                <c:pt idx="10">
                  <c:v>50 - 55</c:v>
                </c:pt>
                <c:pt idx="11">
                  <c:v>55 - 60</c:v>
                </c:pt>
                <c:pt idx="12">
                  <c:v>60 - 65</c:v>
                </c:pt>
                <c:pt idx="13">
                  <c:v>65 - 70</c:v>
                </c:pt>
                <c:pt idx="14">
                  <c:v>70 - 75</c:v>
                </c:pt>
                <c:pt idx="15">
                  <c:v>75 - 80</c:v>
                </c:pt>
                <c:pt idx="16">
                  <c:v>80 - 85</c:v>
                </c:pt>
                <c:pt idx="17">
                  <c:v>85 - 90</c:v>
                </c:pt>
                <c:pt idx="18">
                  <c:v>90 - 95</c:v>
                </c:pt>
                <c:pt idx="19">
                  <c:v>&gt; 95</c:v>
                </c:pt>
              </c:strCache>
            </c:strRef>
          </c:cat>
          <c:val>
            <c:numRef>
              <c:f>'[151214_FREY.xlsx]VÝSLEDNÁ DATA (2)'!$AI$109:$AI$128</c:f>
              <c:numCache>
                <c:formatCode>General</c:formatCode>
                <c:ptCount val="20"/>
                <c:pt idx="0">
                  <c:v>177.0488</c:v>
                </c:pt>
                <c:pt idx="1">
                  <c:v>7.6889000000000003</c:v>
                </c:pt>
                <c:pt idx="2">
                  <c:v>11.888400000000001</c:v>
                </c:pt>
                <c:pt idx="3">
                  <c:v>48.302099999999996</c:v>
                </c:pt>
                <c:pt idx="4">
                  <c:v>49.991199999999999</c:v>
                </c:pt>
                <c:pt idx="5">
                  <c:v>56.078500000000005</c:v>
                </c:pt>
                <c:pt idx="6">
                  <c:v>2.0354999999999999</c:v>
                </c:pt>
                <c:pt idx="7">
                  <c:v>11.1412</c:v>
                </c:pt>
                <c:pt idx="8">
                  <c:v>19.576800000000002</c:v>
                </c:pt>
                <c:pt idx="9">
                  <c:v>6.8315000000000001</c:v>
                </c:pt>
                <c:pt idx="11">
                  <c:v>1.1839999999999999</c:v>
                </c:pt>
                <c:pt idx="12">
                  <c:v>5.4465000000000003</c:v>
                </c:pt>
                <c:pt idx="13">
                  <c:v>5.0214999999999996</c:v>
                </c:pt>
                <c:pt idx="14">
                  <c:v>61.042099999999998</c:v>
                </c:pt>
                <c:pt idx="15">
                  <c:v>1.8633999999999999</c:v>
                </c:pt>
                <c:pt idx="17">
                  <c:v>0.29360000000000003</c:v>
                </c:pt>
                <c:pt idx="19">
                  <c:v>9.7470999999999997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C2F-45D3-93DD-D3941454F96B}"/>
            </c:ext>
          </c:extLst>
        </c:ser>
        <c:ser>
          <c:idx val="2"/>
          <c:order val="2"/>
          <c:tx>
            <c:strRef>
              <c:f>'[151214_FREY.xlsx]VÝSLEDNÁ DATA (2)'!$AJ$108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'[151214_FREY.xlsx]VÝSLEDNÁ DATA (2)'!$AQ$109;'[151214_FREY.xlsx]VÝSLEDNÁ DATA (2)'!$AQ$110;'[151214_FREY.xlsx]VÝSLEDNÁ DATA (2)'!$AQ$111:$AQ$127;'[151214_FREY.xlsx]VÝSLEDNÁ DATA (2)'!$AQ$128</c:f>
              <c:strCache>
                <c:ptCount val="20"/>
                <c:pt idx="0">
                  <c:v>&lt; 5</c:v>
                </c:pt>
                <c:pt idx="1">
                  <c:v>5 - 10</c:v>
                </c:pt>
                <c:pt idx="2">
                  <c:v>10 - 15</c:v>
                </c:pt>
                <c:pt idx="3">
                  <c:v>15 - 20</c:v>
                </c:pt>
                <c:pt idx="4">
                  <c:v>20 - 25</c:v>
                </c:pt>
                <c:pt idx="5">
                  <c:v>25 - 30</c:v>
                </c:pt>
                <c:pt idx="6">
                  <c:v>30 - 35</c:v>
                </c:pt>
                <c:pt idx="7">
                  <c:v>35 - 40</c:v>
                </c:pt>
                <c:pt idx="8">
                  <c:v>40 - 45</c:v>
                </c:pt>
                <c:pt idx="9">
                  <c:v>45 - 50</c:v>
                </c:pt>
                <c:pt idx="10">
                  <c:v>50 - 55</c:v>
                </c:pt>
                <c:pt idx="11">
                  <c:v>55 - 60</c:v>
                </c:pt>
                <c:pt idx="12">
                  <c:v>60 - 65</c:v>
                </c:pt>
                <c:pt idx="13">
                  <c:v>65 - 70</c:v>
                </c:pt>
                <c:pt idx="14">
                  <c:v>70 - 75</c:v>
                </c:pt>
                <c:pt idx="15">
                  <c:v>75 - 80</c:v>
                </c:pt>
                <c:pt idx="16">
                  <c:v>80 - 85</c:v>
                </c:pt>
                <c:pt idx="17">
                  <c:v>85 - 90</c:v>
                </c:pt>
                <c:pt idx="18">
                  <c:v>90 - 95</c:v>
                </c:pt>
                <c:pt idx="19">
                  <c:v>&gt; 95</c:v>
                </c:pt>
              </c:strCache>
            </c:strRef>
          </c:cat>
          <c:val>
            <c:numRef>
              <c:f>'[151214_FREY.xlsx]VÝSLEDNÁ DATA (2)'!$AJ$109:$AJ$128</c:f>
              <c:numCache>
                <c:formatCode>General</c:formatCode>
                <c:ptCount val="20"/>
                <c:pt idx="0">
                  <c:v>8.8485999999999994</c:v>
                </c:pt>
                <c:pt idx="1">
                  <c:v>30.078199999999995</c:v>
                </c:pt>
                <c:pt idx="2">
                  <c:v>78.027699999999996</c:v>
                </c:pt>
                <c:pt idx="3">
                  <c:v>5.0808</c:v>
                </c:pt>
                <c:pt idx="5">
                  <c:v>0.154</c:v>
                </c:pt>
                <c:pt idx="6">
                  <c:v>39.801000000000002</c:v>
                </c:pt>
                <c:pt idx="7">
                  <c:v>3.8853</c:v>
                </c:pt>
                <c:pt idx="8">
                  <c:v>2.1852999999999998</c:v>
                </c:pt>
                <c:pt idx="9">
                  <c:v>32.274099999999997</c:v>
                </c:pt>
                <c:pt idx="10">
                  <c:v>4.2015000000000002</c:v>
                </c:pt>
                <c:pt idx="11">
                  <c:v>2.198</c:v>
                </c:pt>
                <c:pt idx="12">
                  <c:v>2.653</c:v>
                </c:pt>
                <c:pt idx="14">
                  <c:v>5.5869999999999997</c:v>
                </c:pt>
                <c:pt idx="15">
                  <c:v>58.5655</c:v>
                </c:pt>
                <c:pt idx="16">
                  <c:v>5.0354000000000001</c:v>
                </c:pt>
                <c:pt idx="17">
                  <c:v>32.644699999999993</c:v>
                </c:pt>
                <c:pt idx="18">
                  <c:v>45.320599999999999</c:v>
                </c:pt>
                <c:pt idx="19">
                  <c:v>77.515800000000027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C2F-45D3-93DD-D3941454F96B}"/>
            </c:ext>
          </c:extLst>
        </c:ser>
        <c:ser>
          <c:idx val="3"/>
          <c:order val="3"/>
          <c:tx>
            <c:strRef>
              <c:f>'[151214_FREY.xlsx]VÝSLEDNÁ DATA (2)'!$AK$108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'[151214_FREY.xlsx]VÝSLEDNÁ DATA (2)'!$AQ$109;'[151214_FREY.xlsx]VÝSLEDNÁ DATA (2)'!$AQ$110;'[151214_FREY.xlsx]VÝSLEDNÁ DATA (2)'!$AQ$111:$AQ$127;'[151214_FREY.xlsx]VÝSLEDNÁ DATA (2)'!$AQ$128</c:f>
              <c:strCache>
                <c:ptCount val="20"/>
                <c:pt idx="0">
                  <c:v>&lt; 5</c:v>
                </c:pt>
                <c:pt idx="1">
                  <c:v>5 - 10</c:v>
                </c:pt>
                <c:pt idx="2">
                  <c:v>10 - 15</c:v>
                </c:pt>
                <c:pt idx="3">
                  <c:v>15 - 20</c:v>
                </c:pt>
                <c:pt idx="4">
                  <c:v>20 - 25</c:v>
                </c:pt>
                <c:pt idx="5">
                  <c:v>25 - 30</c:v>
                </c:pt>
                <c:pt idx="6">
                  <c:v>30 - 35</c:v>
                </c:pt>
                <c:pt idx="7">
                  <c:v>35 - 40</c:v>
                </c:pt>
                <c:pt idx="8">
                  <c:v>40 - 45</c:v>
                </c:pt>
                <c:pt idx="9">
                  <c:v>45 - 50</c:v>
                </c:pt>
                <c:pt idx="10">
                  <c:v>50 - 55</c:v>
                </c:pt>
                <c:pt idx="11">
                  <c:v>55 - 60</c:v>
                </c:pt>
                <c:pt idx="12">
                  <c:v>60 - 65</c:v>
                </c:pt>
                <c:pt idx="13">
                  <c:v>65 - 70</c:v>
                </c:pt>
                <c:pt idx="14">
                  <c:v>70 - 75</c:v>
                </c:pt>
                <c:pt idx="15">
                  <c:v>75 - 80</c:v>
                </c:pt>
                <c:pt idx="16">
                  <c:v>80 - 85</c:v>
                </c:pt>
                <c:pt idx="17">
                  <c:v>85 - 90</c:v>
                </c:pt>
                <c:pt idx="18">
                  <c:v>90 - 95</c:v>
                </c:pt>
                <c:pt idx="19">
                  <c:v>&gt; 95</c:v>
                </c:pt>
              </c:strCache>
            </c:strRef>
          </c:cat>
          <c:val>
            <c:numRef>
              <c:f>'[151214_FREY.xlsx]VÝSLEDNÁ DATA (2)'!$AK$109:$AK$128</c:f>
              <c:numCache>
                <c:formatCode>General</c:formatCode>
                <c:ptCount val="20"/>
                <c:pt idx="11">
                  <c:v>0.19800000000000001</c:v>
                </c:pt>
                <c:pt idx="12">
                  <c:v>2.1926999999999999</c:v>
                </c:pt>
                <c:pt idx="16">
                  <c:v>2.0808</c:v>
                </c:pt>
                <c:pt idx="17">
                  <c:v>6.8052000000000001</c:v>
                </c:pt>
                <c:pt idx="18">
                  <c:v>19.5426</c:v>
                </c:pt>
                <c:pt idx="19">
                  <c:v>126.9953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C2F-45D3-93DD-D3941454F96B}"/>
            </c:ext>
          </c:extLst>
        </c:ser>
        <c:ser>
          <c:idx val="4"/>
          <c:order val="4"/>
          <c:tx>
            <c:strRef>
              <c:f>'[151214_FREY.xlsx]VÝSLEDNÁ DATA (2)'!$AL$108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cat>
            <c:strRef>
              <c:f>'[151214_FREY.xlsx]VÝSLEDNÁ DATA (2)'!$AQ$109;'[151214_FREY.xlsx]VÝSLEDNÁ DATA (2)'!$AQ$110;'[151214_FREY.xlsx]VÝSLEDNÁ DATA (2)'!$AQ$111:$AQ$127;'[151214_FREY.xlsx]VÝSLEDNÁ DATA (2)'!$AQ$128</c:f>
              <c:strCache>
                <c:ptCount val="20"/>
                <c:pt idx="0">
                  <c:v>&lt; 5</c:v>
                </c:pt>
                <c:pt idx="1">
                  <c:v>5 - 10</c:v>
                </c:pt>
                <c:pt idx="2">
                  <c:v>10 - 15</c:v>
                </c:pt>
                <c:pt idx="3">
                  <c:v>15 - 20</c:v>
                </c:pt>
                <c:pt idx="4">
                  <c:v>20 - 25</c:v>
                </c:pt>
                <c:pt idx="5">
                  <c:v>25 - 30</c:v>
                </c:pt>
                <c:pt idx="6">
                  <c:v>30 - 35</c:v>
                </c:pt>
                <c:pt idx="7">
                  <c:v>35 - 40</c:v>
                </c:pt>
                <c:pt idx="8">
                  <c:v>40 - 45</c:v>
                </c:pt>
                <c:pt idx="9">
                  <c:v>45 - 50</c:v>
                </c:pt>
                <c:pt idx="10">
                  <c:v>50 - 55</c:v>
                </c:pt>
                <c:pt idx="11">
                  <c:v>55 - 60</c:v>
                </c:pt>
                <c:pt idx="12">
                  <c:v>60 - 65</c:v>
                </c:pt>
                <c:pt idx="13">
                  <c:v>65 - 70</c:v>
                </c:pt>
                <c:pt idx="14">
                  <c:v>70 - 75</c:v>
                </c:pt>
                <c:pt idx="15">
                  <c:v>75 - 80</c:v>
                </c:pt>
                <c:pt idx="16">
                  <c:v>80 - 85</c:v>
                </c:pt>
                <c:pt idx="17">
                  <c:v>85 - 90</c:v>
                </c:pt>
                <c:pt idx="18">
                  <c:v>90 - 95</c:v>
                </c:pt>
                <c:pt idx="19">
                  <c:v>&gt; 95</c:v>
                </c:pt>
              </c:strCache>
            </c:strRef>
          </c:cat>
          <c:val>
            <c:numRef>
              <c:f>'[151214_FREY.xlsx]VÝSLEDNÁ DATA (2)'!$AL$109:$AL$128</c:f>
              <c:numCache>
                <c:formatCode>General</c:formatCode>
                <c:ptCount val="20"/>
                <c:pt idx="1">
                  <c:v>0.1166</c:v>
                </c:pt>
                <c:pt idx="3">
                  <c:v>11.066600000000001</c:v>
                </c:pt>
                <c:pt idx="5">
                  <c:v>22.616099999999999</c:v>
                </c:pt>
                <c:pt idx="9">
                  <c:v>22.012799999999999</c:v>
                </c:pt>
                <c:pt idx="10">
                  <c:v>0.2611</c:v>
                </c:pt>
                <c:pt idx="11">
                  <c:v>11.7715</c:v>
                </c:pt>
                <c:pt idx="12">
                  <c:v>6.6755000000000004</c:v>
                </c:pt>
                <c:pt idx="13">
                  <c:v>15.7485</c:v>
                </c:pt>
                <c:pt idx="14">
                  <c:v>4.3219000000000003</c:v>
                </c:pt>
                <c:pt idx="15">
                  <c:v>20.637800000000002</c:v>
                </c:pt>
                <c:pt idx="16">
                  <c:v>57.912300000000002</c:v>
                </c:pt>
                <c:pt idx="18">
                  <c:v>45.937100000000001</c:v>
                </c:pt>
                <c:pt idx="19">
                  <c:v>207.55640000000002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C2F-45D3-93DD-D3941454F96B}"/>
            </c:ext>
          </c:extLst>
        </c:ser>
        <c:ser>
          <c:idx val="5"/>
          <c:order val="5"/>
          <c:tx>
            <c:strRef>
              <c:f>'[151214_FREY.xlsx]VÝSLEDNÁ DATA (2)'!$AM$108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cat>
            <c:strRef>
              <c:f>'[151214_FREY.xlsx]VÝSLEDNÁ DATA (2)'!$AQ$109;'[151214_FREY.xlsx]VÝSLEDNÁ DATA (2)'!$AQ$110;'[151214_FREY.xlsx]VÝSLEDNÁ DATA (2)'!$AQ$111:$AQ$127;'[151214_FREY.xlsx]VÝSLEDNÁ DATA (2)'!$AQ$128</c:f>
              <c:strCache>
                <c:ptCount val="20"/>
                <c:pt idx="0">
                  <c:v>&lt; 5</c:v>
                </c:pt>
                <c:pt idx="1">
                  <c:v>5 - 10</c:v>
                </c:pt>
                <c:pt idx="2">
                  <c:v>10 - 15</c:v>
                </c:pt>
                <c:pt idx="3">
                  <c:v>15 - 20</c:v>
                </c:pt>
                <c:pt idx="4">
                  <c:v>20 - 25</c:v>
                </c:pt>
                <c:pt idx="5">
                  <c:v>25 - 30</c:v>
                </c:pt>
                <c:pt idx="6">
                  <c:v>30 - 35</c:v>
                </c:pt>
                <c:pt idx="7">
                  <c:v>35 - 40</c:v>
                </c:pt>
                <c:pt idx="8">
                  <c:v>40 - 45</c:v>
                </c:pt>
                <c:pt idx="9">
                  <c:v>45 - 50</c:v>
                </c:pt>
                <c:pt idx="10">
                  <c:v>50 - 55</c:v>
                </c:pt>
                <c:pt idx="11">
                  <c:v>55 - 60</c:v>
                </c:pt>
                <c:pt idx="12">
                  <c:v>60 - 65</c:v>
                </c:pt>
                <c:pt idx="13">
                  <c:v>65 - 70</c:v>
                </c:pt>
                <c:pt idx="14">
                  <c:v>70 - 75</c:v>
                </c:pt>
                <c:pt idx="15">
                  <c:v>75 - 80</c:v>
                </c:pt>
                <c:pt idx="16">
                  <c:v>80 - 85</c:v>
                </c:pt>
                <c:pt idx="17">
                  <c:v>85 - 90</c:v>
                </c:pt>
                <c:pt idx="18">
                  <c:v>90 - 95</c:v>
                </c:pt>
                <c:pt idx="19">
                  <c:v>&gt; 95</c:v>
                </c:pt>
              </c:strCache>
            </c:strRef>
          </c:cat>
          <c:val>
            <c:numRef>
              <c:f>'[151214_FREY.xlsx]VÝSLEDNÁ DATA (2)'!$AM$109:$AM$128</c:f>
              <c:numCache>
                <c:formatCode>General</c:formatCode>
                <c:ptCount val="20"/>
                <c:pt idx="11">
                  <c:v>8.1900000000000001E-2</c:v>
                </c:pt>
                <c:pt idx="15">
                  <c:v>4.8564999999999996</c:v>
                </c:pt>
                <c:pt idx="19">
                  <c:v>15.517899999999999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C2F-45D3-93DD-D3941454F96B}"/>
            </c:ext>
          </c:extLst>
        </c:ser>
        <c:ser>
          <c:idx val="6"/>
          <c:order val="6"/>
          <c:tx>
            <c:strRef>
              <c:f>'[151214_FREY.xlsx]VÝSLEDNÁ DATA (2)'!$AN$108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invertIfNegative val="0"/>
          <c:cat>
            <c:strRef>
              <c:f>'[151214_FREY.xlsx]VÝSLEDNÁ DATA (2)'!$AQ$109;'[151214_FREY.xlsx]VÝSLEDNÁ DATA (2)'!$AQ$110;'[151214_FREY.xlsx]VÝSLEDNÁ DATA (2)'!$AQ$111:$AQ$127;'[151214_FREY.xlsx]VÝSLEDNÁ DATA (2)'!$AQ$128</c:f>
              <c:strCache>
                <c:ptCount val="20"/>
                <c:pt idx="0">
                  <c:v>&lt; 5</c:v>
                </c:pt>
                <c:pt idx="1">
                  <c:v>5 - 10</c:v>
                </c:pt>
                <c:pt idx="2">
                  <c:v>10 - 15</c:v>
                </c:pt>
                <c:pt idx="3">
                  <c:v>15 - 20</c:v>
                </c:pt>
                <c:pt idx="4">
                  <c:v>20 - 25</c:v>
                </c:pt>
                <c:pt idx="5">
                  <c:v>25 - 30</c:v>
                </c:pt>
                <c:pt idx="6">
                  <c:v>30 - 35</c:v>
                </c:pt>
                <c:pt idx="7">
                  <c:v>35 - 40</c:v>
                </c:pt>
                <c:pt idx="8">
                  <c:v>40 - 45</c:v>
                </c:pt>
                <c:pt idx="9">
                  <c:v>45 - 50</c:v>
                </c:pt>
                <c:pt idx="10">
                  <c:v>50 - 55</c:v>
                </c:pt>
                <c:pt idx="11">
                  <c:v>55 - 60</c:v>
                </c:pt>
                <c:pt idx="12">
                  <c:v>60 - 65</c:v>
                </c:pt>
                <c:pt idx="13">
                  <c:v>65 - 70</c:v>
                </c:pt>
                <c:pt idx="14">
                  <c:v>70 - 75</c:v>
                </c:pt>
                <c:pt idx="15">
                  <c:v>75 - 80</c:v>
                </c:pt>
                <c:pt idx="16">
                  <c:v>80 - 85</c:v>
                </c:pt>
                <c:pt idx="17">
                  <c:v>85 - 90</c:v>
                </c:pt>
                <c:pt idx="18">
                  <c:v>90 - 95</c:v>
                </c:pt>
                <c:pt idx="19">
                  <c:v>&gt; 95</c:v>
                </c:pt>
              </c:strCache>
            </c:strRef>
          </c:cat>
          <c:val>
            <c:numRef>
              <c:f>'[151214_FREY.xlsx]VÝSLEDNÁ DATA (2)'!$AN$109:$AN$128</c:f>
              <c:numCache>
                <c:formatCode>General</c:formatCode>
                <c:ptCount val="20"/>
                <c:pt idx="1">
                  <c:v>6.1036999999999999</c:v>
                </c:pt>
                <c:pt idx="3">
                  <c:v>8.3461999999999996</c:v>
                </c:pt>
                <c:pt idx="7">
                  <c:v>4.1099999999999998E-2</c:v>
                </c:pt>
                <c:pt idx="9">
                  <c:v>0.16289999999999999</c:v>
                </c:pt>
                <c:pt idx="12">
                  <c:v>16.129899999999999</c:v>
                </c:pt>
                <c:pt idx="13">
                  <c:v>6.7794999999999996</c:v>
                </c:pt>
                <c:pt idx="14">
                  <c:v>18.207599999999999</c:v>
                </c:pt>
                <c:pt idx="16">
                  <c:v>35.691000000000003</c:v>
                </c:pt>
                <c:pt idx="17">
                  <c:v>45.593799999999987</c:v>
                </c:pt>
                <c:pt idx="18">
                  <c:v>206.66</c:v>
                </c:pt>
                <c:pt idx="19">
                  <c:v>118.98820000000002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C2F-45D3-93DD-D3941454F96B}"/>
            </c:ext>
          </c:extLst>
        </c:ser>
        <c:ser>
          <c:idx val="7"/>
          <c:order val="7"/>
          <c:tx>
            <c:strRef>
              <c:f>'[151214_FREY.xlsx]VÝSLEDNÁ DATA (2)'!$AO$108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cat>
            <c:strRef>
              <c:f>'[151214_FREY.xlsx]VÝSLEDNÁ DATA (2)'!$AQ$109;'[151214_FREY.xlsx]VÝSLEDNÁ DATA (2)'!$AQ$110;'[151214_FREY.xlsx]VÝSLEDNÁ DATA (2)'!$AQ$111:$AQ$127;'[151214_FREY.xlsx]VÝSLEDNÁ DATA (2)'!$AQ$128</c:f>
              <c:strCache>
                <c:ptCount val="20"/>
                <c:pt idx="0">
                  <c:v>&lt; 5</c:v>
                </c:pt>
                <c:pt idx="1">
                  <c:v>5 - 10</c:v>
                </c:pt>
                <c:pt idx="2">
                  <c:v>10 - 15</c:v>
                </c:pt>
                <c:pt idx="3">
                  <c:v>15 - 20</c:v>
                </c:pt>
                <c:pt idx="4">
                  <c:v>20 - 25</c:v>
                </c:pt>
                <c:pt idx="5">
                  <c:v>25 - 30</c:v>
                </c:pt>
                <c:pt idx="6">
                  <c:v>30 - 35</c:v>
                </c:pt>
                <c:pt idx="7">
                  <c:v>35 - 40</c:v>
                </c:pt>
                <c:pt idx="8">
                  <c:v>40 - 45</c:v>
                </c:pt>
                <c:pt idx="9">
                  <c:v>45 - 50</c:v>
                </c:pt>
                <c:pt idx="10">
                  <c:v>50 - 55</c:v>
                </c:pt>
                <c:pt idx="11">
                  <c:v>55 - 60</c:v>
                </c:pt>
                <c:pt idx="12">
                  <c:v>60 - 65</c:v>
                </c:pt>
                <c:pt idx="13">
                  <c:v>65 - 70</c:v>
                </c:pt>
                <c:pt idx="14">
                  <c:v>70 - 75</c:v>
                </c:pt>
                <c:pt idx="15">
                  <c:v>75 - 80</c:v>
                </c:pt>
                <c:pt idx="16">
                  <c:v>80 - 85</c:v>
                </c:pt>
                <c:pt idx="17">
                  <c:v>85 - 90</c:v>
                </c:pt>
                <c:pt idx="18">
                  <c:v>90 - 95</c:v>
                </c:pt>
                <c:pt idx="19">
                  <c:v>&gt; 95</c:v>
                </c:pt>
              </c:strCache>
            </c:strRef>
          </c:cat>
          <c:val>
            <c:numRef>
              <c:f>'[151214_FREY.xlsx]VÝSLEDNÁ DATA (2)'!$AO$109:$AO$128</c:f>
              <c:numCache>
                <c:formatCode>General</c:formatCode>
                <c:ptCount val="20"/>
                <c:pt idx="14">
                  <c:v>1.1904999999999999</c:v>
                </c:pt>
                <c:pt idx="15">
                  <c:v>116.1605</c:v>
                </c:pt>
                <c:pt idx="16">
                  <c:v>47.019199999999998</c:v>
                </c:pt>
                <c:pt idx="17">
                  <c:v>46.503700000000002</c:v>
                </c:pt>
                <c:pt idx="18">
                  <c:v>164.39269999999999</c:v>
                </c:pt>
                <c:pt idx="19">
                  <c:v>155.77860000000001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5C2F-45D3-93DD-D3941454F96B}"/>
            </c:ext>
          </c:extLst>
        </c:ser>
        <c:ser>
          <c:idx val="8"/>
          <c:order val="8"/>
          <c:tx>
            <c:strRef>
              <c:f>'[151214_FREY.xlsx]VÝSLEDNÁ DATA (2)'!$AP$108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'[151214_FREY.xlsx]VÝSLEDNÁ DATA (2)'!$AQ$109;'[151214_FREY.xlsx]VÝSLEDNÁ DATA (2)'!$AQ$110;'[151214_FREY.xlsx]VÝSLEDNÁ DATA (2)'!$AQ$111:$AQ$127;'[151214_FREY.xlsx]VÝSLEDNÁ DATA (2)'!$AQ$128</c:f>
              <c:strCache>
                <c:ptCount val="20"/>
                <c:pt idx="0">
                  <c:v>&lt; 5</c:v>
                </c:pt>
                <c:pt idx="1">
                  <c:v>5 - 10</c:v>
                </c:pt>
                <c:pt idx="2">
                  <c:v>10 - 15</c:v>
                </c:pt>
                <c:pt idx="3">
                  <c:v>15 - 20</c:v>
                </c:pt>
                <c:pt idx="4">
                  <c:v>20 - 25</c:v>
                </c:pt>
                <c:pt idx="5">
                  <c:v>25 - 30</c:v>
                </c:pt>
                <c:pt idx="6">
                  <c:v>30 - 35</c:v>
                </c:pt>
                <c:pt idx="7">
                  <c:v>35 - 40</c:v>
                </c:pt>
                <c:pt idx="8">
                  <c:v>40 - 45</c:v>
                </c:pt>
                <c:pt idx="9">
                  <c:v>45 - 50</c:v>
                </c:pt>
                <c:pt idx="10">
                  <c:v>50 - 55</c:v>
                </c:pt>
                <c:pt idx="11">
                  <c:v>55 - 60</c:v>
                </c:pt>
                <c:pt idx="12">
                  <c:v>60 - 65</c:v>
                </c:pt>
                <c:pt idx="13">
                  <c:v>65 - 70</c:v>
                </c:pt>
                <c:pt idx="14">
                  <c:v>70 - 75</c:v>
                </c:pt>
                <c:pt idx="15">
                  <c:v>75 - 80</c:v>
                </c:pt>
                <c:pt idx="16">
                  <c:v>80 - 85</c:v>
                </c:pt>
                <c:pt idx="17">
                  <c:v>85 - 90</c:v>
                </c:pt>
                <c:pt idx="18">
                  <c:v>90 - 95</c:v>
                </c:pt>
                <c:pt idx="19">
                  <c:v>&gt; 95</c:v>
                </c:pt>
              </c:strCache>
            </c:strRef>
          </c:cat>
          <c:val>
            <c:numRef>
              <c:f>'[151214_FREY.xlsx]VÝSLEDNÁ DATA (2)'!$AP$109:$AP$128</c:f>
              <c:numCache>
                <c:formatCode>General</c:formatCode>
                <c:ptCount val="20"/>
                <c:pt idx="7">
                  <c:v>74.276499999999999</c:v>
                </c:pt>
                <c:pt idx="14">
                  <c:v>26.255299999999998</c:v>
                </c:pt>
                <c:pt idx="15">
                  <c:v>2.8699000000000003</c:v>
                </c:pt>
                <c:pt idx="16">
                  <c:v>1.0068000000000001</c:v>
                </c:pt>
                <c:pt idx="17">
                  <c:v>4.1055999999999999</c:v>
                </c:pt>
                <c:pt idx="18">
                  <c:v>68.702400000000011</c:v>
                </c:pt>
                <c:pt idx="19">
                  <c:v>8.6099999999999996E-2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C2F-45D3-93DD-D3941454F9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"/>
        <c:overlap val="100"/>
        <c:axId val="103755136"/>
        <c:axId val="103765120"/>
      </c:barChart>
      <c:catAx>
        <c:axId val="103755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-3000000"/>
          <a:lstStyle/>
          <a:p>
            <a:pPr>
              <a:defRPr sz="1100"/>
            </a:pPr>
            <a:endParaRPr lang="cs-CZ"/>
          </a:p>
        </c:txPr>
        <c:crossAx val="103765120"/>
        <c:crosses val="autoZero"/>
        <c:auto val="1"/>
        <c:lblAlgn val="ctr"/>
        <c:lblOffset val="100"/>
        <c:noMultiLvlLbl val="0"/>
      </c:catAx>
      <c:valAx>
        <c:axId val="1037651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sz="1200" b="0" baseline="0" noProof="0" dirty="0" smtClean="0"/>
                  <a:t>Total employment</a:t>
                </a:r>
                <a:endParaRPr lang="en-GB" sz="1200" b="0" noProof="0" dirty="0"/>
              </a:p>
            </c:rich>
          </c:tx>
          <c:layout>
            <c:manualLayout>
              <c:xMode val="edge"/>
              <c:yMode val="edge"/>
              <c:x val="0"/>
              <c:y val="0.3373287482629295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/>
            </a:pPr>
            <a:endParaRPr lang="cs-CZ"/>
          </a:p>
        </c:txPr>
        <c:crossAx val="10375513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 baseline="0">
          <a:solidFill>
            <a:schemeClr val="tx1">
              <a:lumMod val="65000"/>
              <a:lumOff val="35000"/>
            </a:schemeClr>
          </a:solidFill>
        </a:defRPr>
      </a:pPr>
      <a:endParaRPr lang="cs-CZ"/>
    </a:p>
  </c:txPr>
  <c:externalData r:id="rId2">
    <c:autoUpdate val="0"/>
  </c:externalData>
  <c:extLst xmlns:c16r2="http://schemas.microsoft.com/office/drawing/2015/06/chart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'muži (data 2014)'!$B$3:$B$12</c:f>
              <c:strCache>
                <c:ptCount val="10"/>
                <c:pt idx="0">
                  <c:v>Kováři, nástrojaři a příbuzní pracovníci</c:v>
                </c:pt>
                <c:pt idx="1">
                  <c:v>Obsluha pojízdných zařízení</c:v>
                </c:pt>
                <c:pt idx="2">
                  <c:v>Mechanici a opraváři strojů a zařízení (kromě elektrických)</c:v>
                </c:pt>
                <c:pt idx="3">
                  <c:v>Montážní dělníci výrobků a zařízení</c:v>
                </c:pt>
                <c:pt idx="4">
                  <c:v>Montéři, mechanici a opraváři elektrických zařízení</c:v>
                </c:pt>
                <c:pt idx="5">
                  <c:v>Odborní pracovníci v oblasti pojišťovnictví, obchodní zástupci, nákupčí a obchodní makléři</c:v>
                </c:pt>
                <c:pt idx="6">
                  <c:v>Odborní administrativní pracovníci a asistenti</c:v>
                </c:pt>
                <c:pt idx="7">
                  <c:v>Pracovníci v oblasti ochrany a ostrahy</c:v>
                </c:pt>
                <c:pt idx="8">
                  <c:v>Řidiči nákladních automobilů, autobusů a tramvají </c:v>
                </c:pt>
                <c:pt idx="9">
                  <c:v>Pracovníci veřejné správy v oblasti státních regulací</c:v>
                </c:pt>
              </c:strCache>
            </c:strRef>
          </c:cat>
          <c:val>
            <c:numRef>
              <c:f>'muži (data 2014)'!$C$3:$C$12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C5-4315-8586-6EF6BAA61A7A}"/>
            </c:ext>
          </c:extLst>
        </c:ser>
        <c:ser>
          <c:idx val="1"/>
          <c:order val="1"/>
          <c:invertIfNegative val="0"/>
          <c:cat>
            <c:strRef>
              <c:f>'muži (data 2014)'!$B$3:$B$12</c:f>
              <c:strCache>
                <c:ptCount val="10"/>
                <c:pt idx="0">
                  <c:v>Kováři, nástrojaři a příbuzní pracovníci</c:v>
                </c:pt>
                <c:pt idx="1">
                  <c:v>Obsluha pojízdných zařízení</c:v>
                </c:pt>
                <c:pt idx="2">
                  <c:v>Mechanici a opraváři strojů a zařízení (kromě elektrických)</c:v>
                </c:pt>
                <c:pt idx="3">
                  <c:v>Montážní dělníci výrobků a zařízení</c:v>
                </c:pt>
                <c:pt idx="4">
                  <c:v>Montéři, mechanici a opraváři elektrických zařízení</c:v>
                </c:pt>
                <c:pt idx="5">
                  <c:v>Odborní pracovníci v oblasti pojišťovnictví, obchodní zástupci, nákupčí a obchodní makléři</c:v>
                </c:pt>
                <c:pt idx="6">
                  <c:v>Odborní administrativní pracovníci a asistenti</c:v>
                </c:pt>
                <c:pt idx="7">
                  <c:v>Pracovníci v oblasti ochrany a ostrahy</c:v>
                </c:pt>
                <c:pt idx="8">
                  <c:v>Řidiči nákladních automobilů, autobusů a tramvají </c:v>
                </c:pt>
                <c:pt idx="9">
                  <c:v>Pracovníci veřejné správy v oblasti státních regulací</c:v>
                </c:pt>
              </c:strCache>
            </c:strRef>
          </c:cat>
          <c:val>
            <c:numRef>
              <c:f>'muži (data 2014)'!$D$3:$D$12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BC5-4315-8586-6EF6BAA61A7A}"/>
            </c:ext>
          </c:extLst>
        </c:ser>
        <c:ser>
          <c:idx val="2"/>
          <c:order val="2"/>
          <c:invertIfNegative val="0"/>
          <c:cat>
            <c:strRef>
              <c:f>'muži (data 2014)'!$B$3:$B$12</c:f>
              <c:strCache>
                <c:ptCount val="10"/>
                <c:pt idx="0">
                  <c:v>Kováři, nástrojaři a příbuzní pracovníci</c:v>
                </c:pt>
                <c:pt idx="1">
                  <c:v>Obsluha pojízdných zařízení</c:v>
                </c:pt>
                <c:pt idx="2">
                  <c:v>Mechanici a opraváři strojů a zařízení (kromě elektrických)</c:v>
                </c:pt>
                <c:pt idx="3">
                  <c:v>Montážní dělníci výrobků a zařízení</c:v>
                </c:pt>
                <c:pt idx="4">
                  <c:v>Montéři, mechanici a opraváři elektrických zařízení</c:v>
                </c:pt>
                <c:pt idx="5">
                  <c:v>Odborní pracovníci v oblasti pojišťovnictví, obchodní zástupci, nákupčí a obchodní makléři</c:v>
                </c:pt>
                <c:pt idx="6">
                  <c:v>Odborní administrativní pracovníci a asistenti</c:v>
                </c:pt>
                <c:pt idx="7">
                  <c:v>Pracovníci v oblasti ochrany a ostrahy</c:v>
                </c:pt>
                <c:pt idx="8">
                  <c:v>Řidiči nákladních automobilů, autobusů a tramvají </c:v>
                </c:pt>
                <c:pt idx="9">
                  <c:v>Pracovníci veřejné správy v oblasti státních regulací</c:v>
                </c:pt>
              </c:strCache>
            </c:strRef>
          </c:cat>
          <c:val>
            <c:numRef>
              <c:f>'muži (data 2014)'!$E$3:$E$12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BC5-4315-8586-6EF6BAA61A7A}"/>
            </c:ext>
          </c:extLst>
        </c:ser>
        <c:ser>
          <c:idx val="3"/>
          <c:order val="3"/>
          <c:invertIfNegative val="0"/>
          <c:cat>
            <c:strRef>
              <c:f>'muži (data 2014)'!$B$3:$B$12</c:f>
              <c:strCache>
                <c:ptCount val="10"/>
                <c:pt idx="0">
                  <c:v>Kováři, nástrojaři a příbuzní pracovníci</c:v>
                </c:pt>
                <c:pt idx="1">
                  <c:v>Obsluha pojízdných zařízení</c:v>
                </c:pt>
                <c:pt idx="2">
                  <c:v>Mechanici a opraváři strojů a zařízení (kromě elektrických)</c:v>
                </c:pt>
                <c:pt idx="3">
                  <c:v>Montážní dělníci výrobků a zařízení</c:v>
                </c:pt>
                <c:pt idx="4">
                  <c:v>Montéři, mechanici a opraváři elektrických zařízení</c:v>
                </c:pt>
                <c:pt idx="5">
                  <c:v>Odborní pracovníci v oblasti pojišťovnictví, obchodní zástupci, nákupčí a obchodní makléři</c:v>
                </c:pt>
                <c:pt idx="6">
                  <c:v>Odborní administrativní pracovníci a asistenti</c:v>
                </c:pt>
                <c:pt idx="7">
                  <c:v>Pracovníci v oblasti ochrany a ostrahy</c:v>
                </c:pt>
                <c:pt idx="8">
                  <c:v>Řidiči nákladních automobilů, autobusů a tramvají </c:v>
                </c:pt>
                <c:pt idx="9">
                  <c:v>Pracovníci veřejné správy v oblasti státních regulací</c:v>
                </c:pt>
              </c:strCache>
            </c:strRef>
          </c:cat>
          <c:val>
            <c:numRef>
              <c:f>'muži (data 2014)'!$F$3:$F$12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BC5-4315-8586-6EF6BAA61A7A}"/>
            </c:ext>
          </c:extLst>
        </c:ser>
        <c:ser>
          <c:idx val="4"/>
          <c:order val="4"/>
          <c:invertIfNegative val="0"/>
          <c:cat>
            <c:strRef>
              <c:f>'muži (data 2014)'!$B$3:$B$12</c:f>
              <c:strCache>
                <c:ptCount val="10"/>
                <c:pt idx="0">
                  <c:v>Kováři, nástrojaři a příbuzní pracovníci</c:v>
                </c:pt>
                <c:pt idx="1">
                  <c:v>Obsluha pojízdných zařízení</c:v>
                </c:pt>
                <c:pt idx="2">
                  <c:v>Mechanici a opraváři strojů a zařízení (kromě elektrických)</c:v>
                </c:pt>
                <c:pt idx="3">
                  <c:v>Montážní dělníci výrobků a zařízení</c:v>
                </c:pt>
                <c:pt idx="4">
                  <c:v>Montéři, mechanici a opraváři elektrických zařízení</c:v>
                </c:pt>
                <c:pt idx="5">
                  <c:v>Odborní pracovníci v oblasti pojišťovnictví, obchodní zástupci, nákupčí a obchodní makléři</c:v>
                </c:pt>
                <c:pt idx="6">
                  <c:v>Odborní administrativní pracovníci a asistenti</c:v>
                </c:pt>
                <c:pt idx="7">
                  <c:v>Pracovníci v oblasti ochrany a ostrahy</c:v>
                </c:pt>
                <c:pt idx="8">
                  <c:v>Řidiči nákladních automobilů, autobusů a tramvají </c:v>
                </c:pt>
                <c:pt idx="9">
                  <c:v>Pracovníci veřejné správy v oblasti státních regulací</c:v>
                </c:pt>
              </c:strCache>
            </c:strRef>
          </c:cat>
          <c:val>
            <c:numRef>
              <c:f>'muži (data 2014)'!$G$3:$G$12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BC5-4315-8586-6EF6BAA61A7A}"/>
            </c:ext>
          </c:extLst>
        </c:ser>
        <c:ser>
          <c:idx val="5"/>
          <c:order val="5"/>
          <c:invertIfNegative val="0"/>
          <c:cat>
            <c:strRef>
              <c:f>'muži (data 2014)'!$B$3:$B$12</c:f>
              <c:strCache>
                <c:ptCount val="10"/>
                <c:pt idx="0">
                  <c:v>Kováři, nástrojaři a příbuzní pracovníci</c:v>
                </c:pt>
                <c:pt idx="1">
                  <c:v>Obsluha pojízdných zařízení</c:v>
                </c:pt>
                <c:pt idx="2">
                  <c:v>Mechanici a opraváři strojů a zařízení (kromě elektrických)</c:v>
                </c:pt>
                <c:pt idx="3">
                  <c:v>Montážní dělníci výrobků a zařízení</c:v>
                </c:pt>
                <c:pt idx="4">
                  <c:v>Montéři, mechanici a opraváři elektrických zařízení</c:v>
                </c:pt>
                <c:pt idx="5">
                  <c:v>Odborní pracovníci v oblasti pojišťovnictví, obchodní zástupci, nákupčí a obchodní makléři</c:v>
                </c:pt>
                <c:pt idx="6">
                  <c:v>Odborní administrativní pracovníci a asistenti</c:v>
                </c:pt>
                <c:pt idx="7">
                  <c:v>Pracovníci v oblasti ochrany a ostrahy</c:v>
                </c:pt>
                <c:pt idx="8">
                  <c:v>Řidiči nákladních automobilů, autobusů a tramvají </c:v>
                </c:pt>
                <c:pt idx="9">
                  <c:v>Pracovníci veřejné správy v oblasti státních regulací</c:v>
                </c:pt>
              </c:strCache>
            </c:strRef>
          </c:cat>
          <c:val>
            <c:numRef>
              <c:f>'muži (data 2014)'!$H$3:$H$12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BC5-4315-8586-6EF6BAA61A7A}"/>
            </c:ext>
          </c:extLst>
        </c:ser>
        <c:ser>
          <c:idx val="6"/>
          <c:order val="6"/>
          <c:invertIfNegative val="0"/>
          <c:cat>
            <c:strRef>
              <c:f>'muži (data 2014)'!$B$3:$B$12</c:f>
              <c:strCache>
                <c:ptCount val="10"/>
                <c:pt idx="0">
                  <c:v>Kováři, nástrojaři a příbuzní pracovníci</c:v>
                </c:pt>
                <c:pt idx="1">
                  <c:v>Obsluha pojízdných zařízení</c:v>
                </c:pt>
                <c:pt idx="2">
                  <c:v>Mechanici a opraváři strojů a zařízení (kromě elektrických)</c:v>
                </c:pt>
                <c:pt idx="3">
                  <c:v>Montážní dělníci výrobků a zařízení</c:v>
                </c:pt>
                <c:pt idx="4">
                  <c:v>Montéři, mechanici a opraváři elektrických zařízení</c:v>
                </c:pt>
                <c:pt idx="5">
                  <c:v>Odborní pracovníci v oblasti pojišťovnictví, obchodní zástupci, nákupčí a obchodní makléři</c:v>
                </c:pt>
                <c:pt idx="6">
                  <c:v>Odborní administrativní pracovníci a asistenti</c:v>
                </c:pt>
                <c:pt idx="7">
                  <c:v>Pracovníci v oblasti ochrany a ostrahy</c:v>
                </c:pt>
                <c:pt idx="8">
                  <c:v>Řidiči nákladních automobilů, autobusů a tramvají </c:v>
                </c:pt>
                <c:pt idx="9">
                  <c:v>Pracovníci veřejné správy v oblasti státních regulací</c:v>
                </c:pt>
              </c:strCache>
            </c:strRef>
          </c:cat>
          <c:val>
            <c:numRef>
              <c:f>'muži (data 2014)'!$I$3:$I$12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BC5-4315-8586-6EF6BAA61A7A}"/>
            </c:ext>
          </c:extLst>
        </c:ser>
        <c:ser>
          <c:idx val="7"/>
          <c:order val="7"/>
          <c:invertIfNegative val="0"/>
          <c:cat>
            <c:strRef>
              <c:f>'muži (data 2014)'!$B$3:$B$12</c:f>
              <c:strCache>
                <c:ptCount val="10"/>
                <c:pt idx="0">
                  <c:v>Kováři, nástrojaři a příbuzní pracovníci</c:v>
                </c:pt>
                <c:pt idx="1">
                  <c:v>Obsluha pojízdných zařízení</c:v>
                </c:pt>
                <c:pt idx="2">
                  <c:v>Mechanici a opraváři strojů a zařízení (kromě elektrických)</c:v>
                </c:pt>
                <c:pt idx="3">
                  <c:v>Montážní dělníci výrobků a zařízení</c:v>
                </c:pt>
                <c:pt idx="4">
                  <c:v>Montéři, mechanici a opraváři elektrických zařízení</c:v>
                </c:pt>
                <c:pt idx="5">
                  <c:v>Odborní pracovníci v oblasti pojišťovnictví, obchodní zástupci, nákupčí a obchodní makléři</c:v>
                </c:pt>
                <c:pt idx="6">
                  <c:v>Odborní administrativní pracovníci a asistenti</c:v>
                </c:pt>
                <c:pt idx="7">
                  <c:v>Pracovníci v oblasti ochrany a ostrahy</c:v>
                </c:pt>
                <c:pt idx="8">
                  <c:v>Řidiči nákladních automobilů, autobusů a tramvají </c:v>
                </c:pt>
                <c:pt idx="9">
                  <c:v>Pracovníci veřejné správy v oblasti státních regulací</c:v>
                </c:pt>
              </c:strCache>
            </c:strRef>
          </c:cat>
          <c:val>
            <c:numRef>
              <c:f>'muži (data 2014)'!$J$3:$J$12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BC5-4315-8586-6EF6BAA61A7A}"/>
            </c:ext>
          </c:extLst>
        </c:ser>
        <c:ser>
          <c:idx val="8"/>
          <c:order val="8"/>
          <c:invertIfNegative val="0"/>
          <c:cat>
            <c:strRef>
              <c:f>'muži (data 2014)'!$B$3:$B$12</c:f>
              <c:strCache>
                <c:ptCount val="10"/>
                <c:pt idx="0">
                  <c:v>Kováři, nástrojaři a příbuzní pracovníci</c:v>
                </c:pt>
                <c:pt idx="1">
                  <c:v>Obsluha pojízdných zařízení</c:v>
                </c:pt>
                <c:pt idx="2">
                  <c:v>Mechanici a opraváři strojů a zařízení (kromě elektrických)</c:v>
                </c:pt>
                <c:pt idx="3">
                  <c:v>Montážní dělníci výrobků a zařízení</c:v>
                </c:pt>
                <c:pt idx="4">
                  <c:v>Montéři, mechanici a opraváři elektrických zařízení</c:v>
                </c:pt>
                <c:pt idx="5">
                  <c:v>Odborní pracovníci v oblasti pojišťovnictví, obchodní zástupci, nákupčí a obchodní makléři</c:v>
                </c:pt>
                <c:pt idx="6">
                  <c:v>Odborní administrativní pracovníci a asistenti</c:v>
                </c:pt>
                <c:pt idx="7">
                  <c:v>Pracovníci v oblasti ochrany a ostrahy</c:v>
                </c:pt>
                <c:pt idx="8">
                  <c:v>Řidiči nákladních automobilů, autobusů a tramvají </c:v>
                </c:pt>
                <c:pt idx="9">
                  <c:v>Pracovníci veřejné správy v oblasti státních regulací</c:v>
                </c:pt>
              </c:strCache>
            </c:strRef>
          </c:cat>
          <c:val>
            <c:numRef>
              <c:f>'muži (data 2014)'!$K$3:$K$12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BC5-4315-8586-6EF6BAA61A7A}"/>
            </c:ext>
          </c:extLst>
        </c:ser>
        <c:ser>
          <c:idx val="9"/>
          <c:order val="9"/>
          <c:invertIfNegative val="0"/>
          <c:cat>
            <c:strRef>
              <c:f>'muži (data 2014)'!$B$3:$B$12</c:f>
              <c:strCache>
                <c:ptCount val="10"/>
                <c:pt idx="0">
                  <c:v>Kováři, nástrojaři a příbuzní pracovníci</c:v>
                </c:pt>
                <c:pt idx="1">
                  <c:v>Obsluha pojízdných zařízení</c:v>
                </c:pt>
                <c:pt idx="2">
                  <c:v>Mechanici a opraváři strojů a zařízení (kromě elektrických)</c:v>
                </c:pt>
                <c:pt idx="3">
                  <c:v>Montážní dělníci výrobků a zařízení</c:v>
                </c:pt>
                <c:pt idx="4">
                  <c:v>Montéři, mechanici a opraváři elektrických zařízení</c:v>
                </c:pt>
                <c:pt idx="5">
                  <c:v>Odborní pracovníci v oblasti pojišťovnictví, obchodní zástupci, nákupčí a obchodní makléři</c:v>
                </c:pt>
                <c:pt idx="6">
                  <c:v>Odborní administrativní pracovníci a asistenti</c:v>
                </c:pt>
                <c:pt idx="7">
                  <c:v>Pracovníci v oblasti ochrany a ostrahy</c:v>
                </c:pt>
                <c:pt idx="8">
                  <c:v>Řidiči nákladních automobilů, autobusů a tramvají </c:v>
                </c:pt>
                <c:pt idx="9">
                  <c:v>Pracovníci veřejné správy v oblasti státních regulací</c:v>
                </c:pt>
              </c:strCache>
            </c:strRef>
          </c:cat>
          <c:val>
            <c:numRef>
              <c:f>'muži (data 2014)'!$L$3:$L$12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ABC5-4315-8586-6EF6BAA61A7A}"/>
            </c:ext>
          </c:extLst>
        </c:ser>
        <c:ser>
          <c:idx val="10"/>
          <c:order val="10"/>
          <c:invertIfNegative val="0"/>
          <c:cat>
            <c:strRef>
              <c:f>'muži (data 2014)'!$B$3:$B$12</c:f>
              <c:strCache>
                <c:ptCount val="10"/>
                <c:pt idx="0">
                  <c:v>Kováři, nástrojaři a příbuzní pracovníci</c:v>
                </c:pt>
                <c:pt idx="1">
                  <c:v>Obsluha pojízdných zařízení</c:v>
                </c:pt>
                <c:pt idx="2">
                  <c:v>Mechanici a opraváři strojů a zařízení (kromě elektrických)</c:v>
                </c:pt>
                <c:pt idx="3">
                  <c:v>Montážní dělníci výrobků a zařízení</c:v>
                </c:pt>
                <c:pt idx="4">
                  <c:v>Montéři, mechanici a opraváři elektrických zařízení</c:v>
                </c:pt>
                <c:pt idx="5">
                  <c:v>Odborní pracovníci v oblasti pojišťovnictví, obchodní zástupci, nákupčí a obchodní makléři</c:v>
                </c:pt>
                <c:pt idx="6">
                  <c:v>Odborní administrativní pracovníci a asistenti</c:v>
                </c:pt>
                <c:pt idx="7">
                  <c:v>Pracovníci v oblasti ochrany a ostrahy</c:v>
                </c:pt>
                <c:pt idx="8">
                  <c:v>Řidiči nákladních automobilů, autobusů a tramvají </c:v>
                </c:pt>
                <c:pt idx="9">
                  <c:v>Pracovníci veřejné správy v oblasti státních regulací</c:v>
                </c:pt>
              </c:strCache>
            </c:strRef>
          </c:cat>
          <c:val>
            <c:numRef>
              <c:f>'muži (data 2014)'!$M$3:$M$12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ABC5-4315-8586-6EF6BAA61A7A}"/>
            </c:ext>
          </c:extLst>
        </c:ser>
        <c:ser>
          <c:idx val="11"/>
          <c:order val="11"/>
          <c:invertIfNegative val="0"/>
          <c:cat>
            <c:strRef>
              <c:f>'muži (data 2014)'!$B$3:$B$12</c:f>
              <c:strCache>
                <c:ptCount val="10"/>
                <c:pt idx="0">
                  <c:v>Kováři, nástrojaři a příbuzní pracovníci</c:v>
                </c:pt>
                <c:pt idx="1">
                  <c:v>Obsluha pojízdných zařízení</c:v>
                </c:pt>
                <c:pt idx="2">
                  <c:v>Mechanici a opraváři strojů a zařízení (kromě elektrických)</c:v>
                </c:pt>
                <c:pt idx="3">
                  <c:v>Montážní dělníci výrobků a zařízení</c:v>
                </c:pt>
                <c:pt idx="4">
                  <c:v>Montéři, mechanici a opraváři elektrických zařízení</c:v>
                </c:pt>
                <c:pt idx="5">
                  <c:v>Odborní pracovníci v oblasti pojišťovnictví, obchodní zástupci, nákupčí a obchodní makléři</c:v>
                </c:pt>
                <c:pt idx="6">
                  <c:v>Odborní administrativní pracovníci a asistenti</c:v>
                </c:pt>
                <c:pt idx="7">
                  <c:v>Pracovníci v oblasti ochrany a ostrahy</c:v>
                </c:pt>
                <c:pt idx="8">
                  <c:v>Řidiči nákladních automobilů, autobusů a tramvají </c:v>
                </c:pt>
                <c:pt idx="9">
                  <c:v>Pracovníci veřejné správy v oblasti státních regulací</c:v>
                </c:pt>
              </c:strCache>
            </c:strRef>
          </c:cat>
          <c:val>
            <c:numRef>
              <c:f>'muži (data 2014)'!$N$3:$N$12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ABC5-4315-8586-6EF6BAA61A7A}"/>
            </c:ext>
          </c:extLst>
        </c:ser>
        <c:ser>
          <c:idx val="12"/>
          <c:order val="12"/>
          <c:invertIfNegative val="0"/>
          <c:cat>
            <c:strRef>
              <c:f>'muži (data 2014)'!$B$3:$B$12</c:f>
              <c:strCache>
                <c:ptCount val="10"/>
                <c:pt idx="0">
                  <c:v>Kováři, nástrojaři a příbuzní pracovníci</c:v>
                </c:pt>
                <c:pt idx="1">
                  <c:v>Obsluha pojízdných zařízení</c:v>
                </c:pt>
                <c:pt idx="2">
                  <c:v>Mechanici a opraváři strojů a zařízení (kromě elektrických)</c:v>
                </c:pt>
                <c:pt idx="3">
                  <c:v>Montážní dělníci výrobků a zařízení</c:v>
                </c:pt>
                <c:pt idx="4">
                  <c:v>Montéři, mechanici a opraváři elektrických zařízení</c:v>
                </c:pt>
                <c:pt idx="5">
                  <c:v>Odborní pracovníci v oblasti pojišťovnictví, obchodní zástupci, nákupčí a obchodní makléři</c:v>
                </c:pt>
                <c:pt idx="6">
                  <c:v>Odborní administrativní pracovníci a asistenti</c:v>
                </c:pt>
                <c:pt idx="7">
                  <c:v>Pracovníci v oblasti ochrany a ostrahy</c:v>
                </c:pt>
                <c:pt idx="8">
                  <c:v>Řidiči nákladních automobilů, autobusů a tramvají </c:v>
                </c:pt>
                <c:pt idx="9">
                  <c:v>Pracovníci veřejné správy v oblasti státních regulací</c:v>
                </c:pt>
              </c:strCache>
            </c:strRef>
          </c:cat>
          <c:val>
            <c:numRef>
              <c:f>'muži (data 2014)'!$O$3:$O$12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ABC5-4315-8586-6EF6BAA61A7A}"/>
            </c:ext>
          </c:extLst>
        </c:ser>
        <c:ser>
          <c:idx val="13"/>
          <c:order val="13"/>
          <c:invertIfNegative val="0"/>
          <c:cat>
            <c:strRef>
              <c:f>'muži (data 2014)'!$B$3:$B$12</c:f>
              <c:strCache>
                <c:ptCount val="10"/>
                <c:pt idx="0">
                  <c:v>Kováři, nástrojaři a příbuzní pracovníci</c:v>
                </c:pt>
                <c:pt idx="1">
                  <c:v>Obsluha pojízdných zařízení</c:v>
                </c:pt>
                <c:pt idx="2">
                  <c:v>Mechanici a opraváři strojů a zařízení (kromě elektrických)</c:v>
                </c:pt>
                <c:pt idx="3">
                  <c:v>Montážní dělníci výrobků a zařízení</c:v>
                </c:pt>
                <c:pt idx="4">
                  <c:v>Montéři, mechanici a opraváři elektrických zařízení</c:v>
                </c:pt>
                <c:pt idx="5">
                  <c:v>Odborní pracovníci v oblasti pojišťovnictví, obchodní zástupci, nákupčí a obchodní makléři</c:v>
                </c:pt>
                <c:pt idx="6">
                  <c:v>Odborní administrativní pracovníci a asistenti</c:v>
                </c:pt>
                <c:pt idx="7">
                  <c:v>Pracovníci v oblasti ochrany a ostrahy</c:v>
                </c:pt>
                <c:pt idx="8">
                  <c:v>Řidiči nákladních automobilů, autobusů a tramvají </c:v>
                </c:pt>
                <c:pt idx="9">
                  <c:v>Pracovníci veřejné správy v oblasti státních regulací</c:v>
                </c:pt>
              </c:strCache>
            </c:strRef>
          </c:cat>
          <c:val>
            <c:numRef>
              <c:f>'muži (data 2014)'!$P$3:$P$12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ABC5-4315-8586-6EF6BAA61A7A}"/>
            </c:ext>
          </c:extLst>
        </c:ser>
        <c:ser>
          <c:idx val="14"/>
          <c:order val="14"/>
          <c:invertIfNegative val="0"/>
          <c:cat>
            <c:strRef>
              <c:f>'muži (data 2014)'!$B$3:$B$12</c:f>
              <c:strCache>
                <c:ptCount val="10"/>
                <c:pt idx="0">
                  <c:v>Kováři, nástrojaři a příbuzní pracovníci</c:v>
                </c:pt>
                <c:pt idx="1">
                  <c:v>Obsluha pojízdných zařízení</c:v>
                </c:pt>
                <c:pt idx="2">
                  <c:v>Mechanici a opraváři strojů a zařízení (kromě elektrických)</c:v>
                </c:pt>
                <c:pt idx="3">
                  <c:v>Montážní dělníci výrobků a zařízení</c:v>
                </c:pt>
                <c:pt idx="4">
                  <c:v>Montéři, mechanici a opraváři elektrických zařízení</c:v>
                </c:pt>
                <c:pt idx="5">
                  <c:v>Odborní pracovníci v oblasti pojišťovnictví, obchodní zástupci, nákupčí a obchodní makléři</c:v>
                </c:pt>
                <c:pt idx="6">
                  <c:v>Odborní administrativní pracovníci a asistenti</c:v>
                </c:pt>
                <c:pt idx="7">
                  <c:v>Pracovníci v oblasti ochrany a ostrahy</c:v>
                </c:pt>
                <c:pt idx="8">
                  <c:v>Řidiči nákladních automobilů, autobusů a tramvají </c:v>
                </c:pt>
                <c:pt idx="9">
                  <c:v>Pracovníci veřejné správy v oblasti státních regulací</c:v>
                </c:pt>
              </c:strCache>
            </c:strRef>
          </c:cat>
          <c:val>
            <c:numRef>
              <c:f>'muži (data 2014)'!$Q$3:$Q$12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ABC5-4315-8586-6EF6BAA61A7A}"/>
            </c:ext>
          </c:extLst>
        </c:ser>
        <c:ser>
          <c:idx val="15"/>
          <c:order val="15"/>
          <c:invertIfNegative val="0"/>
          <c:cat>
            <c:strRef>
              <c:f>'muži (data 2014)'!$B$3:$B$12</c:f>
              <c:strCache>
                <c:ptCount val="10"/>
                <c:pt idx="0">
                  <c:v>Kováři, nástrojaři a příbuzní pracovníci</c:v>
                </c:pt>
                <c:pt idx="1">
                  <c:v>Obsluha pojízdných zařízení</c:v>
                </c:pt>
                <c:pt idx="2">
                  <c:v>Mechanici a opraváři strojů a zařízení (kromě elektrických)</c:v>
                </c:pt>
                <c:pt idx="3">
                  <c:v>Montážní dělníci výrobků a zařízení</c:v>
                </c:pt>
                <c:pt idx="4">
                  <c:v>Montéři, mechanici a opraváři elektrických zařízení</c:v>
                </c:pt>
                <c:pt idx="5">
                  <c:v>Odborní pracovníci v oblasti pojišťovnictví, obchodní zástupci, nákupčí a obchodní makléři</c:v>
                </c:pt>
                <c:pt idx="6">
                  <c:v>Odborní administrativní pracovníci a asistenti</c:v>
                </c:pt>
                <c:pt idx="7">
                  <c:v>Pracovníci v oblasti ochrany a ostrahy</c:v>
                </c:pt>
                <c:pt idx="8">
                  <c:v>Řidiči nákladních automobilů, autobusů a tramvají </c:v>
                </c:pt>
                <c:pt idx="9">
                  <c:v>Pracovníci veřejné správy v oblasti státních regulací</c:v>
                </c:pt>
              </c:strCache>
            </c:strRef>
          </c:cat>
          <c:val>
            <c:numRef>
              <c:f>'muži (data 2014)'!$R$3:$R$12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ABC5-4315-8586-6EF6BAA61A7A}"/>
            </c:ext>
          </c:extLst>
        </c:ser>
        <c:ser>
          <c:idx val="16"/>
          <c:order val="16"/>
          <c:invertIfNegative val="0"/>
          <c:cat>
            <c:strRef>
              <c:f>'muži (data 2014)'!$B$3:$B$12</c:f>
              <c:strCache>
                <c:ptCount val="10"/>
                <c:pt idx="0">
                  <c:v>Kováři, nástrojaři a příbuzní pracovníci</c:v>
                </c:pt>
                <c:pt idx="1">
                  <c:v>Obsluha pojízdných zařízení</c:v>
                </c:pt>
                <c:pt idx="2">
                  <c:v>Mechanici a opraváři strojů a zařízení (kromě elektrických)</c:v>
                </c:pt>
                <c:pt idx="3">
                  <c:v>Montážní dělníci výrobků a zařízení</c:v>
                </c:pt>
                <c:pt idx="4">
                  <c:v>Montéři, mechanici a opraváři elektrických zařízení</c:v>
                </c:pt>
                <c:pt idx="5">
                  <c:v>Odborní pracovníci v oblasti pojišťovnictví, obchodní zástupci, nákupčí a obchodní makléři</c:v>
                </c:pt>
                <c:pt idx="6">
                  <c:v>Odborní administrativní pracovníci a asistenti</c:v>
                </c:pt>
                <c:pt idx="7">
                  <c:v>Pracovníci v oblasti ochrany a ostrahy</c:v>
                </c:pt>
                <c:pt idx="8">
                  <c:v>Řidiči nákladních automobilů, autobusů a tramvají </c:v>
                </c:pt>
                <c:pt idx="9">
                  <c:v>Pracovníci veřejné správy v oblasti státních regulací</c:v>
                </c:pt>
              </c:strCache>
            </c:strRef>
          </c:cat>
          <c:val>
            <c:numRef>
              <c:f>'muži (data 2014)'!$S$3:$S$12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ABC5-4315-8586-6EF6BAA61A7A}"/>
            </c:ext>
          </c:extLst>
        </c:ser>
        <c:ser>
          <c:idx val="17"/>
          <c:order val="17"/>
          <c:invertIfNegative val="0"/>
          <c:cat>
            <c:strRef>
              <c:f>'muži (data 2014)'!$B$3:$B$12</c:f>
              <c:strCache>
                <c:ptCount val="10"/>
                <c:pt idx="0">
                  <c:v>Kováři, nástrojaři a příbuzní pracovníci</c:v>
                </c:pt>
                <c:pt idx="1">
                  <c:v>Obsluha pojízdných zařízení</c:v>
                </c:pt>
                <c:pt idx="2">
                  <c:v>Mechanici a opraváři strojů a zařízení (kromě elektrických)</c:v>
                </c:pt>
                <c:pt idx="3">
                  <c:v>Montážní dělníci výrobků a zařízení</c:v>
                </c:pt>
                <c:pt idx="4">
                  <c:v>Montéři, mechanici a opraváři elektrických zařízení</c:v>
                </c:pt>
                <c:pt idx="5">
                  <c:v>Odborní pracovníci v oblasti pojišťovnictví, obchodní zástupci, nákupčí a obchodní makléři</c:v>
                </c:pt>
                <c:pt idx="6">
                  <c:v>Odborní administrativní pracovníci a asistenti</c:v>
                </c:pt>
                <c:pt idx="7">
                  <c:v>Pracovníci v oblasti ochrany a ostrahy</c:v>
                </c:pt>
                <c:pt idx="8">
                  <c:v>Řidiči nákladních automobilů, autobusů a tramvají </c:v>
                </c:pt>
                <c:pt idx="9">
                  <c:v>Pracovníci veřejné správy v oblasti státních regulací</c:v>
                </c:pt>
              </c:strCache>
            </c:strRef>
          </c:cat>
          <c:val>
            <c:numRef>
              <c:f>'muži (data 2014)'!$T$3:$T$12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ABC5-4315-8586-6EF6BAA61A7A}"/>
            </c:ext>
          </c:extLst>
        </c:ser>
        <c:ser>
          <c:idx val="18"/>
          <c:order val="18"/>
          <c:invertIfNegative val="0"/>
          <c:cat>
            <c:strRef>
              <c:f>'muži (data 2014)'!$B$3:$B$12</c:f>
              <c:strCache>
                <c:ptCount val="10"/>
                <c:pt idx="0">
                  <c:v>Kováři, nástrojaři a příbuzní pracovníci</c:v>
                </c:pt>
                <c:pt idx="1">
                  <c:v>Obsluha pojízdných zařízení</c:v>
                </c:pt>
                <c:pt idx="2">
                  <c:v>Mechanici a opraváři strojů a zařízení (kromě elektrických)</c:v>
                </c:pt>
                <c:pt idx="3">
                  <c:v>Montážní dělníci výrobků a zařízení</c:v>
                </c:pt>
                <c:pt idx="4">
                  <c:v>Montéři, mechanici a opraváři elektrických zařízení</c:v>
                </c:pt>
                <c:pt idx="5">
                  <c:v>Odborní pracovníci v oblasti pojišťovnictví, obchodní zástupci, nákupčí a obchodní makléři</c:v>
                </c:pt>
                <c:pt idx="6">
                  <c:v>Odborní administrativní pracovníci a asistenti</c:v>
                </c:pt>
                <c:pt idx="7">
                  <c:v>Pracovníci v oblasti ochrany a ostrahy</c:v>
                </c:pt>
                <c:pt idx="8">
                  <c:v>Řidiči nákladních automobilů, autobusů a tramvají </c:v>
                </c:pt>
                <c:pt idx="9">
                  <c:v>Pracovníci veřejné správy v oblasti státních regulací</c:v>
                </c:pt>
              </c:strCache>
            </c:strRef>
          </c:cat>
          <c:val>
            <c:numRef>
              <c:f>'muži (data 2014)'!$U$3:$U$12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ABC5-4315-8586-6EF6BAA61A7A}"/>
            </c:ext>
          </c:extLst>
        </c:ser>
        <c:ser>
          <c:idx val="19"/>
          <c:order val="19"/>
          <c:invertIfNegative val="0"/>
          <c:cat>
            <c:strRef>
              <c:f>'muži (data 2014)'!$B$3:$B$12</c:f>
              <c:strCache>
                <c:ptCount val="10"/>
                <c:pt idx="0">
                  <c:v>Kováři, nástrojaři a příbuzní pracovníci</c:v>
                </c:pt>
                <c:pt idx="1">
                  <c:v>Obsluha pojízdných zařízení</c:v>
                </c:pt>
                <c:pt idx="2">
                  <c:v>Mechanici a opraváři strojů a zařízení (kromě elektrických)</c:v>
                </c:pt>
                <c:pt idx="3">
                  <c:v>Montážní dělníci výrobků a zařízení</c:v>
                </c:pt>
                <c:pt idx="4">
                  <c:v>Montéři, mechanici a opraváři elektrických zařízení</c:v>
                </c:pt>
                <c:pt idx="5">
                  <c:v>Odborní pracovníci v oblasti pojišťovnictví, obchodní zástupci, nákupčí a obchodní makléři</c:v>
                </c:pt>
                <c:pt idx="6">
                  <c:v>Odborní administrativní pracovníci a asistenti</c:v>
                </c:pt>
                <c:pt idx="7">
                  <c:v>Pracovníci v oblasti ochrany a ostrahy</c:v>
                </c:pt>
                <c:pt idx="8">
                  <c:v>Řidiči nákladních automobilů, autobusů a tramvají </c:v>
                </c:pt>
                <c:pt idx="9">
                  <c:v>Pracovníci veřejné správy v oblasti státních regulací</c:v>
                </c:pt>
              </c:strCache>
            </c:strRef>
          </c:cat>
          <c:val>
            <c:numRef>
              <c:f>'muži (data 2014)'!$V$3:$V$12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ABC5-4315-8586-6EF6BAA61A7A}"/>
            </c:ext>
          </c:extLst>
        </c:ser>
        <c:ser>
          <c:idx val="20"/>
          <c:order val="20"/>
          <c:invertIfNegative val="0"/>
          <c:cat>
            <c:strRef>
              <c:f>'muži (data 2014)'!$B$3:$B$12</c:f>
              <c:strCache>
                <c:ptCount val="10"/>
                <c:pt idx="0">
                  <c:v>Kováři, nástrojaři a příbuzní pracovníci</c:v>
                </c:pt>
                <c:pt idx="1">
                  <c:v>Obsluha pojízdných zařízení</c:v>
                </c:pt>
                <c:pt idx="2">
                  <c:v>Mechanici a opraváři strojů a zařízení (kromě elektrických)</c:v>
                </c:pt>
                <c:pt idx="3">
                  <c:v>Montážní dělníci výrobků a zařízení</c:v>
                </c:pt>
                <c:pt idx="4">
                  <c:v>Montéři, mechanici a opraváři elektrických zařízení</c:v>
                </c:pt>
                <c:pt idx="5">
                  <c:v>Odborní pracovníci v oblasti pojišťovnictví, obchodní zástupci, nákupčí a obchodní makléři</c:v>
                </c:pt>
                <c:pt idx="6">
                  <c:v>Odborní administrativní pracovníci a asistenti</c:v>
                </c:pt>
                <c:pt idx="7">
                  <c:v>Pracovníci v oblasti ochrany a ostrahy</c:v>
                </c:pt>
                <c:pt idx="8">
                  <c:v>Řidiči nákladních automobilů, autobusů a tramvají </c:v>
                </c:pt>
                <c:pt idx="9">
                  <c:v>Pracovníci veřejné správy v oblasti státních regulací</c:v>
                </c:pt>
              </c:strCache>
            </c:strRef>
          </c:cat>
          <c:val>
            <c:numRef>
              <c:f>'muži (data 2014)'!$W$3:$W$12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ABC5-4315-8586-6EF6BAA61A7A}"/>
            </c:ext>
          </c:extLst>
        </c:ser>
        <c:ser>
          <c:idx val="21"/>
          <c:order val="21"/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strRef>
              <c:f>'muži (data 2014)'!$B$3:$B$12</c:f>
              <c:strCache>
                <c:ptCount val="10"/>
                <c:pt idx="0">
                  <c:v>Kováři, nástrojaři a příbuzní pracovníci</c:v>
                </c:pt>
                <c:pt idx="1">
                  <c:v>Obsluha pojízdných zařízení</c:v>
                </c:pt>
                <c:pt idx="2">
                  <c:v>Mechanici a opraváři strojů a zařízení (kromě elektrických)</c:v>
                </c:pt>
                <c:pt idx="3">
                  <c:v>Montážní dělníci výrobků a zařízení</c:v>
                </c:pt>
                <c:pt idx="4">
                  <c:v>Montéři, mechanici a opraváři elektrických zařízení</c:v>
                </c:pt>
                <c:pt idx="5">
                  <c:v>Odborní pracovníci v oblasti pojišťovnictví, obchodní zástupci, nákupčí a obchodní makléři</c:v>
                </c:pt>
                <c:pt idx="6">
                  <c:v>Odborní administrativní pracovníci a asistenti</c:v>
                </c:pt>
                <c:pt idx="7">
                  <c:v>Pracovníci v oblasti ochrany a ostrahy</c:v>
                </c:pt>
                <c:pt idx="8">
                  <c:v>Řidiči nákladních automobilů, autobusů a tramvají </c:v>
                </c:pt>
                <c:pt idx="9">
                  <c:v>Pracovníci veřejné správy v oblasti státních regulací</c:v>
                </c:pt>
              </c:strCache>
            </c:strRef>
          </c:cat>
          <c:val>
            <c:numRef>
              <c:f>'muži (data 2014)'!$X$3:$X$12</c:f>
              <c:numCache>
                <c:formatCode>#,##0</c:formatCode>
                <c:ptCount val="10"/>
                <c:pt idx="0">
                  <c:v>50226.106646016655</c:v>
                </c:pt>
                <c:pt idx="1">
                  <c:v>27146.057991655034</c:v>
                </c:pt>
                <c:pt idx="2">
                  <c:v>20179.296992917811</c:v>
                </c:pt>
                <c:pt idx="3">
                  <c:v>18861.79799767469</c:v>
                </c:pt>
                <c:pt idx="4">
                  <c:v>16898.801870341056</c:v>
                </c:pt>
                <c:pt idx="5">
                  <c:v>14425.072662233866</c:v>
                </c:pt>
                <c:pt idx="6">
                  <c:v>12026.382417218412</c:v>
                </c:pt>
                <c:pt idx="7">
                  <c:v>11969.993057615648</c:v>
                </c:pt>
                <c:pt idx="8">
                  <c:v>11898.173570999897</c:v>
                </c:pt>
                <c:pt idx="9">
                  <c:v>9650.7597164219133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ABC5-4315-8586-6EF6BAA61A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365440"/>
        <c:axId val="142366976"/>
      </c:barChart>
      <c:catAx>
        <c:axId val="14236544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low"/>
        <c:spPr>
          <a:ln>
            <a:noFill/>
          </a:ln>
        </c:spPr>
        <c:crossAx val="142366976"/>
        <c:crosses val="autoZero"/>
        <c:auto val="1"/>
        <c:lblAlgn val="ctr"/>
        <c:lblOffset val="100"/>
        <c:noMultiLvlLbl val="0"/>
      </c:catAx>
      <c:valAx>
        <c:axId val="142366976"/>
        <c:scaling>
          <c:orientation val="minMax"/>
        </c:scaling>
        <c:delete val="0"/>
        <c:axPos val="t"/>
        <c:majorGridlines>
          <c:spPr>
            <a:ln>
              <a:solidFill>
                <a:schemeClr val="bg1">
                  <a:lumMod val="75000"/>
                  <a:alpha val="81000"/>
                </a:schemeClr>
              </a:solidFill>
            </a:ln>
          </c:spPr>
        </c:majorGridlines>
        <c:numFmt formatCode="#,##0" sourceLinked="1"/>
        <c:majorTickMark val="none"/>
        <c:minorTickMark val="none"/>
        <c:tickLblPos val="high"/>
        <c:spPr>
          <a:ln>
            <a:noFill/>
          </a:ln>
        </c:spPr>
        <c:crossAx val="14236544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'ženy (data 2014)'!$B$3:$B$12</c:f>
              <c:strCache>
                <c:ptCount val="10"/>
                <c:pt idx="0">
                  <c:v>Odborní administrativní pracovníci a asistenti</c:v>
                </c:pt>
                <c:pt idx="1">
                  <c:v>Montážní dělníci výrobků a zařízení</c:v>
                </c:pt>
                <c:pt idx="2">
                  <c:v>Odborní pracovníci v ekonomických a příbuzných oborech</c:v>
                </c:pt>
                <c:pt idx="3">
                  <c:v>Provozovatelé maloobchodních a velkoobchodních prodejen, prodavači a příbuzní pracovníci v prodejnách</c:v>
                </c:pt>
                <c:pt idx="4">
                  <c:v>Specialisté v oblasti financí</c:v>
                </c:pt>
                <c:pt idx="5">
                  <c:v>Pracovníci osobní péče ve zdravotní a sociální oblasti</c:v>
                </c:pt>
                <c:pt idx="6">
                  <c:v>Pokladníci a prodavači vstupenek a jízdenek</c:v>
                </c:pt>
                <c:pt idx="7">
                  <c:v>Sekretáři (všeobecní)</c:v>
                </c:pt>
                <c:pt idx="8">
                  <c:v>Ostatní úředníci</c:v>
                </c:pt>
                <c:pt idx="9">
                  <c:v>Zdravotničtí a farmaceutičtí technici a laboranti </c:v>
                </c:pt>
              </c:strCache>
            </c:strRef>
          </c:cat>
          <c:val>
            <c:numRef>
              <c:f>'ženy (data 2014)'!$C$3:$C$12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D7-4F9F-B2BD-B6EDDCE5B69D}"/>
            </c:ext>
          </c:extLst>
        </c:ser>
        <c:ser>
          <c:idx val="1"/>
          <c:order val="1"/>
          <c:invertIfNegative val="0"/>
          <c:cat>
            <c:strRef>
              <c:f>'ženy (data 2014)'!$B$3:$B$12</c:f>
              <c:strCache>
                <c:ptCount val="10"/>
                <c:pt idx="0">
                  <c:v>Odborní administrativní pracovníci a asistenti</c:v>
                </c:pt>
                <c:pt idx="1">
                  <c:v>Montážní dělníci výrobků a zařízení</c:v>
                </c:pt>
                <c:pt idx="2">
                  <c:v>Odborní pracovníci v ekonomických a příbuzných oborech</c:v>
                </c:pt>
                <c:pt idx="3">
                  <c:v>Provozovatelé maloobchodních a velkoobchodních prodejen, prodavači a příbuzní pracovníci v prodejnách</c:v>
                </c:pt>
                <c:pt idx="4">
                  <c:v>Specialisté v oblasti financí</c:v>
                </c:pt>
                <c:pt idx="5">
                  <c:v>Pracovníci osobní péče ve zdravotní a sociální oblasti</c:v>
                </c:pt>
                <c:pt idx="6">
                  <c:v>Pokladníci a prodavači vstupenek a jízdenek</c:v>
                </c:pt>
                <c:pt idx="7">
                  <c:v>Sekretáři (všeobecní)</c:v>
                </c:pt>
                <c:pt idx="8">
                  <c:v>Ostatní úředníci</c:v>
                </c:pt>
                <c:pt idx="9">
                  <c:v>Zdravotničtí a farmaceutičtí technici a laboranti </c:v>
                </c:pt>
              </c:strCache>
            </c:strRef>
          </c:cat>
          <c:val>
            <c:numRef>
              <c:f>'ženy (data 2014)'!$D$3:$D$12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DD7-4F9F-B2BD-B6EDDCE5B69D}"/>
            </c:ext>
          </c:extLst>
        </c:ser>
        <c:ser>
          <c:idx val="2"/>
          <c:order val="2"/>
          <c:invertIfNegative val="0"/>
          <c:cat>
            <c:strRef>
              <c:f>'ženy (data 2014)'!$B$3:$B$12</c:f>
              <c:strCache>
                <c:ptCount val="10"/>
                <c:pt idx="0">
                  <c:v>Odborní administrativní pracovníci a asistenti</c:v>
                </c:pt>
                <c:pt idx="1">
                  <c:v>Montážní dělníci výrobků a zařízení</c:v>
                </c:pt>
                <c:pt idx="2">
                  <c:v>Odborní pracovníci v ekonomických a příbuzných oborech</c:v>
                </c:pt>
                <c:pt idx="3">
                  <c:v>Provozovatelé maloobchodních a velkoobchodních prodejen, prodavači a příbuzní pracovníci v prodejnách</c:v>
                </c:pt>
                <c:pt idx="4">
                  <c:v>Specialisté v oblasti financí</c:v>
                </c:pt>
                <c:pt idx="5">
                  <c:v>Pracovníci osobní péče ve zdravotní a sociální oblasti</c:v>
                </c:pt>
                <c:pt idx="6">
                  <c:v>Pokladníci a prodavači vstupenek a jízdenek</c:v>
                </c:pt>
                <c:pt idx="7">
                  <c:v>Sekretáři (všeobecní)</c:v>
                </c:pt>
                <c:pt idx="8">
                  <c:v>Ostatní úředníci</c:v>
                </c:pt>
                <c:pt idx="9">
                  <c:v>Zdravotničtí a farmaceutičtí technici a laboranti </c:v>
                </c:pt>
              </c:strCache>
            </c:strRef>
          </c:cat>
          <c:val>
            <c:numRef>
              <c:f>'ženy (data 2014)'!$E$3:$E$12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DD7-4F9F-B2BD-B6EDDCE5B69D}"/>
            </c:ext>
          </c:extLst>
        </c:ser>
        <c:ser>
          <c:idx val="3"/>
          <c:order val="3"/>
          <c:invertIfNegative val="0"/>
          <c:cat>
            <c:strRef>
              <c:f>'ženy (data 2014)'!$B$3:$B$12</c:f>
              <c:strCache>
                <c:ptCount val="10"/>
                <c:pt idx="0">
                  <c:v>Odborní administrativní pracovníci a asistenti</c:v>
                </c:pt>
                <c:pt idx="1">
                  <c:v>Montážní dělníci výrobků a zařízení</c:v>
                </c:pt>
                <c:pt idx="2">
                  <c:v>Odborní pracovníci v ekonomických a příbuzných oborech</c:v>
                </c:pt>
                <c:pt idx="3">
                  <c:v>Provozovatelé maloobchodních a velkoobchodních prodejen, prodavači a příbuzní pracovníci v prodejnách</c:v>
                </c:pt>
                <c:pt idx="4">
                  <c:v>Specialisté v oblasti financí</c:v>
                </c:pt>
                <c:pt idx="5">
                  <c:v>Pracovníci osobní péče ve zdravotní a sociální oblasti</c:v>
                </c:pt>
                <c:pt idx="6">
                  <c:v>Pokladníci a prodavači vstupenek a jízdenek</c:v>
                </c:pt>
                <c:pt idx="7">
                  <c:v>Sekretáři (všeobecní)</c:v>
                </c:pt>
                <c:pt idx="8">
                  <c:v>Ostatní úředníci</c:v>
                </c:pt>
                <c:pt idx="9">
                  <c:v>Zdravotničtí a farmaceutičtí technici a laboranti </c:v>
                </c:pt>
              </c:strCache>
            </c:strRef>
          </c:cat>
          <c:val>
            <c:numRef>
              <c:f>'ženy (data 2014)'!$F$3:$F$12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DD7-4F9F-B2BD-B6EDDCE5B69D}"/>
            </c:ext>
          </c:extLst>
        </c:ser>
        <c:ser>
          <c:idx val="4"/>
          <c:order val="4"/>
          <c:invertIfNegative val="0"/>
          <c:cat>
            <c:strRef>
              <c:f>'ženy (data 2014)'!$B$3:$B$12</c:f>
              <c:strCache>
                <c:ptCount val="10"/>
                <c:pt idx="0">
                  <c:v>Odborní administrativní pracovníci a asistenti</c:v>
                </c:pt>
                <c:pt idx="1">
                  <c:v>Montážní dělníci výrobků a zařízení</c:v>
                </c:pt>
                <c:pt idx="2">
                  <c:v>Odborní pracovníci v ekonomických a příbuzných oborech</c:v>
                </c:pt>
                <c:pt idx="3">
                  <c:v>Provozovatelé maloobchodních a velkoobchodních prodejen, prodavači a příbuzní pracovníci v prodejnách</c:v>
                </c:pt>
                <c:pt idx="4">
                  <c:v>Specialisté v oblasti financí</c:v>
                </c:pt>
                <c:pt idx="5">
                  <c:v>Pracovníci osobní péče ve zdravotní a sociální oblasti</c:v>
                </c:pt>
                <c:pt idx="6">
                  <c:v>Pokladníci a prodavači vstupenek a jízdenek</c:v>
                </c:pt>
                <c:pt idx="7">
                  <c:v>Sekretáři (všeobecní)</c:v>
                </c:pt>
                <c:pt idx="8">
                  <c:v>Ostatní úředníci</c:v>
                </c:pt>
                <c:pt idx="9">
                  <c:v>Zdravotničtí a farmaceutičtí technici a laboranti </c:v>
                </c:pt>
              </c:strCache>
            </c:strRef>
          </c:cat>
          <c:val>
            <c:numRef>
              <c:f>'ženy (data 2014)'!$G$3:$G$12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DD7-4F9F-B2BD-B6EDDCE5B69D}"/>
            </c:ext>
          </c:extLst>
        </c:ser>
        <c:ser>
          <c:idx val="5"/>
          <c:order val="5"/>
          <c:invertIfNegative val="0"/>
          <c:cat>
            <c:strRef>
              <c:f>'ženy (data 2014)'!$B$3:$B$12</c:f>
              <c:strCache>
                <c:ptCount val="10"/>
                <c:pt idx="0">
                  <c:v>Odborní administrativní pracovníci a asistenti</c:v>
                </c:pt>
                <c:pt idx="1">
                  <c:v>Montážní dělníci výrobků a zařízení</c:v>
                </c:pt>
                <c:pt idx="2">
                  <c:v>Odborní pracovníci v ekonomických a příbuzných oborech</c:v>
                </c:pt>
                <c:pt idx="3">
                  <c:v>Provozovatelé maloobchodních a velkoobchodních prodejen, prodavači a příbuzní pracovníci v prodejnách</c:v>
                </c:pt>
                <c:pt idx="4">
                  <c:v>Specialisté v oblasti financí</c:v>
                </c:pt>
                <c:pt idx="5">
                  <c:v>Pracovníci osobní péče ve zdravotní a sociální oblasti</c:v>
                </c:pt>
                <c:pt idx="6">
                  <c:v>Pokladníci a prodavači vstupenek a jízdenek</c:v>
                </c:pt>
                <c:pt idx="7">
                  <c:v>Sekretáři (všeobecní)</c:v>
                </c:pt>
                <c:pt idx="8">
                  <c:v>Ostatní úředníci</c:v>
                </c:pt>
                <c:pt idx="9">
                  <c:v>Zdravotničtí a farmaceutičtí technici a laboranti </c:v>
                </c:pt>
              </c:strCache>
            </c:strRef>
          </c:cat>
          <c:val>
            <c:numRef>
              <c:f>'ženy (data 2014)'!$H$3:$H$12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DD7-4F9F-B2BD-B6EDDCE5B69D}"/>
            </c:ext>
          </c:extLst>
        </c:ser>
        <c:ser>
          <c:idx val="6"/>
          <c:order val="6"/>
          <c:invertIfNegative val="0"/>
          <c:cat>
            <c:strRef>
              <c:f>'ženy (data 2014)'!$B$3:$B$12</c:f>
              <c:strCache>
                <c:ptCount val="10"/>
                <c:pt idx="0">
                  <c:v>Odborní administrativní pracovníci a asistenti</c:v>
                </c:pt>
                <c:pt idx="1">
                  <c:v>Montážní dělníci výrobků a zařízení</c:v>
                </c:pt>
                <c:pt idx="2">
                  <c:v>Odborní pracovníci v ekonomických a příbuzných oborech</c:v>
                </c:pt>
                <c:pt idx="3">
                  <c:v>Provozovatelé maloobchodních a velkoobchodních prodejen, prodavači a příbuzní pracovníci v prodejnách</c:v>
                </c:pt>
                <c:pt idx="4">
                  <c:v>Specialisté v oblasti financí</c:v>
                </c:pt>
                <c:pt idx="5">
                  <c:v>Pracovníci osobní péče ve zdravotní a sociální oblasti</c:v>
                </c:pt>
                <c:pt idx="6">
                  <c:v>Pokladníci a prodavači vstupenek a jízdenek</c:v>
                </c:pt>
                <c:pt idx="7">
                  <c:v>Sekretáři (všeobecní)</c:v>
                </c:pt>
                <c:pt idx="8">
                  <c:v>Ostatní úředníci</c:v>
                </c:pt>
                <c:pt idx="9">
                  <c:v>Zdravotničtí a farmaceutičtí technici a laboranti </c:v>
                </c:pt>
              </c:strCache>
            </c:strRef>
          </c:cat>
          <c:val>
            <c:numRef>
              <c:f>'ženy (data 2014)'!$I$3:$I$12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DD7-4F9F-B2BD-B6EDDCE5B69D}"/>
            </c:ext>
          </c:extLst>
        </c:ser>
        <c:ser>
          <c:idx val="7"/>
          <c:order val="7"/>
          <c:invertIfNegative val="0"/>
          <c:cat>
            <c:strRef>
              <c:f>'ženy (data 2014)'!$B$3:$B$12</c:f>
              <c:strCache>
                <c:ptCount val="10"/>
                <c:pt idx="0">
                  <c:v>Odborní administrativní pracovníci a asistenti</c:v>
                </c:pt>
                <c:pt idx="1">
                  <c:v>Montážní dělníci výrobků a zařízení</c:v>
                </c:pt>
                <c:pt idx="2">
                  <c:v>Odborní pracovníci v ekonomických a příbuzných oborech</c:v>
                </c:pt>
                <c:pt idx="3">
                  <c:v>Provozovatelé maloobchodních a velkoobchodních prodejen, prodavači a příbuzní pracovníci v prodejnách</c:v>
                </c:pt>
                <c:pt idx="4">
                  <c:v>Specialisté v oblasti financí</c:v>
                </c:pt>
                <c:pt idx="5">
                  <c:v>Pracovníci osobní péče ve zdravotní a sociální oblasti</c:v>
                </c:pt>
                <c:pt idx="6">
                  <c:v>Pokladníci a prodavači vstupenek a jízdenek</c:v>
                </c:pt>
                <c:pt idx="7">
                  <c:v>Sekretáři (všeobecní)</c:v>
                </c:pt>
                <c:pt idx="8">
                  <c:v>Ostatní úředníci</c:v>
                </c:pt>
                <c:pt idx="9">
                  <c:v>Zdravotničtí a farmaceutičtí technici a laboranti </c:v>
                </c:pt>
              </c:strCache>
            </c:strRef>
          </c:cat>
          <c:val>
            <c:numRef>
              <c:f>'ženy (data 2014)'!$J$3:$J$12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DD7-4F9F-B2BD-B6EDDCE5B69D}"/>
            </c:ext>
          </c:extLst>
        </c:ser>
        <c:ser>
          <c:idx val="8"/>
          <c:order val="8"/>
          <c:invertIfNegative val="0"/>
          <c:cat>
            <c:strRef>
              <c:f>'ženy (data 2014)'!$B$3:$B$12</c:f>
              <c:strCache>
                <c:ptCount val="10"/>
                <c:pt idx="0">
                  <c:v>Odborní administrativní pracovníci a asistenti</c:v>
                </c:pt>
                <c:pt idx="1">
                  <c:v>Montážní dělníci výrobků a zařízení</c:v>
                </c:pt>
                <c:pt idx="2">
                  <c:v>Odborní pracovníci v ekonomických a příbuzných oborech</c:v>
                </c:pt>
                <c:pt idx="3">
                  <c:v>Provozovatelé maloobchodních a velkoobchodních prodejen, prodavači a příbuzní pracovníci v prodejnách</c:v>
                </c:pt>
                <c:pt idx="4">
                  <c:v>Specialisté v oblasti financí</c:v>
                </c:pt>
                <c:pt idx="5">
                  <c:v>Pracovníci osobní péče ve zdravotní a sociální oblasti</c:v>
                </c:pt>
                <c:pt idx="6">
                  <c:v>Pokladníci a prodavači vstupenek a jízdenek</c:v>
                </c:pt>
                <c:pt idx="7">
                  <c:v>Sekretáři (všeobecní)</c:v>
                </c:pt>
                <c:pt idx="8">
                  <c:v>Ostatní úředníci</c:v>
                </c:pt>
                <c:pt idx="9">
                  <c:v>Zdravotničtí a farmaceutičtí technici a laboranti </c:v>
                </c:pt>
              </c:strCache>
            </c:strRef>
          </c:cat>
          <c:val>
            <c:numRef>
              <c:f>'ženy (data 2014)'!$K$3:$K$12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DD7-4F9F-B2BD-B6EDDCE5B69D}"/>
            </c:ext>
          </c:extLst>
        </c:ser>
        <c:ser>
          <c:idx val="9"/>
          <c:order val="9"/>
          <c:invertIfNegative val="0"/>
          <c:cat>
            <c:strRef>
              <c:f>'ženy (data 2014)'!$B$3:$B$12</c:f>
              <c:strCache>
                <c:ptCount val="10"/>
                <c:pt idx="0">
                  <c:v>Odborní administrativní pracovníci a asistenti</c:v>
                </c:pt>
                <c:pt idx="1">
                  <c:v>Montážní dělníci výrobků a zařízení</c:v>
                </c:pt>
                <c:pt idx="2">
                  <c:v>Odborní pracovníci v ekonomických a příbuzných oborech</c:v>
                </c:pt>
                <c:pt idx="3">
                  <c:v>Provozovatelé maloobchodních a velkoobchodních prodejen, prodavači a příbuzní pracovníci v prodejnách</c:v>
                </c:pt>
                <c:pt idx="4">
                  <c:v>Specialisté v oblasti financí</c:v>
                </c:pt>
                <c:pt idx="5">
                  <c:v>Pracovníci osobní péče ve zdravotní a sociální oblasti</c:v>
                </c:pt>
                <c:pt idx="6">
                  <c:v>Pokladníci a prodavači vstupenek a jízdenek</c:v>
                </c:pt>
                <c:pt idx="7">
                  <c:v>Sekretáři (všeobecní)</c:v>
                </c:pt>
                <c:pt idx="8">
                  <c:v>Ostatní úředníci</c:v>
                </c:pt>
                <c:pt idx="9">
                  <c:v>Zdravotničtí a farmaceutičtí technici a laboranti </c:v>
                </c:pt>
              </c:strCache>
            </c:strRef>
          </c:cat>
          <c:val>
            <c:numRef>
              <c:f>'ženy (data 2014)'!$L$3:$L$12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DD7-4F9F-B2BD-B6EDDCE5B69D}"/>
            </c:ext>
          </c:extLst>
        </c:ser>
        <c:ser>
          <c:idx val="10"/>
          <c:order val="10"/>
          <c:invertIfNegative val="0"/>
          <c:cat>
            <c:strRef>
              <c:f>'ženy (data 2014)'!$B$3:$B$12</c:f>
              <c:strCache>
                <c:ptCount val="10"/>
                <c:pt idx="0">
                  <c:v>Odborní administrativní pracovníci a asistenti</c:v>
                </c:pt>
                <c:pt idx="1">
                  <c:v>Montážní dělníci výrobků a zařízení</c:v>
                </c:pt>
                <c:pt idx="2">
                  <c:v>Odborní pracovníci v ekonomických a příbuzných oborech</c:v>
                </c:pt>
                <c:pt idx="3">
                  <c:v>Provozovatelé maloobchodních a velkoobchodních prodejen, prodavači a příbuzní pracovníci v prodejnách</c:v>
                </c:pt>
                <c:pt idx="4">
                  <c:v>Specialisté v oblasti financí</c:v>
                </c:pt>
                <c:pt idx="5">
                  <c:v>Pracovníci osobní péče ve zdravotní a sociální oblasti</c:v>
                </c:pt>
                <c:pt idx="6">
                  <c:v>Pokladníci a prodavači vstupenek a jízdenek</c:v>
                </c:pt>
                <c:pt idx="7">
                  <c:v>Sekretáři (všeobecní)</c:v>
                </c:pt>
                <c:pt idx="8">
                  <c:v>Ostatní úředníci</c:v>
                </c:pt>
                <c:pt idx="9">
                  <c:v>Zdravotničtí a farmaceutičtí technici a laboranti </c:v>
                </c:pt>
              </c:strCache>
            </c:strRef>
          </c:cat>
          <c:val>
            <c:numRef>
              <c:f>'ženy (data 2014)'!$M$3:$M$12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2DD7-4F9F-B2BD-B6EDDCE5B69D}"/>
            </c:ext>
          </c:extLst>
        </c:ser>
        <c:ser>
          <c:idx val="11"/>
          <c:order val="11"/>
          <c:invertIfNegative val="0"/>
          <c:cat>
            <c:strRef>
              <c:f>'ženy (data 2014)'!$B$3:$B$12</c:f>
              <c:strCache>
                <c:ptCount val="10"/>
                <c:pt idx="0">
                  <c:v>Odborní administrativní pracovníci a asistenti</c:v>
                </c:pt>
                <c:pt idx="1">
                  <c:v>Montážní dělníci výrobků a zařízení</c:v>
                </c:pt>
                <c:pt idx="2">
                  <c:v>Odborní pracovníci v ekonomických a příbuzných oborech</c:v>
                </c:pt>
                <c:pt idx="3">
                  <c:v>Provozovatelé maloobchodních a velkoobchodních prodejen, prodavači a příbuzní pracovníci v prodejnách</c:v>
                </c:pt>
                <c:pt idx="4">
                  <c:v>Specialisté v oblasti financí</c:v>
                </c:pt>
                <c:pt idx="5">
                  <c:v>Pracovníci osobní péče ve zdravotní a sociální oblasti</c:v>
                </c:pt>
                <c:pt idx="6">
                  <c:v>Pokladníci a prodavači vstupenek a jízdenek</c:v>
                </c:pt>
                <c:pt idx="7">
                  <c:v>Sekretáři (všeobecní)</c:v>
                </c:pt>
                <c:pt idx="8">
                  <c:v>Ostatní úředníci</c:v>
                </c:pt>
                <c:pt idx="9">
                  <c:v>Zdravotničtí a farmaceutičtí technici a laboranti </c:v>
                </c:pt>
              </c:strCache>
            </c:strRef>
          </c:cat>
          <c:val>
            <c:numRef>
              <c:f>'ženy (data 2014)'!$N$3:$N$12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2DD7-4F9F-B2BD-B6EDDCE5B69D}"/>
            </c:ext>
          </c:extLst>
        </c:ser>
        <c:ser>
          <c:idx val="12"/>
          <c:order val="12"/>
          <c:invertIfNegative val="0"/>
          <c:cat>
            <c:strRef>
              <c:f>'ženy (data 2014)'!$B$3:$B$12</c:f>
              <c:strCache>
                <c:ptCount val="10"/>
                <c:pt idx="0">
                  <c:v>Odborní administrativní pracovníci a asistenti</c:v>
                </c:pt>
                <c:pt idx="1">
                  <c:v>Montážní dělníci výrobků a zařízení</c:v>
                </c:pt>
                <c:pt idx="2">
                  <c:v>Odborní pracovníci v ekonomických a příbuzných oborech</c:v>
                </c:pt>
                <c:pt idx="3">
                  <c:v>Provozovatelé maloobchodních a velkoobchodních prodejen, prodavači a příbuzní pracovníci v prodejnách</c:v>
                </c:pt>
                <c:pt idx="4">
                  <c:v>Specialisté v oblasti financí</c:v>
                </c:pt>
                <c:pt idx="5">
                  <c:v>Pracovníci osobní péče ve zdravotní a sociální oblasti</c:v>
                </c:pt>
                <c:pt idx="6">
                  <c:v>Pokladníci a prodavači vstupenek a jízdenek</c:v>
                </c:pt>
                <c:pt idx="7">
                  <c:v>Sekretáři (všeobecní)</c:v>
                </c:pt>
                <c:pt idx="8">
                  <c:v>Ostatní úředníci</c:v>
                </c:pt>
                <c:pt idx="9">
                  <c:v>Zdravotničtí a farmaceutičtí technici a laboranti </c:v>
                </c:pt>
              </c:strCache>
            </c:strRef>
          </c:cat>
          <c:val>
            <c:numRef>
              <c:f>'ženy (data 2014)'!$O$3:$O$12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2DD7-4F9F-B2BD-B6EDDCE5B69D}"/>
            </c:ext>
          </c:extLst>
        </c:ser>
        <c:ser>
          <c:idx val="13"/>
          <c:order val="13"/>
          <c:invertIfNegative val="0"/>
          <c:cat>
            <c:strRef>
              <c:f>'ženy (data 2014)'!$B$3:$B$12</c:f>
              <c:strCache>
                <c:ptCount val="10"/>
                <c:pt idx="0">
                  <c:v>Odborní administrativní pracovníci a asistenti</c:v>
                </c:pt>
                <c:pt idx="1">
                  <c:v>Montážní dělníci výrobků a zařízení</c:v>
                </c:pt>
                <c:pt idx="2">
                  <c:v>Odborní pracovníci v ekonomických a příbuzných oborech</c:v>
                </c:pt>
                <c:pt idx="3">
                  <c:v>Provozovatelé maloobchodních a velkoobchodních prodejen, prodavači a příbuzní pracovníci v prodejnách</c:v>
                </c:pt>
                <c:pt idx="4">
                  <c:v>Specialisté v oblasti financí</c:v>
                </c:pt>
                <c:pt idx="5">
                  <c:v>Pracovníci osobní péče ve zdravotní a sociální oblasti</c:v>
                </c:pt>
                <c:pt idx="6">
                  <c:v>Pokladníci a prodavači vstupenek a jízdenek</c:v>
                </c:pt>
                <c:pt idx="7">
                  <c:v>Sekretáři (všeobecní)</c:v>
                </c:pt>
                <c:pt idx="8">
                  <c:v>Ostatní úředníci</c:v>
                </c:pt>
                <c:pt idx="9">
                  <c:v>Zdravotničtí a farmaceutičtí technici a laboranti </c:v>
                </c:pt>
              </c:strCache>
            </c:strRef>
          </c:cat>
          <c:val>
            <c:numRef>
              <c:f>'ženy (data 2014)'!$P$3:$P$12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2DD7-4F9F-B2BD-B6EDDCE5B69D}"/>
            </c:ext>
          </c:extLst>
        </c:ser>
        <c:ser>
          <c:idx val="14"/>
          <c:order val="14"/>
          <c:invertIfNegative val="0"/>
          <c:cat>
            <c:strRef>
              <c:f>'ženy (data 2014)'!$B$3:$B$12</c:f>
              <c:strCache>
                <c:ptCount val="10"/>
                <c:pt idx="0">
                  <c:v>Odborní administrativní pracovníci a asistenti</c:v>
                </c:pt>
                <c:pt idx="1">
                  <c:v>Montážní dělníci výrobků a zařízení</c:v>
                </c:pt>
                <c:pt idx="2">
                  <c:v>Odborní pracovníci v ekonomických a příbuzných oborech</c:v>
                </c:pt>
                <c:pt idx="3">
                  <c:v>Provozovatelé maloobchodních a velkoobchodních prodejen, prodavači a příbuzní pracovníci v prodejnách</c:v>
                </c:pt>
                <c:pt idx="4">
                  <c:v>Specialisté v oblasti financí</c:v>
                </c:pt>
                <c:pt idx="5">
                  <c:v>Pracovníci osobní péče ve zdravotní a sociální oblasti</c:v>
                </c:pt>
                <c:pt idx="6">
                  <c:v>Pokladníci a prodavači vstupenek a jízdenek</c:v>
                </c:pt>
                <c:pt idx="7">
                  <c:v>Sekretáři (všeobecní)</c:v>
                </c:pt>
                <c:pt idx="8">
                  <c:v>Ostatní úředníci</c:v>
                </c:pt>
                <c:pt idx="9">
                  <c:v>Zdravotničtí a farmaceutičtí technici a laboranti </c:v>
                </c:pt>
              </c:strCache>
            </c:strRef>
          </c:cat>
          <c:val>
            <c:numRef>
              <c:f>'ženy (data 2014)'!$Q$3:$Q$12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2DD7-4F9F-B2BD-B6EDDCE5B69D}"/>
            </c:ext>
          </c:extLst>
        </c:ser>
        <c:ser>
          <c:idx val="15"/>
          <c:order val="15"/>
          <c:invertIfNegative val="0"/>
          <c:cat>
            <c:strRef>
              <c:f>'ženy (data 2014)'!$B$3:$B$12</c:f>
              <c:strCache>
                <c:ptCount val="10"/>
                <c:pt idx="0">
                  <c:v>Odborní administrativní pracovníci a asistenti</c:v>
                </c:pt>
                <c:pt idx="1">
                  <c:v>Montážní dělníci výrobků a zařízení</c:v>
                </c:pt>
                <c:pt idx="2">
                  <c:v>Odborní pracovníci v ekonomických a příbuzných oborech</c:v>
                </c:pt>
                <c:pt idx="3">
                  <c:v>Provozovatelé maloobchodních a velkoobchodních prodejen, prodavači a příbuzní pracovníci v prodejnách</c:v>
                </c:pt>
                <c:pt idx="4">
                  <c:v>Specialisté v oblasti financí</c:v>
                </c:pt>
                <c:pt idx="5">
                  <c:v>Pracovníci osobní péče ve zdravotní a sociální oblasti</c:v>
                </c:pt>
                <c:pt idx="6">
                  <c:v>Pokladníci a prodavači vstupenek a jízdenek</c:v>
                </c:pt>
                <c:pt idx="7">
                  <c:v>Sekretáři (všeobecní)</c:v>
                </c:pt>
                <c:pt idx="8">
                  <c:v>Ostatní úředníci</c:v>
                </c:pt>
                <c:pt idx="9">
                  <c:v>Zdravotničtí a farmaceutičtí technici a laboranti </c:v>
                </c:pt>
              </c:strCache>
            </c:strRef>
          </c:cat>
          <c:val>
            <c:numRef>
              <c:f>'ženy (data 2014)'!$R$3:$R$12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2DD7-4F9F-B2BD-B6EDDCE5B69D}"/>
            </c:ext>
          </c:extLst>
        </c:ser>
        <c:ser>
          <c:idx val="16"/>
          <c:order val="16"/>
          <c:invertIfNegative val="0"/>
          <c:cat>
            <c:strRef>
              <c:f>'ženy (data 2014)'!$B$3:$B$12</c:f>
              <c:strCache>
                <c:ptCount val="10"/>
                <c:pt idx="0">
                  <c:v>Odborní administrativní pracovníci a asistenti</c:v>
                </c:pt>
                <c:pt idx="1">
                  <c:v>Montážní dělníci výrobků a zařízení</c:v>
                </c:pt>
                <c:pt idx="2">
                  <c:v>Odborní pracovníci v ekonomických a příbuzných oborech</c:v>
                </c:pt>
                <c:pt idx="3">
                  <c:v>Provozovatelé maloobchodních a velkoobchodních prodejen, prodavači a příbuzní pracovníci v prodejnách</c:v>
                </c:pt>
                <c:pt idx="4">
                  <c:v>Specialisté v oblasti financí</c:v>
                </c:pt>
                <c:pt idx="5">
                  <c:v>Pracovníci osobní péče ve zdravotní a sociální oblasti</c:v>
                </c:pt>
                <c:pt idx="6">
                  <c:v>Pokladníci a prodavači vstupenek a jízdenek</c:v>
                </c:pt>
                <c:pt idx="7">
                  <c:v>Sekretáři (všeobecní)</c:v>
                </c:pt>
                <c:pt idx="8">
                  <c:v>Ostatní úředníci</c:v>
                </c:pt>
                <c:pt idx="9">
                  <c:v>Zdravotničtí a farmaceutičtí technici a laboranti </c:v>
                </c:pt>
              </c:strCache>
            </c:strRef>
          </c:cat>
          <c:val>
            <c:numRef>
              <c:f>'ženy (data 2014)'!$S$3:$S$12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2DD7-4F9F-B2BD-B6EDDCE5B69D}"/>
            </c:ext>
          </c:extLst>
        </c:ser>
        <c:ser>
          <c:idx val="17"/>
          <c:order val="17"/>
          <c:invertIfNegative val="0"/>
          <c:cat>
            <c:strRef>
              <c:f>'ženy (data 2014)'!$B$3:$B$12</c:f>
              <c:strCache>
                <c:ptCount val="10"/>
                <c:pt idx="0">
                  <c:v>Odborní administrativní pracovníci a asistenti</c:v>
                </c:pt>
                <c:pt idx="1">
                  <c:v>Montážní dělníci výrobků a zařízení</c:v>
                </c:pt>
                <c:pt idx="2">
                  <c:v>Odborní pracovníci v ekonomických a příbuzných oborech</c:v>
                </c:pt>
                <c:pt idx="3">
                  <c:v>Provozovatelé maloobchodních a velkoobchodních prodejen, prodavači a příbuzní pracovníci v prodejnách</c:v>
                </c:pt>
                <c:pt idx="4">
                  <c:v>Specialisté v oblasti financí</c:v>
                </c:pt>
                <c:pt idx="5">
                  <c:v>Pracovníci osobní péče ve zdravotní a sociální oblasti</c:v>
                </c:pt>
                <c:pt idx="6">
                  <c:v>Pokladníci a prodavači vstupenek a jízdenek</c:v>
                </c:pt>
                <c:pt idx="7">
                  <c:v>Sekretáři (všeobecní)</c:v>
                </c:pt>
                <c:pt idx="8">
                  <c:v>Ostatní úředníci</c:v>
                </c:pt>
                <c:pt idx="9">
                  <c:v>Zdravotničtí a farmaceutičtí technici a laboranti </c:v>
                </c:pt>
              </c:strCache>
            </c:strRef>
          </c:cat>
          <c:val>
            <c:numRef>
              <c:f>'ženy (data 2014)'!$T$3:$T$12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2DD7-4F9F-B2BD-B6EDDCE5B69D}"/>
            </c:ext>
          </c:extLst>
        </c:ser>
        <c:ser>
          <c:idx val="18"/>
          <c:order val="18"/>
          <c:invertIfNegative val="0"/>
          <c:cat>
            <c:strRef>
              <c:f>'ženy (data 2014)'!$B$3:$B$12</c:f>
              <c:strCache>
                <c:ptCount val="10"/>
                <c:pt idx="0">
                  <c:v>Odborní administrativní pracovníci a asistenti</c:v>
                </c:pt>
                <c:pt idx="1">
                  <c:v>Montážní dělníci výrobků a zařízení</c:v>
                </c:pt>
                <c:pt idx="2">
                  <c:v>Odborní pracovníci v ekonomických a příbuzných oborech</c:v>
                </c:pt>
                <c:pt idx="3">
                  <c:v>Provozovatelé maloobchodních a velkoobchodních prodejen, prodavači a příbuzní pracovníci v prodejnách</c:v>
                </c:pt>
                <c:pt idx="4">
                  <c:v>Specialisté v oblasti financí</c:v>
                </c:pt>
                <c:pt idx="5">
                  <c:v>Pracovníci osobní péče ve zdravotní a sociální oblasti</c:v>
                </c:pt>
                <c:pt idx="6">
                  <c:v>Pokladníci a prodavači vstupenek a jízdenek</c:v>
                </c:pt>
                <c:pt idx="7">
                  <c:v>Sekretáři (všeobecní)</c:v>
                </c:pt>
                <c:pt idx="8">
                  <c:v>Ostatní úředníci</c:v>
                </c:pt>
                <c:pt idx="9">
                  <c:v>Zdravotničtí a farmaceutičtí technici a laboranti </c:v>
                </c:pt>
              </c:strCache>
            </c:strRef>
          </c:cat>
          <c:val>
            <c:numRef>
              <c:f>'ženy (data 2014)'!$U$3:$U$12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2DD7-4F9F-B2BD-B6EDDCE5B69D}"/>
            </c:ext>
          </c:extLst>
        </c:ser>
        <c:ser>
          <c:idx val="19"/>
          <c:order val="19"/>
          <c:invertIfNegative val="0"/>
          <c:cat>
            <c:strRef>
              <c:f>'ženy (data 2014)'!$B$3:$B$12</c:f>
              <c:strCache>
                <c:ptCount val="10"/>
                <c:pt idx="0">
                  <c:v>Odborní administrativní pracovníci a asistenti</c:v>
                </c:pt>
                <c:pt idx="1">
                  <c:v>Montážní dělníci výrobků a zařízení</c:v>
                </c:pt>
                <c:pt idx="2">
                  <c:v>Odborní pracovníci v ekonomických a příbuzných oborech</c:v>
                </c:pt>
                <c:pt idx="3">
                  <c:v>Provozovatelé maloobchodních a velkoobchodních prodejen, prodavači a příbuzní pracovníci v prodejnách</c:v>
                </c:pt>
                <c:pt idx="4">
                  <c:v>Specialisté v oblasti financí</c:v>
                </c:pt>
                <c:pt idx="5">
                  <c:v>Pracovníci osobní péče ve zdravotní a sociální oblasti</c:v>
                </c:pt>
                <c:pt idx="6">
                  <c:v>Pokladníci a prodavači vstupenek a jízdenek</c:v>
                </c:pt>
                <c:pt idx="7">
                  <c:v>Sekretáři (všeobecní)</c:v>
                </c:pt>
                <c:pt idx="8">
                  <c:v>Ostatní úředníci</c:v>
                </c:pt>
                <c:pt idx="9">
                  <c:v>Zdravotničtí a farmaceutičtí technici a laboranti </c:v>
                </c:pt>
              </c:strCache>
            </c:strRef>
          </c:cat>
          <c:val>
            <c:numRef>
              <c:f>'ženy (data 2014)'!$V$3:$V$12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2DD7-4F9F-B2BD-B6EDDCE5B69D}"/>
            </c:ext>
          </c:extLst>
        </c:ser>
        <c:ser>
          <c:idx val="20"/>
          <c:order val="20"/>
          <c:invertIfNegative val="0"/>
          <c:cat>
            <c:strRef>
              <c:f>'ženy (data 2014)'!$B$3:$B$12</c:f>
              <c:strCache>
                <c:ptCount val="10"/>
                <c:pt idx="0">
                  <c:v>Odborní administrativní pracovníci a asistenti</c:v>
                </c:pt>
                <c:pt idx="1">
                  <c:v>Montážní dělníci výrobků a zařízení</c:v>
                </c:pt>
                <c:pt idx="2">
                  <c:v>Odborní pracovníci v ekonomických a příbuzných oborech</c:v>
                </c:pt>
                <c:pt idx="3">
                  <c:v>Provozovatelé maloobchodních a velkoobchodních prodejen, prodavači a příbuzní pracovníci v prodejnách</c:v>
                </c:pt>
                <c:pt idx="4">
                  <c:v>Specialisté v oblasti financí</c:v>
                </c:pt>
                <c:pt idx="5">
                  <c:v>Pracovníci osobní péče ve zdravotní a sociální oblasti</c:v>
                </c:pt>
                <c:pt idx="6">
                  <c:v>Pokladníci a prodavači vstupenek a jízdenek</c:v>
                </c:pt>
                <c:pt idx="7">
                  <c:v>Sekretáři (všeobecní)</c:v>
                </c:pt>
                <c:pt idx="8">
                  <c:v>Ostatní úředníci</c:v>
                </c:pt>
                <c:pt idx="9">
                  <c:v>Zdravotničtí a farmaceutičtí technici a laboranti </c:v>
                </c:pt>
              </c:strCache>
            </c:strRef>
          </c:cat>
          <c:val>
            <c:numRef>
              <c:f>'ženy (data 2014)'!$W$3:$W$12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2DD7-4F9F-B2BD-B6EDDCE5B69D}"/>
            </c:ext>
          </c:extLst>
        </c:ser>
        <c:ser>
          <c:idx val="21"/>
          <c:order val="21"/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strRef>
              <c:f>'ženy (data 2014)'!$B$3:$B$12</c:f>
              <c:strCache>
                <c:ptCount val="10"/>
                <c:pt idx="0">
                  <c:v>Odborní administrativní pracovníci a asistenti</c:v>
                </c:pt>
                <c:pt idx="1">
                  <c:v>Montážní dělníci výrobků a zařízení</c:v>
                </c:pt>
                <c:pt idx="2">
                  <c:v>Odborní pracovníci v ekonomických a příbuzných oborech</c:v>
                </c:pt>
                <c:pt idx="3">
                  <c:v>Provozovatelé maloobchodních a velkoobchodních prodejen, prodavači a příbuzní pracovníci v prodejnách</c:v>
                </c:pt>
                <c:pt idx="4">
                  <c:v>Specialisté v oblasti financí</c:v>
                </c:pt>
                <c:pt idx="5">
                  <c:v>Pracovníci osobní péče ve zdravotní a sociální oblasti</c:v>
                </c:pt>
                <c:pt idx="6">
                  <c:v>Pokladníci a prodavači vstupenek a jízdenek</c:v>
                </c:pt>
                <c:pt idx="7">
                  <c:v>Sekretáři (všeobecní)</c:v>
                </c:pt>
                <c:pt idx="8">
                  <c:v>Ostatní úředníci</c:v>
                </c:pt>
                <c:pt idx="9">
                  <c:v>Zdravotničtí a farmaceutičtí technici a laboranti </c:v>
                </c:pt>
              </c:strCache>
            </c:strRef>
          </c:cat>
          <c:val>
            <c:numRef>
              <c:f>'ženy (data 2014)'!$X$3:$X$12</c:f>
              <c:numCache>
                <c:formatCode>#,##0</c:formatCode>
                <c:ptCount val="10"/>
                <c:pt idx="0">
                  <c:v>31893.966170463231</c:v>
                </c:pt>
                <c:pt idx="1">
                  <c:v>24281.854893558215</c:v>
                </c:pt>
                <c:pt idx="2">
                  <c:v>18602.52203293694</c:v>
                </c:pt>
                <c:pt idx="3">
                  <c:v>18064.431668232475</c:v>
                </c:pt>
                <c:pt idx="4">
                  <c:v>11490.823056846366</c:v>
                </c:pt>
                <c:pt idx="5">
                  <c:v>10665.906669823522</c:v>
                </c:pt>
                <c:pt idx="6">
                  <c:v>9853.0406814020826</c:v>
                </c:pt>
                <c:pt idx="7">
                  <c:v>9758.2172391497916</c:v>
                </c:pt>
                <c:pt idx="8">
                  <c:v>9738.2708834574478</c:v>
                </c:pt>
                <c:pt idx="9">
                  <c:v>8620.4227009802089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2DD7-4F9F-B2BD-B6EDDCE5B6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488192"/>
        <c:axId val="128489728"/>
      </c:barChart>
      <c:catAx>
        <c:axId val="12848819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low"/>
        <c:spPr>
          <a:ln>
            <a:noFill/>
          </a:ln>
        </c:spPr>
        <c:crossAx val="128489728"/>
        <c:crosses val="autoZero"/>
        <c:auto val="1"/>
        <c:lblAlgn val="ctr"/>
        <c:lblOffset val="100"/>
        <c:noMultiLvlLbl val="0"/>
      </c:catAx>
      <c:valAx>
        <c:axId val="128489728"/>
        <c:scaling>
          <c:orientation val="minMax"/>
        </c:scaling>
        <c:delete val="0"/>
        <c:axPos val="t"/>
        <c:majorGridlines>
          <c:spPr>
            <a:ln>
              <a:solidFill>
                <a:schemeClr val="bg1">
                  <a:lumMod val="75000"/>
                  <a:alpha val="81000"/>
                </a:schemeClr>
              </a:solidFill>
            </a:ln>
          </c:spPr>
        </c:majorGridlines>
        <c:numFmt formatCode="#,##0" sourceLinked="1"/>
        <c:majorTickMark val="none"/>
        <c:minorTickMark val="none"/>
        <c:tickLblPos val="high"/>
        <c:spPr>
          <a:ln>
            <a:noFill/>
          </a:ln>
        </c:spPr>
        <c:crossAx val="128488192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0.44664</cdr:x>
      <cdr:y>0.07386</cdr:y>
    </cdr:from>
    <cdr:to>
      <cdr:x>0.56845</cdr:x>
      <cdr:y>0.19695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3960440" y="216024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cs-CZ" sz="1800" dirty="0" smtClean="0"/>
            <a:t>muži</a:t>
          </a:r>
          <a:endParaRPr lang="en-GB" sz="18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73CBF-06BE-48A9-9F53-F3D407BC315C}" type="datetimeFigureOut">
              <a:rPr lang="cs-CZ" smtClean="0"/>
              <a:t>28.6.2017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F27C2-572C-44D5-BE0B-1934334C8C1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1977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27EF8-22C9-439C-957C-CA8BF4D16CC1}" type="datetimeFigureOut">
              <a:rPr lang="cs-CZ" smtClean="0"/>
              <a:t>28.6.2017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AB879-5C37-4827-A36D-79E88368D86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8951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AB879-5C37-4827-A36D-79E88368D86C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7689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For every</a:t>
            </a:r>
            <a:r>
              <a:rPr lang="cs-CZ" baseline="0" dirty="0" smtClean="0"/>
              <a:t> 2 curently existing jobs created as a result of digitalisation, there will be 5 existing jobs destructed. However, this ration does not take into account new professions that will arise due to digitalization</a:t>
            </a:r>
            <a:r>
              <a:rPr lang="en-US" baseline="0" dirty="0" smtClean="0"/>
              <a:t> in the future</a:t>
            </a:r>
            <a:r>
              <a:rPr lang="cs-CZ" baseline="0" dirty="0" smtClean="0"/>
              <a:t>.  </a:t>
            </a:r>
            <a:r>
              <a:rPr lang="en-GB" baseline="0" noProof="0" dirty="0" smtClean="0"/>
              <a:t>Women got out of the financial crisis in a significantly better way than men</a:t>
            </a:r>
            <a:r>
              <a:rPr lang="cs-CZ" baseline="0" dirty="0" smtClean="0"/>
              <a:t>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AB879-5C37-4827-A36D-79E88368D86C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9005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9069-40EF-4D83-B2E3-3BC7F7D650EF}" type="datetimeFigureOut">
              <a:rPr lang="cs-CZ" smtClean="0"/>
              <a:t>28.6.2017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21E6-7287-4BBC-A411-03BA3629898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2131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9069-40EF-4D83-B2E3-3BC7F7D650EF}" type="datetimeFigureOut">
              <a:rPr lang="cs-CZ" smtClean="0"/>
              <a:t>28.6.2017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21E6-7287-4BBC-A411-03BA3629898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9575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9069-40EF-4D83-B2E3-3BC7F7D650EF}" type="datetimeFigureOut">
              <a:rPr lang="cs-CZ" smtClean="0"/>
              <a:t>28.6.2017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21E6-7287-4BBC-A411-03BA3629898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2904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0363" indent="-344488">
              <a:tabLst/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  <a:lvl2pPr marL="806450" indent="-395288">
              <a:buFont typeface=".HiraKakuInterface-W3" charset="-128"/>
              <a:buChar char="⇒"/>
              <a:tabLst/>
              <a:defRPr b="0" i="0">
                <a:latin typeface="Calibri Light" charset="0"/>
                <a:ea typeface="Calibri Light" charset="0"/>
                <a:cs typeface="Calibri Light" charset="0"/>
              </a:defRPr>
            </a:lvl2pPr>
            <a:lvl3pPr marL="1028700" indent="-307975">
              <a:tabLst/>
              <a:defRPr b="0" i="0"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b="0" i="0">
                <a:latin typeface="Calibri Light" charset="0"/>
                <a:ea typeface="Calibri Light" charset="0"/>
                <a:cs typeface="Calibri Light" charset="0"/>
              </a:defRPr>
            </a:lvl4pPr>
            <a:lvl5pPr>
              <a:defRPr b="0" i="0">
                <a:latin typeface="Calibri Light" charset="0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9069-40EF-4D83-B2E3-3BC7F7D650EF}" type="datetimeFigureOut">
              <a:rPr lang="cs-CZ" smtClean="0"/>
              <a:t>28.6.2017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21E6-7287-4BBC-A411-03BA3629898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7160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9069-40EF-4D83-B2E3-3BC7F7D650EF}" type="datetimeFigureOut">
              <a:rPr lang="cs-CZ" smtClean="0"/>
              <a:t>28.6.2017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21E6-7287-4BBC-A411-03BA3629898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2539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9069-40EF-4D83-B2E3-3BC7F7D650EF}" type="datetimeFigureOut">
              <a:rPr lang="cs-CZ" smtClean="0"/>
              <a:t>28.6.2017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21E6-7287-4BBC-A411-03BA3629898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3631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4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9069-40EF-4D83-B2E3-3BC7F7D650EF}" type="datetimeFigureOut">
              <a:rPr lang="cs-CZ" smtClean="0"/>
              <a:t>28.6.2017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21E6-7287-4BBC-A411-03BA3629898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559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9069-40EF-4D83-B2E3-3BC7F7D650EF}" type="datetimeFigureOut">
              <a:rPr lang="cs-CZ" smtClean="0"/>
              <a:t>28.6.2017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21E6-7287-4BBC-A411-03BA3629898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3012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9069-40EF-4D83-B2E3-3BC7F7D650EF}" type="datetimeFigureOut">
              <a:rPr lang="cs-CZ" smtClean="0"/>
              <a:t>28.6.2017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21E6-7287-4BBC-A411-03BA3629898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7972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1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9069-40EF-4D83-B2E3-3BC7F7D650EF}" type="datetimeFigureOut">
              <a:rPr lang="cs-CZ" smtClean="0"/>
              <a:t>28.6.2017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21E6-7287-4BBC-A411-03BA3629898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662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1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9069-40EF-4D83-B2E3-3BC7F7D650EF}" type="datetimeFigureOut">
              <a:rPr lang="cs-CZ" smtClean="0"/>
              <a:t>28.6.2017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21E6-7287-4BBC-A411-03BA3629898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5571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60363" lvl="0" indent="-344488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.AppleSystemUIFont" charset="-120"/>
              <a:buChar char="-"/>
              <a:tabLst/>
            </a:pPr>
            <a:r>
              <a:rPr lang="en-US" dirty="0" smtClean="0"/>
              <a:t>Click to edit Master text styles</a:t>
            </a:r>
          </a:p>
          <a:p>
            <a:pPr marL="806450" lvl="1" indent="-3952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.AppleSystemUIFont" charset="-120"/>
              <a:buChar char="-"/>
              <a:tabLst/>
            </a:pPr>
            <a:r>
              <a:rPr lang="en-US" dirty="0" smtClean="0"/>
              <a:t>Second level</a:t>
            </a:r>
          </a:p>
          <a:p>
            <a:pPr marL="1028700" lvl="2" indent="-3079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.AppleSystemUIFont" charset="-120"/>
              <a:buChar char="-"/>
              <a:tabLst/>
            </a:pPr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49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29069-40EF-4D83-B2E3-3BC7F7D650EF}" type="datetimeFigureOut">
              <a:rPr lang="cs-CZ" smtClean="0"/>
              <a:t>28.6.2017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221E6-7287-4BBC-A411-03BA3629898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622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87375" indent="-571500" algn="l" defTabSz="685800" rtl="0" eaLnBrk="1" latinLnBrk="0" hangingPunct="1">
        <a:lnSpc>
          <a:spcPct val="90000"/>
        </a:lnSpc>
        <a:spcBef>
          <a:spcPts val="750"/>
        </a:spcBef>
        <a:buFont typeface=".AppleSystemUIFont" charset="-120"/>
        <a:buChar char="-"/>
        <a:defRPr lang="en-US" sz="3600" b="0" i="0" kern="1200" dirty="0" smtClean="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1pPr>
      <a:lvl2pPr marL="868362" indent="-457200" algn="l" defTabSz="685800" rtl="0" eaLnBrk="1" latinLnBrk="0" hangingPunct="1">
        <a:lnSpc>
          <a:spcPct val="90000"/>
        </a:lnSpc>
        <a:spcBef>
          <a:spcPts val="375"/>
        </a:spcBef>
        <a:buFont typeface="Wingdings" charset="2"/>
        <a:buChar char="Ø"/>
        <a:defRPr lang="en-US" sz="3200" b="0" i="0" kern="1200" dirty="0" smtClean="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2pPr>
      <a:lvl3pPr marL="1063625" indent="-342900" algn="l" defTabSz="685800" rtl="0" eaLnBrk="1" latinLnBrk="0" hangingPunct="1">
        <a:lnSpc>
          <a:spcPct val="90000"/>
        </a:lnSpc>
        <a:spcBef>
          <a:spcPts val="375"/>
        </a:spcBef>
        <a:buFont typeface=".AppleSystemUIFont" charset="-120"/>
        <a:buChar char="-"/>
        <a:defRPr lang="en-US" sz="2400" b="0" i="0" kern="1200" dirty="0" smtClean="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3pPr>
      <a:lvl4pPr marL="1200150" indent="-423450" algn="l" defTabSz="685800" rtl="0" eaLnBrk="1" latinLnBrk="0" hangingPunct="1">
        <a:lnSpc>
          <a:spcPct val="90000"/>
        </a:lnSpc>
        <a:spcBef>
          <a:spcPts val="375"/>
        </a:spcBef>
        <a:buFont typeface=".AppleSystemUIFont" charset="-120"/>
        <a:buChar char="-"/>
        <a:defRPr sz="20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4pPr>
      <a:lvl5pPr marL="1543050" indent="-423450" algn="l" defTabSz="685800" rtl="0" eaLnBrk="1" latinLnBrk="0" hangingPunct="1">
        <a:lnSpc>
          <a:spcPct val="90000"/>
        </a:lnSpc>
        <a:spcBef>
          <a:spcPts val="375"/>
        </a:spcBef>
        <a:buFont typeface=".AppleSystemUIFont" charset="-120"/>
        <a:buChar char="-"/>
        <a:defRPr sz="20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395535" y="2708920"/>
            <a:ext cx="8496946" cy="3384376"/>
          </a:xfrm>
        </p:spPr>
        <p:txBody>
          <a:bodyPr>
            <a:noAutofit/>
          </a:bodyPr>
          <a:lstStyle/>
          <a:p>
            <a:pPr algn="r">
              <a:lnSpc>
                <a:spcPct val="115000"/>
              </a:lnSpc>
              <a:spcAft>
                <a:spcPts val="600"/>
              </a:spcAft>
            </a:pPr>
            <a:r>
              <a:rPr lang="cs-CZ" sz="1400" dirty="0" smtClean="0">
                <a:solidFill>
                  <a:srgbClr val="262626"/>
                </a:solidFill>
                <a:ea typeface="Calibri"/>
                <a:cs typeface="Times New Roman"/>
              </a:rPr>
              <a:t/>
            </a:r>
            <a:br>
              <a:rPr lang="cs-CZ" sz="1400" dirty="0" smtClean="0">
                <a:solidFill>
                  <a:srgbClr val="262626"/>
                </a:solidFill>
                <a:ea typeface="Calibri"/>
                <a:cs typeface="Times New Roman"/>
              </a:rPr>
            </a:br>
            <a:r>
              <a:rPr lang="cs-CZ" sz="2400" dirty="0" smtClean="0">
                <a:solidFill>
                  <a:srgbClr val="1F497D"/>
                </a:solidFill>
                <a:ea typeface="Calibri"/>
                <a:cs typeface="Times New Roman"/>
              </a:rPr>
              <a:t>Vliv digitalizace na trh práce v kontextu rovnosti žen a mužů</a:t>
            </a:r>
            <a:r>
              <a:rPr lang="en-GB" sz="2400" b="1" dirty="0" smtClean="0">
                <a:solidFill>
                  <a:srgbClr val="1F497D"/>
                </a:solidFill>
                <a:ea typeface="Calibri"/>
                <a:cs typeface="Times New Roman"/>
              </a:rPr>
              <a:t/>
            </a:r>
            <a:br>
              <a:rPr lang="en-GB" sz="2400" b="1" dirty="0" smtClean="0">
                <a:solidFill>
                  <a:srgbClr val="1F497D"/>
                </a:solidFill>
                <a:ea typeface="Calibri"/>
                <a:cs typeface="Times New Roman"/>
              </a:rPr>
            </a:br>
            <a:r>
              <a:rPr lang="en-GB" sz="2400" b="1" dirty="0" smtClean="0">
                <a:solidFill>
                  <a:srgbClr val="1F497D"/>
                </a:solidFill>
                <a:ea typeface="Calibri"/>
                <a:cs typeface="Times New Roman"/>
              </a:rPr>
              <a:t/>
            </a:r>
            <a:br>
              <a:rPr lang="en-GB" sz="2400" b="1" dirty="0" smtClean="0">
                <a:solidFill>
                  <a:srgbClr val="1F497D"/>
                </a:solidFill>
                <a:ea typeface="Calibri"/>
                <a:cs typeface="Times New Roman"/>
              </a:rPr>
            </a:br>
            <a:r>
              <a:rPr lang="cs-CZ" sz="2400" b="1" dirty="0" smtClean="0">
                <a:solidFill>
                  <a:srgbClr val="1F497D"/>
                </a:solidFill>
                <a:ea typeface="Calibri"/>
                <a:cs typeface="Times New Roman"/>
              </a:rPr>
              <a:t/>
            </a:r>
            <a:br>
              <a:rPr lang="cs-CZ" sz="2400" b="1" dirty="0" smtClean="0">
                <a:solidFill>
                  <a:srgbClr val="1F497D"/>
                </a:solidFill>
                <a:ea typeface="Calibri"/>
                <a:cs typeface="Times New Roman"/>
              </a:rPr>
            </a:br>
            <a:r>
              <a:rPr lang="cs-CZ" sz="1800" b="1" dirty="0" smtClean="0">
                <a:solidFill>
                  <a:srgbClr val="1F497D"/>
                </a:solidFill>
                <a:ea typeface="Calibri"/>
                <a:cs typeface="Times New Roman"/>
              </a:rPr>
              <a:t/>
            </a:r>
            <a:br>
              <a:rPr lang="cs-CZ" sz="1800" b="1" dirty="0" smtClean="0">
                <a:solidFill>
                  <a:srgbClr val="1F497D"/>
                </a:solidFill>
                <a:ea typeface="Calibri"/>
                <a:cs typeface="Times New Roman"/>
              </a:rPr>
            </a:br>
            <a:r>
              <a:rPr lang="cs-CZ" sz="1800" b="1" dirty="0" smtClean="0">
                <a:solidFill>
                  <a:srgbClr val="1F497D"/>
                </a:solidFill>
                <a:ea typeface="Calibri"/>
                <a:cs typeface="Times New Roman"/>
              </a:rPr>
              <a:t/>
            </a:r>
            <a:br>
              <a:rPr lang="cs-CZ" sz="1800" b="1" dirty="0" smtClean="0">
                <a:solidFill>
                  <a:srgbClr val="1F497D"/>
                </a:solidFill>
                <a:ea typeface="Calibri"/>
                <a:cs typeface="Times New Roman"/>
              </a:rPr>
            </a:br>
            <a:r>
              <a:rPr lang="cs-CZ" sz="1400" dirty="0" smtClean="0">
                <a:solidFill>
                  <a:srgbClr val="262626"/>
                </a:solidFill>
                <a:ea typeface="Calibri"/>
                <a:cs typeface="Times New Roman"/>
              </a:rPr>
              <a:t/>
            </a:r>
            <a:br>
              <a:rPr lang="cs-CZ" sz="1400" dirty="0" smtClean="0">
                <a:solidFill>
                  <a:srgbClr val="262626"/>
                </a:solidFill>
                <a:ea typeface="Calibri"/>
                <a:cs typeface="Times New Roman"/>
              </a:rPr>
            </a:br>
            <a:endParaRPr lang="cs-CZ" sz="1400" dirty="0"/>
          </a:p>
        </p:txBody>
      </p:sp>
      <p:sp>
        <p:nvSpPr>
          <p:cNvPr id="2" name="Rectangle 1"/>
          <p:cNvSpPr/>
          <p:nvPr/>
        </p:nvSpPr>
        <p:spPr>
          <a:xfrm>
            <a:off x="-1452" y="756084"/>
            <a:ext cx="5509555" cy="40466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>
                <a:latin typeface="+mj-lt"/>
                <a:ea typeface="Calibri" charset="0"/>
                <a:cs typeface="Calibri" charset="0"/>
              </a:rPr>
              <a:t> </a:t>
            </a:r>
            <a:r>
              <a:rPr lang="cs-CZ" dirty="0" smtClean="0">
                <a:latin typeface="+mj-lt"/>
                <a:ea typeface="Calibri" charset="0"/>
                <a:cs typeface="Calibri" charset="0"/>
              </a:rPr>
              <a:t>Oddělení strategií a trendů EU, Úřad vlády ČR</a:t>
            </a:r>
            <a:endParaRPr lang="en-GB" dirty="0">
              <a:latin typeface="+mj-lt"/>
              <a:ea typeface="Calibri" charset="0"/>
              <a:cs typeface="Calibri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56176" y="5805264"/>
            <a:ext cx="2987824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+mj-lt"/>
              </a:rPr>
              <a:t>Ing. Patrik </a:t>
            </a:r>
            <a:r>
              <a:rPr lang="cs-CZ" dirty="0" err="1" smtClean="0">
                <a:latin typeface="+mj-lt"/>
              </a:rPr>
              <a:t>Haratyk</a:t>
            </a:r>
            <a:r>
              <a:rPr lang="cs-CZ" dirty="0" smtClean="0">
                <a:latin typeface="+mj-lt"/>
              </a:rPr>
              <a:t>, MA</a:t>
            </a:r>
            <a:endParaRPr lang="cs-CZ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412776"/>
            <a:ext cx="2232249" cy="81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89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404665"/>
            <a:ext cx="7848872" cy="1080119"/>
          </a:xfrm>
        </p:spPr>
        <p:txBody>
          <a:bodyPr>
            <a:normAutofit/>
          </a:bodyPr>
          <a:lstStyle/>
          <a:p>
            <a:r>
              <a:rPr lang="cs-CZ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10 nejvíce digitalizací ohrožených typicky mužských profesí v ČR (v tisících)</a:t>
            </a:r>
            <a:endParaRPr lang="cs-CZ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996844" y="6462627"/>
            <a:ext cx="10009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Source: Model.</a:t>
            </a:r>
            <a:endParaRPr lang="cs-CZ" sz="1000" dirty="0"/>
          </a:p>
        </p:txBody>
      </p:sp>
      <p:graphicFrame>
        <p:nvGraphicFramePr>
          <p:cNvPr id="7" name="Graf 6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00000000-0008-0000-0A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5001475"/>
              </p:ext>
            </p:extLst>
          </p:nvPr>
        </p:nvGraphicFramePr>
        <p:xfrm>
          <a:off x="539552" y="2060848"/>
          <a:ext cx="7957783" cy="3747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6948264" y="3933056"/>
            <a:ext cx="1048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muži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746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488832" cy="1080120"/>
          </a:xfrm>
        </p:spPr>
        <p:txBody>
          <a:bodyPr>
            <a:normAutofit/>
          </a:bodyPr>
          <a:lstStyle/>
          <a:p>
            <a:r>
              <a:rPr lang="cs-CZ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10 nejvíce digitalizací ohrožených typicky ženských profesí v ČR(v tisících) </a:t>
            </a:r>
            <a:endParaRPr lang="cs-CZ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525344"/>
            <a:ext cx="1152525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Graf 5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00000000-0008-0000-0B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2677165"/>
              </p:ext>
            </p:extLst>
          </p:nvPr>
        </p:nvGraphicFramePr>
        <p:xfrm>
          <a:off x="467544" y="2060848"/>
          <a:ext cx="820891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7020272" y="371703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  ženy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203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Závěry a doporučení</a:t>
            </a:r>
            <a:endParaRPr lang="en-GB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1" y="1412776"/>
            <a:ext cx="7886700" cy="5112568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Digitalizace bude </a:t>
            </a:r>
            <a:r>
              <a:rPr lang="cs-CZ" sz="2400" u="sng" dirty="0" smtClean="0"/>
              <a:t>odpovědná za kreaci a destrukci</a:t>
            </a:r>
            <a:r>
              <a:rPr lang="cs-CZ" sz="2400" dirty="0" smtClean="0"/>
              <a:t> pracovních míst.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Zatímco </a:t>
            </a:r>
            <a:r>
              <a:rPr lang="cs-CZ" sz="2400" u="sng" dirty="0" smtClean="0"/>
              <a:t>destrukce</a:t>
            </a:r>
            <a:r>
              <a:rPr lang="cs-CZ" sz="2400" dirty="0" smtClean="0"/>
              <a:t> bude probíhat </a:t>
            </a:r>
            <a:r>
              <a:rPr lang="cs-CZ" sz="2400" u="sng" dirty="0" smtClean="0"/>
              <a:t>bez přičinění státu samovolně</a:t>
            </a:r>
            <a:r>
              <a:rPr lang="cs-CZ" sz="2400" dirty="0" smtClean="0"/>
              <a:t>, </a:t>
            </a:r>
            <a:r>
              <a:rPr lang="cs-CZ" sz="2400" u="sng" dirty="0" smtClean="0"/>
              <a:t>kreaci</a:t>
            </a:r>
            <a:r>
              <a:rPr lang="cs-CZ" sz="2400" dirty="0" smtClean="0"/>
              <a:t> pracovních míst je třeba </a:t>
            </a:r>
            <a:r>
              <a:rPr lang="cs-CZ" sz="2400" u="sng" dirty="0" smtClean="0"/>
              <a:t>aktivně podporovat</a:t>
            </a:r>
            <a:r>
              <a:rPr lang="cs-CZ" sz="2400" dirty="0" smtClean="0"/>
              <a:t> vhodnými konkrétně zaměřenými kroky a politikami (Aliance Společnost 4,0?).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Digitalizace bude mít </a:t>
            </a:r>
            <a:r>
              <a:rPr lang="cs-CZ" sz="2400" u="sng" dirty="0" smtClean="0"/>
              <a:t>redistribuční efekt </a:t>
            </a:r>
            <a:r>
              <a:rPr lang="cs-CZ" sz="2400" dirty="0" smtClean="0"/>
              <a:t>vzhledem </a:t>
            </a:r>
            <a:r>
              <a:rPr lang="cs-CZ" sz="2400" u="sng" dirty="0" smtClean="0"/>
              <a:t>k profesím jí nepřímo ovlivněným.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Hospodářsky rozvinutější regiony budou vesměs těžit z digitalizace. </a:t>
            </a:r>
            <a:r>
              <a:rPr lang="cs-CZ" sz="2400" u="sng" dirty="0" smtClean="0"/>
              <a:t>Rizika digitalizace </a:t>
            </a:r>
            <a:r>
              <a:rPr lang="cs-CZ" sz="2400" dirty="0" smtClean="0"/>
              <a:t>pro trh práce budou </a:t>
            </a:r>
            <a:r>
              <a:rPr lang="cs-CZ" sz="2400" u="sng" dirty="0" smtClean="0"/>
              <a:t>posílená zejména v méně vyspělých regionech</a:t>
            </a:r>
            <a:r>
              <a:rPr lang="cs-CZ" sz="24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Za každá </a:t>
            </a:r>
            <a:r>
              <a:rPr lang="cs-CZ" sz="2400" u="sng" dirty="0" smtClean="0"/>
              <a:t>2 pracovní místa vytvořená </a:t>
            </a:r>
            <a:r>
              <a:rPr lang="cs-CZ" sz="2400" dirty="0" smtClean="0"/>
              <a:t>důsledkem digitalizace zanikne v ČR v izolovaném efektu </a:t>
            </a:r>
            <a:r>
              <a:rPr lang="cs-CZ" sz="2400" u="sng" dirty="0" smtClean="0"/>
              <a:t>5 pracovních míst</a:t>
            </a:r>
            <a:r>
              <a:rPr lang="cs-CZ" sz="2400" dirty="0" smtClean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u="sng" dirty="0" smtClean="0"/>
              <a:t>Rozložení rizika  </a:t>
            </a:r>
            <a:r>
              <a:rPr lang="cs-CZ" sz="2400" dirty="0" smtClean="0"/>
              <a:t>vyvolaného digitalizací  bude v EU </a:t>
            </a:r>
            <a:r>
              <a:rPr lang="cs-CZ" sz="2400" u="sng" dirty="0" smtClean="0"/>
              <a:t>různorodé vzhledem k existujícím regionálním disparitám</a:t>
            </a:r>
            <a:r>
              <a:rPr lang="cs-CZ" sz="2400" dirty="0" smtClean="0"/>
              <a:t> (SZ vs. JV). ČR bude v tomto ohledu ohrožena mírně nadprůměrně v porovnání s EU jako celkem. </a:t>
            </a: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208155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Závěry a doporučení</a:t>
            </a:r>
            <a:endParaRPr lang="en-GB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08912" cy="5256584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Digitalizace bude mít </a:t>
            </a:r>
            <a:r>
              <a:rPr lang="cs-CZ" u="sng" dirty="0" smtClean="0"/>
              <a:t>podobný dopad na práci mužů a žen</a:t>
            </a:r>
            <a:r>
              <a:rPr lang="cs-CZ" dirty="0" smtClean="0"/>
              <a:t>. O něco </a:t>
            </a:r>
            <a:r>
              <a:rPr lang="cs-CZ" u="sng" dirty="0" smtClean="0"/>
              <a:t>více mužských profesí zanikne </a:t>
            </a:r>
            <a:r>
              <a:rPr lang="cs-CZ" dirty="0" smtClean="0"/>
              <a:t>její důsledkem.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Nejvíce ohrožené profese digitalizací u obou pohlaví budou především ty, jež mají </a:t>
            </a:r>
            <a:r>
              <a:rPr lang="cs-CZ" u="sng" dirty="0" smtClean="0"/>
              <a:t>povahu jednoduchých manuálních úkonů či </a:t>
            </a:r>
            <a:r>
              <a:rPr lang="cs-CZ" u="sng" dirty="0" err="1" smtClean="0"/>
              <a:t>repetitivních</a:t>
            </a:r>
            <a:r>
              <a:rPr lang="cs-CZ" u="sng" dirty="0" smtClean="0"/>
              <a:t> administrativních prací</a:t>
            </a:r>
            <a:r>
              <a:rPr lang="en-GB" dirty="0" smtClean="0"/>
              <a:t>.</a:t>
            </a:r>
            <a:endParaRPr lang="en-GB" dirty="0" smtClean="0"/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Pokud vezmeme v potaz budoucí vývoj na trhu práce, je předvídatelné, že </a:t>
            </a:r>
            <a:r>
              <a:rPr lang="cs-CZ" u="sng" dirty="0" smtClean="0"/>
              <a:t>mnohem více mužských profesí bude ovlivněno digitalizací,</a:t>
            </a:r>
            <a:r>
              <a:rPr lang="cs-CZ" dirty="0" smtClean="0"/>
              <a:t> a to jak v pozitivním</a:t>
            </a:r>
            <a:r>
              <a:rPr lang="cs-CZ" dirty="0" smtClean="0"/>
              <a:t>, tak negativním smyslu.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Důsledkem demografických změn budou ženy mít prospěch zejména z </a:t>
            </a:r>
            <a:r>
              <a:rPr lang="cs-CZ" u="sng" dirty="0" smtClean="0"/>
              <a:t>vysoké poptávky po profesích v pečovatelství a zdravotnictví</a:t>
            </a:r>
            <a:r>
              <a:rPr lang="en-GB" dirty="0" smtClean="0"/>
              <a:t>. </a:t>
            </a:r>
            <a:r>
              <a:rPr lang="cs-CZ" dirty="0" smtClean="0"/>
              <a:t>Tyto profese však budou záviset na kapacitě státu vybírat v novém ekonomickém prostředí efektivně daně.</a:t>
            </a:r>
            <a:endParaRPr lang="en-GB" dirty="0" smtClean="0"/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Vlivy digitalizace na pracovní trh budou tedy provázány s </a:t>
            </a:r>
            <a:r>
              <a:rPr lang="cs-CZ" u="sng" dirty="0" smtClean="0"/>
              <a:t>celkovou kapacitou státu vyrovnávat se změnami </a:t>
            </a:r>
            <a:r>
              <a:rPr lang="cs-CZ" dirty="0" smtClean="0"/>
              <a:t>(reinvestice z FDI, reformy vzdělávání a soc. systému, nastavení vhodné struktury pracovních sil)</a:t>
            </a:r>
            <a:r>
              <a:rPr lang="en-GB" dirty="0" smtClean="0"/>
              <a:t>.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69117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259632" y="2852936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07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15616" y="548680"/>
            <a:ext cx="6858000" cy="506437"/>
          </a:xfrm>
        </p:spPr>
        <p:txBody>
          <a:bodyPr>
            <a:normAutofit/>
          </a:bodyPr>
          <a:lstStyle/>
          <a:p>
            <a:r>
              <a:rPr lang="cs-CZ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Úvod</a:t>
            </a:r>
            <a:endParaRPr lang="cs-CZ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1556792"/>
            <a:ext cx="8064896" cy="4824536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u="sng" dirty="0" smtClean="0"/>
              <a:t>Digitalizace</a:t>
            </a:r>
            <a:r>
              <a:rPr lang="cs-CZ" sz="2000" dirty="0" smtClean="0"/>
              <a:t> - akcelerace automatizace práce a nahrazování práce kapitálem využívajícím ICT.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 smtClean="0"/>
              <a:t>Sledování dopadu digitalizace na trh práce v ČR a EU.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u="sng" dirty="0" smtClean="0"/>
              <a:t>Analýza kreační a destruktivní dynamiky pracovních míst </a:t>
            </a:r>
            <a:r>
              <a:rPr lang="cs-CZ" sz="2000" dirty="0" smtClean="0"/>
              <a:t>na českém trhu práce založená na datech o vývoji profesní struktury české ekonomiky (přes 5 mil. ekonomicky aktivního obyvatelstva) dle CZ-ISCO.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u="sng" dirty="0" smtClean="0"/>
              <a:t>Index rizika digitalizace </a:t>
            </a:r>
            <a:r>
              <a:rPr lang="cs-CZ" sz="2000" dirty="0" smtClean="0"/>
              <a:t>– škála popisující úroveň ohrožení současných profesí dopady digitalizace v blízké budoucnosti (do r. 2030).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u="sng" dirty="0" smtClean="0"/>
              <a:t>Izolovaný efekt </a:t>
            </a:r>
            <a:r>
              <a:rPr lang="cs-CZ" sz="2000" dirty="0" smtClean="0"/>
              <a:t>– zahrnuty jen dnes existující profese, analýza nebere v potaz ty, které vzniknou zcela nově. Očištěno od strukturálních vlivů.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u="sng" dirty="0" smtClean="0"/>
              <a:t>Redistribuční efekt </a:t>
            </a:r>
            <a:r>
              <a:rPr lang="cs-CZ" sz="2000" dirty="0" smtClean="0"/>
              <a:t>digitalizace na kategorie profesí, které budou digitalizací nepřímo ovlivněny, </a:t>
            </a:r>
            <a:r>
              <a:rPr lang="cs-CZ" sz="2000" u="sng" dirty="0" smtClean="0"/>
              <a:t>není zahrnut </a:t>
            </a:r>
            <a:r>
              <a:rPr lang="cs-CZ" sz="2000" dirty="0" smtClean="0"/>
              <a:t>v modelových odhadech.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 smtClean="0"/>
              <a:t>Výsledek: </a:t>
            </a:r>
            <a:r>
              <a:rPr lang="cs-CZ" sz="2000" u="sng" dirty="0" smtClean="0"/>
              <a:t>čistý efekt dopadu digitalizace</a:t>
            </a:r>
            <a:r>
              <a:rPr lang="cs-CZ" sz="2000" dirty="0" smtClean="0"/>
              <a:t> (bez strukturálních vlivů) na dnes existující profese.</a:t>
            </a:r>
          </a:p>
          <a:p>
            <a:pPr algn="l"/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180030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9"/>
          <p:cNvPicPr/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1187625" y="1595981"/>
            <a:ext cx="6840760" cy="460851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992888" cy="864096"/>
          </a:xfrm>
        </p:spPr>
        <p:txBody>
          <a:bodyPr>
            <a:noAutofit/>
          </a:bodyPr>
          <a:lstStyle/>
          <a:p>
            <a:pPr algn="ctr"/>
            <a:r>
              <a:rPr lang="cs-CZ" sz="2400" b="0" dirty="0">
                <a:latin typeface="Arial" panose="020B0604020202020204" pitchFamily="34" charset="0"/>
                <a:cs typeface="Arial" panose="020B0604020202020204" pitchFamily="34" charset="0"/>
              </a:rPr>
              <a:t>EU dle regionů, v nichž dojde k ohrožení profesí výsledkem digitalizace (dle indexu ohrožení digitalizací)</a:t>
            </a:r>
            <a:endParaRPr lang="en-GB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812360" y="6402869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/>
              <a:t>Zdroj</a:t>
            </a:r>
            <a:r>
              <a:rPr lang="en-GB" sz="1000" dirty="0" smtClean="0"/>
              <a:t>: </a:t>
            </a:r>
            <a:r>
              <a:rPr lang="cs-CZ" sz="1000" dirty="0" smtClean="0"/>
              <a:t>Model.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54149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/>
          <p:nvPr/>
        </p:nvPicPr>
        <p:blipFill rotWithShape="1">
          <a:blip r:embed="rId2"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6" r="1353" b="1646"/>
          <a:stretch/>
        </p:blipFill>
        <p:spPr bwMode="auto">
          <a:xfrm>
            <a:off x="1187625" y="1307949"/>
            <a:ext cx="6768752" cy="46564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992888" cy="936104"/>
          </a:xfrm>
        </p:spPr>
        <p:txBody>
          <a:bodyPr>
            <a:noAutofit/>
          </a:bodyPr>
          <a:lstStyle/>
          <a:p>
            <a:pPr algn="ctr"/>
            <a:r>
              <a:rPr lang="cs-CZ" sz="2400" b="0" dirty="0">
                <a:latin typeface="Arial" panose="020B0604020202020204" pitchFamily="34" charset="0"/>
                <a:cs typeface="Arial" panose="020B0604020202020204" pitchFamily="34" charset="0"/>
              </a:rPr>
              <a:t>EU dle regionů, v nichž výsledkem digitalizace dojde ke zvýšení potenciálu kreace nových míst</a:t>
            </a:r>
            <a:endParaRPr lang="en-GB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740352" y="6406576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/>
              <a:t>Zdroj</a:t>
            </a:r>
            <a:r>
              <a:rPr lang="en-GB" sz="1000" dirty="0" smtClean="0"/>
              <a:t>: </a:t>
            </a:r>
            <a:r>
              <a:rPr lang="cs-CZ" sz="1000" dirty="0" smtClean="0"/>
              <a:t>Model</a:t>
            </a:r>
            <a:r>
              <a:rPr lang="cs-CZ" sz="1200" dirty="0" smtClean="0"/>
              <a:t>.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43028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Česko dle ohrožení pracovních míst digitalizací (dle indexu ohrožení digitalizací, NUTS II) </a:t>
            </a:r>
            <a:endParaRPr lang="cs-CZ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7460382" cy="406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453336"/>
            <a:ext cx="1152525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898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641"/>
            <a:ext cx="8424936" cy="1008111"/>
          </a:xfrm>
        </p:spPr>
        <p:txBody>
          <a:bodyPr>
            <a:normAutofit fontScale="90000"/>
          </a:bodyPr>
          <a:lstStyle/>
          <a:p>
            <a:r>
              <a:rPr lang="cs-CZ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Běžné procesy na českém pracovním trhu (2003-2015) vs. kreačně-destrukční model potenciálu digitalizace práce do 2030 (v % z celkové zaměstnanosti dle pohlaví) </a:t>
            </a:r>
            <a:endParaRPr lang="cs-CZ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3">
            <a:extLst>
              <a:ext uri="{FF2B5EF4-FFF2-40B4-BE49-F238E27FC236}">
                <a16:creationId xmlns:a16="http://schemas.microsoft.com/office/drawing/2014/main" xmlns="" id="{00000000-0008-0000-12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9543966"/>
              </p:ext>
            </p:extLst>
          </p:nvPr>
        </p:nvGraphicFramePr>
        <p:xfrm>
          <a:off x="179512" y="1213244"/>
          <a:ext cx="8701300" cy="2592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3491880" y="1215205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ženy</a:t>
            </a:r>
            <a:endParaRPr lang="en-GB" dirty="0"/>
          </a:p>
        </p:txBody>
      </p:sp>
      <p:graphicFrame>
        <p:nvGraphicFramePr>
          <p:cNvPr id="8" name="Chart 3">
            <a:extLst>
              <a:ext uri="{FF2B5EF4-FFF2-40B4-BE49-F238E27FC236}">
                <a16:creationId xmlns:a16="http://schemas.microsoft.com/office/drawing/2014/main" xmlns="" id="{80D1C67F-E616-49CF-BD45-7962EBB8BD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0869233"/>
              </p:ext>
            </p:extLst>
          </p:nvPr>
        </p:nvGraphicFramePr>
        <p:xfrm>
          <a:off x="179512" y="3789040"/>
          <a:ext cx="8867200" cy="2924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4610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99592" y="548680"/>
            <a:ext cx="7272808" cy="1008112"/>
          </a:xfrm>
        </p:spPr>
        <p:txBody>
          <a:bodyPr>
            <a:noAutofit/>
          </a:bodyPr>
          <a:lstStyle/>
          <a:p>
            <a:r>
              <a:rPr lang="cs-CZ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Předpokládaný podíl vzniklých a zaniklých pracovních míst v ČR v důsledku digitalizace dle pohlaví (předpoklad pro 2015-2030)</a:t>
            </a:r>
            <a:endParaRPr lang="cs-CZ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7" name="Chart 1">
            <a:extLst>
              <a:ext uri="{FF2B5EF4-FFF2-40B4-BE49-F238E27FC236}">
                <a16:creationId xmlns:a16="http://schemas.microsoft.com/office/drawing/2014/main" xmlns="" id="{00000000-0008-0000-12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6566209"/>
              </p:ext>
            </p:extLst>
          </p:nvPr>
        </p:nvGraphicFramePr>
        <p:xfrm>
          <a:off x="805222" y="1700808"/>
          <a:ext cx="7533556" cy="4596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453336"/>
            <a:ext cx="1152525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629718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 průměru za </a:t>
            </a:r>
            <a:r>
              <a:rPr lang="cs-CZ" b="1" dirty="0" smtClean="0"/>
              <a:t>každá 2 pracovní místa vzniklá </a:t>
            </a:r>
            <a:r>
              <a:rPr lang="cs-CZ" dirty="0" smtClean="0"/>
              <a:t>důsledkem digitalizace</a:t>
            </a:r>
            <a:r>
              <a:rPr lang="cs-CZ" b="1" dirty="0" smtClean="0"/>
              <a:t> zanikne 5 míst</a:t>
            </a:r>
            <a:r>
              <a:rPr lang="cs-CZ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249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Rozložení podílů profesních skupin (CZ ISCO-1) v ČR dle indexu ohrožení digitalizací</a:t>
            </a:r>
            <a:endParaRPr lang="cs-CZ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876256" y="6381328"/>
            <a:ext cx="2160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Zdroj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cs-CZ" sz="1000" dirty="0" smtClean="0"/>
              <a:t>.</a:t>
            </a:r>
            <a:endParaRPr lang="cs-CZ" sz="1000" dirty="0"/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2572277"/>
              </p:ext>
            </p:extLst>
          </p:nvPr>
        </p:nvGraphicFramePr>
        <p:xfrm>
          <a:off x="251520" y="1772816"/>
          <a:ext cx="8664967" cy="4357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0848"/>
            <a:ext cx="3065744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07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476673"/>
            <a:ext cx="8136904" cy="936103"/>
          </a:xfrm>
        </p:spPr>
        <p:txBody>
          <a:bodyPr>
            <a:normAutofit/>
          </a:bodyPr>
          <a:lstStyle/>
          <a:p>
            <a:r>
              <a:rPr lang="en-GB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Frey and Osborne (2013): The Future of Employment in the US</a:t>
            </a:r>
            <a:endParaRPr lang="en-GB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1412776"/>
            <a:ext cx="5895975" cy="5291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380312" y="6507975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    Source: Frey and </a:t>
            </a:r>
            <a:r>
              <a:rPr lang="en-GB" sz="1000" dirty="0" smtClean="0"/>
              <a:t>Osborne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94073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4288</TotalTime>
  <Words>695</Words>
  <Application>Microsoft Office PowerPoint</Application>
  <PresentationFormat>Předvádění na obrazovce (4:3)</PresentationFormat>
  <Paragraphs>51</Paragraphs>
  <Slides>14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Office Theme</vt:lpstr>
      <vt:lpstr> Vliv digitalizace na trh práce v kontextu rovnosti žen a mužů      </vt:lpstr>
      <vt:lpstr>Úvod</vt:lpstr>
      <vt:lpstr>EU dle regionů, v nichž dojde k ohrožení profesí výsledkem digitalizace (dle indexu ohrožení digitalizací)</vt:lpstr>
      <vt:lpstr>EU dle regionů, v nichž výsledkem digitalizace dojde ke zvýšení potenciálu kreace nových míst</vt:lpstr>
      <vt:lpstr>Česko dle ohrožení pracovních míst digitalizací (dle indexu ohrožení digitalizací, NUTS II) </vt:lpstr>
      <vt:lpstr>Běžné procesy na českém pracovním trhu (2003-2015) vs. kreačně-destrukční model potenciálu digitalizace práce do 2030 (v % z celkové zaměstnanosti dle pohlaví) </vt:lpstr>
      <vt:lpstr>Předpokládaný podíl vzniklých a zaniklých pracovních míst v ČR v důsledku digitalizace dle pohlaví (předpoklad pro 2015-2030)</vt:lpstr>
      <vt:lpstr>Rozložení podílů profesních skupin (CZ ISCO-1) v ČR dle indexu ohrožení digitalizací</vt:lpstr>
      <vt:lpstr>Frey and Osborne (2013): The Future of Employment in the US</vt:lpstr>
      <vt:lpstr>10 nejvíce digitalizací ohrožených typicky mužských profesí v ČR (v tisících)</vt:lpstr>
      <vt:lpstr>10 nejvíce digitalizací ohrožených typicky ženských profesí v ČR(v tisících) </vt:lpstr>
      <vt:lpstr>Závěry a doporučení</vt:lpstr>
      <vt:lpstr>Závěry a doporučení</vt:lpstr>
      <vt:lpstr>Prezentace aplikace PowerPoint</vt:lpstr>
    </vt:vector>
  </TitlesOfParts>
  <Company>Úřad vlády ČR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Aleš Chmelař</dc:creator>
  <cp:lastModifiedBy>Haratyk Patrik</cp:lastModifiedBy>
  <cp:revision>195</cp:revision>
  <cp:lastPrinted>2017-03-17T16:37:02Z</cp:lastPrinted>
  <dcterms:created xsi:type="dcterms:W3CDTF">2014-09-24T13:33:39Z</dcterms:created>
  <dcterms:modified xsi:type="dcterms:W3CDTF">2017-06-28T10:23:13Z</dcterms:modified>
</cp:coreProperties>
</file>