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8" r:id="rId3"/>
    <p:sldId id="258" r:id="rId4"/>
    <p:sldId id="286" r:id="rId5"/>
    <p:sldId id="300" r:id="rId6"/>
    <p:sldId id="299" r:id="rId7"/>
    <p:sldId id="301" r:id="rId8"/>
    <p:sldId id="302" r:id="rId9"/>
    <p:sldId id="272" r:id="rId10"/>
    <p:sldId id="259" r:id="rId11"/>
    <p:sldId id="269" r:id="rId12"/>
    <p:sldId id="270" r:id="rId13"/>
    <p:sldId id="273" r:id="rId14"/>
    <p:sldId id="274" r:id="rId15"/>
    <p:sldId id="275" r:id="rId16"/>
    <p:sldId id="288" r:id="rId17"/>
    <p:sldId id="287" r:id="rId18"/>
    <p:sldId id="276" r:id="rId19"/>
    <p:sldId id="290" r:id="rId20"/>
    <p:sldId id="279" r:id="rId21"/>
    <p:sldId id="289" r:id="rId22"/>
    <p:sldId id="281" r:id="rId23"/>
    <p:sldId id="291" r:id="rId24"/>
    <p:sldId id="284" r:id="rId25"/>
    <p:sldId id="285" r:id="rId26"/>
    <p:sldId id="264" r:id="rId27"/>
    <p:sldId id="260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86400" autoAdjust="0"/>
  </p:normalViewPr>
  <p:slideViewPr>
    <p:cSldViewPr>
      <p:cViewPr>
        <p:scale>
          <a:sx n="70" d="100"/>
          <a:sy n="70" d="100"/>
        </p:scale>
        <p:origin x="-984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D9FF4-A8B3-435C-AB12-21167F2DB2C6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536FA-E607-4C94-AC17-A495809B94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08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536FA-E607-4C94-AC17-A495809B948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49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536FA-E607-4C94-AC17-A495809B948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997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grafu 1 je zřejmé, že dítěti byly v době příchodu do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Acorusu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o.s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nejčastěji 3 roky. Polovina dětí však byla starší 5 let, čtvrtina pak 9 let. Průměrný věk dítěte byl 6 let. Pokud klientka přišla pouze s jedním dítětem, pak mu v průměru bylo 4,5 roku, dvě třetiny jedináčků byly mladší 4 let. V případě dvou sourozenců byly nejpočetnější případy, kdy byly obě děti předškolního věku (40 %), nebo byl mladší sourozenec předškolák a starší již chodil do školy (38 %).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Jedná se zde o tzv. dosažený věk, tj. rozdíl mezi rokem příchodu klientky s dítětem do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Acorusu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o.s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rokem narození dítěte.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CD790-7171-4D76-9014-7F6445B1583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00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Bohužel v tomto směru je vedení spisové dokumentace nedostatečné, u většiny dětí nebyla tato informace známá. Lze se domnívat, že pokud dítě nějakou speciální potřebu mělo, byl tento údaj pravděpodobně zaznamenán, nicméně je to jen hypotéza. Z tohoto důvodu jsou v grafu 3 uvedeny absolutní počty dětí, u kterých se záznam objevil. Nejčastěji mělo dítě výchovné problémy (lhaní, vzdorovitost, neposlušnost atd.), dále byly zaznamenávány poruchy chování ve smyslu agresivní komunikace, experimentování s drogami a alkoholem, sebepoškozování apod., častá byla i posttraumatická porucha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flashbacky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disociace, regresivní chování, poruchy spánku, potíže s koncentrací apod.). 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CD790-7171-4D76-9014-7F6445B1583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813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536FA-E607-4C94-AC17-A495809B948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997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536FA-E607-4C94-AC17-A495809B948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05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DA5-663D-4427-B23F-B75258EE39CD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01FE-ADE6-4869-B873-67B6AA936A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98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DA5-663D-4427-B23F-B75258EE39CD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01FE-ADE6-4869-B873-67B6AA936A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6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DA5-663D-4427-B23F-B75258EE39CD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01FE-ADE6-4869-B873-67B6AA936A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87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DA5-663D-4427-B23F-B75258EE39CD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01FE-ADE6-4869-B873-67B6AA936A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99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DA5-663D-4427-B23F-B75258EE39CD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01FE-ADE6-4869-B873-67B6AA936A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71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DA5-663D-4427-B23F-B75258EE39CD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01FE-ADE6-4869-B873-67B6AA936A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58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DA5-663D-4427-B23F-B75258EE39CD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01FE-ADE6-4869-B873-67B6AA936A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86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DA5-663D-4427-B23F-B75258EE39CD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01FE-ADE6-4869-B873-67B6AA936A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14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DA5-663D-4427-B23F-B75258EE39CD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01FE-ADE6-4869-B873-67B6AA936A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47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DA5-663D-4427-B23F-B75258EE39CD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01FE-ADE6-4869-B873-67B6AA936A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39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DA5-663D-4427-B23F-B75258EE39CD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01FE-ADE6-4869-B873-67B6AA936A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9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FDA5-663D-4427-B23F-B75258EE39CD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201FE-ADE6-4869-B873-67B6AA936A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86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entrumlocika.cz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centrumlocika.cz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7664" y="4974973"/>
            <a:ext cx="6256783" cy="1098281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DOPADY DOMÁCÍHO NÁSILÍ NA DĚTI, PRÁCE S RODIČI A DĚTMI V TĚCHTO PŘÍPADECH</a:t>
            </a:r>
          </a:p>
          <a:p>
            <a:r>
              <a:rPr lang="cs-CZ" sz="1800" dirty="0" smtClean="0"/>
              <a:t>BRNO, 7.4.2016</a:t>
            </a:r>
            <a:endParaRPr lang="cs-CZ" sz="1800" dirty="0"/>
          </a:p>
        </p:txBody>
      </p:sp>
      <p:pic>
        <p:nvPicPr>
          <p:cNvPr id="4" name="Zástupný symbol pro obsah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2076755" cy="248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475656" y="1732160"/>
            <a:ext cx="6624736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dirty="0" smtClean="0"/>
              <a:t>VĚŘÍME ve zdravé </a:t>
            </a:r>
            <a:r>
              <a:rPr lang="cs-CZ" sz="2500" dirty="0"/>
              <a:t>mezilidské </a:t>
            </a:r>
            <a:r>
              <a:rPr lang="cs-CZ" sz="2500" dirty="0" smtClean="0"/>
              <a:t>vztahy </a:t>
            </a:r>
            <a:endParaRPr lang="cs-CZ" sz="25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dirty="0" smtClean="0"/>
              <a:t>VĚŘÍME v právo </a:t>
            </a:r>
            <a:r>
              <a:rPr lang="cs-CZ" sz="2500" dirty="0"/>
              <a:t>na </a:t>
            </a:r>
            <a:r>
              <a:rPr lang="cs-CZ" sz="2500" dirty="0" smtClean="0"/>
              <a:t>DĚTSTVÍ BEZ NÁSILÍ</a:t>
            </a:r>
            <a:endParaRPr lang="cs-CZ" sz="25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dirty="0" smtClean="0"/>
              <a:t>VĚŘÍME, že děti </a:t>
            </a:r>
            <a:r>
              <a:rPr lang="cs-CZ" sz="2500" dirty="0"/>
              <a:t>mají vyrůstat v </a:t>
            </a:r>
            <a:r>
              <a:rPr lang="cs-CZ" sz="2500" dirty="0" smtClean="0"/>
              <a:t>bezpečí </a:t>
            </a:r>
            <a:r>
              <a:rPr lang="cs-CZ" sz="2500" dirty="0"/>
              <a:t>a </a:t>
            </a:r>
            <a:r>
              <a:rPr lang="cs-CZ" sz="2500" dirty="0" smtClean="0"/>
              <a:t>chránit </a:t>
            </a:r>
            <a:r>
              <a:rPr lang="cs-CZ" sz="2500" dirty="0"/>
              <a:t>je </a:t>
            </a:r>
            <a:r>
              <a:rPr lang="cs-CZ" sz="2500" dirty="0" err="1" smtClean="0"/>
              <a:t>je</a:t>
            </a:r>
            <a:r>
              <a:rPr lang="cs-CZ" sz="2500" dirty="0" smtClean="0"/>
              <a:t> povinností dospělých</a:t>
            </a:r>
            <a:endParaRPr lang="cs-CZ" sz="25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dirty="0" smtClean="0"/>
              <a:t>VĚŘÍME, že děti </a:t>
            </a:r>
            <a:r>
              <a:rPr lang="cs-CZ" sz="2500" dirty="0"/>
              <a:t>potřebují oba </a:t>
            </a:r>
            <a:r>
              <a:rPr lang="cs-CZ" sz="2500" dirty="0" smtClean="0"/>
              <a:t>rodiče, ale nikoliv udržení destruktivního partnerského </a:t>
            </a:r>
            <a:r>
              <a:rPr lang="cs-CZ" sz="2500" dirty="0"/>
              <a:t>vztahu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dirty="0" smtClean="0"/>
              <a:t>VĚŘÍME v respektující přístup ke všem zúčastněným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dirty="0" smtClean="0"/>
              <a:t>VĚŘÍME, že pěstovat zdravé vztahy má smysl a dává naději nám všem</a:t>
            </a:r>
            <a:endParaRPr lang="cs-CZ" sz="2500" dirty="0"/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963171" y="764704"/>
            <a:ext cx="3745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>
                <a:solidFill>
                  <a:srgbClr val="92D050"/>
                </a:solidFill>
              </a:rPr>
              <a:t>V </a:t>
            </a:r>
            <a:r>
              <a:rPr lang="cs-CZ" sz="2800" b="1" dirty="0" smtClean="0">
                <a:solidFill>
                  <a:srgbClr val="92D050"/>
                </a:solidFill>
              </a:rPr>
              <a:t>CO V LOCICE </a:t>
            </a:r>
            <a:r>
              <a:rPr lang="cs-CZ" sz="2800" b="1" dirty="0">
                <a:solidFill>
                  <a:srgbClr val="92D050"/>
                </a:solidFill>
              </a:rPr>
              <a:t>VĚŘÍME?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502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43608" y="1732160"/>
            <a:ext cx="670870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cs-CZ" sz="25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dirty="0"/>
              <a:t>P</a:t>
            </a:r>
            <a:r>
              <a:rPr lang="cs-CZ" sz="2500" dirty="0" smtClean="0"/>
              <a:t>odpora </a:t>
            </a:r>
            <a:r>
              <a:rPr lang="cs-CZ" sz="2500" dirty="0"/>
              <a:t>x K</a:t>
            </a:r>
            <a:r>
              <a:rPr lang="cs-CZ" sz="2500" dirty="0" smtClean="0"/>
              <a:t>ontrola</a:t>
            </a:r>
            <a:endParaRPr lang="cs-CZ" sz="25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dirty="0"/>
              <a:t>Respekt x </a:t>
            </a:r>
            <a:r>
              <a:rPr lang="cs-CZ" sz="2500" dirty="0" smtClean="0"/>
              <a:t>Ponižování</a:t>
            </a:r>
            <a:endParaRPr lang="cs-CZ" sz="25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dirty="0"/>
              <a:t>Autonomie x </a:t>
            </a:r>
            <a:r>
              <a:rPr lang="cs-CZ" sz="2500" dirty="0" smtClean="0"/>
              <a:t>Závislost</a:t>
            </a:r>
            <a:endParaRPr lang="cs-CZ" sz="25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dirty="0"/>
              <a:t>Otevřená komunikace x </a:t>
            </a:r>
            <a:r>
              <a:rPr lang="cs-CZ" sz="2500" dirty="0" smtClean="0"/>
              <a:t>Manipulace</a:t>
            </a:r>
            <a:endParaRPr lang="cs-CZ" sz="25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dirty="0"/>
              <a:t>Atmosféra bezpečí x </a:t>
            </a:r>
            <a:r>
              <a:rPr lang="cs-CZ" sz="2500" dirty="0" smtClean="0"/>
              <a:t>Atmosféra strachu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500" dirty="0" smtClean="0"/>
          </a:p>
          <a:p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83568" y="764704"/>
            <a:ext cx="7635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92D050"/>
                </a:solidFill>
              </a:rPr>
              <a:t>ZDRAVÉ VZTAHY vs. DOMÁCÍ NÁSILÍ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12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71600" y="1362828"/>
            <a:ext cx="727280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dirty="0" smtClean="0"/>
              <a:t>V rámci pověření k sociálně-právní ochraně dětí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dirty="0" smtClean="0"/>
              <a:t>V nejlepším zájmu dítěte - na situaci </a:t>
            </a:r>
            <a:r>
              <a:rPr lang="cs-CZ" sz="2500" dirty="0"/>
              <a:t>se díváme očima dítěte, nerozhodujeme se pro </a:t>
            </a:r>
            <a:r>
              <a:rPr lang="cs-CZ" sz="2500" dirty="0" smtClean="0"/>
              <a:t>příběh/verzi ani </a:t>
            </a:r>
            <a:r>
              <a:rPr lang="cs-CZ" sz="2500" dirty="0"/>
              <a:t>jednoho z rodičů, ale naším cílem je dobře </a:t>
            </a:r>
            <a:r>
              <a:rPr lang="cs-CZ" sz="2500" b="1" dirty="0"/>
              <a:t>identifikovat</a:t>
            </a:r>
            <a:r>
              <a:rPr lang="cs-CZ" sz="2500" dirty="0"/>
              <a:t> </a:t>
            </a:r>
            <a:r>
              <a:rPr lang="cs-CZ" sz="2500" b="1" dirty="0"/>
              <a:t>potřeby</a:t>
            </a:r>
            <a:r>
              <a:rPr lang="cs-CZ" sz="2500" dirty="0"/>
              <a:t> dítěte a ve spolupráci s rodinou i dalším klíčovými aktéry </a:t>
            </a:r>
            <a:r>
              <a:rPr lang="cs-CZ" sz="2500" dirty="0" smtClean="0"/>
              <a:t>(pracovníci </a:t>
            </a:r>
            <a:r>
              <a:rPr lang="cs-CZ" sz="2500" dirty="0"/>
              <a:t>OSPOD, PČR, soudy, škola, PPP, lékaři atp</a:t>
            </a:r>
            <a:r>
              <a:rPr lang="cs-CZ" sz="2500" dirty="0" smtClean="0"/>
              <a:t>.) </a:t>
            </a:r>
            <a:r>
              <a:rPr lang="cs-CZ" sz="2500" b="1" dirty="0" smtClean="0"/>
              <a:t>eliminovat </a:t>
            </a:r>
            <a:r>
              <a:rPr lang="cs-CZ" sz="2500" b="1" dirty="0"/>
              <a:t>rizika</a:t>
            </a:r>
            <a:r>
              <a:rPr lang="cs-CZ" sz="2500" dirty="0"/>
              <a:t>, která dítě ohrožují</a:t>
            </a:r>
            <a:r>
              <a:rPr lang="cs-CZ" sz="25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b="1" dirty="0" smtClean="0"/>
              <a:t>Stabilizace</a:t>
            </a:r>
            <a:r>
              <a:rPr lang="cs-CZ" sz="2500" dirty="0" smtClean="0"/>
              <a:t> rodinného systému v  práci s jednotlivými členy rodiny.</a:t>
            </a:r>
            <a:endParaRPr lang="cs-CZ" sz="2500" dirty="0"/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270138" y="748358"/>
            <a:ext cx="4289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>
                <a:solidFill>
                  <a:srgbClr val="92D050"/>
                </a:solidFill>
              </a:rPr>
              <a:t>JAK </a:t>
            </a:r>
            <a:r>
              <a:rPr lang="cs-CZ" sz="2800" b="1" dirty="0" smtClean="0">
                <a:solidFill>
                  <a:srgbClr val="92D050"/>
                </a:solidFill>
              </a:rPr>
              <a:t>V LOCICE PRACUJEME I.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3779912" y="136282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445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99592" y="1732160"/>
            <a:ext cx="727280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dirty="0"/>
              <a:t>Nově i RESTORATIVNÍ PROGRAM, pro rodiny s dětmi, které zažívají domácí násilí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dirty="0"/>
              <a:t>Spolupráce s Probační a mediační </a:t>
            </a:r>
            <a:r>
              <a:rPr lang="cs-CZ" sz="2500" dirty="0" smtClean="0"/>
              <a:t>službou</a:t>
            </a:r>
            <a:endParaRPr lang="cs-CZ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dirty="0"/>
              <a:t>Cílem je narovnat vztahy v rodině poškozené v důsledku domácího násilí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dirty="0"/>
              <a:t>Omluva, ukončení </a:t>
            </a:r>
            <a:r>
              <a:rPr lang="cs-CZ" sz="2500" dirty="0" smtClean="0"/>
              <a:t>příběhu oběť-pachatel</a:t>
            </a:r>
            <a:endParaRPr lang="cs-CZ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dirty="0"/>
              <a:t>Šance pro dítě nevyrůstat ve skrytém konfliktu a moci formovat svůj budoucí život jinak, neopakovat chování z původní rodiny</a:t>
            </a:r>
            <a:r>
              <a:rPr lang="cs-CZ" sz="25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dirty="0" smtClean="0"/>
              <a:t>Práce na změně v rodinném systému</a:t>
            </a:r>
            <a:endParaRPr lang="cs-CZ" sz="2500" dirty="0"/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222047" y="748358"/>
            <a:ext cx="4386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92D050"/>
                </a:solidFill>
              </a:rPr>
              <a:t>JAK V LOCICE PRACUJEME II.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3779912" y="136282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727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57200" y="631859"/>
            <a:ext cx="7984430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>
                <a:solidFill>
                  <a:srgbClr val="92D050"/>
                </a:solidFill>
              </a:rPr>
              <a:t>KDO </a:t>
            </a:r>
            <a:r>
              <a:rPr lang="cs-CZ" sz="2800" b="1" dirty="0" smtClean="0">
                <a:solidFill>
                  <a:srgbClr val="92D050"/>
                </a:solidFill>
              </a:rPr>
              <a:t>JSME?</a:t>
            </a:r>
          </a:p>
          <a:p>
            <a:pPr algn="ctr"/>
            <a:r>
              <a:rPr lang="cs-CZ" sz="2500" dirty="0" smtClean="0"/>
              <a:t>Zkušený </a:t>
            </a:r>
            <a:r>
              <a:rPr lang="cs-CZ" sz="2500" dirty="0"/>
              <a:t>tým psychologů, terapeutů a sociálních </a:t>
            </a:r>
            <a:r>
              <a:rPr lang="cs-CZ" sz="2500" dirty="0" smtClean="0"/>
              <a:t>pracovníků</a:t>
            </a:r>
            <a:endParaRPr lang="cs-CZ" sz="2500" dirty="0"/>
          </a:p>
        </p:txBody>
      </p:sp>
      <p:sp>
        <p:nvSpPr>
          <p:cNvPr id="3" name="Obdélník 2"/>
          <p:cNvSpPr/>
          <p:nvPr/>
        </p:nvSpPr>
        <p:spPr>
          <a:xfrm>
            <a:off x="3779912" y="136282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4438"/>
            <a:ext cx="8229600" cy="4521676"/>
          </a:xfrm>
        </p:spPr>
      </p:pic>
    </p:spTree>
    <p:extLst>
      <p:ext uri="{BB962C8B-B14F-4D97-AF65-F5344CB8AC3E}">
        <p14:creationId xmlns:p14="http://schemas.microsoft.com/office/powerpoint/2010/main" val="42016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99592" y="1732160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92D050"/>
                </a:solidFill>
              </a:rPr>
              <a:t>I. Fáze - MAPOVÁNÍ</a:t>
            </a:r>
            <a:r>
              <a:rPr lang="cs-CZ" sz="2800" dirty="0" smtClean="0"/>
              <a:t> </a:t>
            </a:r>
            <a:endParaRPr lang="cs-CZ" sz="2800" dirty="0"/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SIDRO N</a:t>
            </a:r>
            <a:endParaRPr lang="cs-CZ" sz="2400" dirty="0"/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Rozhovory s rodiči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Časová osa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Návštěva v rodině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Psychodiagnostika </a:t>
            </a:r>
            <a:r>
              <a:rPr lang="cs-CZ" sz="2400" dirty="0"/>
              <a:t>dítěte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Přímá práce s </a:t>
            </a:r>
            <a:r>
              <a:rPr lang="cs-CZ" sz="2400" dirty="0" smtClean="0"/>
              <a:t>dítětem (2-5 mapovacích </a:t>
            </a:r>
            <a:r>
              <a:rPr lang="cs-CZ" sz="2400" dirty="0"/>
              <a:t>sezení s terapeutem, společné sezení s </a:t>
            </a:r>
            <a:r>
              <a:rPr lang="cs-CZ" sz="2400" dirty="0" smtClean="0"/>
              <a:t>rodičem)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Vyhodnocení</a:t>
            </a:r>
            <a:r>
              <a:rPr lang="en-US" sz="2400" dirty="0" smtClean="0"/>
              <a:t> </a:t>
            </a:r>
            <a:r>
              <a:rPr lang="cs-CZ" sz="2400" dirty="0"/>
              <a:t>rizika pro dítě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142904" y="748358"/>
            <a:ext cx="2653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92D050"/>
                </a:solidFill>
              </a:rPr>
              <a:t>METODIKA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3779912" y="136282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485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87624" y="1362828"/>
            <a:ext cx="7217056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92D050"/>
                </a:solidFill>
              </a:rPr>
              <a:t>II. </a:t>
            </a:r>
            <a:r>
              <a:rPr lang="cs-CZ" sz="2800" b="1" dirty="0" smtClean="0">
                <a:solidFill>
                  <a:srgbClr val="92D050"/>
                </a:solidFill>
              </a:rPr>
              <a:t>Fáze – VYHODNOCENÍ SITUACE DÍTĚTE A RODINY ohrožené domácím násilím</a:t>
            </a:r>
            <a:endParaRPr lang="cs-CZ" sz="2800" b="1" dirty="0">
              <a:solidFill>
                <a:srgbClr val="92D05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Intervize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S</a:t>
            </a:r>
            <a:r>
              <a:rPr lang="cs-CZ" sz="2400" dirty="0" smtClean="0"/>
              <a:t>upervize</a:t>
            </a:r>
            <a:endParaRPr lang="cs-CZ" sz="2400" dirty="0"/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PŘÍPADOVÉ KONFERENCE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Spolupráce s klíčovými aktéry ( OSPOD, PČR, PMS, soudy…)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sz="2800" dirty="0"/>
          </a:p>
          <a:p>
            <a:pPr>
              <a:defRPr/>
            </a:pPr>
            <a:r>
              <a:rPr lang="cs-CZ" sz="2800" b="1" dirty="0">
                <a:solidFill>
                  <a:srgbClr val="92D050"/>
                </a:solidFill>
              </a:rPr>
              <a:t>III. </a:t>
            </a:r>
            <a:r>
              <a:rPr lang="cs-CZ" sz="2800" b="1" dirty="0" smtClean="0">
                <a:solidFill>
                  <a:srgbClr val="92D050"/>
                </a:solidFill>
              </a:rPr>
              <a:t>Fáze-TERAPEUTICKÁ</a:t>
            </a:r>
            <a:endParaRPr lang="cs-CZ" sz="2800" dirty="0" smtClean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Nastavení </a:t>
            </a:r>
            <a:r>
              <a:rPr lang="cs-CZ" sz="2400" dirty="0"/>
              <a:t>služeb </a:t>
            </a:r>
            <a:r>
              <a:rPr lang="cs-CZ" sz="2400" dirty="0" smtClean="0"/>
              <a:t>pro celou rodinu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Síťování </a:t>
            </a:r>
            <a:r>
              <a:rPr lang="cs-CZ" sz="2400" dirty="0"/>
              <a:t>- komunitní skupina KOS – Praha </a:t>
            </a:r>
            <a:r>
              <a:rPr lang="cs-CZ" sz="2400" dirty="0" smtClean="0"/>
              <a:t>7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P</a:t>
            </a:r>
            <a:r>
              <a:rPr lang="cs-CZ" sz="2400" dirty="0" smtClean="0"/>
              <a:t>odpora</a:t>
            </a:r>
            <a:r>
              <a:rPr lang="cs-CZ" sz="2400" dirty="0"/>
              <a:t>, </a:t>
            </a:r>
            <a:r>
              <a:rPr lang="cs-CZ" sz="2400" dirty="0" smtClean="0"/>
              <a:t>respekt, bezpečí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142904" y="748358"/>
            <a:ext cx="2653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92D050"/>
                </a:solidFill>
              </a:rPr>
              <a:t>METODIKA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3779912" y="136282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590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6813" y="631859"/>
            <a:ext cx="4505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92D050"/>
                </a:solidFill>
              </a:rPr>
              <a:t>ARTETERAPEUTICKÝ ATELIÉR </a:t>
            </a:r>
          </a:p>
        </p:txBody>
      </p:sp>
      <p:sp>
        <p:nvSpPr>
          <p:cNvPr id="3" name="Obdélník 2"/>
          <p:cNvSpPr/>
          <p:nvPr/>
        </p:nvSpPr>
        <p:spPr>
          <a:xfrm>
            <a:off x="3779912" y="136282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sz="2800" dirty="0"/>
          </a:p>
        </p:txBody>
      </p:sp>
      <p:pic>
        <p:nvPicPr>
          <p:cNvPr id="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77" y="1600200"/>
            <a:ext cx="6785446" cy="4525963"/>
          </a:xfrm>
        </p:spPr>
      </p:pic>
    </p:spTree>
    <p:extLst>
      <p:ext uri="{BB962C8B-B14F-4D97-AF65-F5344CB8AC3E}">
        <p14:creationId xmlns:p14="http://schemas.microsoft.com/office/powerpoint/2010/main" val="7797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71600" y="1118444"/>
            <a:ext cx="7272808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92D050"/>
                </a:solidFill>
              </a:rPr>
              <a:t>PRO </a:t>
            </a:r>
            <a:r>
              <a:rPr lang="cs-CZ" sz="2400" b="1" dirty="0" smtClean="0">
                <a:solidFill>
                  <a:srgbClr val="92D050"/>
                </a:solidFill>
              </a:rPr>
              <a:t>DĚTI</a:t>
            </a:r>
            <a:endParaRPr lang="cs-CZ" sz="2400" b="1" dirty="0">
              <a:solidFill>
                <a:srgbClr val="92D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Individuální terapie </a:t>
            </a:r>
            <a:r>
              <a:rPr lang="cs-CZ" sz="2400" dirty="0" smtClean="0"/>
              <a:t>(arteterapie, </a:t>
            </a:r>
            <a:r>
              <a:rPr lang="cs-CZ" sz="2400" dirty="0" err="1" smtClean="0"/>
              <a:t>santraytherapy</a:t>
            </a:r>
            <a:r>
              <a:rPr lang="cs-CZ" sz="2400" dirty="0" smtClean="0"/>
              <a:t>…)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Skupinová </a:t>
            </a:r>
            <a:r>
              <a:rPr lang="cs-CZ" sz="2400" dirty="0"/>
              <a:t>terapie 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S</a:t>
            </a:r>
            <a:r>
              <a:rPr lang="cs-CZ" sz="2400" dirty="0" smtClean="0"/>
              <a:t>kupina pro náctileté </a:t>
            </a:r>
            <a:r>
              <a:rPr lang="cs-CZ" sz="2400" dirty="0"/>
              <a:t>(</a:t>
            </a:r>
            <a:r>
              <a:rPr lang="cs-CZ" sz="2400" dirty="0" smtClean="0"/>
              <a:t>výjezdy- zážitková pedagogika)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Ochrana </a:t>
            </a:r>
            <a:r>
              <a:rPr lang="cs-CZ" sz="2400" dirty="0"/>
              <a:t>před sekundární </a:t>
            </a:r>
            <a:r>
              <a:rPr lang="cs-CZ" sz="2400" dirty="0" smtClean="0"/>
              <a:t>viktimizací – příprava, doprovody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 smtClean="0">
                <a:solidFill>
                  <a:srgbClr val="92D050"/>
                </a:solidFill>
              </a:rPr>
              <a:t>PRO </a:t>
            </a:r>
            <a:r>
              <a:rPr lang="cs-CZ" sz="2400" b="1" dirty="0">
                <a:solidFill>
                  <a:srgbClr val="92D050"/>
                </a:solidFill>
              </a:rPr>
              <a:t>RODIČE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Poradenství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Skupiny rodičovské odpovědnosti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VTI- </a:t>
            </a:r>
            <a:r>
              <a:rPr lang="cs-CZ" sz="2400" dirty="0" err="1" smtClean="0"/>
              <a:t>videotrénink</a:t>
            </a:r>
            <a:r>
              <a:rPr lang="cs-CZ" sz="2400" dirty="0" smtClean="0"/>
              <a:t> interakcí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Terapeutické setkání dítě </a:t>
            </a:r>
            <a:r>
              <a:rPr lang="cs-CZ" sz="2400" dirty="0" smtClean="0"/>
              <a:t>– rodič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P</a:t>
            </a:r>
            <a:r>
              <a:rPr lang="cs-CZ" sz="2400" dirty="0" smtClean="0"/>
              <a:t>odpora při tvorbě rodičovských dohod</a:t>
            </a:r>
            <a:endParaRPr lang="cs-CZ" sz="2400" dirty="0"/>
          </a:p>
          <a:p>
            <a:pPr>
              <a:defRPr/>
            </a:pPr>
            <a:endParaRPr lang="cs-CZ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500" dirty="0"/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840407" y="595224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92D050"/>
                </a:solidFill>
              </a:rPr>
              <a:t>SLUŽBY CENTRA LOCIKA</a:t>
            </a:r>
            <a:endParaRPr lang="cs-CZ" sz="2800" b="1" dirty="0">
              <a:solidFill>
                <a:srgbClr val="92D05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779912" y="136282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600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74852" y="350869"/>
            <a:ext cx="49393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92D050"/>
                </a:solidFill>
              </a:rPr>
              <a:t>AGRESE V RODINNÉM SYSTÉMU</a:t>
            </a:r>
          </a:p>
          <a:p>
            <a:pPr algn="ctr"/>
            <a:r>
              <a:rPr lang="cs-CZ" sz="2800" b="1" dirty="0" smtClean="0">
                <a:solidFill>
                  <a:srgbClr val="92D050"/>
                </a:solidFill>
              </a:rPr>
              <a:t>OSTROV RODINY </a:t>
            </a:r>
          </a:p>
        </p:txBody>
      </p:sp>
      <p:sp>
        <p:nvSpPr>
          <p:cNvPr id="3" name="Obdélník 2"/>
          <p:cNvSpPr/>
          <p:nvPr/>
        </p:nvSpPr>
        <p:spPr>
          <a:xfrm>
            <a:off x="3779912" y="136282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5813946" y="2251882"/>
            <a:ext cx="21290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D</a:t>
            </a:r>
            <a:r>
              <a:rPr lang="cs-CZ" b="1" dirty="0" smtClean="0">
                <a:solidFill>
                  <a:schemeClr val="bg1"/>
                </a:solidFill>
              </a:rPr>
              <a:t>osah </a:t>
            </a:r>
            <a:r>
              <a:rPr lang="cs-CZ" b="1" dirty="0">
                <a:solidFill>
                  <a:schemeClr val="bg1"/>
                </a:solidFill>
              </a:rPr>
              <a:t>kampaně na </a:t>
            </a:r>
            <a:r>
              <a:rPr lang="cs-CZ" b="1" dirty="0" err="1" smtClean="0">
                <a:solidFill>
                  <a:schemeClr val="bg1"/>
                </a:solidFill>
              </a:rPr>
              <a:t>Fcb</a:t>
            </a:r>
            <a:r>
              <a:rPr lang="cs-CZ" b="1" dirty="0" smtClean="0">
                <a:solidFill>
                  <a:schemeClr val="bg1"/>
                </a:solidFill>
              </a:rPr>
              <a:t>- </a:t>
            </a:r>
            <a:r>
              <a:rPr lang="cs-CZ" b="1" dirty="0">
                <a:solidFill>
                  <a:schemeClr val="bg1"/>
                </a:solidFill>
              </a:rPr>
              <a:t>84.143 </a:t>
            </a:r>
            <a:r>
              <a:rPr lang="cs-CZ" b="1" dirty="0" smtClean="0">
                <a:solidFill>
                  <a:schemeClr val="bg1"/>
                </a:solidFill>
              </a:rPr>
              <a:t> uživatelů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bg1"/>
                </a:solidFill>
              </a:rPr>
              <a:t>video </a:t>
            </a:r>
            <a:r>
              <a:rPr lang="cs-CZ" b="1" dirty="0">
                <a:solidFill>
                  <a:schemeClr val="bg1"/>
                </a:solidFill>
              </a:rPr>
              <a:t>s </a:t>
            </a:r>
            <a:r>
              <a:rPr lang="cs-CZ" b="1" dirty="0" err="1" smtClean="0">
                <a:solidFill>
                  <a:schemeClr val="bg1"/>
                </a:solidFill>
              </a:rPr>
              <a:t>youtuberem</a:t>
            </a:r>
            <a:r>
              <a:rPr lang="cs-CZ" b="1" dirty="0" smtClean="0">
                <a:solidFill>
                  <a:schemeClr val="bg1"/>
                </a:solidFill>
              </a:rPr>
              <a:t> Vláďou shlédlo </a:t>
            </a:r>
            <a:r>
              <a:rPr lang="cs-CZ" b="1" dirty="0">
                <a:solidFill>
                  <a:schemeClr val="bg1"/>
                </a:solidFill>
              </a:rPr>
              <a:t>přes </a:t>
            </a:r>
            <a:r>
              <a:rPr lang="cs-CZ" b="1" dirty="0" smtClean="0">
                <a:solidFill>
                  <a:schemeClr val="bg1"/>
                </a:solidFill>
              </a:rPr>
              <a:t>44.000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uživatelů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bg1"/>
                </a:solidFill>
              </a:rPr>
              <a:t>další </a:t>
            </a:r>
            <a:r>
              <a:rPr lang="cs-CZ" b="1" dirty="0">
                <a:solidFill>
                  <a:schemeClr val="bg1"/>
                </a:solidFill>
              </a:rPr>
              <a:t>dvě videa </a:t>
            </a:r>
            <a:r>
              <a:rPr lang="cs-CZ" b="1" dirty="0" smtClean="0">
                <a:solidFill>
                  <a:schemeClr val="bg1"/>
                </a:solidFill>
              </a:rPr>
              <a:t>téměř </a:t>
            </a:r>
            <a:r>
              <a:rPr lang="cs-CZ" b="1" dirty="0">
                <a:solidFill>
                  <a:schemeClr val="bg1"/>
                </a:solidFill>
              </a:rPr>
              <a:t>10.000 lidí </a:t>
            </a:r>
          </a:p>
        </p:txBody>
      </p:sp>
      <p:pic>
        <p:nvPicPr>
          <p:cNvPr id="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  <p:extLst>
      <p:ext uri="{BB962C8B-B14F-4D97-AF65-F5344CB8AC3E}">
        <p14:creationId xmlns:p14="http://schemas.microsoft.com/office/powerpoint/2010/main" val="31836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47664" y="1732160"/>
            <a:ext cx="64087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500" dirty="0" smtClean="0"/>
              <a:t>Na základě </a:t>
            </a:r>
            <a:r>
              <a:rPr lang="cs-CZ" sz="2500" dirty="0"/>
              <a:t>zkušeností z </a:t>
            </a:r>
            <a:r>
              <a:rPr lang="cs-CZ" sz="2500" dirty="0" smtClean="0"/>
              <a:t>dlouhodobé systematické </a:t>
            </a:r>
            <a:r>
              <a:rPr lang="cs-CZ" sz="2500" dirty="0"/>
              <a:t>práce </a:t>
            </a:r>
            <a:r>
              <a:rPr lang="cs-CZ" sz="2500" dirty="0" smtClean="0"/>
              <a:t> s dětmi v </a:t>
            </a:r>
            <a:r>
              <a:rPr lang="cs-CZ" sz="2500" dirty="0"/>
              <a:t>azylovém domě </a:t>
            </a:r>
            <a:r>
              <a:rPr lang="cs-CZ" sz="2500" dirty="0" smtClean="0"/>
              <a:t>ACORUS</a:t>
            </a:r>
            <a:endParaRPr lang="cs-CZ" sz="25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500" dirty="0"/>
              <a:t>Potřeba práce s celým rodinným </a:t>
            </a:r>
            <a:r>
              <a:rPr lang="cs-CZ" sz="2500" dirty="0" smtClean="0"/>
              <a:t>systémem - </a:t>
            </a:r>
            <a:r>
              <a:rPr lang="cs-CZ" sz="2500" dirty="0"/>
              <a:t>pokus zamezení přenosu vzorců chování do dalších generací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500" dirty="0"/>
              <a:t>Specifický přístup při práci </a:t>
            </a:r>
            <a:r>
              <a:rPr lang="cs-CZ" sz="2500" dirty="0" smtClean="0"/>
              <a:t>s traumatizovanými </a:t>
            </a:r>
            <a:r>
              <a:rPr lang="cs-CZ" sz="2500" dirty="0"/>
              <a:t>dětmi a dospělými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500" dirty="0"/>
              <a:t>Specifika práce s fenoménem domácího násilí při práci s dětmi a rodinným systémem</a:t>
            </a: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987824" y="764704"/>
            <a:ext cx="3696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>
                <a:solidFill>
                  <a:srgbClr val="92D050"/>
                </a:solidFill>
              </a:rPr>
              <a:t>PROČ LOCIKA VZNIKLA?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612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71600" y="924095"/>
            <a:ext cx="72728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Za </a:t>
            </a:r>
            <a:r>
              <a:rPr lang="cs-CZ" sz="2400" dirty="0"/>
              <a:t>necelých 7 měsíců fungování LOCIKY </a:t>
            </a:r>
            <a:r>
              <a:rPr lang="cs-CZ" sz="2400" dirty="0" smtClean="0"/>
              <a:t>od otevření v červnu 2015 do konce roku 2016 jsme </a:t>
            </a:r>
            <a:r>
              <a:rPr lang="cs-CZ" sz="2400" dirty="0"/>
              <a:t>poskytli odbornou pomoc </a:t>
            </a:r>
            <a:r>
              <a:rPr lang="cs-CZ" sz="2400" b="1" dirty="0"/>
              <a:t>101 dětem a jejich </a:t>
            </a:r>
            <a:r>
              <a:rPr lang="cs-CZ" sz="2400" b="1" dirty="0" smtClean="0"/>
              <a:t>rodičům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Celkem </a:t>
            </a:r>
            <a:r>
              <a:rPr lang="cs-CZ" sz="2400" dirty="0"/>
              <a:t>jsme s rodinami odpracovali 2020 JOV 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Vysoká potřebnost </a:t>
            </a:r>
            <a:r>
              <a:rPr lang="cs-CZ" sz="2400" dirty="0" smtClean="0"/>
              <a:t>služby- </a:t>
            </a:r>
            <a:r>
              <a:rPr lang="cs-CZ" sz="2400" dirty="0"/>
              <a:t>měsíc STOP STAV- 32 </a:t>
            </a:r>
            <a:r>
              <a:rPr lang="cs-CZ" sz="2400" dirty="0" smtClean="0"/>
              <a:t>dětí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Dobrá informovanost o LOCICE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Mezioborová spolupráce- kulaté stoly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Metodika práce v centru otestovaná v pilotním provozu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Výzkum na téma Děti a domácí násilí s partnerem VUPSV, </a:t>
            </a:r>
            <a:r>
              <a:rPr lang="cs-CZ" sz="2400" dirty="0" err="1" smtClean="0"/>
              <a:t>v.v.i</a:t>
            </a:r>
            <a:r>
              <a:rPr lang="cs-CZ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D</a:t>
            </a:r>
            <a:r>
              <a:rPr lang="cs-CZ" sz="2400" dirty="0" smtClean="0"/>
              <a:t>obré ohlasy klientů - klienti si službu navzájem doporučují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/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840407" y="403216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92D050"/>
                </a:solidFill>
              </a:rPr>
              <a:t>CO SE POVEDLO</a:t>
            </a:r>
            <a:endParaRPr lang="cs-CZ" sz="2800" b="1" dirty="0">
              <a:solidFill>
                <a:srgbClr val="92D05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779912" y="136282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731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69339" y="616300"/>
            <a:ext cx="5760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92D050"/>
                </a:solidFill>
              </a:rPr>
              <a:t>KAMPAŇ „ CO JE DOMA NORMÁLNÍ“ </a:t>
            </a:r>
          </a:p>
        </p:txBody>
      </p:sp>
      <p:sp>
        <p:nvSpPr>
          <p:cNvPr id="3" name="Obdélník 2"/>
          <p:cNvSpPr/>
          <p:nvPr/>
        </p:nvSpPr>
        <p:spPr>
          <a:xfrm>
            <a:off x="3779912" y="136282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sz="2800" dirty="0"/>
          </a:p>
        </p:txBody>
      </p:sp>
      <p:pic>
        <p:nvPicPr>
          <p:cNvPr id="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7" y="1600200"/>
            <a:ext cx="6786866" cy="4525963"/>
          </a:xfrm>
        </p:spPr>
      </p:pic>
      <p:sp>
        <p:nvSpPr>
          <p:cNvPr id="5" name="Obdélník 4"/>
          <p:cNvSpPr/>
          <p:nvPr/>
        </p:nvSpPr>
        <p:spPr>
          <a:xfrm>
            <a:off x="5568287" y="2279176"/>
            <a:ext cx="23747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D</a:t>
            </a:r>
            <a:r>
              <a:rPr lang="cs-CZ" b="1" dirty="0" smtClean="0">
                <a:solidFill>
                  <a:schemeClr val="bg1"/>
                </a:solidFill>
              </a:rPr>
              <a:t>osah </a:t>
            </a:r>
            <a:r>
              <a:rPr lang="cs-CZ" b="1" dirty="0">
                <a:solidFill>
                  <a:schemeClr val="bg1"/>
                </a:solidFill>
              </a:rPr>
              <a:t>kampaně na </a:t>
            </a:r>
            <a:r>
              <a:rPr lang="cs-CZ" b="1" dirty="0" err="1" smtClean="0">
                <a:solidFill>
                  <a:schemeClr val="bg1"/>
                </a:solidFill>
              </a:rPr>
              <a:t>Fcb</a:t>
            </a:r>
            <a:r>
              <a:rPr lang="cs-CZ" b="1" dirty="0" smtClean="0">
                <a:solidFill>
                  <a:schemeClr val="bg1"/>
                </a:solidFill>
              </a:rPr>
              <a:t>- </a:t>
            </a:r>
            <a:r>
              <a:rPr lang="cs-CZ" b="1" dirty="0">
                <a:solidFill>
                  <a:schemeClr val="bg1"/>
                </a:solidFill>
              </a:rPr>
              <a:t>84.143 </a:t>
            </a:r>
            <a:r>
              <a:rPr lang="cs-CZ" b="1" dirty="0" smtClean="0">
                <a:solidFill>
                  <a:schemeClr val="bg1"/>
                </a:solidFill>
              </a:rPr>
              <a:t> uživatelů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bg1"/>
                </a:solidFill>
              </a:rPr>
              <a:t>video </a:t>
            </a:r>
            <a:r>
              <a:rPr lang="cs-CZ" b="1" dirty="0">
                <a:solidFill>
                  <a:schemeClr val="bg1"/>
                </a:solidFill>
              </a:rPr>
              <a:t>s </a:t>
            </a:r>
            <a:r>
              <a:rPr lang="cs-CZ" b="1" dirty="0" err="1" smtClean="0">
                <a:solidFill>
                  <a:schemeClr val="bg1"/>
                </a:solidFill>
              </a:rPr>
              <a:t>youtuberem</a:t>
            </a:r>
            <a:r>
              <a:rPr lang="cs-CZ" b="1" dirty="0" smtClean="0">
                <a:solidFill>
                  <a:schemeClr val="bg1"/>
                </a:solidFill>
              </a:rPr>
              <a:t> Vláďou zhlédlo </a:t>
            </a:r>
            <a:r>
              <a:rPr lang="cs-CZ" b="1" dirty="0">
                <a:solidFill>
                  <a:schemeClr val="bg1"/>
                </a:solidFill>
              </a:rPr>
              <a:t>přes </a:t>
            </a:r>
            <a:r>
              <a:rPr lang="cs-CZ" b="1" dirty="0" smtClean="0">
                <a:solidFill>
                  <a:schemeClr val="bg1"/>
                </a:solidFill>
              </a:rPr>
              <a:t>44.000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uživatelů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bg1"/>
                </a:solidFill>
              </a:rPr>
              <a:t>další </a:t>
            </a:r>
            <a:r>
              <a:rPr lang="cs-CZ" b="1" dirty="0">
                <a:solidFill>
                  <a:schemeClr val="bg1"/>
                </a:solidFill>
              </a:rPr>
              <a:t>dvě videa </a:t>
            </a:r>
            <a:r>
              <a:rPr lang="cs-CZ" b="1" dirty="0" smtClean="0">
                <a:solidFill>
                  <a:schemeClr val="bg1"/>
                </a:solidFill>
              </a:rPr>
              <a:t>téměř </a:t>
            </a:r>
            <a:r>
              <a:rPr lang="cs-CZ" b="1" dirty="0">
                <a:solidFill>
                  <a:schemeClr val="bg1"/>
                </a:solidFill>
              </a:rPr>
              <a:t>10.000 lidí </a:t>
            </a:r>
          </a:p>
        </p:txBody>
      </p:sp>
    </p:spTree>
    <p:extLst>
      <p:ext uri="{BB962C8B-B14F-4D97-AF65-F5344CB8AC3E}">
        <p14:creationId xmlns:p14="http://schemas.microsoft.com/office/powerpoint/2010/main" val="7313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71600" y="924095"/>
            <a:ext cx="727280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Náhled rodičů na téma domácího násilí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Účelové </a:t>
            </a:r>
            <a:r>
              <a:rPr lang="cs-CZ" sz="2400" dirty="0" smtClean="0"/>
              <a:t>zneužití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Dítě jako </a:t>
            </a:r>
            <a:r>
              <a:rPr lang="cs-CZ" sz="2400" dirty="0"/>
              <a:t>svědek v soudním procesu mezi rodiči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Časování souběh soudů trestních a opatrovnických a procesu vyrovnávání se u dospělých a potřeb dětí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Malá kapacita, přetíženost centra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Špatně dostupná síť služeb pro ohrožené </a:t>
            </a:r>
            <a:r>
              <a:rPr lang="cs-CZ" sz="2400" dirty="0" smtClean="0"/>
              <a:t>děti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Právní prostředí- souhlas obou rodičů, blokování </a:t>
            </a:r>
            <a:r>
              <a:rPr lang="cs-CZ" sz="2400" dirty="0" smtClean="0"/>
              <a:t>spolupráce atp.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/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840407" y="403216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92D050"/>
                </a:solidFill>
              </a:rPr>
              <a:t>S ČÍM SE POTÝKÁME</a:t>
            </a:r>
            <a:endParaRPr lang="cs-CZ" sz="2800" b="1" dirty="0">
              <a:solidFill>
                <a:srgbClr val="92D05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779912" y="136282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109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43608" y="1556792"/>
            <a:ext cx="72728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dirty="0" smtClean="0"/>
              <a:t>Akční </a:t>
            </a:r>
            <a:r>
              <a:rPr lang="cs-CZ" sz="2500" dirty="0"/>
              <a:t>plán prevence domácího a </a:t>
            </a:r>
            <a:r>
              <a:rPr lang="cs-CZ" sz="2500" dirty="0" err="1" smtClean="0"/>
              <a:t>genderově</a:t>
            </a:r>
            <a:r>
              <a:rPr lang="cs-CZ" sz="2500" dirty="0" smtClean="0"/>
              <a:t> </a:t>
            </a:r>
            <a:r>
              <a:rPr lang="cs-CZ" sz="2500" dirty="0"/>
              <a:t>podmíněného násilí na období </a:t>
            </a:r>
            <a:r>
              <a:rPr lang="cs-CZ" sz="2500" dirty="0" smtClean="0"/>
              <a:t>2015-2018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dirty="0" smtClean="0"/>
          </a:p>
          <a:p>
            <a:r>
              <a:rPr lang="cs-CZ" dirty="0" smtClean="0"/>
              <a:t>Oblast 2- </a:t>
            </a:r>
            <a:r>
              <a:rPr lang="cs-CZ" b="1" dirty="0"/>
              <a:t>Děti ohrožené domácím a </a:t>
            </a:r>
            <a:r>
              <a:rPr lang="cs-CZ" b="1" dirty="0" err="1"/>
              <a:t>genderově</a:t>
            </a:r>
            <a:r>
              <a:rPr lang="cs-CZ" b="1" dirty="0"/>
              <a:t> podmíněným násilím</a:t>
            </a:r>
          </a:p>
          <a:p>
            <a:r>
              <a:rPr lang="cs-CZ" dirty="0" smtClean="0"/>
              <a:t>úkol 12 pro </a:t>
            </a:r>
            <a:r>
              <a:rPr lang="cs-CZ" dirty="0"/>
              <a:t>MPSV, </a:t>
            </a:r>
            <a:r>
              <a:rPr lang="cs-CZ" dirty="0" err="1"/>
              <a:t>MZd</a:t>
            </a:r>
            <a:r>
              <a:rPr lang="cs-CZ" dirty="0" smtClean="0"/>
              <a:t> :</a:t>
            </a:r>
          </a:p>
          <a:p>
            <a:pPr algn="just"/>
            <a:r>
              <a:rPr lang="cs-CZ" dirty="0" smtClean="0"/>
              <a:t>	„Zajistit </a:t>
            </a:r>
            <a:r>
              <a:rPr lang="cs-CZ" dirty="0"/>
              <a:t>dostatečné financování a dostupnost služeb </a:t>
            </a:r>
            <a:r>
              <a:rPr lang="cs-CZ" dirty="0" smtClean="0"/>
              <a:t>odborné 	terapeutické </a:t>
            </a:r>
            <a:r>
              <a:rPr lang="cs-CZ" dirty="0"/>
              <a:t>pomoci pro děti žijící v rodinách </a:t>
            </a:r>
            <a:r>
              <a:rPr lang="cs-CZ" dirty="0" smtClean="0"/>
              <a:t>s</a:t>
            </a:r>
            <a:r>
              <a:rPr lang="cs-CZ" dirty="0"/>
              <a:t> výskytem </a:t>
            </a:r>
            <a:r>
              <a:rPr lang="cs-CZ" dirty="0" smtClean="0"/>
              <a:t>	domácího </a:t>
            </a:r>
            <a:r>
              <a:rPr lang="cs-CZ" dirty="0"/>
              <a:t>násilí a pro děti ohrožené </a:t>
            </a:r>
            <a:r>
              <a:rPr lang="cs-CZ" dirty="0" smtClean="0"/>
              <a:t>dalšími formami 	</a:t>
            </a:r>
            <a:r>
              <a:rPr lang="cs-CZ" dirty="0" err="1" smtClean="0"/>
              <a:t>genderově</a:t>
            </a:r>
            <a:r>
              <a:rPr lang="cs-CZ" dirty="0" smtClean="0"/>
              <a:t> </a:t>
            </a:r>
            <a:r>
              <a:rPr lang="cs-CZ" dirty="0"/>
              <a:t>podmíněného násilí (např. zneužívání) </a:t>
            </a:r>
            <a:r>
              <a:rPr lang="cs-CZ" dirty="0" smtClean="0"/>
              <a:t>tak</a:t>
            </a:r>
            <a:r>
              <a:rPr lang="cs-CZ" dirty="0"/>
              <a:t>, </a:t>
            </a:r>
            <a:r>
              <a:rPr lang="cs-CZ" dirty="0" smtClean="0"/>
              <a:t>aby </a:t>
            </a:r>
            <a:r>
              <a:rPr lang="cs-CZ" dirty="0"/>
              <a:t>byla </a:t>
            </a:r>
            <a:r>
              <a:rPr lang="cs-CZ" dirty="0" smtClean="0"/>
              <a:t>	dostupná </a:t>
            </a:r>
            <a:r>
              <a:rPr lang="cs-CZ" dirty="0"/>
              <a:t>v každém </a:t>
            </a:r>
            <a:r>
              <a:rPr lang="cs-CZ" dirty="0" smtClean="0"/>
              <a:t>kraji.“</a:t>
            </a:r>
            <a:endParaRPr lang="cs-CZ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500" dirty="0"/>
              <a:t>Vznik dalších center </a:t>
            </a:r>
            <a:r>
              <a:rPr lang="cs-CZ" sz="2500" dirty="0" smtClean="0"/>
              <a:t>???</a:t>
            </a:r>
            <a:endParaRPr lang="cs-CZ" sz="25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dirty="0"/>
              <a:t>Akreditované programy, vydání metodiky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dirty="0"/>
              <a:t>Užší spolupráce s Policií, PMS, soudy, školami..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500" dirty="0"/>
          </a:p>
          <a:p>
            <a:r>
              <a:rPr lang="cs-CZ" sz="2500" dirty="0" smtClean="0"/>
              <a:t>.</a:t>
            </a:r>
            <a:endParaRPr lang="cs-CZ" sz="2500" dirty="0"/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840407" y="674980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92D050"/>
                </a:solidFill>
              </a:rPr>
              <a:t>JAK DÁL/SPOLUPRÁCE</a:t>
            </a:r>
            <a:endParaRPr lang="cs-CZ" sz="2800" b="1" dirty="0">
              <a:solidFill>
                <a:srgbClr val="92D05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779912" y="136282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607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3608" y="548680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92D050"/>
                </a:solidFill>
              </a:rPr>
              <a:t>NAJDETE NÁS NA WEBU I NA FACEBOOKU</a:t>
            </a:r>
          </a:p>
          <a:p>
            <a:pPr algn="ctr"/>
            <a:r>
              <a:rPr lang="cs-CZ" sz="2800" b="1" dirty="0" smtClean="0"/>
              <a:t>www.centrumlocika.cz</a:t>
            </a:r>
            <a:endParaRPr lang="cs-CZ" sz="2800" b="1" dirty="0"/>
          </a:p>
        </p:txBody>
      </p:sp>
      <p:pic>
        <p:nvPicPr>
          <p:cNvPr id="5" name="Picture 2" descr="C:\Users\user\Desktop\GRAFIKA\locika web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912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0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3608" y="548680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92D050"/>
                </a:solidFill>
              </a:rPr>
              <a:t>NAJDETE NÁS NA WEBU I NA FACEBOOKU</a:t>
            </a:r>
          </a:p>
          <a:p>
            <a:pPr algn="ctr"/>
            <a:r>
              <a:rPr lang="cs-CZ" sz="2800" b="1" dirty="0" smtClean="0"/>
              <a:t>www.facebook.com/centrumlocika</a:t>
            </a:r>
            <a:endParaRPr lang="cs-CZ" sz="28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454" y="1502787"/>
            <a:ext cx="5051084" cy="456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707904" y="2420888"/>
            <a:ext cx="502230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500" dirty="0" smtClean="0"/>
              <a:t>Dukelských </a:t>
            </a:r>
            <a:r>
              <a:rPr lang="cs-CZ" sz="2500" dirty="0"/>
              <a:t>hrdinů 1, Praha 7</a:t>
            </a:r>
          </a:p>
          <a:p>
            <a:pPr>
              <a:defRPr/>
            </a:pPr>
            <a:r>
              <a:rPr lang="cs-CZ" sz="2500" dirty="0">
                <a:hlinkClick r:id="rId3"/>
              </a:rPr>
              <a:t>info@centrumlocika.cz</a:t>
            </a:r>
            <a:endParaRPr lang="cs-CZ" sz="2500" dirty="0"/>
          </a:p>
          <a:p>
            <a:pPr>
              <a:defRPr/>
            </a:pPr>
            <a:r>
              <a:rPr lang="cs-CZ" sz="2500" dirty="0"/>
              <a:t>Tel. : 273 130 878</a:t>
            </a:r>
          </a:p>
          <a:p>
            <a:pPr>
              <a:defRPr/>
            </a:pPr>
            <a:r>
              <a:rPr lang="cs-CZ" sz="2500" u="sng" dirty="0" smtClean="0">
                <a:hlinkClick r:id="rId4"/>
              </a:rPr>
              <a:t>www.centrumlocika.cz</a:t>
            </a:r>
            <a:endParaRPr lang="cs-CZ" sz="2500" u="sng" dirty="0"/>
          </a:p>
          <a:p>
            <a:pPr>
              <a:defRPr/>
            </a:pPr>
            <a:r>
              <a:rPr lang="cs-CZ" sz="2500" dirty="0" smtClean="0"/>
              <a:t>www.facebook.com/centrumlocika</a:t>
            </a:r>
            <a:endParaRPr lang="cs-CZ" sz="2500" dirty="0"/>
          </a:p>
        </p:txBody>
      </p:sp>
      <p:pic>
        <p:nvPicPr>
          <p:cNvPr id="4" name="Zástupný symbol pro obsah 10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38350"/>
            <a:ext cx="3034680" cy="2719760"/>
          </a:xfrm>
        </p:spPr>
      </p:pic>
    </p:spTree>
    <p:extLst>
      <p:ext uri="{BB962C8B-B14F-4D97-AF65-F5344CB8AC3E}">
        <p14:creationId xmlns:p14="http://schemas.microsoft.com/office/powerpoint/2010/main" val="39993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7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015285" cy="4525963"/>
          </a:xfrm>
        </p:spPr>
      </p:pic>
      <p:sp>
        <p:nvSpPr>
          <p:cNvPr id="2" name="Obdélník 1"/>
          <p:cNvSpPr/>
          <p:nvPr/>
        </p:nvSpPr>
        <p:spPr>
          <a:xfrm>
            <a:off x="723330" y="332656"/>
            <a:ext cx="72330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92D050"/>
                </a:solidFill>
              </a:rPr>
              <a:t>Pomáháme  dětem, které zažívají domácí násilí obnovit pocit bezpečí a zdravé vztahy v rodině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910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05890" y="354205"/>
            <a:ext cx="58105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cs-CZ" sz="2800" b="1" dirty="0" smtClean="0">
              <a:solidFill>
                <a:srgbClr val="92D050"/>
              </a:solidFill>
            </a:endParaRPr>
          </a:p>
          <a:p>
            <a:pPr algn="ctr"/>
            <a:r>
              <a:rPr lang="cs-CZ" sz="2800" b="1" dirty="0" smtClean="0">
                <a:solidFill>
                  <a:srgbClr val="92D050"/>
                </a:solidFill>
              </a:rPr>
              <a:t> DĚTI OHROŽENÉ DOMÁCÍM NÁSILÍM 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3779912" y="136282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sz="2800" dirty="0"/>
          </a:p>
        </p:txBody>
      </p:sp>
      <p:pic>
        <p:nvPicPr>
          <p:cNvPr id="8" name="Picture 8" descr="CIMG196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3304" y="1471860"/>
            <a:ext cx="5935669" cy="4451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9" name="Obdélník 8"/>
          <p:cNvSpPr/>
          <p:nvPr/>
        </p:nvSpPr>
        <p:spPr>
          <a:xfrm>
            <a:off x="2627316" y="4220569"/>
            <a:ext cx="46482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DN ohrožuje </a:t>
            </a:r>
            <a:r>
              <a:rPr lang="cs-CZ" b="1" dirty="0" smtClean="0">
                <a:solidFill>
                  <a:srgbClr val="FFFF00"/>
                </a:solidFill>
              </a:rPr>
              <a:t>psychosociální vývoj </a:t>
            </a:r>
            <a:r>
              <a:rPr lang="cs-CZ" b="1" dirty="0">
                <a:solidFill>
                  <a:srgbClr val="FFFF00"/>
                </a:solidFill>
              </a:rPr>
              <a:t>dítěte ve všech podstatných oblastech.  Jde o děti vystavené špatnému zacházení a  ohrožené syndromem CAN. </a:t>
            </a:r>
          </a:p>
          <a:p>
            <a:r>
              <a:rPr lang="cs-CZ" b="1" dirty="0">
                <a:solidFill>
                  <a:srgbClr val="FFFF00"/>
                </a:solidFill>
              </a:rPr>
              <a:t>Tyto děti jsou často traumatizované.</a:t>
            </a:r>
          </a:p>
        </p:txBody>
      </p:sp>
    </p:spTree>
    <p:extLst>
      <p:ext uri="{BB962C8B-B14F-4D97-AF65-F5344CB8AC3E}">
        <p14:creationId xmlns:p14="http://schemas.microsoft.com/office/powerpoint/2010/main" val="591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86409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cs-CZ" sz="27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VĚK DĚTÍ PŘI PŘÍCHODU DO AZYLOVÉHO DOMU ACORUS</a:t>
            </a:r>
            <a:endParaRPr lang="cs-CZ" sz="4400" b="1" dirty="0">
              <a:solidFill>
                <a:srgbClr val="92D050"/>
              </a:solidFill>
              <a:effectLst/>
              <a:latin typeface="Palatino Linotype" panose="02040502050505030304" pitchFamily="18" charset="0"/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5" y="1196752"/>
            <a:ext cx="8035012" cy="457625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 rot="10800000" flipV="1">
            <a:off x="2286000" y="5955647"/>
            <a:ext cx="6243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i="1" dirty="0">
                <a:latin typeface="Calibri" panose="020F0502020204030204" pitchFamily="34" charset="0"/>
              </a:rPr>
              <a:t>Zdroj: </a:t>
            </a:r>
            <a:r>
              <a:rPr lang="cs-CZ" sz="1600" i="1" dirty="0"/>
              <a:t>První výsledky výzkumu Děti a domácí násilí</a:t>
            </a:r>
          </a:p>
          <a:p>
            <a:r>
              <a:rPr lang="cs-CZ" sz="1600" i="1" dirty="0"/>
              <a:t>		PhDr. Jana </a:t>
            </a:r>
            <a:r>
              <a:rPr lang="cs-CZ" sz="1600" i="1" dirty="0" err="1"/>
              <a:t>Barvíková</a:t>
            </a:r>
            <a:r>
              <a:rPr lang="cs-CZ" sz="1600" i="1" dirty="0"/>
              <a:t>, PhDr. Jana </a:t>
            </a:r>
            <a:r>
              <a:rPr lang="cs-CZ" sz="1600" i="1" dirty="0" err="1"/>
              <a:t>Paloncyová</a:t>
            </a:r>
            <a:r>
              <a:rPr lang="cs-CZ" sz="1600" i="1" dirty="0"/>
              <a:t>, 		VUPSV, </a:t>
            </a:r>
            <a:r>
              <a:rPr lang="cs-CZ" sz="1600" i="1" dirty="0" err="1"/>
              <a:t>v.v.i</a:t>
            </a:r>
            <a:r>
              <a:rPr lang="cs-CZ" sz="16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40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45909" y="764702"/>
            <a:ext cx="85811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92D050"/>
                </a:solidFill>
              </a:rPr>
              <a:t>DĚTI V AZYLOVÉM DOMĚ ACORUS </a:t>
            </a:r>
          </a:p>
          <a:p>
            <a:pPr algn="ctr"/>
            <a:r>
              <a:rPr lang="cs-CZ" sz="2800" b="1" dirty="0" smtClean="0">
                <a:solidFill>
                  <a:srgbClr val="92D050"/>
                </a:solidFill>
              </a:rPr>
              <a:t>V OBDOBÍ 2001 -2015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1569493" y="1842448"/>
            <a:ext cx="5954835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 </a:t>
            </a:r>
            <a:r>
              <a:rPr lang="cs-CZ" sz="2000" u="sng" dirty="0">
                <a:latin typeface="Calibri" panose="020F0502020204030204" pitchFamily="34" charset="0"/>
              </a:rPr>
              <a:t>89 % </a:t>
            </a:r>
            <a:r>
              <a:rPr lang="cs-CZ" sz="2000" u="sng" dirty="0" smtClean="0">
                <a:latin typeface="Calibri" panose="020F0502020204030204" pitchFamily="34" charset="0"/>
              </a:rPr>
              <a:t> dětí přímými </a:t>
            </a:r>
            <a:r>
              <a:rPr lang="cs-CZ" sz="2000" u="sng" dirty="0">
                <a:latin typeface="Calibri" panose="020F0502020204030204" pitchFamily="34" charset="0"/>
              </a:rPr>
              <a:t>svědky domácího násilí</a:t>
            </a:r>
            <a:r>
              <a:rPr lang="cs-CZ" sz="2000" dirty="0">
                <a:latin typeface="Calibri" panose="020F0502020204030204" pitchFamily="34" charset="0"/>
              </a:rPr>
              <a:t>:</a:t>
            </a:r>
          </a:p>
          <a:p>
            <a:pPr marL="4572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	- třetina z nich od </a:t>
            </a:r>
            <a:r>
              <a:rPr lang="cs-CZ" sz="2000" dirty="0" smtClean="0">
                <a:latin typeface="Calibri" panose="020F0502020204030204" pitchFamily="34" charset="0"/>
              </a:rPr>
              <a:t>narození</a:t>
            </a:r>
            <a:endParaRPr lang="cs-CZ" sz="2000" dirty="0"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	- většina matek vyhledala pomoc do 4 let od prvních </a:t>
            </a:r>
            <a:r>
              <a:rPr lang="cs-CZ" sz="2000" dirty="0" smtClean="0">
                <a:latin typeface="Calibri" panose="020F0502020204030204" pitchFamily="34" charset="0"/>
              </a:rPr>
              <a:t>projevů  </a:t>
            </a:r>
            <a:r>
              <a:rPr lang="cs-CZ" sz="2000" dirty="0">
                <a:latin typeface="Calibri" panose="020F0502020204030204" pitchFamily="34" charset="0"/>
              </a:rPr>
              <a:t>domácího násilí (84 </a:t>
            </a:r>
            <a:r>
              <a:rPr lang="cs-CZ" sz="2000" dirty="0" smtClean="0">
                <a:latin typeface="Calibri" panose="020F0502020204030204" pitchFamily="34" charset="0"/>
              </a:rPr>
              <a:t>%)</a:t>
            </a:r>
          </a:p>
          <a:p>
            <a:pPr marL="388620" indent="-342900">
              <a:buFontTx/>
              <a:buChar char="-"/>
            </a:pPr>
            <a:r>
              <a:rPr lang="cs-CZ" sz="2000" u="sng" dirty="0" smtClean="0">
                <a:latin typeface="Calibri" panose="020F0502020204030204" pitchFamily="34" charset="0"/>
              </a:rPr>
              <a:t>42 </a:t>
            </a:r>
            <a:r>
              <a:rPr lang="cs-CZ" sz="2000" u="sng" dirty="0">
                <a:latin typeface="Calibri" panose="020F0502020204030204" pitchFamily="34" charset="0"/>
              </a:rPr>
              <a:t>% </a:t>
            </a:r>
            <a:r>
              <a:rPr lang="cs-CZ" sz="2000" u="sng" dirty="0" smtClean="0">
                <a:latin typeface="Calibri" panose="020F0502020204030204" pitchFamily="34" charset="0"/>
              </a:rPr>
              <a:t>dětí přímou </a:t>
            </a:r>
            <a:r>
              <a:rPr lang="cs-CZ" sz="2000" u="sng" dirty="0">
                <a:latin typeface="Calibri" panose="020F0502020204030204" pitchFamily="34" charset="0"/>
              </a:rPr>
              <a:t>obětí domácího násilí </a:t>
            </a:r>
            <a:endParaRPr lang="cs-CZ" sz="2000" dirty="0" smtClean="0">
              <a:latin typeface="Calibri" panose="020F0502020204030204" pitchFamily="34" charset="0"/>
            </a:endParaRPr>
          </a:p>
          <a:p>
            <a:pPr algn="ctr"/>
            <a:endParaRPr lang="cs-CZ" sz="1600" i="1" dirty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Děti</a:t>
            </a:r>
            <a:r>
              <a:rPr lang="cs-CZ" sz="2000" dirty="0"/>
              <a:t>, které byly současně oběťmi násilí a současně jeho svědky mají podobné psychické následky jako děti, které byly jen svědky partnerského násilí. </a:t>
            </a:r>
            <a:endParaRPr lang="cs-CZ" sz="2000" dirty="0" smtClean="0"/>
          </a:p>
          <a:p>
            <a:pPr marL="342900" indent="-342900">
              <a:buFontTx/>
              <a:buChar char="-"/>
            </a:pPr>
            <a:endParaRPr lang="cs-CZ" sz="2000" dirty="0" smtClean="0"/>
          </a:p>
          <a:p>
            <a:r>
              <a:rPr lang="cs-CZ" sz="1600" i="1" dirty="0" smtClean="0"/>
              <a:t>Zdroj: Matoušek,  O.</a:t>
            </a:r>
            <a:endParaRPr lang="cs-CZ" sz="1600" i="1" dirty="0"/>
          </a:p>
          <a:p>
            <a:r>
              <a:rPr lang="cs-CZ" sz="1600" dirty="0" err="1"/>
              <a:t>Kitzman</a:t>
            </a:r>
            <a:r>
              <a:rPr lang="cs-CZ" sz="1600" dirty="0"/>
              <a:t>, K.M., </a:t>
            </a:r>
            <a:r>
              <a:rPr lang="cs-CZ" sz="1600" dirty="0" err="1"/>
              <a:t>Gaylord</a:t>
            </a:r>
            <a:r>
              <a:rPr lang="cs-CZ" sz="1600" dirty="0"/>
              <a:t>, N.K., Holt, A.R., </a:t>
            </a:r>
            <a:r>
              <a:rPr lang="cs-CZ" sz="1600" dirty="0" err="1"/>
              <a:t>Kenny</a:t>
            </a:r>
            <a:r>
              <a:rPr lang="cs-CZ" sz="1600" dirty="0"/>
              <a:t>, E.D.(2003) : </a:t>
            </a:r>
            <a:r>
              <a:rPr lang="cs-CZ" sz="1600" dirty="0" err="1"/>
              <a:t>Child</a:t>
            </a:r>
            <a:r>
              <a:rPr lang="cs-CZ" sz="1600" dirty="0"/>
              <a:t> </a:t>
            </a:r>
            <a:r>
              <a:rPr lang="cs-CZ" sz="1600" dirty="0" err="1"/>
              <a:t>Witnesses</a:t>
            </a:r>
            <a:r>
              <a:rPr lang="cs-CZ" sz="1600" dirty="0"/>
              <a:t> </a:t>
            </a:r>
            <a:r>
              <a:rPr lang="cs-CZ" sz="1600" dirty="0" err="1"/>
              <a:t>Domestic</a:t>
            </a:r>
            <a:r>
              <a:rPr lang="cs-CZ" sz="1600" dirty="0"/>
              <a:t> </a:t>
            </a:r>
            <a:r>
              <a:rPr lang="cs-CZ" sz="1600" dirty="0" err="1"/>
              <a:t>Violence</a:t>
            </a:r>
            <a:r>
              <a:rPr lang="cs-CZ" sz="1600" dirty="0"/>
              <a:t>: A Meta-</a:t>
            </a:r>
            <a:r>
              <a:rPr lang="cs-CZ" sz="1600" dirty="0" err="1"/>
              <a:t>Analytic</a:t>
            </a:r>
            <a:r>
              <a:rPr lang="cs-CZ" sz="1600" dirty="0"/>
              <a:t> </a:t>
            </a:r>
            <a:r>
              <a:rPr lang="cs-CZ" sz="1600" dirty="0" err="1"/>
              <a:t>Review</a:t>
            </a:r>
            <a:r>
              <a:rPr lang="cs-CZ" sz="1600" dirty="0"/>
              <a:t>.</a:t>
            </a:r>
            <a:r>
              <a:rPr lang="cs-CZ" sz="1600" i="1" dirty="0"/>
              <a:t> </a:t>
            </a:r>
            <a:r>
              <a:rPr lang="cs-CZ" sz="1600" i="1" dirty="0" err="1"/>
              <a:t>Journal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Consulting</a:t>
            </a:r>
            <a:r>
              <a:rPr lang="cs-CZ" sz="1600" i="1" dirty="0"/>
              <a:t> and </a:t>
            </a:r>
            <a:r>
              <a:rPr lang="cs-CZ" sz="1600" i="1" dirty="0" err="1"/>
              <a:t>Clinical</a:t>
            </a:r>
            <a:r>
              <a:rPr lang="cs-CZ" sz="1600" i="1" dirty="0"/>
              <a:t> Psychology.</a:t>
            </a:r>
            <a:r>
              <a:rPr lang="cs-CZ" sz="1600" dirty="0"/>
              <a:t> Vol 71, No 2, pp. 339 – 352. </a:t>
            </a:r>
          </a:p>
          <a:p>
            <a:pPr marL="388620" indent="-342900">
              <a:buFontTx/>
              <a:buChar char="-"/>
            </a:pPr>
            <a:endParaRPr lang="cs-CZ" sz="2000" dirty="0" smtClean="0">
              <a:latin typeface="Calibri" panose="020F0502020204030204" pitchFamily="34" charset="0"/>
            </a:endParaRPr>
          </a:p>
          <a:p>
            <a:pPr algn="ctr"/>
            <a:endParaRPr lang="cs-CZ" sz="2000" dirty="0" smtClean="0">
              <a:latin typeface="Calibri" panose="020F0502020204030204" pitchFamily="34" charset="0"/>
            </a:endParaRPr>
          </a:p>
          <a:p>
            <a:pPr algn="ctr"/>
            <a:endParaRPr lang="cs-CZ" sz="2000" i="1" dirty="0">
              <a:latin typeface="Calibri" panose="020F0502020204030204" pitchFamily="34" charset="0"/>
            </a:endParaRPr>
          </a:p>
          <a:p>
            <a:pPr algn="ctr"/>
            <a:r>
              <a:rPr lang="cs-CZ" sz="1600" i="1" dirty="0" smtClean="0">
                <a:latin typeface="Calibri" panose="020F0502020204030204" pitchFamily="34" charset="0"/>
              </a:rPr>
              <a:t>	Zdroj: </a:t>
            </a:r>
            <a:r>
              <a:rPr lang="cs-CZ" sz="1600" i="1" dirty="0" smtClean="0"/>
              <a:t>První výsledky výzkumu Děti a domácí násilí</a:t>
            </a:r>
          </a:p>
          <a:p>
            <a:r>
              <a:rPr lang="cs-CZ" sz="1600" i="1" dirty="0" smtClean="0"/>
              <a:t>		PhDr. Jana </a:t>
            </a:r>
            <a:r>
              <a:rPr lang="cs-CZ" sz="1600" i="1" dirty="0" err="1" smtClean="0"/>
              <a:t>Barvíková</a:t>
            </a:r>
            <a:r>
              <a:rPr lang="cs-CZ" sz="1600" i="1" dirty="0" smtClean="0"/>
              <a:t>, PhDr. Jana </a:t>
            </a:r>
            <a:r>
              <a:rPr lang="cs-CZ" sz="1600" i="1" dirty="0" err="1" smtClean="0"/>
              <a:t>Paloncyová</a:t>
            </a:r>
            <a:r>
              <a:rPr lang="cs-CZ" sz="1600" i="1" dirty="0" smtClean="0"/>
              <a:t>, 		VUPSV, </a:t>
            </a:r>
            <a:r>
              <a:rPr lang="cs-CZ" sz="1600" i="1" dirty="0" err="1" smtClean="0"/>
              <a:t>v.v.i</a:t>
            </a:r>
            <a:r>
              <a:rPr lang="cs-CZ" sz="1600" i="1" dirty="0" smtClean="0"/>
              <a:t>.</a:t>
            </a:r>
            <a:endParaRPr lang="cs-CZ" sz="1600" i="1" dirty="0"/>
          </a:p>
          <a:p>
            <a:pPr marL="45720"/>
            <a:endParaRPr lang="cs-CZ" sz="2000" dirty="0"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cs-CZ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1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45909" y="764702"/>
            <a:ext cx="85811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92D050"/>
                </a:solidFill>
              </a:rPr>
              <a:t>DĚTI V AZYLOVÉM DOMĚ ACORUS </a:t>
            </a:r>
          </a:p>
          <a:p>
            <a:pPr algn="ctr"/>
            <a:r>
              <a:rPr lang="cs-CZ" sz="2800" b="1" dirty="0" smtClean="0">
                <a:solidFill>
                  <a:srgbClr val="92D050"/>
                </a:solidFill>
              </a:rPr>
              <a:t>V OBDOBÍ 2001 -2015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1569493" y="1842448"/>
            <a:ext cx="5954835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- </a:t>
            </a:r>
            <a:r>
              <a:rPr lang="cs-CZ" sz="2000" u="sng" dirty="0">
                <a:latin typeface="Calibri" panose="020F0502020204030204" pitchFamily="34" charset="0"/>
              </a:rPr>
              <a:t>89 % </a:t>
            </a:r>
            <a:r>
              <a:rPr lang="cs-CZ" sz="2000" u="sng" dirty="0" smtClean="0">
                <a:latin typeface="Calibri" panose="020F0502020204030204" pitchFamily="34" charset="0"/>
              </a:rPr>
              <a:t> dětí přímými </a:t>
            </a:r>
            <a:r>
              <a:rPr lang="cs-CZ" sz="2000" u="sng" dirty="0">
                <a:latin typeface="Calibri" panose="020F0502020204030204" pitchFamily="34" charset="0"/>
              </a:rPr>
              <a:t>svědky domácího násilí</a:t>
            </a:r>
            <a:r>
              <a:rPr lang="cs-CZ" sz="2000" dirty="0">
                <a:latin typeface="Calibri" panose="020F0502020204030204" pitchFamily="34" charset="0"/>
              </a:rPr>
              <a:t>:</a:t>
            </a:r>
          </a:p>
          <a:p>
            <a:pPr marL="4572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	- třetina z nich od </a:t>
            </a:r>
            <a:r>
              <a:rPr lang="cs-CZ" sz="2000" dirty="0" smtClean="0">
                <a:latin typeface="Calibri" panose="020F0502020204030204" pitchFamily="34" charset="0"/>
              </a:rPr>
              <a:t>narození</a:t>
            </a:r>
            <a:endParaRPr lang="cs-CZ" sz="2000" dirty="0"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cs-CZ" sz="2000" dirty="0">
                <a:latin typeface="Calibri" panose="020F0502020204030204" pitchFamily="34" charset="0"/>
              </a:rPr>
              <a:t>	- většina matek vyhledala pomoc do 4 let od prvních </a:t>
            </a:r>
            <a:r>
              <a:rPr lang="cs-CZ" sz="2000" dirty="0" smtClean="0">
                <a:latin typeface="Calibri" panose="020F0502020204030204" pitchFamily="34" charset="0"/>
              </a:rPr>
              <a:t>projevů  </a:t>
            </a:r>
            <a:r>
              <a:rPr lang="cs-CZ" sz="2000" dirty="0">
                <a:latin typeface="Calibri" panose="020F0502020204030204" pitchFamily="34" charset="0"/>
              </a:rPr>
              <a:t>domácího násilí (84 </a:t>
            </a:r>
            <a:r>
              <a:rPr lang="cs-CZ" sz="2000" dirty="0" smtClean="0">
                <a:latin typeface="Calibri" panose="020F0502020204030204" pitchFamily="34" charset="0"/>
              </a:rPr>
              <a:t>%)</a:t>
            </a:r>
          </a:p>
          <a:p>
            <a:pPr marL="388620" indent="-342900">
              <a:buFontTx/>
              <a:buChar char="-"/>
            </a:pPr>
            <a:r>
              <a:rPr lang="cs-CZ" sz="2000" u="sng" dirty="0" smtClean="0">
                <a:latin typeface="Calibri" panose="020F0502020204030204" pitchFamily="34" charset="0"/>
              </a:rPr>
              <a:t>42 </a:t>
            </a:r>
            <a:r>
              <a:rPr lang="cs-CZ" sz="2000" u="sng" dirty="0">
                <a:latin typeface="Calibri" panose="020F0502020204030204" pitchFamily="34" charset="0"/>
              </a:rPr>
              <a:t>% </a:t>
            </a:r>
            <a:r>
              <a:rPr lang="cs-CZ" sz="2000" u="sng" dirty="0" smtClean="0">
                <a:latin typeface="Calibri" panose="020F0502020204030204" pitchFamily="34" charset="0"/>
              </a:rPr>
              <a:t>dětí přímou </a:t>
            </a:r>
            <a:r>
              <a:rPr lang="cs-CZ" sz="2000" u="sng" dirty="0">
                <a:latin typeface="Calibri" panose="020F0502020204030204" pitchFamily="34" charset="0"/>
              </a:rPr>
              <a:t>obětí domácího násilí </a:t>
            </a:r>
            <a:r>
              <a:rPr lang="cs-CZ" sz="2000" dirty="0">
                <a:latin typeface="Calibri" panose="020F0502020204030204" pitchFamily="34" charset="0"/>
              </a:rPr>
              <a:t>(modřiny, řezné rány, 	škrábnutí apod</a:t>
            </a:r>
            <a:r>
              <a:rPr lang="cs-CZ" sz="2000" dirty="0" smtClean="0">
                <a:latin typeface="Calibri" panose="020F0502020204030204" pitchFamily="34" charset="0"/>
              </a:rPr>
              <a:t>.)</a:t>
            </a:r>
          </a:p>
          <a:p>
            <a:pPr algn="ctr"/>
            <a:endParaRPr lang="cs-CZ" sz="1600" i="1" dirty="0"/>
          </a:p>
          <a:p>
            <a:r>
              <a:rPr lang="cs-CZ" sz="2000" dirty="0" smtClean="0"/>
              <a:t>- Děti</a:t>
            </a:r>
            <a:r>
              <a:rPr lang="cs-CZ" sz="2000" dirty="0"/>
              <a:t>, které byly současně oběťmi násilí a současně jeho svědky mají podobné psychické následky jako děti, které byly jen svědky partnerského násilí. </a:t>
            </a:r>
            <a:endParaRPr lang="cs-CZ" sz="2000" dirty="0" smtClean="0"/>
          </a:p>
          <a:p>
            <a:r>
              <a:rPr lang="cs-CZ" sz="1600" i="1" dirty="0" smtClean="0"/>
              <a:t>Zdroj: Matoušek,  O.</a:t>
            </a:r>
            <a:endParaRPr lang="cs-CZ" sz="1600" i="1" dirty="0"/>
          </a:p>
          <a:p>
            <a:r>
              <a:rPr lang="cs-CZ" sz="1600" dirty="0" err="1"/>
              <a:t>Kitzman</a:t>
            </a:r>
            <a:r>
              <a:rPr lang="cs-CZ" sz="1600" dirty="0"/>
              <a:t>, K.M., </a:t>
            </a:r>
            <a:r>
              <a:rPr lang="cs-CZ" sz="1600" dirty="0" err="1"/>
              <a:t>Gaylord</a:t>
            </a:r>
            <a:r>
              <a:rPr lang="cs-CZ" sz="1600" dirty="0"/>
              <a:t>, N.K., Holt, A.R., </a:t>
            </a:r>
            <a:r>
              <a:rPr lang="cs-CZ" sz="1600" dirty="0" err="1"/>
              <a:t>Kenny</a:t>
            </a:r>
            <a:r>
              <a:rPr lang="cs-CZ" sz="1600" dirty="0"/>
              <a:t>, E.D.(2003) : </a:t>
            </a:r>
            <a:r>
              <a:rPr lang="cs-CZ" sz="1600" dirty="0" err="1"/>
              <a:t>Child</a:t>
            </a:r>
            <a:r>
              <a:rPr lang="cs-CZ" sz="1600" dirty="0"/>
              <a:t> </a:t>
            </a:r>
            <a:r>
              <a:rPr lang="cs-CZ" sz="1600" dirty="0" err="1"/>
              <a:t>Witnesses</a:t>
            </a:r>
            <a:r>
              <a:rPr lang="cs-CZ" sz="1600" dirty="0"/>
              <a:t> </a:t>
            </a:r>
            <a:r>
              <a:rPr lang="cs-CZ" sz="1600" dirty="0" err="1"/>
              <a:t>Domestic</a:t>
            </a:r>
            <a:r>
              <a:rPr lang="cs-CZ" sz="1600" dirty="0"/>
              <a:t> </a:t>
            </a:r>
            <a:r>
              <a:rPr lang="cs-CZ" sz="1600" dirty="0" err="1"/>
              <a:t>Violence</a:t>
            </a:r>
            <a:r>
              <a:rPr lang="cs-CZ" sz="1600" dirty="0"/>
              <a:t>: A Meta-</a:t>
            </a:r>
            <a:r>
              <a:rPr lang="cs-CZ" sz="1600" dirty="0" err="1"/>
              <a:t>Analytic</a:t>
            </a:r>
            <a:r>
              <a:rPr lang="cs-CZ" sz="1600" dirty="0"/>
              <a:t> </a:t>
            </a:r>
            <a:r>
              <a:rPr lang="cs-CZ" sz="1600" dirty="0" err="1"/>
              <a:t>Review</a:t>
            </a:r>
            <a:r>
              <a:rPr lang="cs-CZ" sz="1600" dirty="0"/>
              <a:t>.</a:t>
            </a:r>
            <a:r>
              <a:rPr lang="cs-CZ" sz="1600" i="1" dirty="0"/>
              <a:t> </a:t>
            </a:r>
            <a:r>
              <a:rPr lang="cs-CZ" sz="1600" i="1" dirty="0" err="1"/>
              <a:t>Journal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Consulting</a:t>
            </a:r>
            <a:r>
              <a:rPr lang="cs-CZ" sz="1600" i="1" dirty="0"/>
              <a:t> and </a:t>
            </a:r>
            <a:r>
              <a:rPr lang="cs-CZ" sz="1600" i="1" dirty="0" err="1"/>
              <a:t>Clinical</a:t>
            </a:r>
            <a:r>
              <a:rPr lang="cs-CZ" sz="1600" i="1" dirty="0"/>
              <a:t> Psychology.</a:t>
            </a:r>
            <a:r>
              <a:rPr lang="cs-CZ" sz="1600" dirty="0"/>
              <a:t> Vol 71, No 2, pp. 339 – 352. </a:t>
            </a:r>
          </a:p>
          <a:p>
            <a:pPr marL="388620" indent="-342900">
              <a:buFontTx/>
              <a:buChar char="-"/>
            </a:pPr>
            <a:endParaRPr lang="cs-CZ" sz="2000" dirty="0" smtClean="0">
              <a:latin typeface="Calibri" panose="020F0502020204030204" pitchFamily="34" charset="0"/>
            </a:endParaRPr>
          </a:p>
          <a:p>
            <a:pPr algn="ctr"/>
            <a:endParaRPr lang="cs-CZ" sz="2000" dirty="0" smtClean="0">
              <a:latin typeface="Calibri" panose="020F0502020204030204" pitchFamily="34" charset="0"/>
            </a:endParaRPr>
          </a:p>
          <a:p>
            <a:pPr algn="ctr"/>
            <a:endParaRPr lang="cs-CZ" sz="2000" i="1" dirty="0">
              <a:latin typeface="Calibri" panose="020F0502020204030204" pitchFamily="34" charset="0"/>
            </a:endParaRPr>
          </a:p>
          <a:p>
            <a:pPr algn="ctr"/>
            <a:r>
              <a:rPr lang="cs-CZ" sz="1600" i="1" dirty="0" smtClean="0">
                <a:latin typeface="Calibri" panose="020F0502020204030204" pitchFamily="34" charset="0"/>
              </a:rPr>
              <a:t>	Zdroj: </a:t>
            </a:r>
            <a:r>
              <a:rPr lang="cs-CZ" sz="1600" i="1" dirty="0" smtClean="0"/>
              <a:t>První výsledky výzkumu Děti a domácí násilí</a:t>
            </a:r>
          </a:p>
          <a:p>
            <a:r>
              <a:rPr lang="cs-CZ" sz="1600" i="1" dirty="0" smtClean="0"/>
              <a:t>		PhDr. Jana </a:t>
            </a:r>
            <a:r>
              <a:rPr lang="cs-CZ" sz="1600" i="1" dirty="0" err="1" smtClean="0"/>
              <a:t>Barvíková</a:t>
            </a:r>
            <a:r>
              <a:rPr lang="cs-CZ" sz="1600" i="1" dirty="0" smtClean="0"/>
              <a:t>, PhDr. Jana </a:t>
            </a:r>
            <a:r>
              <a:rPr lang="cs-CZ" sz="1600" i="1" dirty="0" err="1" smtClean="0"/>
              <a:t>Paloncyová</a:t>
            </a:r>
            <a:r>
              <a:rPr lang="cs-CZ" sz="1600" i="1" dirty="0" smtClean="0"/>
              <a:t>, 		VUPSV, </a:t>
            </a:r>
            <a:r>
              <a:rPr lang="cs-CZ" sz="1600" i="1" dirty="0" err="1" smtClean="0"/>
              <a:t>v.v.i</a:t>
            </a:r>
            <a:r>
              <a:rPr lang="cs-CZ" sz="1600" i="1" dirty="0" smtClean="0"/>
              <a:t>.</a:t>
            </a:r>
            <a:endParaRPr lang="cs-CZ" sz="1600" i="1" dirty="0"/>
          </a:p>
          <a:p>
            <a:pPr marL="45720"/>
            <a:endParaRPr lang="cs-CZ" sz="2000" dirty="0"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cs-CZ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1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192590"/>
            <a:ext cx="8068665" cy="4684682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259632" y="188640"/>
            <a:ext cx="6512511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sz="2400" dirty="0" smtClean="0">
                <a:solidFill>
                  <a:srgbClr val="92D050"/>
                </a:solidFill>
                <a:effectLst/>
                <a:latin typeface="Calibri" panose="020F0502020204030204" pitchFamily="34" charset="0"/>
              </a:rPr>
              <a:t>SPECIÁLNÍ POTŘEBY DĚTÍ V AZYLOVÉM DOMĚ ACORUS</a:t>
            </a:r>
            <a:endParaRPr lang="cs-CZ" sz="2400" dirty="0">
              <a:solidFill>
                <a:srgbClr val="92D05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211960" y="5854890"/>
            <a:ext cx="4399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i="1" dirty="0">
                <a:latin typeface="Calibri" panose="020F0502020204030204" pitchFamily="34" charset="0"/>
              </a:rPr>
              <a:t>Zdroj: </a:t>
            </a:r>
            <a:r>
              <a:rPr lang="cs-CZ" sz="1600" i="1" dirty="0"/>
              <a:t>První výsledky výzkumu Děti a </a:t>
            </a:r>
            <a:r>
              <a:rPr lang="cs-CZ" sz="1600" i="1" dirty="0" smtClean="0"/>
              <a:t>domácí násilí</a:t>
            </a:r>
            <a:endParaRPr lang="cs-CZ" sz="1600" i="1" dirty="0"/>
          </a:p>
          <a:p>
            <a:r>
              <a:rPr lang="cs-CZ" sz="1600" i="1" dirty="0" smtClean="0"/>
              <a:t>PhDr</a:t>
            </a:r>
            <a:r>
              <a:rPr lang="cs-CZ" sz="1600" i="1" dirty="0"/>
              <a:t>. Jana </a:t>
            </a:r>
            <a:r>
              <a:rPr lang="cs-CZ" sz="1600" i="1" dirty="0" err="1"/>
              <a:t>Barvíková</a:t>
            </a:r>
            <a:r>
              <a:rPr lang="cs-CZ" sz="1600" i="1" dirty="0"/>
              <a:t>, PhDr. Jana </a:t>
            </a:r>
            <a:r>
              <a:rPr lang="cs-CZ" sz="1600" i="1" dirty="0" err="1"/>
              <a:t>Paloncyová</a:t>
            </a:r>
            <a:r>
              <a:rPr lang="cs-CZ" sz="1600" i="1" dirty="0"/>
              <a:t>, </a:t>
            </a:r>
            <a:r>
              <a:rPr lang="cs-CZ" sz="1600" i="1" dirty="0" smtClean="0"/>
              <a:t>VUPSV</a:t>
            </a:r>
            <a:r>
              <a:rPr lang="cs-CZ" sz="1600" i="1" dirty="0"/>
              <a:t>, </a:t>
            </a:r>
            <a:r>
              <a:rPr lang="cs-CZ" sz="1600" i="1" dirty="0" err="1"/>
              <a:t>v.v.i</a:t>
            </a:r>
            <a:r>
              <a:rPr lang="cs-CZ" sz="16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26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52551" y="517753"/>
            <a:ext cx="3725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92D050"/>
                </a:solidFill>
              </a:rPr>
              <a:t>VIZE TŘÍ PILÍŘŮ BEZPEČÍ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3779912" y="136282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sz="2800" dirty="0"/>
          </a:p>
        </p:txBody>
      </p:sp>
      <p:pic>
        <p:nvPicPr>
          <p:cNvPr id="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30" y="1237967"/>
            <a:ext cx="7130392" cy="475359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070746" y="3794078"/>
            <a:ext cx="51042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solidFill>
                  <a:srgbClr val="FFFF00"/>
                </a:solidFill>
              </a:rPr>
              <a:t>Chceme vybudovat systém </a:t>
            </a:r>
            <a:r>
              <a:rPr lang="cs-CZ" sz="2000" b="1" dirty="0" smtClean="0">
                <a:solidFill>
                  <a:srgbClr val="FFFF00"/>
                </a:solidFill>
              </a:rPr>
              <a:t> podpory celé rodiny ohrožené domácím násilím, tak aby vznikl bezpečný most </a:t>
            </a:r>
            <a:r>
              <a:rPr lang="cs-CZ" sz="2000" b="1" dirty="0">
                <a:solidFill>
                  <a:srgbClr val="FFFF00"/>
                </a:solidFill>
              </a:rPr>
              <a:t>pro dítě, </a:t>
            </a:r>
            <a:r>
              <a:rPr lang="cs-CZ" sz="2000" b="1" dirty="0" smtClean="0">
                <a:solidFill>
                  <a:srgbClr val="FFFF00"/>
                </a:solidFill>
              </a:rPr>
              <a:t>které tak bude moci volně přecházet </a:t>
            </a:r>
            <a:r>
              <a:rPr lang="cs-CZ" sz="2000" b="1" dirty="0">
                <a:solidFill>
                  <a:srgbClr val="FFFF00"/>
                </a:solidFill>
              </a:rPr>
              <a:t>mezi oběma rodiči, přestože </a:t>
            </a:r>
            <a:r>
              <a:rPr lang="cs-CZ" sz="2000" b="1" dirty="0" smtClean="0">
                <a:solidFill>
                  <a:srgbClr val="FFFF00"/>
                </a:solidFill>
              </a:rPr>
              <a:t>mezi nimi stále zuří </a:t>
            </a:r>
            <a:r>
              <a:rPr lang="cs-CZ" sz="2000" b="1" dirty="0">
                <a:solidFill>
                  <a:srgbClr val="FFFF00"/>
                </a:solidFill>
              </a:rPr>
              <a:t>rozbouřené vody partnerského </a:t>
            </a:r>
            <a:r>
              <a:rPr lang="cs-CZ" sz="2000" b="1" dirty="0" smtClean="0">
                <a:solidFill>
                  <a:srgbClr val="FFFF00"/>
                </a:solidFill>
              </a:rPr>
              <a:t>konfliktu</a:t>
            </a:r>
            <a:r>
              <a:rPr lang="cs-CZ" sz="2000" b="1" dirty="0" smtClean="0"/>
              <a:t>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4298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873</Words>
  <Application>Microsoft Office PowerPoint</Application>
  <PresentationFormat>Předvádění na obrazovce (4:3)</PresentationFormat>
  <Paragraphs>174</Paragraphs>
  <Slides>27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VĚK DĚTÍ PŘI PŘÍCHODU DO AZYLOVÉHO DOMU ACORUS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grafik</dc:creator>
  <cp:lastModifiedBy>Pavlíček Michal</cp:lastModifiedBy>
  <cp:revision>47</cp:revision>
  <dcterms:created xsi:type="dcterms:W3CDTF">2015-10-01T08:11:26Z</dcterms:created>
  <dcterms:modified xsi:type="dcterms:W3CDTF">2016-04-13T09:18:20Z</dcterms:modified>
</cp:coreProperties>
</file>