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33" r:id="rId2"/>
    <p:sldId id="321" r:id="rId3"/>
    <p:sldId id="258" r:id="rId4"/>
    <p:sldId id="270" r:id="rId5"/>
    <p:sldId id="276" r:id="rId6"/>
    <p:sldId id="339" r:id="rId7"/>
    <p:sldId id="334" r:id="rId8"/>
    <p:sldId id="328" r:id="rId9"/>
    <p:sldId id="312" r:id="rId10"/>
    <p:sldId id="363" r:id="rId11"/>
    <p:sldId id="347" r:id="rId12"/>
    <p:sldId id="361" r:id="rId13"/>
    <p:sldId id="349" r:id="rId14"/>
    <p:sldId id="360" r:id="rId15"/>
    <p:sldId id="344" r:id="rId16"/>
    <p:sldId id="364" r:id="rId17"/>
    <p:sldId id="326" r:id="rId18"/>
    <p:sldId id="362" r:id="rId19"/>
    <p:sldId id="295" r:id="rId20"/>
    <p:sldId id="330" r:id="rId21"/>
    <p:sldId id="351" r:id="rId22"/>
    <p:sldId id="357" r:id="rId23"/>
    <p:sldId id="368" r:id="rId24"/>
    <p:sldId id="350" r:id="rId25"/>
    <p:sldId id="370" r:id="rId26"/>
    <p:sldId id="369" r:id="rId27"/>
    <p:sldId id="371" r:id="rId28"/>
    <p:sldId id="372" r:id="rId29"/>
    <p:sldId id="273" r:id="rId30"/>
    <p:sldId id="283" r:id="rId31"/>
    <p:sldId id="337" r:id="rId32"/>
    <p:sldId id="353" r:id="rId33"/>
    <p:sldId id="354" r:id="rId34"/>
    <p:sldId id="338" r:id="rId35"/>
    <p:sldId id="365" r:id="rId36"/>
    <p:sldId id="281" r:id="rId37"/>
    <p:sldId id="366" r:id="rId38"/>
    <p:sldId id="355" r:id="rId39"/>
    <p:sldId id="359" r:id="rId40"/>
    <p:sldId id="311" r:id="rId41"/>
    <p:sldId id="267" r:id="rId42"/>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ůnová Klára" initials="J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4629" autoAdjust="0"/>
  </p:normalViewPr>
  <p:slideViewPr>
    <p:cSldViewPr>
      <p:cViewPr>
        <p:scale>
          <a:sx n="110" d="100"/>
          <a:sy n="110" d="100"/>
        </p:scale>
        <p:origin x="-888" y="894"/>
      </p:cViewPr>
      <p:guideLst>
        <p:guide orient="horz" pos="2160"/>
        <p:guide pos="2880"/>
      </p:guideLst>
    </p:cSldViewPr>
  </p:slideViewPr>
  <p:outlineViewPr>
    <p:cViewPr>
      <p:scale>
        <a:sx n="33" d="100"/>
        <a:sy n="33" d="100"/>
      </p:scale>
      <p:origin x="48" y="179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2946400" cy="496888"/>
          </a:xfrm>
          <a:prstGeom prst="rect">
            <a:avLst/>
          </a:prstGeom>
        </p:spPr>
        <p:txBody>
          <a:bodyPr vert="horz" lIns="91439" tIns="45719" rIns="91439" bIns="45719" rtlCol="0"/>
          <a:lstStyle>
            <a:lvl1pPr algn="l">
              <a:defRPr sz="1200"/>
            </a:lvl1pPr>
          </a:lstStyle>
          <a:p>
            <a:endParaRPr lang="cs-CZ"/>
          </a:p>
        </p:txBody>
      </p:sp>
      <p:sp>
        <p:nvSpPr>
          <p:cNvPr id="3" name="Zástupný symbol pro datum 2"/>
          <p:cNvSpPr>
            <a:spLocks noGrp="1"/>
          </p:cNvSpPr>
          <p:nvPr>
            <p:ph type="dt" sz="quarter" idx="1"/>
          </p:nvPr>
        </p:nvSpPr>
        <p:spPr>
          <a:xfrm>
            <a:off x="3849689" y="1"/>
            <a:ext cx="2946400" cy="496888"/>
          </a:xfrm>
          <a:prstGeom prst="rect">
            <a:avLst/>
          </a:prstGeom>
        </p:spPr>
        <p:txBody>
          <a:bodyPr vert="horz" lIns="91439" tIns="45719" rIns="91439" bIns="45719" rtlCol="0"/>
          <a:lstStyle>
            <a:lvl1pPr algn="r">
              <a:defRPr sz="1200"/>
            </a:lvl1pPr>
          </a:lstStyle>
          <a:p>
            <a:fld id="{05EA6A0E-1DE8-438A-888D-41BC56490BF7}" type="datetimeFigureOut">
              <a:rPr lang="cs-CZ" smtClean="0"/>
              <a:pPr/>
              <a:t>21.8.2019</a:t>
            </a:fld>
            <a:endParaRPr lang="cs-CZ"/>
          </a:p>
        </p:txBody>
      </p:sp>
      <p:sp>
        <p:nvSpPr>
          <p:cNvPr id="4" name="Zástupný symbol pro zápatí 3"/>
          <p:cNvSpPr>
            <a:spLocks noGrp="1"/>
          </p:cNvSpPr>
          <p:nvPr>
            <p:ph type="ftr" sz="quarter" idx="2"/>
          </p:nvPr>
        </p:nvSpPr>
        <p:spPr>
          <a:xfrm>
            <a:off x="0" y="9428164"/>
            <a:ext cx="2946400" cy="496887"/>
          </a:xfrm>
          <a:prstGeom prst="rect">
            <a:avLst/>
          </a:prstGeom>
        </p:spPr>
        <p:txBody>
          <a:bodyPr vert="horz" lIns="91439" tIns="45719" rIns="91439" bIns="45719"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9" y="9428164"/>
            <a:ext cx="2946400" cy="496887"/>
          </a:xfrm>
          <a:prstGeom prst="rect">
            <a:avLst/>
          </a:prstGeom>
        </p:spPr>
        <p:txBody>
          <a:bodyPr vert="horz" lIns="91439" tIns="45719" rIns="91439" bIns="45719" rtlCol="0" anchor="b"/>
          <a:lstStyle>
            <a:lvl1pPr algn="r">
              <a:defRPr sz="1200"/>
            </a:lvl1pPr>
          </a:lstStyle>
          <a:p>
            <a:fld id="{F216CD95-D3A7-422F-BDBB-9D9D85220B4E}" type="slidenum">
              <a:rPr lang="cs-CZ" smtClean="0"/>
              <a:pPr/>
              <a:t>‹#›</a:t>
            </a:fld>
            <a:endParaRPr lang="cs-CZ"/>
          </a:p>
        </p:txBody>
      </p:sp>
    </p:spTree>
    <p:extLst>
      <p:ext uri="{BB962C8B-B14F-4D97-AF65-F5344CB8AC3E}">
        <p14:creationId xmlns:p14="http://schemas.microsoft.com/office/powerpoint/2010/main" val="2073162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6332"/>
          </a:xfrm>
          <a:prstGeom prst="rect">
            <a:avLst/>
          </a:prstGeom>
        </p:spPr>
        <p:txBody>
          <a:bodyPr vert="horz" lIns="91439" tIns="45719" rIns="91439" bIns="45719"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39" tIns="45719" rIns="91439" bIns="45719" rtlCol="0"/>
          <a:lstStyle>
            <a:lvl1pPr algn="r">
              <a:defRPr sz="1200"/>
            </a:lvl1pPr>
          </a:lstStyle>
          <a:p>
            <a:fld id="{812CC390-2183-46F4-BA15-BC120E95D338}" type="datetimeFigureOut">
              <a:rPr lang="cs-CZ" smtClean="0"/>
              <a:pPr/>
              <a:t>21.8.2019</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9" tIns="45719" rIns="91439" bIns="45719" rtlCol="0" anchor="ctr"/>
          <a:lstStyle/>
          <a:p>
            <a:endParaRPr lang="cs-CZ"/>
          </a:p>
        </p:txBody>
      </p:sp>
      <p:sp>
        <p:nvSpPr>
          <p:cNvPr id="5" name="Zástupný symbol pro poznámky 4"/>
          <p:cNvSpPr>
            <a:spLocks noGrp="1"/>
          </p:cNvSpPr>
          <p:nvPr>
            <p:ph type="body" sz="quarter" idx="3"/>
          </p:nvPr>
        </p:nvSpPr>
        <p:spPr>
          <a:xfrm>
            <a:off x="679768" y="4715154"/>
            <a:ext cx="5438140" cy="4466987"/>
          </a:xfrm>
          <a:prstGeom prst="rect">
            <a:avLst/>
          </a:prstGeom>
        </p:spPr>
        <p:txBody>
          <a:bodyPr vert="horz" lIns="91439" tIns="45719" rIns="91439" bIns="45719"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1" y="9428583"/>
            <a:ext cx="2945659" cy="496332"/>
          </a:xfrm>
          <a:prstGeom prst="rect">
            <a:avLst/>
          </a:prstGeom>
        </p:spPr>
        <p:txBody>
          <a:bodyPr vert="horz" lIns="91439" tIns="45719" rIns="91439" bIns="45719"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39" tIns="45719" rIns="91439" bIns="45719" rtlCol="0" anchor="b"/>
          <a:lstStyle>
            <a:lvl1pPr algn="r">
              <a:defRPr sz="1200"/>
            </a:lvl1pPr>
          </a:lstStyle>
          <a:p>
            <a:fld id="{2055F084-01DA-4CAA-90BB-EE71E7591E13}" type="slidenum">
              <a:rPr lang="cs-CZ" smtClean="0"/>
              <a:pPr/>
              <a:t>‹#›</a:t>
            </a:fld>
            <a:endParaRPr lang="cs-CZ"/>
          </a:p>
        </p:txBody>
      </p:sp>
    </p:spTree>
    <p:extLst>
      <p:ext uri="{BB962C8B-B14F-4D97-AF65-F5344CB8AC3E}">
        <p14:creationId xmlns:p14="http://schemas.microsoft.com/office/powerpoint/2010/main" val="2635118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1</a:t>
            </a:fld>
            <a:endParaRPr lang="cs-CZ"/>
          </a:p>
        </p:txBody>
      </p:sp>
    </p:spTree>
    <p:extLst>
      <p:ext uri="{BB962C8B-B14F-4D97-AF65-F5344CB8AC3E}">
        <p14:creationId xmlns:p14="http://schemas.microsoft.com/office/powerpoint/2010/main" val="3785832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10</a:t>
            </a:fld>
            <a:endParaRPr lang="cs-CZ"/>
          </a:p>
        </p:txBody>
      </p:sp>
    </p:spTree>
    <p:extLst>
      <p:ext uri="{BB962C8B-B14F-4D97-AF65-F5344CB8AC3E}">
        <p14:creationId xmlns:p14="http://schemas.microsoft.com/office/powerpoint/2010/main" val="1178420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11</a:t>
            </a:fld>
            <a:endParaRPr lang="cs-CZ"/>
          </a:p>
        </p:txBody>
      </p:sp>
    </p:spTree>
    <p:extLst>
      <p:ext uri="{BB962C8B-B14F-4D97-AF65-F5344CB8AC3E}">
        <p14:creationId xmlns:p14="http://schemas.microsoft.com/office/powerpoint/2010/main" val="4031015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12</a:t>
            </a:fld>
            <a:endParaRPr lang="cs-CZ"/>
          </a:p>
        </p:txBody>
      </p:sp>
    </p:spTree>
    <p:extLst>
      <p:ext uri="{BB962C8B-B14F-4D97-AF65-F5344CB8AC3E}">
        <p14:creationId xmlns:p14="http://schemas.microsoft.com/office/powerpoint/2010/main" val="385914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13</a:t>
            </a:fld>
            <a:endParaRPr lang="cs-CZ"/>
          </a:p>
        </p:txBody>
      </p:sp>
    </p:spTree>
    <p:extLst>
      <p:ext uri="{BB962C8B-B14F-4D97-AF65-F5344CB8AC3E}">
        <p14:creationId xmlns:p14="http://schemas.microsoft.com/office/powerpoint/2010/main" val="448508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14</a:t>
            </a:fld>
            <a:endParaRPr lang="cs-CZ"/>
          </a:p>
        </p:txBody>
      </p:sp>
    </p:spTree>
    <p:extLst>
      <p:ext uri="{BB962C8B-B14F-4D97-AF65-F5344CB8AC3E}">
        <p14:creationId xmlns:p14="http://schemas.microsoft.com/office/powerpoint/2010/main" val="3634894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15</a:t>
            </a:fld>
            <a:endParaRPr lang="cs-CZ"/>
          </a:p>
        </p:txBody>
      </p:sp>
    </p:spTree>
    <p:extLst>
      <p:ext uri="{BB962C8B-B14F-4D97-AF65-F5344CB8AC3E}">
        <p14:creationId xmlns:p14="http://schemas.microsoft.com/office/powerpoint/2010/main" val="3733226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16</a:t>
            </a:fld>
            <a:endParaRPr lang="cs-CZ"/>
          </a:p>
        </p:txBody>
      </p:sp>
    </p:spTree>
    <p:extLst>
      <p:ext uri="{BB962C8B-B14F-4D97-AF65-F5344CB8AC3E}">
        <p14:creationId xmlns:p14="http://schemas.microsoft.com/office/powerpoint/2010/main" val="2186342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17</a:t>
            </a:fld>
            <a:endParaRPr lang="cs-CZ"/>
          </a:p>
        </p:txBody>
      </p:sp>
    </p:spTree>
    <p:extLst>
      <p:ext uri="{BB962C8B-B14F-4D97-AF65-F5344CB8AC3E}">
        <p14:creationId xmlns:p14="http://schemas.microsoft.com/office/powerpoint/2010/main" val="3512105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18</a:t>
            </a:fld>
            <a:endParaRPr lang="cs-CZ"/>
          </a:p>
        </p:txBody>
      </p:sp>
    </p:spTree>
    <p:extLst>
      <p:ext uri="{BB962C8B-B14F-4D97-AF65-F5344CB8AC3E}">
        <p14:creationId xmlns:p14="http://schemas.microsoft.com/office/powerpoint/2010/main" val="3122484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19</a:t>
            </a:fld>
            <a:endParaRPr lang="cs-CZ"/>
          </a:p>
        </p:txBody>
      </p:sp>
    </p:spTree>
    <p:extLst>
      <p:ext uri="{BB962C8B-B14F-4D97-AF65-F5344CB8AC3E}">
        <p14:creationId xmlns:p14="http://schemas.microsoft.com/office/powerpoint/2010/main" val="393542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2</a:t>
            </a:fld>
            <a:endParaRPr lang="cs-CZ"/>
          </a:p>
        </p:txBody>
      </p:sp>
    </p:spTree>
    <p:extLst>
      <p:ext uri="{BB962C8B-B14F-4D97-AF65-F5344CB8AC3E}">
        <p14:creationId xmlns:p14="http://schemas.microsoft.com/office/powerpoint/2010/main" val="872456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20</a:t>
            </a:fld>
            <a:endParaRPr lang="cs-CZ"/>
          </a:p>
        </p:txBody>
      </p:sp>
    </p:spTree>
    <p:extLst>
      <p:ext uri="{BB962C8B-B14F-4D97-AF65-F5344CB8AC3E}">
        <p14:creationId xmlns:p14="http://schemas.microsoft.com/office/powerpoint/2010/main" val="1059680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F3F3E14-A616-42D0-A989-E2B535864A6F}" type="slidenum">
              <a:rPr lang="cs-CZ" smtClean="0"/>
              <a:t>21</a:t>
            </a:fld>
            <a:endParaRPr lang="cs-CZ"/>
          </a:p>
        </p:txBody>
      </p:sp>
    </p:spTree>
    <p:extLst>
      <p:ext uri="{BB962C8B-B14F-4D97-AF65-F5344CB8AC3E}">
        <p14:creationId xmlns:p14="http://schemas.microsoft.com/office/powerpoint/2010/main" val="1792146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22</a:t>
            </a:fld>
            <a:endParaRPr lang="cs-CZ"/>
          </a:p>
        </p:txBody>
      </p:sp>
    </p:spTree>
    <p:extLst>
      <p:ext uri="{BB962C8B-B14F-4D97-AF65-F5344CB8AC3E}">
        <p14:creationId xmlns:p14="http://schemas.microsoft.com/office/powerpoint/2010/main" val="4245062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F3F3E14-A616-42D0-A989-E2B535864A6F}" type="slidenum">
              <a:rPr lang="cs-CZ" smtClean="0"/>
              <a:t>23</a:t>
            </a:fld>
            <a:endParaRPr lang="cs-CZ"/>
          </a:p>
        </p:txBody>
      </p:sp>
    </p:spTree>
    <p:extLst>
      <p:ext uri="{BB962C8B-B14F-4D97-AF65-F5344CB8AC3E}">
        <p14:creationId xmlns:p14="http://schemas.microsoft.com/office/powerpoint/2010/main" val="3588664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F3F3E14-A616-42D0-A989-E2B535864A6F}" type="slidenum">
              <a:rPr lang="cs-CZ" smtClean="0"/>
              <a:t>24</a:t>
            </a:fld>
            <a:endParaRPr lang="cs-CZ"/>
          </a:p>
        </p:txBody>
      </p:sp>
    </p:spTree>
    <p:extLst>
      <p:ext uri="{BB962C8B-B14F-4D97-AF65-F5344CB8AC3E}">
        <p14:creationId xmlns:p14="http://schemas.microsoft.com/office/powerpoint/2010/main" val="3588664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t>26</a:t>
            </a:fld>
            <a:endParaRPr lang="cs-CZ"/>
          </a:p>
        </p:txBody>
      </p:sp>
    </p:spTree>
    <p:extLst>
      <p:ext uri="{BB962C8B-B14F-4D97-AF65-F5344CB8AC3E}">
        <p14:creationId xmlns:p14="http://schemas.microsoft.com/office/powerpoint/2010/main" val="49955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29</a:t>
            </a:fld>
            <a:endParaRPr lang="cs-CZ"/>
          </a:p>
        </p:txBody>
      </p:sp>
    </p:spTree>
    <p:extLst>
      <p:ext uri="{BB962C8B-B14F-4D97-AF65-F5344CB8AC3E}">
        <p14:creationId xmlns:p14="http://schemas.microsoft.com/office/powerpoint/2010/main" val="776322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Šedé a</a:t>
            </a:r>
            <a:r>
              <a:rPr lang="cs-CZ" baseline="0" dirty="0" smtClean="0"/>
              <a:t> žluté sloupce součtové, do nich se nepíše, odvody na sociální a zdravotní již součástí 1.6 </a:t>
            </a:r>
            <a:r>
              <a:rPr lang="cs-CZ" baseline="0" dirty="0" err="1" smtClean="0"/>
              <a:t>osobí</a:t>
            </a:r>
            <a:r>
              <a:rPr lang="cs-CZ" baseline="0" dirty="0" smtClean="0"/>
              <a:t> náklady, nikoliv samostatná skupina, vliv na 20 % přesun – již ne skupiny položek ale jednotlivé položky</a:t>
            </a:r>
            <a:endParaRPr lang="cs-CZ" dirty="0"/>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30</a:t>
            </a:fld>
            <a:endParaRPr lang="cs-CZ"/>
          </a:p>
        </p:txBody>
      </p:sp>
    </p:spTree>
    <p:extLst>
      <p:ext uri="{BB962C8B-B14F-4D97-AF65-F5344CB8AC3E}">
        <p14:creationId xmlns:p14="http://schemas.microsoft.com/office/powerpoint/2010/main" val="4177265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31</a:t>
            </a:fld>
            <a:endParaRPr lang="cs-CZ"/>
          </a:p>
        </p:txBody>
      </p:sp>
    </p:spTree>
    <p:extLst>
      <p:ext uri="{BB962C8B-B14F-4D97-AF65-F5344CB8AC3E}">
        <p14:creationId xmlns:p14="http://schemas.microsoft.com/office/powerpoint/2010/main" val="1659098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32</a:t>
            </a:fld>
            <a:endParaRPr lang="cs-CZ"/>
          </a:p>
        </p:txBody>
      </p:sp>
    </p:spTree>
    <p:extLst>
      <p:ext uri="{BB962C8B-B14F-4D97-AF65-F5344CB8AC3E}">
        <p14:creationId xmlns:p14="http://schemas.microsoft.com/office/powerpoint/2010/main" val="2542649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3</a:t>
            </a:fld>
            <a:endParaRPr lang="cs-CZ"/>
          </a:p>
        </p:txBody>
      </p:sp>
    </p:spTree>
    <p:extLst>
      <p:ext uri="{BB962C8B-B14F-4D97-AF65-F5344CB8AC3E}">
        <p14:creationId xmlns:p14="http://schemas.microsoft.com/office/powerpoint/2010/main" val="1547861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33</a:t>
            </a:fld>
            <a:endParaRPr lang="cs-CZ"/>
          </a:p>
        </p:txBody>
      </p:sp>
    </p:spTree>
    <p:extLst>
      <p:ext uri="{BB962C8B-B14F-4D97-AF65-F5344CB8AC3E}">
        <p14:creationId xmlns:p14="http://schemas.microsoft.com/office/powerpoint/2010/main" val="2169617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34</a:t>
            </a:fld>
            <a:endParaRPr lang="cs-CZ"/>
          </a:p>
        </p:txBody>
      </p:sp>
    </p:spTree>
    <p:extLst>
      <p:ext uri="{BB962C8B-B14F-4D97-AF65-F5344CB8AC3E}">
        <p14:creationId xmlns:p14="http://schemas.microsoft.com/office/powerpoint/2010/main" val="1919046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35</a:t>
            </a:fld>
            <a:endParaRPr lang="cs-CZ"/>
          </a:p>
        </p:txBody>
      </p:sp>
    </p:spTree>
    <p:extLst>
      <p:ext uri="{BB962C8B-B14F-4D97-AF65-F5344CB8AC3E}">
        <p14:creationId xmlns:p14="http://schemas.microsoft.com/office/powerpoint/2010/main" val="3667589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36</a:t>
            </a:fld>
            <a:endParaRPr lang="cs-CZ"/>
          </a:p>
        </p:txBody>
      </p:sp>
    </p:spTree>
    <p:extLst>
      <p:ext uri="{BB962C8B-B14F-4D97-AF65-F5344CB8AC3E}">
        <p14:creationId xmlns:p14="http://schemas.microsoft.com/office/powerpoint/2010/main" val="1000143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Šedé a</a:t>
            </a:r>
            <a:r>
              <a:rPr lang="cs-CZ" baseline="0" dirty="0" smtClean="0"/>
              <a:t> žluté sloupce součtové, do nich se nepíše, odvody na sociální a zdravotní již součástí 1.6 </a:t>
            </a:r>
            <a:r>
              <a:rPr lang="cs-CZ" baseline="0" dirty="0" err="1" smtClean="0"/>
              <a:t>osobí</a:t>
            </a:r>
            <a:r>
              <a:rPr lang="cs-CZ" baseline="0" dirty="0" smtClean="0"/>
              <a:t> náklady, nikoliv samostatná skupina, vliv na 20 % přesun – již ne skupiny položek ale jednotlivé položky</a:t>
            </a:r>
            <a:endParaRPr lang="cs-CZ" dirty="0"/>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solidFill>
                  <a:prstClr val="black"/>
                </a:solidFill>
              </a:rPr>
              <a:pPr/>
              <a:t>37</a:t>
            </a:fld>
            <a:endParaRPr lang="cs-CZ">
              <a:solidFill>
                <a:prstClr val="black"/>
              </a:solidFill>
            </a:endParaRPr>
          </a:p>
        </p:txBody>
      </p:sp>
    </p:spTree>
    <p:extLst>
      <p:ext uri="{BB962C8B-B14F-4D97-AF65-F5344CB8AC3E}">
        <p14:creationId xmlns:p14="http://schemas.microsoft.com/office/powerpoint/2010/main" val="4177265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80000"/>
              </a:lnSpc>
            </a:pPr>
            <a:r>
              <a:rPr lang="cs-CZ" altLang="cs-CZ" b="1" dirty="0">
                <a:latin typeface="Arial" panose="020B0604020202020204" pitchFamily="34" charset="0"/>
                <a:cs typeface="Arial" panose="020B0604020202020204" pitchFamily="34" charset="0"/>
              </a:rPr>
              <a:t>Jednotlivé položky </a:t>
            </a:r>
            <a:r>
              <a:rPr lang="cs-CZ" altLang="cs-CZ" dirty="0">
                <a:latin typeface="Arial" panose="020B0604020202020204" pitchFamily="34" charset="0"/>
                <a:cs typeface="Arial" panose="020B0604020202020204" pitchFamily="34" charset="0"/>
              </a:rPr>
              <a:t>konečné podoby rozpočtu dotace </a:t>
            </a:r>
            <a:r>
              <a:rPr lang="cs-CZ" altLang="cs-CZ" b="1" dirty="0">
                <a:latin typeface="Arial" panose="020B0604020202020204" pitchFamily="34" charset="0"/>
                <a:cs typeface="Arial" panose="020B0604020202020204" pitchFamily="34" charset="0"/>
              </a:rPr>
              <a:t>mohou být překročeny v rozpětí do 20 %, </a:t>
            </a:r>
            <a:r>
              <a:rPr lang="cs-CZ" altLang="cs-CZ" dirty="0">
                <a:latin typeface="Arial" panose="020B0604020202020204" pitchFamily="34" charset="0"/>
                <a:cs typeface="Arial" panose="020B0604020202020204" pitchFamily="34" charset="0"/>
              </a:rPr>
              <a:t>a to při nezměněné výši poskytnuté dotace a za předpokladu, že ve stejném rozsahu (ve stejné absolutní částce), v jakém je určitá položka rozpočtu překročena, je jiná položka uspořena. </a:t>
            </a:r>
          </a:p>
          <a:p>
            <a:pPr algn="just">
              <a:lnSpc>
                <a:spcPct val="80000"/>
              </a:lnSpc>
            </a:pPr>
            <a:endParaRPr lang="cs-CZ" altLang="cs-CZ" dirty="0">
              <a:latin typeface="Arial" panose="020B0604020202020204" pitchFamily="34" charset="0"/>
              <a:cs typeface="Arial" panose="020B0604020202020204" pitchFamily="34" charset="0"/>
            </a:endParaRPr>
          </a:p>
          <a:p>
            <a:pPr algn="just">
              <a:lnSpc>
                <a:spcPct val="80000"/>
              </a:lnSpc>
            </a:pPr>
            <a:r>
              <a:rPr lang="cs-CZ" altLang="cs-CZ" dirty="0">
                <a:latin typeface="Arial" panose="020B0604020202020204" pitchFamily="34" charset="0"/>
                <a:cs typeface="Arial" panose="020B0604020202020204" pitchFamily="34" charset="0"/>
              </a:rPr>
              <a:t>Při těchto změnách je </a:t>
            </a:r>
            <a:r>
              <a:rPr lang="cs-CZ" altLang="cs-CZ" b="1" dirty="0">
                <a:latin typeface="Arial" panose="020B0604020202020204" pitchFamily="34" charset="0"/>
                <a:cs typeface="Arial" panose="020B0604020202020204" pitchFamily="34" charset="0"/>
              </a:rPr>
              <a:t>nutné zachovat strukturu konečné podoby schváleného rozpočtu</a:t>
            </a:r>
            <a:r>
              <a:rPr lang="cs-CZ" altLang="cs-CZ" dirty="0">
                <a:latin typeface="Arial" panose="020B0604020202020204" pitchFamily="34" charset="0"/>
                <a:cs typeface="Arial" panose="020B0604020202020204" pitchFamily="34" charset="0"/>
              </a:rPr>
              <a:t>, nelze tedy do rozpočtu dotace doplnit další položku nebo použít dotaci na položku s nulovou hodnotou.</a:t>
            </a:r>
          </a:p>
          <a:p>
            <a:endParaRPr lang="cs-CZ" dirty="0"/>
          </a:p>
        </p:txBody>
      </p:sp>
      <p:sp>
        <p:nvSpPr>
          <p:cNvPr id="4" name="Zástupný symbol pro číslo snímku 3"/>
          <p:cNvSpPr>
            <a:spLocks noGrp="1"/>
          </p:cNvSpPr>
          <p:nvPr>
            <p:ph type="sldNum" sz="quarter" idx="10"/>
          </p:nvPr>
        </p:nvSpPr>
        <p:spPr/>
        <p:txBody>
          <a:bodyPr/>
          <a:lstStyle/>
          <a:p>
            <a:fld id="{4F3F3E14-A616-42D0-A989-E2B535864A6F}" type="slidenum">
              <a:rPr lang="cs-CZ" smtClean="0"/>
              <a:t>38</a:t>
            </a:fld>
            <a:endParaRPr lang="cs-CZ"/>
          </a:p>
        </p:txBody>
      </p:sp>
    </p:spTree>
    <p:extLst>
      <p:ext uri="{BB962C8B-B14F-4D97-AF65-F5344CB8AC3E}">
        <p14:creationId xmlns:p14="http://schemas.microsoft.com/office/powerpoint/2010/main" val="15651593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F3F3E14-A616-42D0-A989-E2B535864A6F}" type="slidenum">
              <a:rPr lang="cs-CZ" smtClean="0"/>
              <a:t>39</a:t>
            </a:fld>
            <a:endParaRPr lang="cs-CZ"/>
          </a:p>
        </p:txBody>
      </p:sp>
    </p:spTree>
    <p:extLst>
      <p:ext uri="{BB962C8B-B14F-4D97-AF65-F5344CB8AC3E}">
        <p14:creationId xmlns:p14="http://schemas.microsoft.com/office/powerpoint/2010/main" val="1565159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40</a:t>
            </a:fld>
            <a:endParaRPr lang="cs-CZ"/>
          </a:p>
        </p:txBody>
      </p:sp>
    </p:spTree>
    <p:extLst>
      <p:ext uri="{BB962C8B-B14F-4D97-AF65-F5344CB8AC3E}">
        <p14:creationId xmlns:p14="http://schemas.microsoft.com/office/powerpoint/2010/main" val="4259526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41</a:t>
            </a:fld>
            <a:endParaRPr lang="cs-CZ"/>
          </a:p>
        </p:txBody>
      </p:sp>
    </p:spTree>
    <p:extLst>
      <p:ext uri="{BB962C8B-B14F-4D97-AF65-F5344CB8AC3E}">
        <p14:creationId xmlns:p14="http://schemas.microsoft.com/office/powerpoint/2010/main" val="40821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4</a:t>
            </a:fld>
            <a:endParaRPr lang="cs-CZ"/>
          </a:p>
        </p:txBody>
      </p:sp>
    </p:spTree>
    <p:extLst>
      <p:ext uri="{BB962C8B-B14F-4D97-AF65-F5344CB8AC3E}">
        <p14:creationId xmlns:p14="http://schemas.microsoft.com/office/powerpoint/2010/main" val="309891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5</a:t>
            </a:fld>
            <a:endParaRPr lang="cs-CZ"/>
          </a:p>
        </p:txBody>
      </p:sp>
    </p:spTree>
    <p:extLst>
      <p:ext uri="{BB962C8B-B14F-4D97-AF65-F5344CB8AC3E}">
        <p14:creationId xmlns:p14="http://schemas.microsoft.com/office/powerpoint/2010/main" val="310324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6</a:t>
            </a:fld>
            <a:endParaRPr lang="cs-CZ"/>
          </a:p>
        </p:txBody>
      </p:sp>
    </p:spTree>
    <p:extLst>
      <p:ext uri="{BB962C8B-B14F-4D97-AF65-F5344CB8AC3E}">
        <p14:creationId xmlns:p14="http://schemas.microsoft.com/office/powerpoint/2010/main" val="1215153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7</a:t>
            </a:fld>
            <a:endParaRPr lang="cs-CZ"/>
          </a:p>
        </p:txBody>
      </p:sp>
    </p:spTree>
    <p:extLst>
      <p:ext uri="{BB962C8B-B14F-4D97-AF65-F5344CB8AC3E}">
        <p14:creationId xmlns:p14="http://schemas.microsoft.com/office/powerpoint/2010/main" val="1380748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8</a:t>
            </a:fld>
            <a:endParaRPr lang="cs-CZ"/>
          </a:p>
        </p:txBody>
      </p:sp>
    </p:spTree>
    <p:extLst>
      <p:ext uri="{BB962C8B-B14F-4D97-AF65-F5344CB8AC3E}">
        <p14:creationId xmlns:p14="http://schemas.microsoft.com/office/powerpoint/2010/main" val="1992711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55F084-01DA-4CAA-90BB-EE71E7591E13}" type="slidenum">
              <a:rPr lang="cs-CZ" smtClean="0"/>
              <a:pPr/>
              <a:t>9</a:t>
            </a:fld>
            <a:endParaRPr lang="cs-CZ"/>
          </a:p>
        </p:txBody>
      </p:sp>
    </p:spTree>
    <p:extLst>
      <p:ext uri="{BB962C8B-B14F-4D97-AF65-F5344CB8AC3E}">
        <p14:creationId xmlns:p14="http://schemas.microsoft.com/office/powerpoint/2010/main" val="1542964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D6CC1BE-4BA7-47D0-BB3D-8361E5B23CCC}" type="datetimeFigureOut">
              <a:rPr lang="cs-CZ" smtClean="0"/>
              <a:pPr/>
              <a:t>21.8.2019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5525887-97EC-4A2A-93B8-3393418D851E}" type="slidenum">
              <a:rPr lang="cs-CZ" smtClean="0"/>
              <a:pPr/>
              <a:t>‹#›</a:t>
            </a:fld>
            <a:endParaRPr lang="cs-CZ"/>
          </a:p>
        </p:txBody>
      </p:sp>
    </p:spTree>
    <p:extLst>
      <p:ext uri="{BB962C8B-B14F-4D97-AF65-F5344CB8AC3E}">
        <p14:creationId xmlns:p14="http://schemas.microsoft.com/office/powerpoint/2010/main" val="1608851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D6CC1BE-4BA7-47D0-BB3D-8361E5B23CCC}" type="datetimeFigureOut">
              <a:rPr lang="cs-CZ" smtClean="0"/>
              <a:pPr/>
              <a:t>21.8.2019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5525887-97EC-4A2A-93B8-3393418D851E}" type="slidenum">
              <a:rPr lang="cs-CZ" smtClean="0"/>
              <a:pPr/>
              <a:t>‹#›</a:t>
            </a:fld>
            <a:endParaRPr lang="cs-CZ"/>
          </a:p>
        </p:txBody>
      </p:sp>
    </p:spTree>
    <p:extLst>
      <p:ext uri="{BB962C8B-B14F-4D97-AF65-F5344CB8AC3E}">
        <p14:creationId xmlns:p14="http://schemas.microsoft.com/office/powerpoint/2010/main" val="1729161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D6CC1BE-4BA7-47D0-BB3D-8361E5B23CCC}" type="datetimeFigureOut">
              <a:rPr lang="cs-CZ" smtClean="0"/>
              <a:pPr/>
              <a:t>21.8.2019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5525887-97EC-4A2A-93B8-3393418D851E}" type="slidenum">
              <a:rPr lang="cs-CZ" smtClean="0"/>
              <a:pPr/>
              <a:t>‹#›</a:t>
            </a:fld>
            <a:endParaRPr lang="cs-CZ"/>
          </a:p>
        </p:txBody>
      </p:sp>
    </p:spTree>
    <p:extLst>
      <p:ext uri="{BB962C8B-B14F-4D97-AF65-F5344CB8AC3E}">
        <p14:creationId xmlns:p14="http://schemas.microsoft.com/office/powerpoint/2010/main" val="209661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D6CC1BE-4BA7-47D0-BB3D-8361E5B23CCC}" type="datetimeFigureOut">
              <a:rPr lang="cs-CZ" smtClean="0"/>
              <a:pPr/>
              <a:t>21.8.2019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5525887-97EC-4A2A-93B8-3393418D851E}" type="slidenum">
              <a:rPr lang="cs-CZ" smtClean="0"/>
              <a:pPr/>
              <a:t>‹#›</a:t>
            </a:fld>
            <a:endParaRPr lang="cs-CZ"/>
          </a:p>
        </p:txBody>
      </p:sp>
    </p:spTree>
    <p:extLst>
      <p:ext uri="{BB962C8B-B14F-4D97-AF65-F5344CB8AC3E}">
        <p14:creationId xmlns:p14="http://schemas.microsoft.com/office/powerpoint/2010/main" val="71227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D6CC1BE-4BA7-47D0-BB3D-8361E5B23CCC}" type="datetimeFigureOut">
              <a:rPr lang="cs-CZ" smtClean="0"/>
              <a:pPr/>
              <a:t>21.8.2019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5525887-97EC-4A2A-93B8-3393418D851E}" type="slidenum">
              <a:rPr lang="cs-CZ" smtClean="0"/>
              <a:pPr/>
              <a:t>‹#›</a:t>
            </a:fld>
            <a:endParaRPr lang="cs-CZ"/>
          </a:p>
        </p:txBody>
      </p:sp>
    </p:spTree>
    <p:extLst>
      <p:ext uri="{BB962C8B-B14F-4D97-AF65-F5344CB8AC3E}">
        <p14:creationId xmlns:p14="http://schemas.microsoft.com/office/powerpoint/2010/main" val="3876513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D6CC1BE-4BA7-47D0-BB3D-8361E5B23CCC}" type="datetimeFigureOut">
              <a:rPr lang="cs-CZ" smtClean="0"/>
              <a:pPr/>
              <a:t>21.8.2019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5525887-97EC-4A2A-93B8-3393418D851E}" type="slidenum">
              <a:rPr lang="cs-CZ" smtClean="0"/>
              <a:pPr/>
              <a:t>‹#›</a:t>
            </a:fld>
            <a:endParaRPr lang="cs-CZ"/>
          </a:p>
        </p:txBody>
      </p:sp>
    </p:spTree>
    <p:extLst>
      <p:ext uri="{BB962C8B-B14F-4D97-AF65-F5344CB8AC3E}">
        <p14:creationId xmlns:p14="http://schemas.microsoft.com/office/powerpoint/2010/main" val="1887904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D6CC1BE-4BA7-47D0-BB3D-8361E5B23CCC}" type="datetimeFigureOut">
              <a:rPr lang="cs-CZ" smtClean="0"/>
              <a:pPr/>
              <a:t>21.8.2019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5525887-97EC-4A2A-93B8-3393418D851E}" type="slidenum">
              <a:rPr lang="cs-CZ" smtClean="0"/>
              <a:pPr/>
              <a:t>‹#›</a:t>
            </a:fld>
            <a:endParaRPr lang="cs-CZ"/>
          </a:p>
        </p:txBody>
      </p:sp>
    </p:spTree>
    <p:extLst>
      <p:ext uri="{BB962C8B-B14F-4D97-AF65-F5344CB8AC3E}">
        <p14:creationId xmlns:p14="http://schemas.microsoft.com/office/powerpoint/2010/main" val="1520409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D6CC1BE-4BA7-47D0-BB3D-8361E5B23CCC}" type="datetimeFigureOut">
              <a:rPr lang="cs-CZ" smtClean="0"/>
              <a:pPr/>
              <a:t>21.8.2019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5525887-97EC-4A2A-93B8-3393418D851E}" type="slidenum">
              <a:rPr lang="cs-CZ" smtClean="0"/>
              <a:pPr/>
              <a:t>‹#›</a:t>
            </a:fld>
            <a:endParaRPr lang="cs-CZ"/>
          </a:p>
        </p:txBody>
      </p:sp>
    </p:spTree>
    <p:extLst>
      <p:ext uri="{BB962C8B-B14F-4D97-AF65-F5344CB8AC3E}">
        <p14:creationId xmlns:p14="http://schemas.microsoft.com/office/powerpoint/2010/main" val="351291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D6CC1BE-4BA7-47D0-BB3D-8361E5B23CCC}" type="datetimeFigureOut">
              <a:rPr lang="cs-CZ" smtClean="0"/>
              <a:pPr/>
              <a:t>21.8.2019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5525887-97EC-4A2A-93B8-3393418D851E}" type="slidenum">
              <a:rPr lang="cs-CZ" smtClean="0"/>
              <a:pPr/>
              <a:t>‹#›</a:t>
            </a:fld>
            <a:endParaRPr lang="cs-CZ"/>
          </a:p>
        </p:txBody>
      </p:sp>
    </p:spTree>
    <p:extLst>
      <p:ext uri="{BB962C8B-B14F-4D97-AF65-F5344CB8AC3E}">
        <p14:creationId xmlns:p14="http://schemas.microsoft.com/office/powerpoint/2010/main" val="319713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D6CC1BE-4BA7-47D0-BB3D-8361E5B23CCC}" type="datetimeFigureOut">
              <a:rPr lang="cs-CZ" smtClean="0"/>
              <a:pPr/>
              <a:t>21.8.2019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5525887-97EC-4A2A-93B8-3393418D851E}" type="slidenum">
              <a:rPr lang="cs-CZ" smtClean="0"/>
              <a:pPr/>
              <a:t>‹#›</a:t>
            </a:fld>
            <a:endParaRPr lang="cs-CZ"/>
          </a:p>
        </p:txBody>
      </p:sp>
    </p:spTree>
    <p:extLst>
      <p:ext uri="{BB962C8B-B14F-4D97-AF65-F5344CB8AC3E}">
        <p14:creationId xmlns:p14="http://schemas.microsoft.com/office/powerpoint/2010/main" val="44719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D6CC1BE-4BA7-47D0-BB3D-8361E5B23CCC}" type="datetimeFigureOut">
              <a:rPr lang="cs-CZ" smtClean="0"/>
              <a:pPr/>
              <a:t>21.8.2019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5525887-97EC-4A2A-93B8-3393418D851E}" type="slidenum">
              <a:rPr lang="cs-CZ" smtClean="0"/>
              <a:pPr/>
              <a:t>‹#›</a:t>
            </a:fld>
            <a:endParaRPr lang="cs-CZ"/>
          </a:p>
        </p:txBody>
      </p:sp>
    </p:spTree>
    <p:extLst>
      <p:ext uri="{BB962C8B-B14F-4D97-AF65-F5344CB8AC3E}">
        <p14:creationId xmlns:p14="http://schemas.microsoft.com/office/powerpoint/2010/main" val="108133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CC1BE-4BA7-47D0-BB3D-8361E5B23CCC}" type="datetimeFigureOut">
              <a:rPr lang="cs-CZ" smtClean="0"/>
              <a:pPr/>
              <a:t>21.8.2019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25887-97EC-4A2A-93B8-3393418D851E}" type="slidenum">
              <a:rPr lang="cs-CZ" smtClean="0"/>
              <a:pPr/>
              <a:t>‹#›</a:t>
            </a:fld>
            <a:endParaRPr lang="cs-CZ"/>
          </a:p>
        </p:txBody>
      </p:sp>
    </p:spTree>
    <p:extLst>
      <p:ext uri="{BB962C8B-B14F-4D97-AF65-F5344CB8AC3E}">
        <p14:creationId xmlns:p14="http://schemas.microsoft.com/office/powerpoint/2010/main" val="3331639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zakonyprolidi.cz/cs/2006-26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mailto:najmanova.karolina@vlada.cz" TargetMode="External"/><Relationship Id="rId3" Type="http://schemas.openxmlformats.org/officeDocument/2006/relationships/hyperlink" Target="mailto:vlastova.olga@vlada.cz" TargetMode="External"/><Relationship Id="rId7" Type="http://schemas.openxmlformats.org/officeDocument/2006/relationships/hyperlink" Target="mailto:hradecka.lucie@vlada.cz"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junova.klara@vlada.cz" TargetMode="External"/><Relationship Id="rId5" Type="http://schemas.openxmlformats.org/officeDocument/2006/relationships/hyperlink" Target="mailto:mertlik.tadeas@vlada.cz" TargetMode="External"/><Relationship Id="rId4" Type="http://schemas.openxmlformats.org/officeDocument/2006/relationships/hyperlink" Target="mailto:hlavova.katerina@vlada.cz" TargetMode="Externa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www.vlada.cz/"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tace-lidskaprava.vlada.cz/"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463031"/>
            <a:ext cx="7772400" cy="1470025"/>
          </a:xfrm>
        </p:spPr>
        <p:txBody>
          <a:bodyPr>
            <a:noAutofit/>
          </a:bodyPr>
          <a:lstStyle/>
          <a:p>
            <a:r>
              <a:rPr lang="cs-CZ" dirty="0" smtClean="0">
                <a:latin typeface="Arial" panose="020B0604020202020204" pitchFamily="34" charset="0"/>
                <a:cs typeface="Arial" panose="020B0604020202020204" pitchFamily="34" charset="0"/>
              </a:rPr>
              <a:t>Seminář pro žadatele v dotačních programech Sekce pro lidská práva Úřadu vlády ČR pro rok 2020</a:t>
            </a:r>
            <a:endParaRPr lang="cs-CZ" dirty="0">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a:xfrm>
            <a:off x="1371600" y="4340696"/>
            <a:ext cx="6400800" cy="1752600"/>
          </a:xfrm>
        </p:spPr>
        <p:txBody>
          <a:bodyPr/>
          <a:lstStyle/>
          <a:p>
            <a:endParaRPr lang="cs-CZ" dirty="0" smtClean="0">
              <a:solidFill>
                <a:schemeClr val="tx2"/>
              </a:solidFill>
              <a:latin typeface="Arial" panose="020B0604020202020204" pitchFamily="34" charset="0"/>
              <a:cs typeface="Arial" panose="020B0604020202020204" pitchFamily="34" charset="0"/>
            </a:endParaRPr>
          </a:p>
          <a:p>
            <a:r>
              <a:rPr lang="cs-CZ" sz="2600" dirty="0" smtClean="0">
                <a:solidFill>
                  <a:schemeClr val="tx2"/>
                </a:solidFill>
                <a:latin typeface="Arial" panose="020B0604020202020204" pitchFamily="34" charset="0"/>
                <a:cs typeface="Arial" panose="020B0604020202020204" pitchFamily="34" charset="0"/>
              </a:rPr>
              <a:t>Lichtenštejnský palác</a:t>
            </a:r>
          </a:p>
          <a:p>
            <a:r>
              <a:rPr lang="cs-CZ" sz="2600" dirty="0" smtClean="0">
                <a:solidFill>
                  <a:schemeClr val="tx1"/>
                </a:solidFill>
                <a:latin typeface="Arial" panose="020B0604020202020204" pitchFamily="34" charset="0"/>
                <a:cs typeface="Arial" panose="020B0604020202020204" pitchFamily="34" charset="0"/>
              </a:rPr>
              <a:t>20. a 21. srpna 2019</a:t>
            </a: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smtClean="0">
                <a:solidFill>
                  <a:schemeClr val="tx2"/>
                </a:solidFill>
                <a:latin typeface="Cambria" panose="02040503050406030204" pitchFamily="18" charset="0"/>
              </a:rPr>
              <a:t>Odbor rovnosti žen a mužů</a:t>
            </a:r>
            <a:endParaRPr lang="cs-CZ" sz="1400" dirty="0">
              <a:solidFill>
                <a:schemeClr val="tx2"/>
              </a:solidFill>
              <a:latin typeface="Cambria" panose="02040503050406030204" pitchFamily="18" charset="0"/>
            </a:endParaRPr>
          </a:p>
        </p:txBody>
      </p:sp>
    </p:spTree>
    <p:extLst>
      <p:ext uri="{BB962C8B-B14F-4D97-AF65-F5344CB8AC3E}">
        <p14:creationId xmlns:p14="http://schemas.microsoft.com/office/powerpoint/2010/main" val="1322008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rotWithShape="1">
          <a:blip r:embed="rId3"/>
          <a:srcRect l="39227" t="26028" r="37154" b="14305"/>
          <a:stretch/>
        </p:blipFill>
        <p:spPr bwMode="auto">
          <a:xfrm>
            <a:off x="1547664" y="0"/>
            <a:ext cx="5976664" cy="685800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2422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9603" y="1133872"/>
            <a:ext cx="8229600" cy="1143000"/>
          </a:xfrm>
        </p:spPr>
        <p:txBody>
          <a:bodyPr>
            <a:normAutofit/>
          </a:bodyPr>
          <a:lstStyle/>
          <a:p>
            <a:r>
              <a:rPr lang="cs-CZ" sz="4000" dirty="0" smtClean="0">
                <a:latin typeface="Arial" panose="020B0604020202020204" pitchFamily="34" charset="0"/>
                <a:cs typeface="Arial" panose="020B0604020202020204" pitchFamily="34" charset="0"/>
              </a:rPr>
              <a:t>Formální hodnocení žádosti</a:t>
            </a:r>
            <a:endParaRPr lang="cs-CZ" sz="4000"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67544" y="2204864"/>
            <a:ext cx="8229600" cy="4525963"/>
          </a:xfrm>
        </p:spPr>
        <p:txBody>
          <a:bodyPr>
            <a:normAutofit/>
          </a:bodyPr>
          <a:lstStyle/>
          <a:p>
            <a:pPr algn="just"/>
            <a:r>
              <a:rPr lang="cs-CZ" sz="2600" dirty="0" smtClean="0">
                <a:latin typeface="Arial" panose="020B0604020202020204" pitchFamily="34" charset="0"/>
                <a:cs typeface="Arial" panose="020B0604020202020204" pitchFamily="34" charset="0"/>
              </a:rPr>
              <a:t>Formální hodnocení žádostí - provádí příslušný útvar – </a:t>
            </a:r>
            <a:r>
              <a:rPr lang="cs-CZ" sz="2600" i="1" dirty="0" smtClean="0">
                <a:latin typeface="Arial" panose="020B0604020202020204" pitchFamily="34" charset="0"/>
                <a:cs typeface="Arial" panose="020B0604020202020204" pitchFamily="34" charset="0"/>
              </a:rPr>
              <a:t>září/říjen </a:t>
            </a:r>
            <a:endParaRPr lang="cs-CZ" sz="2600" i="1" dirty="0">
              <a:latin typeface="Arial" panose="020B0604020202020204" pitchFamily="34" charset="0"/>
              <a:cs typeface="Arial" panose="020B0604020202020204" pitchFamily="34" charset="0"/>
            </a:endParaRPr>
          </a:p>
          <a:p>
            <a:pPr algn="just"/>
            <a:r>
              <a:rPr lang="cs-CZ" sz="2600" dirty="0">
                <a:latin typeface="Arial" panose="020B0604020202020204" pitchFamily="34" charset="0"/>
                <a:cs typeface="Arial" panose="020B0604020202020204" pitchFamily="34" charset="0"/>
              </a:rPr>
              <a:t>Výzva k odstranění nedostatků </a:t>
            </a:r>
            <a:r>
              <a:rPr lang="cs-CZ" sz="2600" dirty="0" smtClean="0">
                <a:latin typeface="Arial" panose="020B0604020202020204" pitchFamily="34" charset="0"/>
                <a:cs typeface="Arial" panose="020B0604020202020204" pitchFamily="34" charset="0"/>
              </a:rPr>
              <a:t>žádosti</a:t>
            </a:r>
            <a:endParaRPr lang="cs-CZ" sz="2600" dirty="0">
              <a:latin typeface="Arial" panose="020B0604020202020204" pitchFamily="34" charset="0"/>
              <a:cs typeface="Arial" panose="020B0604020202020204" pitchFamily="34" charset="0"/>
            </a:endParaRPr>
          </a:p>
          <a:p>
            <a:pPr lvl="1" algn="just"/>
            <a:r>
              <a:rPr lang="cs-CZ" sz="2600" dirty="0" smtClean="0">
                <a:latin typeface="Arial" panose="020B0604020202020204" pitchFamily="34" charset="0"/>
                <a:cs typeface="Arial" panose="020B0604020202020204" pitchFamily="34" charset="0"/>
              </a:rPr>
              <a:t>ve formě </a:t>
            </a:r>
            <a:r>
              <a:rPr lang="cs-CZ" sz="2600" b="1" dirty="0" smtClean="0">
                <a:latin typeface="Arial" panose="020B0604020202020204" pitchFamily="34" charset="0"/>
                <a:cs typeface="Arial" panose="020B0604020202020204" pitchFamily="34" charset="0"/>
              </a:rPr>
              <a:t>USNESENÍ</a:t>
            </a:r>
            <a:r>
              <a:rPr lang="cs-CZ" sz="2600" dirty="0" smtClean="0">
                <a:latin typeface="Arial" panose="020B0604020202020204" pitchFamily="34" charset="0"/>
                <a:cs typeface="Arial" panose="020B0604020202020204" pitchFamily="34" charset="0"/>
              </a:rPr>
              <a:t> doručené datovou schránkou, poštou</a:t>
            </a:r>
            <a:endParaRPr lang="cs-CZ" sz="2600" dirty="0">
              <a:latin typeface="Arial" panose="020B0604020202020204" pitchFamily="34" charset="0"/>
              <a:cs typeface="Arial" panose="020B0604020202020204" pitchFamily="34" charset="0"/>
            </a:endParaRPr>
          </a:p>
          <a:p>
            <a:pPr lvl="1" algn="just"/>
            <a:r>
              <a:rPr lang="cs-CZ" sz="2600" dirty="0" smtClean="0">
                <a:latin typeface="Arial" panose="020B0604020202020204" pitchFamily="34" charset="0"/>
                <a:cs typeface="Arial" panose="020B0604020202020204" pitchFamily="34" charset="0"/>
              </a:rPr>
              <a:t>Stanovená lhůta se počítá od doručení usnesení </a:t>
            </a:r>
            <a:r>
              <a:rPr lang="cs-CZ" sz="2600" dirty="0">
                <a:latin typeface="Arial" panose="020B0604020202020204" pitchFamily="34" charset="0"/>
                <a:cs typeface="Arial" panose="020B0604020202020204" pitchFamily="34" charset="0"/>
              </a:rPr>
              <a:t>– </a:t>
            </a:r>
            <a:r>
              <a:rPr lang="cs-CZ" sz="2600" b="1" dirty="0">
                <a:latin typeface="Arial" panose="020B0604020202020204" pitchFamily="34" charset="0"/>
                <a:cs typeface="Arial" panose="020B0604020202020204" pitchFamily="34" charset="0"/>
              </a:rPr>
              <a:t>lze prodloužit, ale pouze na žádost </a:t>
            </a:r>
            <a:r>
              <a:rPr lang="cs-CZ" sz="2600" b="1" dirty="0" smtClean="0">
                <a:latin typeface="Arial" panose="020B0604020202020204" pitchFamily="34" charset="0"/>
                <a:cs typeface="Arial" panose="020B0604020202020204" pitchFamily="34" charset="0"/>
              </a:rPr>
              <a:t>doručenou </a:t>
            </a:r>
            <a:r>
              <a:rPr lang="cs-CZ" sz="2600" b="1" dirty="0">
                <a:latin typeface="Arial" panose="020B0604020202020204" pitchFamily="34" charset="0"/>
                <a:cs typeface="Arial" panose="020B0604020202020204" pitchFamily="34" charset="0"/>
              </a:rPr>
              <a:t>před uplynutím dané lhůty</a:t>
            </a:r>
          </a:p>
          <a:p>
            <a:pPr marL="457200" lvl="1" indent="0" algn="just">
              <a:buNone/>
            </a:pPr>
            <a:endParaRPr lang="cs-CZ" sz="2000" dirty="0">
              <a:latin typeface="Arial" panose="020B0604020202020204" pitchFamily="34" charset="0"/>
              <a:cs typeface="Arial" panose="020B0604020202020204" pitchFamily="34"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spTree>
    <p:extLst>
      <p:ext uri="{BB962C8B-B14F-4D97-AF65-F5344CB8AC3E}">
        <p14:creationId xmlns:p14="http://schemas.microsoft.com/office/powerpoint/2010/main" val="4169341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2060848"/>
            <a:ext cx="8229600" cy="4065315"/>
          </a:xfrm>
        </p:spPr>
        <p:txBody>
          <a:bodyPr>
            <a:normAutofit fontScale="77500" lnSpcReduction="20000"/>
          </a:bodyPr>
          <a:lstStyle/>
          <a:p>
            <a:pPr marL="342900" lvl="1" indent="-342900">
              <a:buFont typeface="Arial" panose="020B0604020202020204" pitchFamily="34" charset="0"/>
              <a:buChar char="•"/>
            </a:pPr>
            <a:r>
              <a:rPr lang="cs-CZ" dirty="0" smtClean="0">
                <a:latin typeface="Arial" panose="020B0604020202020204" pitchFamily="34" charset="0"/>
                <a:cs typeface="Arial" panose="020B0604020202020204" pitchFamily="34" charset="0"/>
              </a:rPr>
              <a:t>Zastavení řízení           Usnesení o zastavení řízení:</a:t>
            </a:r>
          </a:p>
          <a:p>
            <a:pPr lvl="1"/>
            <a:r>
              <a:rPr lang="cs-CZ" sz="2400" dirty="0">
                <a:latin typeface="Arial" panose="020B0604020202020204" pitchFamily="34" charset="0"/>
                <a:cs typeface="Arial" panose="020B0604020202020204" pitchFamily="34" charset="0"/>
              </a:rPr>
              <a:t>žádost nebyla podána ve lhůtě stanovené </a:t>
            </a:r>
            <a:r>
              <a:rPr lang="cs-CZ" sz="2400" dirty="0" smtClean="0">
                <a:latin typeface="Arial" panose="020B0604020202020204" pitchFamily="34" charset="0"/>
                <a:cs typeface="Arial" panose="020B0604020202020204" pitchFamily="34" charset="0"/>
              </a:rPr>
              <a:t>výzvou, tzn. do 20.  září 2019 odeslána elektronicky a do 25. září 2019 doručení krycího listu (u dotačního programu Střechy je termín stanoven na 20. září 2019);</a:t>
            </a:r>
            <a:endParaRPr lang="cs-CZ" sz="2400" dirty="0">
              <a:latin typeface="Arial" panose="020B0604020202020204" pitchFamily="34" charset="0"/>
              <a:cs typeface="Arial" panose="020B0604020202020204" pitchFamily="34" charset="0"/>
            </a:endParaRPr>
          </a:p>
          <a:p>
            <a:pPr lvl="1"/>
            <a:r>
              <a:rPr lang="cs-CZ" sz="2400" dirty="0">
                <a:latin typeface="Arial" panose="020B0604020202020204" pitchFamily="34" charset="0"/>
                <a:cs typeface="Arial" panose="020B0604020202020204" pitchFamily="34" charset="0"/>
              </a:rPr>
              <a:t>žadatel neodpovídá okruhu oprávněných žadatelů o dotaci uvedenému ve výzvě;</a:t>
            </a:r>
          </a:p>
          <a:p>
            <a:pPr lvl="1"/>
            <a:r>
              <a:rPr lang="cs-CZ" sz="2400" dirty="0" smtClean="0">
                <a:latin typeface="Arial" panose="020B0604020202020204" pitchFamily="34" charset="0"/>
                <a:cs typeface="Arial" panose="020B0604020202020204" pitchFamily="34" charset="0"/>
              </a:rPr>
              <a:t>neodstraní-li </a:t>
            </a:r>
            <a:r>
              <a:rPr lang="cs-CZ" sz="2400" dirty="0">
                <a:latin typeface="Arial" panose="020B0604020202020204" pitchFamily="34" charset="0"/>
                <a:cs typeface="Arial" panose="020B0604020202020204" pitchFamily="34" charset="0"/>
              </a:rPr>
              <a:t>žadatel o dotaci vady ve stanovené </a:t>
            </a:r>
            <a:r>
              <a:rPr lang="cs-CZ" sz="2400" dirty="0" smtClean="0">
                <a:latin typeface="Arial" panose="020B0604020202020204" pitchFamily="34" charset="0"/>
                <a:cs typeface="Arial" panose="020B0604020202020204" pitchFamily="34" charset="0"/>
              </a:rPr>
              <a:t>lhůtě (včetně zmeškání lhůty) – </a:t>
            </a:r>
            <a:r>
              <a:rPr lang="cs-CZ" sz="2400" dirty="0" smtClean="0">
                <a:solidFill>
                  <a:srgbClr val="FF0000"/>
                </a:solidFill>
                <a:latin typeface="Arial" panose="020B0604020202020204" pitchFamily="34" charset="0"/>
                <a:cs typeface="Arial" panose="020B0604020202020204" pitchFamily="34" charset="0"/>
              </a:rPr>
              <a:t>pozor, vždy musí být doručen i krycí list!!!</a:t>
            </a:r>
            <a:r>
              <a:rPr lang="cs-CZ" sz="2400" dirty="0" smtClean="0">
                <a:latin typeface="Arial" panose="020B0604020202020204" pitchFamily="34" charset="0"/>
                <a:cs typeface="Arial" panose="020B0604020202020204" pitchFamily="34" charset="0"/>
              </a:rPr>
              <a:t>;</a:t>
            </a:r>
            <a:endParaRPr lang="cs-CZ" sz="2400" dirty="0">
              <a:solidFill>
                <a:srgbClr val="FF0000"/>
              </a:solidFill>
              <a:latin typeface="Arial" panose="020B0604020202020204" pitchFamily="34" charset="0"/>
              <a:cs typeface="Arial" panose="020B0604020202020204" pitchFamily="34" charset="0"/>
            </a:endParaRPr>
          </a:p>
          <a:p>
            <a:pPr lvl="1"/>
            <a:r>
              <a:rPr lang="cs-CZ" sz="2400" dirty="0" smtClean="0">
                <a:latin typeface="Arial" panose="020B0604020202020204" pitchFamily="34" charset="0"/>
                <a:cs typeface="Arial" panose="020B0604020202020204" pitchFamily="34" charset="0"/>
              </a:rPr>
              <a:t>zanikl-li </a:t>
            </a:r>
            <a:r>
              <a:rPr lang="cs-CZ" sz="2400" dirty="0">
                <a:latin typeface="Arial" panose="020B0604020202020204" pitchFamily="34" charset="0"/>
                <a:cs typeface="Arial" panose="020B0604020202020204" pitchFamily="34" charset="0"/>
              </a:rPr>
              <a:t>žadatel o dotaci přede dnem vydání rozhodnutí o poskytnutí </a:t>
            </a:r>
            <a:r>
              <a:rPr lang="cs-CZ" sz="2400" dirty="0" smtClean="0">
                <a:latin typeface="Arial" panose="020B0604020202020204" pitchFamily="34" charset="0"/>
                <a:cs typeface="Arial" panose="020B0604020202020204" pitchFamily="34" charset="0"/>
              </a:rPr>
              <a:t>dotace;</a:t>
            </a:r>
          </a:p>
          <a:p>
            <a:pPr lvl="1"/>
            <a:r>
              <a:rPr lang="cs-CZ" sz="2400" dirty="0" smtClean="0">
                <a:latin typeface="Arial" panose="020B0604020202020204" pitchFamily="34" charset="0"/>
                <a:cs typeface="Arial" panose="020B0604020202020204" pitchFamily="34" charset="0"/>
              </a:rPr>
              <a:t>nastane </a:t>
            </a:r>
            <a:r>
              <a:rPr lang="cs-CZ" sz="2400" dirty="0">
                <a:latin typeface="Arial" panose="020B0604020202020204" pitchFamily="34" charset="0"/>
                <a:cs typeface="Arial" panose="020B0604020202020204" pitchFamily="34" charset="0"/>
              </a:rPr>
              <a:t>některý z důvodů uvedených v § 66 odst. 1 správního </a:t>
            </a:r>
            <a:r>
              <a:rPr lang="cs-CZ" sz="2400" dirty="0" smtClean="0">
                <a:latin typeface="Arial" panose="020B0604020202020204" pitchFamily="34" charset="0"/>
                <a:cs typeface="Arial" panose="020B0604020202020204" pitchFamily="34" charset="0"/>
              </a:rPr>
              <a:t>řádu </a:t>
            </a:r>
            <a:r>
              <a:rPr lang="cs-CZ" sz="2400" i="1" dirty="0" smtClean="0">
                <a:latin typeface="Arial" panose="020B0604020202020204" pitchFamily="34" charset="0"/>
                <a:cs typeface="Arial" panose="020B0604020202020204" pitchFamily="34" charset="0"/>
              </a:rPr>
              <a:t>– např. pokud je žádost právně nepřípustná, tzn. </a:t>
            </a:r>
            <a:r>
              <a:rPr lang="cs-CZ" sz="2400" i="1" dirty="0">
                <a:latin typeface="Arial" panose="020B0604020202020204" pitchFamily="34" charset="0"/>
                <a:cs typeface="Arial" panose="020B0604020202020204" pitchFamily="34" charset="0"/>
              </a:rPr>
              <a:t>n</a:t>
            </a:r>
            <a:r>
              <a:rPr lang="cs-CZ" sz="2400" i="1" dirty="0" smtClean="0">
                <a:latin typeface="Arial" panose="020B0604020202020204" pitchFamily="34" charset="0"/>
                <a:cs typeface="Arial" panose="020B0604020202020204" pitchFamily="34" charset="0"/>
              </a:rPr>
              <a:t>apř. je umožněno podat v daném programu pouze jednu žádost, ale budou doručeny žádosti dvě </a:t>
            </a:r>
          </a:p>
          <a:p>
            <a:pPr lvl="2"/>
            <a:endParaRPr lang="cs-CZ" dirty="0"/>
          </a:p>
          <a:p>
            <a:pPr marL="342900" lvl="1" indent="-342900">
              <a:buFont typeface="Arial" panose="020B0604020202020204" pitchFamily="34" charset="0"/>
              <a:buChar char="•"/>
            </a:pPr>
            <a:endParaRPr lang="cs-CZ" sz="2600" dirty="0" smtClean="0">
              <a:solidFill>
                <a:srgbClr val="FF0000"/>
              </a:solidFill>
              <a:latin typeface="Arial" panose="020B0604020202020204" pitchFamily="34" charset="0"/>
              <a:cs typeface="Arial" panose="020B0604020202020204" pitchFamily="34" charset="0"/>
            </a:endParaRPr>
          </a:p>
          <a:p>
            <a:endParaRPr lang="cs-CZ" dirty="0"/>
          </a:p>
        </p:txBody>
      </p:sp>
      <p:sp>
        <p:nvSpPr>
          <p:cNvPr id="4" name="Nadpis 1"/>
          <p:cNvSpPr txBox="1">
            <a:spLocks noGrp="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a:t>
            </a:r>
            <a:r>
              <a:rPr lang="cs-CZ" sz="1400" dirty="0">
                <a:solidFill>
                  <a:schemeClr val="tx2"/>
                </a:solidFill>
                <a:latin typeface="Cambria" panose="02040503050406030204" pitchFamily="18" charset="0"/>
              </a:rPr>
              <a:t>menšin</a:t>
            </a:r>
            <a:br>
              <a:rPr lang="cs-CZ" sz="1400" dirty="0">
                <a:solidFill>
                  <a:schemeClr val="tx2"/>
                </a:solidFill>
                <a:latin typeface="Cambria" panose="02040503050406030204" pitchFamily="18" charset="0"/>
              </a:rPr>
            </a:br>
            <a:r>
              <a:rPr lang="cs-CZ" sz="1400" dirty="0">
                <a:solidFill>
                  <a:schemeClr val="tx2"/>
                </a:solidFill>
                <a:latin typeface="Cambria" panose="02040503050406030204" pitchFamily="18" charset="0"/>
              </a:rPr>
              <a:t>Odbor rovnosti žen a mužů</a:t>
            </a:r>
            <a:br>
              <a:rPr lang="cs-CZ" sz="1400" dirty="0">
                <a:solidFill>
                  <a:schemeClr val="tx2"/>
                </a:solidFill>
                <a:latin typeface="Cambria" panose="02040503050406030204" pitchFamily="18" charset="0"/>
              </a:rPr>
            </a:br>
            <a:endParaRPr lang="cs-CZ" sz="1400" dirty="0">
              <a:solidFill>
                <a:schemeClr val="tx2"/>
              </a:solidFill>
              <a:latin typeface="Cambria" panose="02040503050406030204" pitchFamily="18"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adpis 1"/>
          <p:cNvSpPr txBox="1">
            <a:spLocks/>
          </p:cNvSpPr>
          <p:nvPr/>
        </p:nvSpPr>
        <p:spPr>
          <a:xfrm>
            <a:off x="349603" y="1196752"/>
            <a:ext cx="8229600"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4000" dirty="0" smtClean="0">
                <a:latin typeface="Arial" panose="020B0604020202020204" pitchFamily="34" charset="0"/>
                <a:cs typeface="Arial" panose="020B0604020202020204" pitchFamily="34" charset="0"/>
              </a:rPr>
              <a:t>Formální hodnocení žádosti</a:t>
            </a:r>
            <a:endParaRPr lang="cs-CZ" sz="4000" dirty="0">
              <a:latin typeface="Arial" panose="020B0604020202020204" pitchFamily="34" charset="0"/>
              <a:cs typeface="Arial" panose="020B0604020202020204" pitchFamily="34" charset="0"/>
            </a:endParaRPr>
          </a:p>
        </p:txBody>
      </p:sp>
      <p:cxnSp>
        <p:nvCxnSpPr>
          <p:cNvPr id="8" name="Přímá spojnice se šipkou 7"/>
          <p:cNvCxnSpPr/>
          <p:nvPr/>
        </p:nvCxnSpPr>
        <p:spPr>
          <a:xfrm>
            <a:off x="2987824" y="2204864"/>
            <a:ext cx="7200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060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484784"/>
            <a:ext cx="8229600" cy="710952"/>
          </a:xfrm>
        </p:spPr>
        <p:txBody>
          <a:bodyPr>
            <a:noAutofit/>
          </a:bodyPr>
          <a:lstStyle/>
          <a:p>
            <a:r>
              <a:rPr lang="cs-CZ" sz="4000" dirty="0" smtClean="0">
                <a:latin typeface="Arial" panose="020B0604020202020204" pitchFamily="34" charset="0"/>
                <a:cs typeface="Arial" panose="020B0604020202020204" pitchFamily="34" charset="0"/>
              </a:rPr>
              <a:t>Věcné hodnocení</a:t>
            </a:r>
            <a:br>
              <a:rPr lang="cs-CZ" sz="4000" dirty="0" smtClean="0">
                <a:latin typeface="Arial" panose="020B0604020202020204" pitchFamily="34" charset="0"/>
                <a:cs typeface="Arial" panose="020B0604020202020204" pitchFamily="34" charset="0"/>
              </a:rPr>
            </a:br>
            <a:endParaRPr lang="cs-CZ" sz="4000"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5861" y="2060848"/>
            <a:ext cx="8229600" cy="4525963"/>
          </a:xfrm>
        </p:spPr>
        <p:txBody>
          <a:bodyPr>
            <a:normAutofit/>
          </a:bodyPr>
          <a:lstStyle/>
          <a:p>
            <a:pPr marL="342900" lvl="1" indent="-342900" algn="just">
              <a:buFont typeface="Arial" panose="020B0604020202020204" pitchFamily="34" charset="0"/>
              <a:buChar char="•"/>
            </a:pPr>
            <a:r>
              <a:rPr lang="cs-CZ" sz="3000" dirty="0">
                <a:latin typeface="Arial" panose="020B0604020202020204" pitchFamily="34" charset="0"/>
                <a:cs typeface="Arial" panose="020B0604020202020204" pitchFamily="34" charset="0"/>
              </a:rPr>
              <a:t>Externí </a:t>
            </a:r>
            <a:r>
              <a:rPr lang="cs-CZ" sz="3000" dirty="0" smtClean="0">
                <a:latin typeface="Arial" panose="020B0604020202020204" pitchFamily="34" charset="0"/>
                <a:cs typeface="Arial" panose="020B0604020202020204" pitchFamily="34" charset="0"/>
              </a:rPr>
              <a:t>hodnocení – 2 posudky na projekt, max. 100 b/posudek – pokud rozdíl v bodech více než 25  	     třetí posudek</a:t>
            </a:r>
          </a:p>
          <a:p>
            <a:pPr marL="342900" lvl="1" indent="-342900" algn="just">
              <a:buFont typeface="Arial" panose="020B0604020202020204" pitchFamily="34" charset="0"/>
              <a:buChar char="•"/>
            </a:pPr>
            <a:r>
              <a:rPr lang="cs-CZ" sz="3000" dirty="0" smtClean="0">
                <a:latin typeface="Arial" panose="020B0604020202020204" pitchFamily="34" charset="0"/>
                <a:cs typeface="Arial" panose="020B0604020202020204" pitchFamily="34" charset="0"/>
              </a:rPr>
              <a:t>Pořadí žádostí na jednání Komise</a:t>
            </a:r>
          </a:p>
          <a:p>
            <a:pPr marL="342900" lvl="1" indent="-342900" algn="just">
              <a:buFont typeface="Arial" panose="020B0604020202020204" pitchFamily="34" charset="0"/>
              <a:buChar char="•"/>
            </a:pPr>
            <a:r>
              <a:rPr lang="cs-CZ" sz="3000" dirty="0" smtClean="0">
                <a:latin typeface="Arial" panose="020B0604020202020204" pitchFamily="34" charset="0"/>
                <a:cs typeface="Arial" panose="020B0604020202020204" pitchFamily="34" charset="0"/>
              </a:rPr>
              <a:t>Vyjádření dotačního pracovníka k 3E žádosti</a:t>
            </a:r>
          </a:p>
          <a:p>
            <a:pPr marL="342900" lvl="1" indent="-342900" algn="just">
              <a:buFont typeface="Arial" panose="020B0604020202020204" pitchFamily="34" charset="0"/>
              <a:buChar char="•"/>
            </a:pPr>
            <a:r>
              <a:rPr lang="cs-CZ" sz="3000" dirty="0" smtClean="0">
                <a:latin typeface="Arial" panose="020B0604020202020204" pitchFamily="34" charset="0"/>
                <a:cs typeface="Arial" panose="020B0604020202020204" pitchFamily="34" charset="0"/>
              </a:rPr>
              <a:t>Vyjádření Oddělení kontroly k uznatelnosti/</a:t>
            </a:r>
            <a:r>
              <a:rPr lang="cs-CZ" sz="3000" dirty="0" err="1" smtClean="0">
                <a:latin typeface="Arial" panose="020B0604020202020204" pitchFamily="34" charset="0"/>
                <a:cs typeface="Arial" panose="020B0604020202020204" pitchFamily="34" charset="0"/>
              </a:rPr>
              <a:t>neuznatelnosti</a:t>
            </a:r>
            <a:r>
              <a:rPr lang="cs-CZ" sz="3000" dirty="0" smtClean="0">
                <a:latin typeface="Arial" panose="020B0604020202020204" pitchFamily="34" charset="0"/>
                <a:cs typeface="Arial" panose="020B0604020202020204" pitchFamily="34" charset="0"/>
              </a:rPr>
              <a:t> nákladů</a:t>
            </a:r>
          </a:p>
          <a:p>
            <a:pPr marL="342900" lvl="1" indent="-342900" algn="just">
              <a:buFont typeface="Arial" panose="020B0604020202020204" pitchFamily="34" charset="0"/>
              <a:buChar char="•"/>
            </a:pPr>
            <a:endParaRPr lang="cs-CZ" sz="3000" dirty="0" smtClean="0">
              <a:latin typeface="Arial" panose="020B0604020202020204" pitchFamily="34" charset="0"/>
              <a:cs typeface="Arial" panose="020B0604020202020204" pitchFamily="34" charset="0"/>
            </a:endParaRPr>
          </a:p>
          <a:p>
            <a:pPr lvl="1" algn="just"/>
            <a:endParaRPr lang="cs-CZ" sz="2000" dirty="0">
              <a:latin typeface="Arial" panose="020B0604020202020204" pitchFamily="34" charset="0"/>
              <a:cs typeface="Arial" panose="020B0604020202020204" pitchFamily="34"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cxnSp>
        <p:nvCxnSpPr>
          <p:cNvPr id="6" name="Přímá spojnice se šipkou 5"/>
          <p:cNvCxnSpPr/>
          <p:nvPr/>
        </p:nvCxnSpPr>
        <p:spPr>
          <a:xfrm>
            <a:off x="2987824" y="3284984"/>
            <a:ext cx="64807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240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988840"/>
            <a:ext cx="8229600" cy="4608512"/>
          </a:xfrm>
        </p:spPr>
        <p:txBody>
          <a:bodyPr>
            <a:normAutofit fontScale="70000" lnSpcReduction="20000"/>
          </a:bodyPr>
          <a:lstStyle/>
          <a:p>
            <a:pPr marL="342900" lvl="1" indent="-342900" algn="just">
              <a:buFont typeface="Arial" panose="020B0604020202020204" pitchFamily="34" charset="0"/>
              <a:buChar char="•"/>
            </a:pPr>
            <a:r>
              <a:rPr lang="cs-CZ" sz="3100" dirty="0" smtClean="0">
                <a:latin typeface="Arial" panose="020B0604020202020204" pitchFamily="34" charset="0"/>
                <a:cs typeface="Arial" panose="020B0604020202020204" pitchFamily="34" charset="0"/>
              </a:rPr>
              <a:t>Pro každý dotační program samostatná Komise</a:t>
            </a:r>
          </a:p>
          <a:p>
            <a:pPr marL="342900" lvl="1" indent="-342900" algn="just">
              <a:buFont typeface="Arial" panose="020B0604020202020204" pitchFamily="34" charset="0"/>
              <a:buChar char="•"/>
            </a:pPr>
            <a:r>
              <a:rPr lang="cs-CZ" sz="3100" dirty="0" smtClean="0">
                <a:latin typeface="Arial" panose="020B0604020202020204" pitchFamily="34" charset="0"/>
                <a:cs typeface="Arial" panose="020B0604020202020204" pitchFamily="34" charset="0"/>
              </a:rPr>
              <a:t>Jednací řád</a:t>
            </a:r>
          </a:p>
          <a:p>
            <a:r>
              <a:rPr lang="cs-CZ" sz="3100" dirty="0" smtClean="0">
                <a:latin typeface="Arial" panose="020B0604020202020204" pitchFamily="34" charset="0"/>
                <a:cs typeface="Arial" panose="020B0604020202020204" pitchFamily="34" charset="0"/>
              </a:rPr>
              <a:t>2 jednání Komise</a:t>
            </a:r>
          </a:p>
          <a:p>
            <a:pPr marL="0" indent="0">
              <a:buNone/>
            </a:pPr>
            <a:endParaRPr lang="cs-CZ" sz="2800" dirty="0" smtClean="0">
              <a:latin typeface="Arial" panose="020B0604020202020204" pitchFamily="34" charset="0"/>
              <a:cs typeface="Arial" panose="020B0604020202020204" pitchFamily="34" charset="0"/>
            </a:endParaRPr>
          </a:p>
          <a:p>
            <a:pPr marL="0" indent="0">
              <a:buNone/>
            </a:pPr>
            <a:r>
              <a:rPr lang="cs-CZ" sz="3100" b="1" dirty="0" smtClean="0">
                <a:latin typeface="Arial" panose="020B0604020202020204" pitchFamily="34" charset="0"/>
                <a:cs typeface="Arial" panose="020B0604020202020204" pitchFamily="34" charset="0"/>
              </a:rPr>
              <a:t>1. jednání</a:t>
            </a:r>
          </a:p>
          <a:p>
            <a:pPr lvl="1"/>
            <a:r>
              <a:rPr lang="cs-CZ" dirty="0" smtClean="0">
                <a:latin typeface="Arial" panose="020B0604020202020204" pitchFamily="34" charset="0"/>
                <a:cs typeface="Arial" panose="020B0604020202020204" pitchFamily="34" charset="0"/>
              </a:rPr>
              <a:t>Komise postupuje sestupně </a:t>
            </a:r>
            <a:r>
              <a:rPr lang="cs-CZ" dirty="0">
                <a:latin typeface="Arial" panose="020B0604020202020204" pitchFamily="34" charset="0"/>
                <a:cs typeface="Arial" panose="020B0604020202020204" pitchFamily="34" charset="0"/>
              </a:rPr>
              <a:t>od </a:t>
            </a:r>
            <a:r>
              <a:rPr lang="cs-CZ" dirty="0" smtClean="0">
                <a:latin typeface="Arial" panose="020B0604020202020204" pitchFamily="34" charset="0"/>
                <a:cs typeface="Arial" panose="020B0604020202020204" pitchFamily="34" charset="0"/>
              </a:rPr>
              <a:t>nejlépe hodnocené žádosti</a:t>
            </a:r>
          </a:p>
          <a:p>
            <a:pPr lvl="1"/>
            <a:r>
              <a:rPr lang="cs-CZ" dirty="0" smtClean="0">
                <a:latin typeface="Arial" panose="020B0604020202020204" pitchFamily="34" charset="0"/>
                <a:cs typeface="Arial" panose="020B0604020202020204" pitchFamily="34" charset="0"/>
              </a:rPr>
              <a:t>Hlasování</a:t>
            </a:r>
            <a:endParaRPr lang="cs-CZ" dirty="0">
              <a:latin typeface="Arial" panose="020B0604020202020204" pitchFamily="34" charset="0"/>
              <a:cs typeface="Arial" panose="020B0604020202020204" pitchFamily="34" charset="0"/>
            </a:endParaRPr>
          </a:p>
          <a:p>
            <a:pPr lvl="1"/>
            <a:r>
              <a:rPr lang="cs-CZ" dirty="0" smtClean="0">
                <a:latin typeface="Arial" panose="020B0604020202020204" pitchFamily="34" charset="0"/>
                <a:cs typeface="Arial" panose="020B0604020202020204" pitchFamily="34" charset="0"/>
              </a:rPr>
              <a:t>Možnost doporučení úpravy žádosti nebo návrh pro </a:t>
            </a:r>
            <a:r>
              <a:rPr lang="cs-CZ" dirty="0">
                <a:latin typeface="Arial" panose="020B0604020202020204" pitchFamily="34" charset="0"/>
                <a:cs typeface="Arial" panose="020B0604020202020204" pitchFamily="34" charset="0"/>
              </a:rPr>
              <a:t>náměstkyni pro řízení Sekce pro lidská </a:t>
            </a:r>
            <a:r>
              <a:rPr lang="cs-CZ" dirty="0" smtClean="0">
                <a:latin typeface="Arial" panose="020B0604020202020204" pitchFamily="34" charset="0"/>
                <a:cs typeface="Arial" panose="020B0604020202020204" pitchFamily="34" charset="0"/>
              </a:rPr>
              <a:t>práva poskytnout dotaci v plné výši nebo návrh žádost zcela zamítnout</a:t>
            </a:r>
            <a:endParaRPr lang="cs-CZ" dirty="0">
              <a:latin typeface="Arial" panose="020B0604020202020204" pitchFamily="34" charset="0"/>
              <a:cs typeface="Arial" panose="020B0604020202020204" pitchFamily="34" charset="0"/>
            </a:endParaRPr>
          </a:p>
          <a:p>
            <a:pPr lvl="1"/>
            <a:endParaRPr lang="cs-CZ" dirty="0" smtClean="0">
              <a:latin typeface="Arial" panose="020B0604020202020204" pitchFamily="34" charset="0"/>
              <a:cs typeface="Arial" panose="020B0604020202020204" pitchFamily="34" charset="0"/>
            </a:endParaRPr>
          </a:p>
          <a:p>
            <a:pPr marL="0" indent="0">
              <a:buNone/>
            </a:pPr>
            <a:r>
              <a:rPr lang="cs-CZ" sz="3100" b="1" dirty="0" smtClean="0">
                <a:latin typeface="Arial" panose="020B0604020202020204" pitchFamily="34" charset="0"/>
                <a:cs typeface="Arial" panose="020B0604020202020204" pitchFamily="34" charset="0"/>
              </a:rPr>
              <a:t>2. </a:t>
            </a:r>
            <a:r>
              <a:rPr lang="cs-CZ" sz="3100" b="1" dirty="0">
                <a:latin typeface="Arial" panose="020B0604020202020204" pitchFamily="34" charset="0"/>
                <a:cs typeface="Arial" panose="020B0604020202020204" pitchFamily="34" charset="0"/>
              </a:rPr>
              <a:t>j</a:t>
            </a:r>
            <a:r>
              <a:rPr lang="cs-CZ" sz="3100" b="1" dirty="0" smtClean="0">
                <a:latin typeface="Arial" panose="020B0604020202020204" pitchFamily="34" charset="0"/>
                <a:cs typeface="Arial" panose="020B0604020202020204" pitchFamily="34" charset="0"/>
              </a:rPr>
              <a:t>ednání </a:t>
            </a:r>
            <a:r>
              <a:rPr lang="cs-CZ" sz="3100" dirty="0" smtClean="0">
                <a:latin typeface="Arial" panose="020B0604020202020204" pitchFamily="34" charset="0"/>
                <a:cs typeface="Arial" panose="020B0604020202020204" pitchFamily="34" charset="0"/>
              </a:rPr>
              <a:t>(v případě úpravy žádosti)</a:t>
            </a:r>
            <a:endParaRPr lang="cs-CZ" dirty="0" smtClean="0">
              <a:latin typeface="Arial" panose="020B0604020202020204" pitchFamily="34" charset="0"/>
              <a:cs typeface="Arial" panose="020B0604020202020204" pitchFamily="34" charset="0"/>
            </a:endParaRPr>
          </a:p>
          <a:p>
            <a:pPr lvl="1"/>
            <a:r>
              <a:rPr lang="cs-CZ" dirty="0" smtClean="0">
                <a:latin typeface="Arial" panose="020B0604020202020204" pitchFamily="34" charset="0"/>
                <a:cs typeface="Arial" panose="020B0604020202020204" pitchFamily="34" charset="0"/>
              </a:rPr>
              <a:t>Hlasování</a:t>
            </a:r>
          </a:p>
          <a:p>
            <a:pPr lvl="1"/>
            <a:r>
              <a:rPr lang="cs-CZ" dirty="0" smtClean="0">
                <a:latin typeface="Arial" panose="020B0604020202020204" pitchFamily="34" charset="0"/>
                <a:cs typeface="Arial" panose="020B0604020202020204" pitchFamily="34" charset="0"/>
              </a:rPr>
              <a:t>Návrh na výši poskytnuté dotace pro náměstkyni pro řízení Sekce pro lidská práva</a:t>
            </a:r>
          </a:p>
          <a:p>
            <a:endParaRPr lang="cs-CZ" dirty="0"/>
          </a:p>
        </p:txBody>
      </p:sp>
      <p:sp>
        <p:nvSpPr>
          <p:cNvPr id="4" name="Nadpis 1"/>
          <p:cNvSpPr txBox="1">
            <a:spLocks noGrp="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a:t>
            </a:r>
            <a:r>
              <a:rPr lang="cs-CZ" sz="1400" dirty="0">
                <a:solidFill>
                  <a:schemeClr val="tx2"/>
                </a:solidFill>
                <a:latin typeface="Cambria" panose="02040503050406030204" pitchFamily="18" charset="0"/>
              </a:rPr>
              <a:t>menšin</a:t>
            </a:r>
            <a:br>
              <a:rPr lang="cs-CZ" sz="1400" dirty="0">
                <a:solidFill>
                  <a:schemeClr val="tx2"/>
                </a:solidFill>
                <a:latin typeface="Cambria" panose="02040503050406030204" pitchFamily="18" charset="0"/>
              </a:rPr>
            </a:br>
            <a:r>
              <a:rPr lang="cs-CZ" sz="1400" dirty="0">
                <a:solidFill>
                  <a:schemeClr val="tx2"/>
                </a:solidFill>
                <a:latin typeface="Cambria" panose="02040503050406030204" pitchFamily="18" charset="0"/>
              </a:rPr>
              <a:t>Odbor rovnosti žen a mužů</a:t>
            </a:r>
            <a:br>
              <a:rPr lang="cs-CZ" sz="1400" dirty="0">
                <a:solidFill>
                  <a:schemeClr val="tx2"/>
                </a:solidFill>
                <a:latin typeface="Cambria" panose="02040503050406030204" pitchFamily="18" charset="0"/>
              </a:rPr>
            </a:br>
            <a:endParaRPr lang="cs-CZ" sz="1400" dirty="0">
              <a:solidFill>
                <a:schemeClr val="tx2"/>
              </a:solidFill>
              <a:latin typeface="Cambria" panose="02040503050406030204" pitchFamily="18"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adpis 1"/>
          <p:cNvSpPr txBox="1">
            <a:spLocks/>
          </p:cNvSpPr>
          <p:nvPr/>
        </p:nvSpPr>
        <p:spPr>
          <a:xfrm>
            <a:off x="323528" y="1484784"/>
            <a:ext cx="8229600" cy="7109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4000" dirty="0" smtClean="0">
                <a:latin typeface="Arial" panose="020B0604020202020204" pitchFamily="34" charset="0"/>
                <a:cs typeface="Arial" panose="020B0604020202020204" pitchFamily="34" charset="0"/>
              </a:rPr>
              <a:t>Jednání Komise</a:t>
            </a:r>
            <a:br>
              <a:rPr lang="cs-CZ" sz="4000" dirty="0" smtClean="0">
                <a:latin typeface="Arial" panose="020B0604020202020204" pitchFamily="34" charset="0"/>
                <a:cs typeface="Arial" panose="020B0604020202020204" pitchFamily="34" charset="0"/>
              </a:rPr>
            </a:br>
            <a:endParaRPr lang="cs-CZ"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218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0548" y="1196752"/>
            <a:ext cx="8229600" cy="894755"/>
          </a:xfrm>
        </p:spPr>
        <p:txBody>
          <a:bodyPr>
            <a:normAutofit/>
          </a:bodyPr>
          <a:lstStyle/>
          <a:p>
            <a:r>
              <a:rPr lang="cs-CZ" sz="4000" dirty="0" smtClean="0">
                <a:latin typeface="Arial" panose="020B0604020202020204" pitchFamily="34" charset="0"/>
                <a:cs typeface="Arial" panose="020B0604020202020204" pitchFamily="34" charset="0"/>
              </a:rPr>
              <a:t>Úprava žádosti (dříve dodatek)</a:t>
            </a:r>
            <a:endParaRPr lang="cs-CZ" sz="4000"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0994" y="2276872"/>
            <a:ext cx="8229600" cy="4464496"/>
          </a:xfrm>
        </p:spPr>
        <p:txBody>
          <a:bodyPr>
            <a:noAutofit/>
          </a:bodyPr>
          <a:lstStyle/>
          <a:p>
            <a:pPr algn="just"/>
            <a:r>
              <a:rPr lang="cs-CZ" sz="2400" u="sng" dirty="0" smtClean="0">
                <a:latin typeface="Arial" panose="020B0604020202020204" pitchFamily="34" charset="0"/>
                <a:cs typeface="Arial" panose="020B0604020202020204" pitchFamily="34" charset="0"/>
              </a:rPr>
              <a:t>Komise může doporučit úpravu žádosti:</a:t>
            </a:r>
          </a:p>
          <a:p>
            <a:pPr lvl="1" algn="just"/>
            <a:r>
              <a:rPr lang="cs-CZ" sz="2400" dirty="0">
                <a:latin typeface="Arial" panose="020B0604020202020204" pitchFamily="34" charset="0"/>
                <a:cs typeface="Arial" panose="020B0604020202020204" pitchFamily="34" charset="0"/>
              </a:rPr>
              <a:t>N</a:t>
            </a:r>
            <a:r>
              <a:rPr lang="cs-CZ" sz="2400" dirty="0" smtClean="0">
                <a:latin typeface="Arial" panose="020B0604020202020204" pitchFamily="34" charset="0"/>
                <a:cs typeface="Arial" panose="020B0604020202020204" pitchFamily="34" charset="0"/>
              </a:rPr>
              <a:t>avrhne nižší částku dotace než byla původně požadována (např. některé z aktivit nejsou dotačním programem podporovány nebo náklady nesplňují kritéria 3E)</a:t>
            </a:r>
          </a:p>
          <a:p>
            <a:pPr lvl="1" algn="just"/>
            <a:r>
              <a:rPr lang="cs-CZ" sz="2400" dirty="0">
                <a:latin typeface="Arial" panose="020B0604020202020204" pitchFamily="34" charset="0"/>
                <a:cs typeface="Arial" panose="020B0604020202020204" pitchFamily="34" charset="0"/>
              </a:rPr>
              <a:t>V</a:t>
            </a:r>
            <a:r>
              <a:rPr lang="cs-CZ" sz="2400" dirty="0" smtClean="0">
                <a:latin typeface="Arial" panose="020B0604020202020204" pitchFamily="34" charset="0"/>
                <a:cs typeface="Arial" panose="020B0604020202020204" pitchFamily="34" charset="0"/>
              </a:rPr>
              <a:t> rozpočtu dotace neuznatelné náklady</a:t>
            </a:r>
          </a:p>
          <a:p>
            <a:pPr lvl="1" algn="just"/>
            <a:r>
              <a:rPr lang="cs-CZ" sz="2400" dirty="0">
                <a:latin typeface="Arial" panose="020B0604020202020204" pitchFamily="34" charset="0"/>
                <a:cs typeface="Arial" panose="020B0604020202020204" pitchFamily="34" charset="0"/>
              </a:rPr>
              <a:t>C</a:t>
            </a:r>
            <a:r>
              <a:rPr lang="cs-CZ" sz="2400" smtClean="0">
                <a:latin typeface="Arial" panose="020B0604020202020204" pitchFamily="34" charset="0"/>
                <a:cs typeface="Arial" panose="020B0604020202020204" pitchFamily="34" charset="0"/>
              </a:rPr>
              <a:t>hybně </a:t>
            </a:r>
            <a:r>
              <a:rPr lang="cs-CZ" sz="2400" dirty="0" smtClean="0">
                <a:latin typeface="Arial" panose="020B0604020202020204" pitchFamily="34" charset="0"/>
                <a:cs typeface="Arial" panose="020B0604020202020204" pitchFamily="34" charset="0"/>
              </a:rPr>
              <a:t>zařazené náklady v položkách rozpočtu dotace</a:t>
            </a:r>
          </a:p>
          <a:p>
            <a:pPr lvl="1" algn="just"/>
            <a:r>
              <a:rPr lang="cs-CZ" sz="2400" dirty="0" smtClean="0">
                <a:latin typeface="Arial" panose="020B0604020202020204" pitchFamily="34" charset="0"/>
                <a:cs typeface="Arial" panose="020B0604020202020204" pitchFamily="34" charset="0"/>
              </a:rPr>
              <a:t>Chybně vyplněný Přehled výstupů projektu</a:t>
            </a:r>
          </a:p>
          <a:p>
            <a:pPr algn="just"/>
            <a:r>
              <a:rPr lang="cs-CZ" sz="2400" dirty="0" smtClean="0">
                <a:latin typeface="Arial" panose="020B0604020202020204" pitchFamily="34" charset="0"/>
                <a:cs typeface="Arial" panose="020B0604020202020204" pitchFamily="34" charset="0"/>
              </a:rPr>
              <a:t>Výzva k úpravě žádosti ve formě USNESENÍ </a:t>
            </a:r>
            <a:r>
              <a:rPr lang="cs-CZ" sz="2400" i="1" dirty="0" smtClean="0">
                <a:latin typeface="Arial" panose="020B0604020202020204" pitchFamily="34" charset="0"/>
                <a:cs typeface="Arial" panose="020B0604020202020204" pitchFamily="34" charset="0"/>
              </a:rPr>
              <a:t>(</a:t>
            </a:r>
            <a:r>
              <a:rPr lang="cs-CZ" sz="2400" b="1" i="1" dirty="0" smtClean="0">
                <a:latin typeface="Arial" panose="020B0604020202020204" pitchFamily="34" charset="0"/>
                <a:cs typeface="Arial" panose="020B0604020202020204" pitchFamily="34" charset="0"/>
              </a:rPr>
              <a:t>datovou schránkou, poštou</a:t>
            </a:r>
            <a:r>
              <a:rPr lang="cs-CZ" sz="2400" i="1" dirty="0" smtClean="0">
                <a:latin typeface="Arial" panose="020B0604020202020204" pitchFamily="34" charset="0"/>
                <a:cs typeface="Arial" panose="020B0604020202020204" pitchFamily="34" charset="0"/>
              </a:rPr>
              <a:t>)</a:t>
            </a:r>
          </a:p>
        </p:txBody>
      </p:sp>
      <p:grpSp>
        <p:nvGrpSpPr>
          <p:cNvPr id="4" name="Skupina 3"/>
          <p:cNvGrpSpPr/>
          <p:nvPr/>
        </p:nvGrpSpPr>
        <p:grpSpPr>
          <a:xfrm>
            <a:off x="450994" y="260647"/>
            <a:ext cx="8229600" cy="1143000"/>
            <a:chOff x="450994" y="260647"/>
            <a:chExt cx="8229600" cy="1143000"/>
          </a:xfrm>
        </p:grpSpPr>
        <p:sp>
          <p:nvSpPr>
            <p:cNvPr id="5" name="Nadpis 1"/>
            <p:cNvSpPr txBox="1">
              <a:spLocks/>
            </p:cNvSpPr>
            <p:nvPr/>
          </p:nvSpPr>
          <p:spPr>
            <a:xfrm>
              <a:off x="450994" y="26064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pic>
          <p:nvPicPr>
            <p:cNvPr id="6"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498202"/>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82041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2276872"/>
            <a:ext cx="8229600" cy="3849291"/>
          </a:xfrm>
        </p:spPr>
        <p:txBody>
          <a:bodyPr>
            <a:normAutofit lnSpcReduction="10000"/>
          </a:bodyPr>
          <a:lstStyle/>
          <a:p>
            <a:r>
              <a:rPr lang="cs-CZ" sz="2400" dirty="0">
                <a:latin typeface="Arial" panose="020B0604020202020204" pitchFamily="34" charset="0"/>
                <a:cs typeface="Arial" panose="020B0604020202020204" pitchFamily="34" charset="0"/>
              </a:rPr>
              <a:t>Prostřednictvím webové </a:t>
            </a:r>
            <a:r>
              <a:rPr lang="cs-CZ" sz="2400" dirty="0" smtClean="0">
                <a:latin typeface="Arial" panose="020B0604020202020204" pitchFamily="34" charset="0"/>
                <a:cs typeface="Arial" panose="020B0604020202020204" pitchFamily="34" charset="0"/>
              </a:rPr>
              <a:t>aplikace</a:t>
            </a:r>
            <a:r>
              <a:rPr lang="cs-CZ" sz="2400" dirty="0">
                <a:latin typeface="Arial" panose="020B0604020202020204" pitchFamily="34" charset="0"/>
                <a:cs typeface="Arial" panose="020B0604020202020204" pitchFamily="34" charset="0"/>
              </a:rPr>
              <a:t> </a:t>
            </a:r>
            <a:r>
              <a:rPr lang="cs-CZ" sz="2400" dirty="0" smtClean="0">
                <a:latin typeface="Arial" panose="020B0604020202020204" pitchFamily="34" charset="0"/>
                <a:cs typeface="Arial" panose="020B0604020202020204" pitchFamily="34" charset="0"/>
              </a:rPr>
              <a:t>     	</a:t>
            </a:r>
            <a:r>
              <a:rPr lang="cs-CZ" sz="2800" b="1" dirty="0" smtClean="0">
                <a:latin typeface="Arial" panose="020B0604020202020204" pitchFamily="34" charset="0"/>
                <a:cs typeface="Arial" panose="020B0604020202020204" pitchFamily="34" charset="0"/>
              </a:rPr>
              <a:t>krycí list </a:t>
            </a:r>
            <a:r>
              <a:rPr lang="cs-CZ" sz="2400" dirty="0">
                <a:latin typeface="Arial" panose="020B0604020202020204" pitchFamily="34" charset="0"/>
                <a:cs typeface="Arial" panose="020B0604020202020204" pitchFamily="34" charset="0"/>
              </a:rPr>
              <a:t>(</a:t>
            </a:r>
            <a:r>
              <a:rPr lang="pl-PL" sz="2400" dirty="0">
                <a:latin typeface="Arial" panose="020B0604020202020204" pitchFamily="34" charset="0"/>
                <a:cs typeface="Arial" panose="020B0604020202020204" pitchFamily="34" charset="0"/>
              </a:rPr>
              <a:t>Potvrzení o odeslání upravené žádosti do IS Patriot)</a:t>
            </a:r>
          </a:p>
          <a:p>
            <a:pPr marL="342900" lvl="1" indent="-342900" algn="just">
              <a:buFont typeface="Arial" panose="020B0604020202020204" pitchFamily="34" charset="0"/>
              <a:buChar char="•"/>
            </a:pPr>
            <a:r>
              <a:rPr lang="cs-CZ" sz="2400" dirty="0">
                <a:latin typeface="Arial" panose="020B0604020202020204" pitchFamily="34" charset="0"/>
                <a:cs typeface="Arial" panose="020B0604020202020204" pitchFamily="34" charset="0"/>
              </a:rPr>
              <a:t>Lhůta min. 10 dní od doručení </a:t>
            </a:r>
            <a:r>
              <a:rPr lang="cs-CZ" sz="2400" dirty="0" smtClean="0">
                <a:latin typeface="Arial" panose="020B0604020202020204" pitchFamily="34" charset="0"/>
                <a:cs typeface="Arial" panose="020B0604020202020204" pitchFamily="34" charset="0"/>
              </a:rPr>
              <a:t>USNESENÍ </a:t>
            </a:r>
            <a:r>
              <a:rPr lang="cs-CZ" sz="2400" dirty="0">
                <a:latin typeface="Arial" panose="020B0604020202020204" pitchFamily="34" charset="0"/>
                <a:cs typeface="Arial" panose="020B0604020202020204" pitchFamily="34" charset="0"/>
              </a:rPr>
              <a:t>– lze prodloužit, ale pouze na žádost doručenou před uplynutím dané lhůty</a:t>
            </a:r>
          </a:p>
          <a:p>
            <a:pPr algn="just"/>
            <a:r>
              <a:rPr lang="cs-CZ" sz="2400" b="1" dirty="0">
                <a:latin typeface="Arial" panose="020B0604020202020204" pitchFamily="34" charset="0"/>
                <a:cs typeface="Arial" panose="020B0604020202020204" pitchFamily="34" charset="0"/>
              </a:rPr>
              <a:t>Není možné navýšit žádnou položku rozpočtu či použít původně nulovou položku</a:t>
            </a:r>
          </a:p>
          <a:p>
            <a:pPr algn="just"/>
            <a:r>
              <a:rPr lang="cs-CZ" sz="2400" dirty="0">
                <a:latin typeface="Arial" panose="020B0604020202020204" pitchFamily="34" charset="0"/>
                <a:cs typeface="Arial" panose="020B0604020202020204" pitchFamily="34" charset="0"/>
              </a:rPr>
              <a:t>Pokud není žádost upravena v termínu – Komise opět posoudí žádost původní        dotaci z části poskytne a žádost ve zbytku zamítne nebo žádost zcela zamítne</a:t>
            </a:r>
          </a:p>
          <a:p>
            <a:endParaRPr lang="cs-CZ" dirty="0"/>
          </a:p>
        </p:txBody>
      </p:sp>
      <p:sp>
        <p:nvSpPr>
          <p:cNvPr id="4" name="Nadpis 1"/>
          <p:cNvSpPr txBox="1">
            <a:spLocks/>
          </p:cNvSpPr>
          <p:nvPr/>
        </p:nvSpPr>
        <p:spPr>
          <a:xfrm>
            <a:off x="450994" y="26064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498202"/>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adpis 1"/>
          <p:cNvSpPr>
            <a:spLocks noGrp="1"/>
          </p:cNvSpPr>
          <p:nvPr>
            <p:ph type="title"/>
          </p:nvPr>
        </p:nvSpPr>
        <p:spPr>
          <a:xfrm>
            <a:off x="450994" y="1196752"/>
            <a:ext cx="8229600" cy="894755"/>
          </a:xfrm>
        </p:spPr>
        <p:txBody>
          <a:bodyPr>
            <a:normAutofit/>
          </a:bodyPr>
          <a:lstStyle/>
          <a:p>
            <a:r>
              <a:rPr lang="cs-CZ" sz="4000" dirty="0" smtClean="0">
                <a:latin typeface="Arial" panose="020B0604020202020204" pitchFamily="34" charset="0"/>
                <a:cs typeface="Arial" panose="020B0604020202020204" pitchFamily="34" charset="0"/>
              </a:rPr>
              <a:t>Úprava žádosti (dříve dodatek)</a:t>
            </a:r>
            <a:endParaRPr lang="cs-CZ" sz="4000" dirty="0">
              <a:latin typeface="Arial" panose="020B0604020202020204" pitchFamily="34" charset="0"/>
              <a:cs typeface="Arial" panose="020B0604020202020204" pitchFamily="34" charset="0"/>
            </a:endParaRPr>
          </a:p>
        </p:txBody>
      </p:sp>
      <p:cxnSp>
        <p:nvCxnSpPr>
          <p:cNvPr id="7" name="Přímá spojnice se šipkou 6"/>
          <p:cNvCxnSpPr/>
          <p:nvPr/>
        </p:nvCxnSpPr>
        <p:spPr>
          <a:xfrm>
            <a:off x="4326646" y="5373216"/>
            <a:ext cx="60539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a:off x="5436096" y="2492896"/>
            <a:ext cx="50549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029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417638"/>
            <a:ext cx="8614885" cy="922114"/>
          </a:xfrm>
        </p:spPr>
        <p:txBody>
          <a:bodyPr>
            <a:noAutofit/>
          </a:bodyPr>
          <a:lstStyle/>
          <a:p>
            <a:r>
              <a:rPr lang="cs-CZ" sz="4000" dirty="0" smtClean="0">
                <a:latin typeface="Arial" panose="020B0604020202020204" pitchFamily="34" charset="0"/>
                <a:cs typeface="Arial" panose="020B0604020202020204" pitchFamily="34" charset="0"/>
              </a:rPr>
              <a:t>Vydání rozhodnutí a vyplacení dotace</a:t>
            </a:r>
            <a:endParaRPr lang="cs-CZ" sz="4000"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2276872"/>
            <a:ext cx="8229600" cy="4381947"/>
          </a:xfrm>
        </p:spPr>
        <p:txBody>
          <a:bodyPr>
            <a:normAutofit fontScale="70000" lnSpcReduction="20000"/>
          </a:bodyPr>
          <a:lstStyle/>
          <a:p>
            <a:pPr marL="0" indent="0" algn="just">
              <a:buNone/>
            </a:pPr>
            <a:endParaRPr lang="cs-CZ" sz="2400" dirty="0">
              <a:latin typeface="Arial" panose="020B0604020202020204" pitchFamily="34" charset="0"/>
              <a:cs typeface="Arial" panose="020B0604020202020204" pitchFamily="34" charset="0"/>
            </a:endParaRPr>
          </a:p>
          <a:p>
            <a:pPr algn="just"/>
            <a:r>
              <a:rPr lang="cs-CZ" sz="3100" dirty="0" smtClean="0">
                <a:latin typeface="Arial" panose="020B0604020202020204" pitchFamily="34" charset="0"/>
                <a:cs typeface="Arial" panose="020B0604020202020204" pitchFamily="34" charset="0"/>
              </a:rPr>
              <a:t>Před vydáním rozhodnutí kontrola údajů – soulad s rejstříkem/ARESEM </a:t>
            </a:r>
            <a:r>
              <a:rPr lang="cs-CZ" sz="3100" b="1" i="1" dirty="0" smtClean="0">
                <a:latin typeface="Arial" panose="020B0604020202020204" pitchFamily="34" charset="0"/>
                <a:cs typeface="Arial" panose="020B0604020202020204" pitchFamily="34" charset="0"/>
              </a:rPr>
              <a:t>(změny nahlašovat průběžně!)</a:t>
            </a:r>
          </a:p>
          <a:p>
            <a:pPr algn="just"/>
            <a:r>
              <a:rPr lang="cs-CZ" sz="3100" dirty="0" smtClean="0">
                <a:latin typeface="Arial" panose="020B0604020202020204" pitchFamily="34" charset="0"/>
                <a:cs typeface="Arial" panose="020B0604020202020204" pitchFamily="34" charset="0"/>
              </a:rPr>
              <a:t>Rozhodnutí:</a:t>
            </a:r>
          </a:p>
          <a:p>
            <a:pPr lvl="1" algn="just"/>
            <a:r>
              <a:rPr lang="cs-CZ" sz="3100" dirty="0">
                <a:latin typeface="Arial" panose="020B0604020202020204" pitchFamily="34" charset="0"/>
                <a:cs typeface="Arial" panose="020B0604020202020204" pitchFamily="34" charset="0"/>
              </a:rPr>
              <a:t>zcela poskytne </a:t>
            </a:r>
            <a:r>
              <a:rPr lang="cs-CZ" sz="3100" dirty="0" smtClean="0">
                <a:latin typeface="Arial" panose="020B0604020202020204" pitchFamily="34" charset="0"/>
                <a:cs typeface="Arial" panose="020B0604020202020204" pitchFamily="34" charset="0"/>
              </a:rPr>
              <a:t>dotaci</a:t>
            </a:r>
          </a:p>
          <a:p>
            <a:pPr lvl="1" algn="just"/>
            <a:r>
              <a:rPr lang="cs-CZ" sz="3100" dirty="0" smtClean="0">
                <a:latin typeface="Arial" panose="020B0604020202020204" pitchFamily="34" charset="0"/>
                <a:cs typeface="Arial" panose="020B0604020202020204" pitchFamily="34" charset="0"/>
              </a:rPr>
              <a:t>zcela </a:t>
            </a:r>
            <a:r>
              <a:rPr lang="cs-CZ" sz="3100" dirty="0">
                <a:latin typeface="Arial" panose="020B0604020202020204" pitchFamily="34" charset="0"/>
                <a:cs typeface="Arial" panose="020B0604020202020204" pitchFamily="34" charset="0"/>
              </a:rPr>
              <a:t>zamítne žádost o poskytnutí </a:t>
            </a:r>
            <a:r>
              <a:rPr lang="cs-CZ" sz="3100" dirty="0" smtClean="0">
                <a:latin typeface="Arial" panose="020B0604020202020204" pitchFamily="34" charset="0"/>
                <a:cs typeface="Arial" panose="020B0604020202020204" pitchFamily="34" charset="0"/>
              </a:rPr>
              <a:t>dotace</a:t>
            </a:r>
          </a:p>
          <a:p>
            <a:pPr lvl="1" algn="just"/>
            <a:r>
              <a:rPr lang="cs-CZ" sz="3100" dirty="0" smtClean="0">
                <a:latin typeface="Arial" panose="020B0604020202020204" pitchFamily="34" charset="0"/>
                <a:cs typeface="Arial" panose="020B0604020202020204" pitchFamily="34" charset="0"/>
              </a:rPr>
              <a:t>dotaci </a:t>
            </a:r>
            <a:r>
              <a:rPr lang="cs-CZ" sz="3100" dirty="0">
                <a:latin typeface="Arial" panose="020B0604020202020204" pitchFamily="34" charset="0"/>
                <a:cs typeface="Arial" panose="020B0604020202020204" pitchFamily="34" charset="0"/>
              </a:rPr>
              <a:t>zčásti poskytne a zároveň </a:t>
            </a:r>
            <a:r>
              <a:rPr lang="cs-CZ" sz="3100" dirty="0" smtClean="0">
                <a:latin typeface="Arial" panose="020B0604020202020204" pitchFamily="34" charset="0"/>
                <a:cs typeface="Arial" panose="020B0604020202020204" pitchFamily="34" charset="0"/>
              </a:rPr>
              <a:t>žádost </a:t>
            </a:r>
            <a:r>
              <a:rPr lang="cs-CZ" sz="3100" dirty="0">
                <a:latin typeface="Arial" panose="020B0604020202020204" pitchFamily="34" charset="0"/>
                <a:cs typeface="Arial" panose="020B0604020202020204" pitchFamily="34" charset="0"/>
              </a:rPr>
              <a:t>ve zbytku </a:t>
            </a:r>
            <a:r>
              <a:rPr lang="cs-CZ" sz="3100" dirty="0" smtClean="0">
                <a:latin typeface="Arial" panose="020B0604020202020204" pitchFamily="34" charset="0"/>
                <a:cs typeface="Arial" panose="020B0604020202020204" pitchFamily="34" charset="0"/>
              </a:rPr>
              <a:t>zamítne</a:t>
            </a:r>
          </a:p>
          <a:p>
            <a:pPr algn="just"/>
            <a:r>
              <a:rPr lang="cs-CZ" sz="3100" dirty="0" smtClean="0">
                <a:latin typeface="Arial" panose="020B0604020202020204" pitchFamily="34" charset="0"/>
                <a:cs typeface="Arial" panose="020B0604020202020204" pitchFamily="34" charset="0"/>
              </a:rPr>
              <a:t>Podmínky a povinnosti příjemce dotace; odvody za porušení podmínek a povinností (porušení rozpočtové kázně)</a:t>
            </a:r>
          </a:p>
          <a:p>
            <a:pPr algn="just"/>
            <a:r>
              <a:rPr lang="cs-CZ" sz="3100" dirty="0" smtClean="0">
                <a:latin typeface="Arial" panose="020B0604020202020204" pitchFamily="34" charset="0"/>
                <a:cs typeface="Arial" panose="020B0604020202020204" pitchFamily="34" charset="0"/>
              </a:rPr>
              <a:t>Předat rozhodnutí dalším osobám, zejména ekonomům/účetním</a:t>
            </a:r>
          </a:p>
          <a:p>
            <a:pPr algn="just"/>
            <a:r>
              <a:rPr lang="cs-CZ" sz="3100" dirty="0" smtClean="0">
                <a:latin typeface="Arial" panose="020B0604020202020204" pitchFamily="34" charset="0"/>
                <a:cs typeface="Arial" panose="020B0604020202020204" pitchFamily="34" charset="0"/>
              </a:rPr>
              <a:t>Vyplacení dotací zpravidla do 31. března, nejdříve však po provedení kontroly závěrečných zpráv</a:t>
            </a:r>
          </a:p>
          <a:p>
            <a:pPr lvl="1"/>
            <a:endParaRPr lang="cs-CZ" sz="2000" dirty="0">
              <a:latin typeface="Arial" panose="020B0604020202020204" pitchFamily="34" charset="0"/>
              <a:cs typeface="Arial" panose="020B0604020202020204" pitchFamily="34" charset="0"/>
            </a:endParaRPr>
          </a:p>
          <a:p>
            <a:endParaRPr lang="cs-CZ" sz="2400" dirty="0" smtClean="0">
              <a:latin typeface="Arial" panose="020B0604020202020204" pitchFamily="34" charset="0"/>
              <a:cs typeface="Arial" panose="020B0604020202020204" pitchFamily="34"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spTree>
    <p:extLst>
      <p:ext uri="{BB962C8B-B14F-4D97-AF65-F5344CB8AC3E}">
        <p14:creationId xmlns:p14="http://schemas.microsoft.com/office/powerpoint/2010/main" val="823527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916830"/>
            <a:ext cx="8229600" cy="4680521"/>
          </a:xfrm>
        </p:spPr>
        <p:txBody>
          <a:bodyPr>
            <a:normAutofit fontScale="25000" lnSpcReduction="20000"/>
          </a:bodyPr>
          <a:lstStyle/>
          <a:p>
            <a:r>
              <a:rPr lang="cs-CZ" sz="9600" dirty="0" smtClean="0">
                <a:latin typeface="Arial" panose="020B0604020202020204" pitchFamily="34" charset="0"/>
                <a:cs typeface="Arial" panose="020B0604020202020204" pitchFamily="34" charset="0"/>
              </a:rPr>
              <a:t>NE žadateli:</a:t>
            </a:r>
          </a:p>
          <a:p>
            <a:pPr lvl="1" algn="just"/>
            <a:r>
              <a:rPr lang="cs-CZ" sz="8800" dirty="0" smtClean="0">
                <a:latin typeface="Arial" panose="020B0604020202020204" pitchFamily="34" charset="0"/>
                <a:cs typeface="Arial" panose="020B0604020202020204" pitchFamily="34" charset="0"/>
              </a:rPr>
              <a:t>který </a:t>
            </a:r>
            <a:r>
              <a:rPr lang="cs-CZ" sz="8800" dirty="0">
                <a:latin typeface="Arial" panose="020B0604020202020204" pitchFamily="34" charset="0"/>
                <a:cs typeface="Arial" panose="020B0604020202020204" pitchFamily="34" charset="0"/>
              </a:rPr>
              <a:t>za </a:t>
            </a:r>
            <a:r>
              <a:rPr lang="cs-CZ" sz="8800" dirty="0" smtClean="0">
                <a:latin typeface="Arial" panose="020B0604020202020204" pitchFamily="34" charset="0"/>
                <a:cs typeface="Arial" panose="020B0604020202020204" pitchFamily="34" charset="0"/>
              </a:rPr>
              <a:t>rok 2019 nevypořádá </a:t>
            </a:r>
            <a:r>
              <a:rPr lang="cs-CZ" sz="8800" dirty="0">
                <a:latin typeface="Arial" panose="020B0604020202020204" pitchFamily="34" charset="0"/>
                <a:cs typeface="Arial" panose="020B0604020202020204" pitchFamily="34" charset="0"/>
              </a:rPr>
              <a:t>dotaci ve stanoveném </a:t>
            </a:r>
            <a:r>
              <a:rPr lang="cs-CZ" sz="8800" dirty="0" smtClean="0">
                <a:latin typeface="Arial" panose="020B0604020202020204" pitchFamily="34" charset="0"/>
                <a:cs typeface="Arial" panose="020B0604020202020204" pitchFamily="34" charset="0"/>
              </a:rPr>
              <a:t>termínu, tzn. nepředloží přehled </a:t>
            </a:r>
            <a:r>
              <a:rPr lang="cs-CZ" sz="8800" dirty="0">
                <a:latin typeface="Arial" panose="020B0604020202020204" pitchFamily="34" charset="0"/>
                <a:cs typeface="Arial" panose="020B0604020202020204" pitchFamily="34" charset="0"/>
              </a:rPr>
              <a:t>o čerpání a použití prostředků </a:t>
            </a:r>
            <a:r>
              <a:rPr lang="cs-CZ" sz="8800" b="1" dirty="0" smtClean="0">
                <a:latin typeface="Arial" panose="020B0604020202020204" pitchFamily="34" charset="0"/>
                <a:cs typeface="Arial" panose="020B0604020202020204" pitchFamily="34" charset="0"/>
              </a:rPr>
              <a:t>(tabulka MF – dostupná v aplikaci!) </a:t>
            </a:r>
            <a:r>
              <a:rPr lang="cs-CZ" sz="8800" dirty="0" smtClean="0">
                <a:latin typeface="Arial" panose="020B0604020202020204" pitchFamily="34" charset="0"/>
                <a:cs typeface="Arial" panose="020B0604020202020204" pitchFamily="34" charset="0"/>
              </a:rPr>
              <a:t>a nevrátí nepoužité prostředky </a:t>
            </a:r>
            <a:r>
              <a:rPr lang="cs-CZ" sz="8800" b="1" dirty="0" smtClean="0">
                <a:latin typeface="Arial" panose="020B0604020202020204" pitchFamily="34" charset="0"/>
                <a:cs typeface="Arial" panose="020B0604020202020204" pitchFamily="34" charset="0"/>
              </a:rPr>
              <a:t>do 15. února </a:t>
            </a:r>
            <a:r>
              <a:rPr lang="cs-CZ" sz="8800" dirty="0" smtClean="0">
                <a:latin typeface="Arial" panose="020B0604020202020204" pitchFamily="34" charset="0"/>
                <a:cs typeface="Arial" panose="020B0604020202020204" pitchFamily="34" charset="0"/>
              </a:rPr>
              <a:t>(obce, školy      do 5. února kraji       kraj do 25. února Úřadu)</a:t>
            </a:r>
          </a:p>
          <a:p>
            <a:pPr lvl="1" algn="just"/>
            <a:r>
              <a:rPr lang="cs-CZ" sz="8800" dirty="0" smtClean="0">
                <a:latin typeface="Arial" panose="020B0604020202020204" pitchFamily="34" charset="0"/>
                <a:cs typeface="Arial" panose="020B0604020202020204" pitchFamily="34" charset="0"/>
              </a:rPr>
              <a:t>nepředloží </a:t>
            </a:r>
            <a:r>
              <a:rPr lang="cs-CZ" sz="8800" dirty="0">
                <a:latin typeface="Arial" panose="020B0604020202020204" pitchFamily="34" charset="0"/>
                <a:cs typeface="Arial" panose="020B0604020202020204" pitchFamily="34" charset="0"/>
              </a:rPr>
              <a:t>závěrečnou zprávu o realizaci projektu </a:t>
            </a:r>
            <a:r>
              <a:rPr lang="cs-CZ" sz="8800" dirty="0" smtClean="0">
                <a:latin typeface="Arial" panose="020B0604020202020204" pitchFamily="34" charset="0"/>
                <a:cs typeface="Arial" panose="020B0604020202020204" pitchFamily="34" charset="0"/>
              </a:rPr>
              <a:t>za rok 2019 včetně </a:t>
            </a:r>
            <a:r>
              <a:rPr lang="cs-CZ" sz="8800" dirty="0">
                <a:latin typeface="Arial" panose="020B0604020202020204" pitchFamily="34" charset="0"/>
                <a:cs typeface="Arial" panose="020B0604020202020204" pitchFamily="34" charset="0"/>
              </a:rPr>
              <a:t>všech příloh </a:t>
            </a:r>
            <a:r>
              <a:rPr lang="cs-CZ" sz="8800" b="1" dirty="0" smtClean="0">
                <a:latin typeface="Arial" panose="020B0604020202020204" pitchFamily="34" charset="0"/>
                <a:cs typeface="Arial" panose="020B0604020202020204" pitchFamily="34" charset="0"/>
              </a:rPr>
              <a:t>do 15. února</a:t>
            </a:r>
            <a:r>
              <a:rPr lang="cs-CZ" sz="8800" dirty="0" smtClean="0">
                <a:latin typeface="Arial" panose="020B0604020202020204" pitchFamily="34" charset="0"/>
                <a:cs typeface="Arial" panose="020B0604020202020204" pitchFamily="34" charset="0"/>
              </a:rPr>
              <a:t>, </a:t>
            </a:r>
            <a:r>
              <a:rPr lang="cs-CZ" sz="8800" dirty="0">
                <a:latin typeface="Arial" panose="020B0604020202020204" pitchFamily="34" charset="0"/>
                <a:cs typeface="Arial" panose="020B0604020202020204" pitchFamily="34" charset="0"/>
              </a:rPr>
              <a:t>nebo ve stanovené lhůtě </a:t>
            </a:r>
            <a:r>
              <a:rPr lang="cs-CZ" sz="8800" dirty="0" smtClean="0">
                <a:latin typeface="Arial" panose="020B0604020202020204" pitchFamily="34" charset="0"/>
                <a:cs typeface="Arial" panose="020B0604020202020204" pitchFamily="34" charset="0"/>
              </a:rPr>
              <a:t>neodstraní </a:t>
            </a:r>
            <a:r>
              <a:rPr lang="cs-CZ" sz="8800" dirty="0">
                <a:latin typeface="Arial" panose="020B0604020202020204" pitchFamily="34" charset="0"/>
                <a:cs typeface="Arial" panose="020B0604020202020204" pitchFamily="34" charset="0"/>
              </a:rPr>
              <a:t>závažné nedostatky zjištěné v </a:t>
            </a:r>
            <a:r>
              <a:rPr lang="cs-CZ" sz="8800" dirty="0" smtClean="0">
                <a:latin typeface="Arial" panose="020B0604020202020204" pitchFamily="34" charset="0"/>
                <a:cs typeface="Arial" panose="020B0604020202020204" pitchFamily="34" charset="0"/>
              </a:rPr>
              <a:t>předložených dokladech (</a:t>
            </a:r>
            <a:r>
              <a:rPr lang="cs-CZ" sz="8800" b="1" u="sng" dirty="0" smtClean="0">
                <a:latin typeface="Arial" panose="020B0604020202020204" pitchFamily="34" charset="0"/>
                <a:cs typeface="Arial" panose="020B0604020202020204" pitchFamily="34" charset="0"/>
              </a:rPr>
              <a:t>důkladně přečíst rozhodnutí </a:t>
            </a:r>
            <a:r>
              <a:rPr lang="cs-CZ" sz="8800" dirty="0" smtClean="0">
                <a:latin typeface="Arial" panose="020B0604020202020204" pitchFamily="34" charset="0"/>
                <a:cs typeface="Arial" panose="020B0604020202020204" pitchFamily="34" charset="0"/>
              </a:rPr>
              <a:t>– např. účetní sestava zvlášť k dotaci a zvlášť k projektu)</a:t>
            </a:r>
          </a:p>
          <a:p>
            <a:pPr lvl="1" algn="just"/>
            <a:r>
              <a:rPr lang="cs-CZ" sz="8800" dirty="0" smtClean="0">
                <a:latin typeface="Arial" panose="020B0604020202020204" pitchFamily="34" charset="0"/>
                <a:cs typeface="Arial" panose="020B0604020202020204" pitchFamily="34" charset="0"/>
              </a:rPr>
              <a:t>jehož </a:t>
            </a:r>
            <a:r>
              <a:rPr lang="cs-CZ" sz="8800" dirty="0">
                <a:latin typeface="Arial" panose="020B0604020202020204" pitchFamily="34" charset="0"/>
                <a:cs typeface="Arial" panose="020B0604020202020204" pitchFamily="34" charset="0"/>
              </a:rPr>
              <a:t>členem statutárního orgánu je zaměstnanec Úřadu vlády, který se podílí anebo se vzhledem ke svému služebnímu nebo pracovnímu zařazení může podílet na dotačním řízení programu, ve kterém žádá o dotaci subjekt, členem jehož statutárního orgánu zaměstnanec </a:t>
            </a:r>
            <a:r>
              <a:rPr lang="cs-CZ" sz="8800" dirty="0" smtClean="0">
                <a:latin typeface="Arial" panose="020B0604020202020204" pitchFamily="34" charset="0"/>
                <a:cs typeface="Arial" panose="020B0604020202020204" pitchFamily="34" charset="0"/>
              </a:rPr>
              <a:t>je</a:t>
            </a:r>
            <a:endParaRPr lang="cs-CZ" sz="8800" dirty="0">
              <a:latin typeface="Arial" panose="020B0604020202020204" pitchFamily="34" charset="0"/>
              <a:cs typeface="Arial" panose="020B0604020202020204" pitchFamily="34" charset="0"/>
            </a:endParaRPr>
          </a:p>
          <a:p>
            <a:pPr marL="0" indent="0">
              <a:buNone/>
            </a:pPr>
            <a:endParaRPr lang="cs-CZ" dirty="0"/>
          </a:p>
        </p:txBody>
      </p:sp>
      <p:grpSp>
        <p:nvGrpSpPr>
          <p:cNvPr id="4" name="Skupina 3"/>
          <p:cNvGrpSpPr/>
          <p:nvPr/>
        </p:nvGrpSpPr>
        <p:grpSpPr>
          <a:xfrm>
            <a:off x="450994" y="260647"/>
            <a:ext cx="8229600" cy="1143000"/>
            <a:chOff x="450994" y="260647"/>
            <a:chExt cx="8229600" cy="1143000"/>
          </a:xfrm>
        </p:grpSpPr>
        <p:sp>
          <p:nvSpPr>
            <p:cNvPr id="5" name="Nadpis 1"/>
            <p:cNvSpPr txBox="1">
              <a:spLocks/>
            </p:cNvSpPr>
            <p:nvPr/>
          </p:nvSpPr>
          <p:spPr>
            <a:xfrm>
              <a:off x="450994" y="26064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pic>
          <p:nvPicPr>
            <p:cNvPr id="6"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498202"/>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Nadpis 1"/>
          <p:cNvSpPr txBox="1">
            <a:spLocks/>
          </p:cNvSpPr>
          <p:nvPr/>
        </p:nvSpPr>
        <p:spPr>
          <a:xfrm>
            <a:off x="450994" y="1022076"/>
            <a:ext cx="8229600" cy="8947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4000" dirty="0" smtClean="0">
                <a:latin typeface="Arial" panose="020B0604020202020204" pitchFamily="34" charset="0"/>
                <a:cs typeface="Arial" panose="020B0604020202020204" pitchFamily="34" charset="0"/>
              </a:rPr>
              <a:t>Neposkytnutí dotace</a:t>
            </a:r>
            <a:endParaRPr lang="cs-CZ" sz="4000" dirty="0">
              <a:latin typeface="Arial" panose="020B0604020202020204" pitchFamily="34" charset="0"/>
              <a:cs typeface="Arial" panose="020B0604020202020204" pitchFamily="34" charset="0"/>
            </a:endParaRPr>
          </a:p>
        </p:txBody>
      </p:sp>
      <p:cxnSp>
        <p:nvCxnSpPr>
          <p:cNvPr id="9" name="Přímá spojnice se šipkou 8"/>
          <p:cNvCxnSpPr/>
          <p:nvPr/>
        </p:nvCxnSpPr>
        <p:spPr>
          <a:xfrm>
            <a:off x="2689974" y="3487539"/>
            <a:ext cx="4320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7380312" y="3212976"/>
            <a:ext cx="50405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046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76672"/>
            <a:ext cx="8229600" cy="1143000"/>
          </a:xfrm>
        </p:spPr>
        <p:txBody>
          <a:bodyPr>
            <a:normAutofit fontScale="90000"/>
          </a:bodyPr>
          <a:lstStyle/>
          <a:p>
            <a:r>
              <a:rPr lang="cs-CZ" b="1" dirty="0">
                <a:latin typeface="Arial" panose="020B0604020202020204" pitchFamily="34" charset="0"/>
                <a:cs typeface="Arial" panose="020B0604020202020204" pitchFamily="34" charset="0"/>
              </a:rPr>
              <a:t/>
            </a:r>
            <a:br>
              <a:rPr lang="cs-CZ" b="1" dirty="0">
                <a:latin typeface="Arial" panose="020B0604020202020204" pitchFamily="34" charset="0"/>
                <a:cs typeface="Arial" panose="020B0604020202020204" pitchFamily="34" charset="0"/>
              </a:rPr>
            </a:br>
            <a:r>
              <a:rPr lang="cs-CZ" b="1" dirty="0" smtClean="0">
                <a:latin typeface="Arial" panose="020B0604020202020204" pitchFamily="34" charset="0"/>
                <a:cs typeface="Arial" panose="020B0604020202020204" pitchFamily="34" charset="0"/>
              </a:rPr>
              <a:t/>
            </a:r>
            <a:br>
              <a:rPr lang="cs-CZ" b="1" dirty="0" smtClean="0">
                <a:latin typeface="Arial" panose="020B0604020202020204" pitchFamily="34" charset="0"/>
                <a:cs typeface="Arial" panose="020B0604020202020204" pitchFamily="34" charset="0"/>
              </a:rPr>
            </a:br>
            <a:r>
              <a:rPr lang="cs-CZ" b="1" dirty="0" smtClean="0">
                <a:latin typeface="Arial" panose="020B0604020202020204" pitchFamily="34" charset="0"/>
                <a:cs typeface="Arial" panose="020B0604020202020204" pitchFamily="34" charset="0"/>
              </a:rPr>
              <a:t/>
            </a:r>
            <a:br>
              <a:rPr lang="cs-CZ" b="1" dirty="0" smtClean="0">
                <a:latin typeface="Arial" panose="020B0604020202020204" pitchFamily="34" charset="0"/>
                <a:cs typeface="Arial" panose="020B0604020202020204" pitchFamily="34" charset="0"/>
              </a:rPr>
            </a:br>
            <a:r>
              <a:rPr lang="cs-CZ" dirty="0" smtClean="0">
                <a:latin typeface="Arial" panose="020B0604020202020204" pitchFamily="34" charset="0"/>
                <a:cs typeface="Arial" panose="020B0604020202020204" pitchFamily="34" charset="0"/>
              </a:rPr>
              <a:t>Změny během realizace projektu</a:t>
            </a:r>
            <a:r>
              <a:rPr lang="cs-CZ" dirty="0">
                <a:latin typeface="Arial" panose="020B0604020202020204" pitchFamily="34" charset="0"/>
                <a:cs typeface="Arial" panose="020B0604020202020204" pitchFamily="34" charset="0"/>
              </a:rPr>
              <a:t/>
            </a:r>
            <a:br>
              <a:rPr lang="cs-CZ" dirty="0">
                <a:latin typeface="Arial" panose="020B0604020202020204" pitchFamily="34" charset="0"/>
                <a:cs typeface="Arial" panose="020B0604020202020204" pitchFamily="34" charset="0"/>
              </a:rPr>
            </a:br>
            <a:endParaRPr lang="cs-CZ"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29613" y="2204864"/>
            <a:ext cx="8229600" cy="4425355"/>
          </a:xfrm>
        </p:spPr>
        <p:txBody>
          <a:bodyPr>
            <a:noAutofit/>
          </a:bodyPr>
          <a:lstStyle/>
          <a:p>
            <a:r>
              <a:rPr lang="cs-CZ" sz="2200" dirty="0" smtClean="0">
                <a:latin typeface="Arial" panose="020B0604020202020204" pitchFamily="34" charset="0"/>
                <a:cs typeface="Arial" panose="020B0604020202020204" pitchFamily="34" charset="0"/>
              </a:rPr>
              <a:t>Změny identifikačních údajů – emailem (pokud se dají ověřit v rejstříku/ARESU), jiné údaje datovou schránkou, poštou</a:t>
            </a:r>
          </a:p>
          <a:p>
            <a:r>
              <a:rPr lang="cs-CZ" sz="2200" dirty="0" smtClean="0">
                <a:latin typeface="Arial" panose="020B0604020202020204" pitchFamily="34" charset="0"/>
                <a:cs typeface="Arial" panose="020B0604020202020204" pitchFamily="34" charset="0"/>
              </a:rPr>
              <a:t>Změny personální – emailem – nutné upravit v aplikaci (dotační pracovník); při </a:t>
            </a:r>
            <a:r>
              <a:rPr lang="cs-CZ" sz="2200" b="1" dirty="0" smtClean="0">
                <a:latin typeface="Arial" panose="020B0604020202020204" pitchFamily="34" charset="0"/>
                <a:cs typeface="Arial" panose="020B0604020202020204" pitchFamily="34" charset="0"/>
              </a:rPr>
              <a:t>změně vlastníka projektu v aplikaci </a:t>
            </a:r>
            <a:r>
              <a:rPr lang="cs-CZ" sz="2200" dirty="0" smtClean="0">
                <a:latin typeface="Arial" panose="020B0604020202020204" pitchFamily="34" charset="0"/>
                <a:cs typeface="Arial" panose="020B0604020202020204" pitchFamily="34" charset="0"/>
              </a:rPr>
              <a:t>musí nejdříve proběhnout jeho registrace do webové aplikace (viz. Návod k registraci do webové aplikace)</a:t>
            </a:r>
          </a:p>
          <a:p>
            <a:r>
              <a:rPr lang="cs-CZ" sz="2200" dirty="0" smtClean="0">
                <a:latin typeface="Arial" panose="020B0604020202020204" pitchFamily="34" charset="0"/>
                <a:cs typeface="Arial" panose="020B0604020202020204" pitchFamily="34" charset="0"/>
              </a:rPr>
              <a:t>Změny v projektu (věcné i finanční) – oficiální žádost datovou schránkou, poštou        posouzení útvarem (doložení dalších dokumentů)        vydání nového rozhodnutí o poskytnutí dotace nebo rozhodnutí o zamítnutí změny</a:t>
            </a:r>
          </a:p>
          <a:p>
            <a:r>
              <a:rPr lang="cs-CZ" sz="2200" dirty="0" smtClean="0">
                <a:latin typeface="Arial" panose="020B0604020202020204" pitchFamily="34" charset="0"/>
                <a:cs typeface="Arial" panose="020B0604020202020204" pitchFamily="34" charset="0"/>
              </a:rPr>
              <a:t>Přesuny v rozpočtu v rámci 20 % není nutné hlásit v průběhu roku, </a:t>
            </a:r>
            <a:r>
              <a:rPr lang="cs-CZ" sz="2200" b="1" u="sng" dirty="0" smtClean="0">
                <a:latin typeface="Arial" panose="020B0604020202020204" pitchFamily="34" charset="0"/>
                <a:cs typeface="Arial" panose="020B0604020202020204" pitchFamily="34" charset="0"/>
              </a:rPr>
              <a:t>ale v závěrečné zprávě ANO </a:t>
            </a:r>
            <a:r>
              <a:rPr lang="cs-CZ" sz="2200" i="1" dirty="0" smtClean="0">
                <a:latin typeface="Arial" panose="020B0604020202020204" pitchFamily="34" charset="0"/>
                <a:cs typeface="Arial" panose="020B0604020202020204" pitchFamily="34" charset="0"/>
              </a:rPr>
              <a:t>(podléhá sankci)</a:t>
            </a:r>
          </a:p>
        </p:txBody>
      </p:sp>
      <p:pic>
        <p:nvPicPr>
          <p:cNvPr id="4"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cxnSp>
        <p:nvCxnSpPr>
          <p:cNvPr id="7" name="Přímá spojnice se šipkou 6"/>
          <p:cNvCxnSpPr/>
          <p:nvPr/>
        </p:nvCxnSpPr>
        <p:spPr>
          <a:xfrm>
            <a:off x="3203848" y="4943440"/>
            <a:ext cx="50405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2339752" y="5229200"/>
            <a:ext cx="50405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311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9603" y="1052736"/>
            <a:ext cx="8229600" cy="1143000"/>
          </a:xfrm>
        </p:spPr>
        <p:txBody>
          <a:bodyPr>
            <a:normAutofit/>
          </a:bodyPr>
          <a:lstStyle/>
          <a:p>
            <a:r>
              <a:rPr lang="cs-CZ" sz="4000" dirty="0" smtClean="0">
                <a:latin typeface="Arial" panose="020B0604020202020204" pitchFamily="34" charset="0"/>
                <a:cs typeface="Arial" panose="020B0604020202020204" pitchFamily="34" charset="0"/>
              </a:rPr>
              <a:t>Program</a:t>
            </a:r>
            <a:endParaRPr lang="cs-CZ" sz="4000"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323528" y="1988840"/>
            <a:ext cx="8686800" cy="5040560"/>
          </a:xfrm>
        </p:spPr>
        <p:txBody>
          <a:bodyPr>
            <a:normAutofit fontScale="40000" lnSpcReduction="20000"/>
          </a:bodyPr>
          <a:lstStyle/>
          <a:p>
            <a:pPr marL="0" indent="0">
              <a:buNone/>
            </a:pPr>
            <a:r>
              <a:rPr lang="cs-CZ" dirty="0"/>
              <a:t> </a:t>
            </a:r>
            <a:endParaRPr lang="cs-CZ" sz="2000" dirty="0"/>
          </a:p>
          <a:p>
            <a:pPr marL="0" indent="0">
              <a:buNone/>
            </a:pPr>
            <a:r>
              <a:rPr lang="cs-CZ" sz="5200" b="1" dirty="0" smtClean="0">
                <a:latin typeface="Arial" panose="020B0604020202020204" pitchFamily="34" charset="0"/>
                <a:cs typeface="Arial" panose="020B0604020202020204" pitchFamily="34" charset="0"/>
              </a:rPr>
              <a:t>09.30 </a:t>
            </a:r>
            <a:r>
              <a:rPr lang="cs-CZ" sz="5200" b="1" dirty="0">
                <a:latin typeface="Arial" panose="020B0604020202020204" pitchFamily="34" charset="0"/>
                <a:cs typeface="Arial" panose="020B0604020202020204" pitchFamily="34" charset="0"/>
              </a:rPr>
              <a:t>– 09.45	Úvodní </a:t>
            </a:r>
            <a:r>
              <a:rPr lang="cs-CZ" sz="5200" b="1" dirty="0" smtClean="0">
                <a:latin typeface="Arial" panose="020B0604020202020204" pitchFamily="34" charset="0"/>
                <a:cs typeface="Arial" panose="020B0604020202020204" pitchFamily="34" charset="0"/>
              </a:rPr>
              <a:t>slovo</a:t>
            </a:r>
          </a:p>
          <a:p>
            <a:pPr marL="0" indent="0">
              <a:buNone/>
            </a:pPr>
            <a:r>
              <a:rPr lang="cs-CZ" sz="5200" b="1" dirty="0">
                <a:latin typeface="Arial" panose="020B0604020202020204" pitchFamily="34" charset="0"/>
                <a:cs typeface="Arial" panose="020B0604020202020204" pitchFamily="34" charset="0"/>
              </a:rPr>
              <a:t>09.45 – 10.45	Jak zvládnout dotační řízení v roce </a:t>
            </a:r>
            <a:r>
              <a:rPr lang="cs-CZ" sz="5200" b="1" dirty="0" smtClean="0">
                <a:latin typeface="Arial" panose="020B0604020202020204" pitchFamily="34" charset="0"/>
                <a:cs typeface="Arial" panose="020B0604020202020204" pitchFamily="34" charset="0"/>
              </a:rPr>
              <a:t>2020</a:t>
            </a:r>
          </a:p>
          <a:p>
            <a:pPr marL="0" indent="0" algn="just">
              <a:buNone/>
            </a:pPr>
            <a:r>
              <a:rPr lang="cs-CZ" sz="5200" dirty="0">
                <a:latin typeface="Arial" panose="020B0604020202020204" pitchFamily="34" charset="0"/>
                <a:cs typeface="Arial" panose="020B0604020202020204" pitchFamily="34" charset="0"/>
              </a:rPr>
              <a:t>	</a:t>
            </a:r>
            <a:r>
              <a:rPr lang="cs-CZ" sz="5200" dirty="0" smtClean="0">
                <a:latin typeface="Arial" panose="020B0604020202020204" pitchFamily="34" charset="0"/>
                <a:cs typeface="Arial" panose="020B0604020202020204" pitchFamily="34" charset="0"/>
              </a:rPr>
              <a:t>	(vydání nové Směrnice VÚV o poskytování 				neinvestičních dotací k financování projektů v oblasti 			lidských práv)</a:t>
            </a:r>
          </a:p>
          <a:p>
            <a:pPr marL="0" indent="0">
              <a:buNone/>
            </a:pPr>
            <a:r>
              <a:rPr lang="cs-CZ" sz="5200" dirty="0" smtClean="0">
                <a:latin typeface="Arial" panose="020B0604020202020204" pitchFamily="34" charset="0"/>
                <a:cs typeface="Arial" panose="020B0604020202020204" pitchFamily="34" charset="0"/>
              </a:rPr>
              <a:t>10.45 </a:t>
            </a:r>
            <a:r>
              <a:rPr lang="cs-CZ" sz="5200" dirty="0">
                <a:latin typeface="Arial" panose="020B0604020202020204" pitchFamily="34" charset="0"/>
                <a:cs typeface="Arial" panose="020B0604020202020204" pitchFamily="34" charset="0"/>
              </a:rPr>
              <a:t>– 11.15	Přestávka</a:t>
            </a:r>
          </a:p>
          <a:p>
            <a:pPr marL="0" indent="0">
              <a:buNone/>
            </a:pPr>
            <a:r>
              <a:rPr lang="cs-CZ" sz="5200" b="1" dirty="0" smtClean="0">
                <a:latin typeface="Arial" panose="020B0604020202020204" pitchFamily="34" charset="0"/>
                <a:cs typeface="Arial" panose="020B0604020202020204" pitchFamily="34" charset="0"/>
              </a:rPr>
              <a:t>11.15 </a:t>
            </a:r>
            <a:r>
              <a:rPr lang="cs-CZ" sz="5200" b="1" dirty="0">
                <a:latin typeface="Arial" panose="020B0604020202020204" pitchFamily="34" charset="0"/>
                <a:cs typeface="Arial" panose="020B0604020202020204" pitchFamily="34" charset="0"/>
              </a:rPr>
              <a:t>– 12.00	Nejčastější chyby při čerpání </a:t>
            </a:r>
            <a:r>
              <a:rPr lang="cs-CZ" sz="5200" b="1" dirty="0" smtClean="0">
                <a:latin typeface="Arial" panose="020B0604020202020204" pitchFamily="34" charset="0"/>
                <a:cs typeface="Arial" panose="020B0604020202020204" pitchFamily="34" charset="0"/>
              </a:rPr>
              <a:t>dotací</a:t>
            </a:r>
            <a:endParaRPr lang="cs-CZ" sz="5200" b="1" dirty="0">
              <a:latin typeface="Arial" panose="020B0604020202020204" pitchFamily="34" charset="0"/>
              <a:cs typeface="Arial" panose="020B0604020202020204" pitchFamily="34" charset="0"/>
            </a:endParaRPr>
          </a:p>
          <a:p>
            <a:pPr marL="0" indent="0">
              <a:buNone/>
            </a:pPr>
            <a:r>
              <a:rPr lang="cs-CZ" sz="5200" dirty="0">
                <a:latin typeface="Arial" panose="020B0604020202020204" pitchFamily="34" charset="0"/>
                <a:cs typeface="Arial" panose="020B0604020202020204" pitchFamily="34" charset="0"/>
              </a:rPr>
              <a:t>12.00 – 12.15 	Diskuze </a:t>
            </a:r>
            <a:endParaRPr lang="cs-CZ" sz="5200" dirty="0" smtClean="0">
              <a:latin typeface="Arial" panose="020B0604020202020204" pitchFamily="34" charset="0"/>
              <a:cs typeface="Arial" panose="020B0604020202020204" pitchFamily="34" charset="0"/>
            </a:endParaRPr>
          </a:p>
          <a:p>
            <a:pPr marL="0" indent="0">
              <a:buNone/>
            </a:pPr>
            <a:r>
              <a:rPr lang="cs-CZ" sz="5200" dirty="0" smtClean="0">
                <a:latin typeface="Arial" panose="020B0604020202020204" pitchFamily="34" charset="0"/>
                <a:cs typeface="Arial" panose="020B0604020202020204" pitchFamily="34" charset="0"/>
              </a:rPr>
              <a:t>12.15 – </a:t>
            </a:r>
            <a:r>
              <a:rPr lang="cs-CZ" sz="5200" dirty="0">
                <a:latin typeface="Arial" panose="020B0604020202020204" pitchFamily="34" charset="0"/>
                <a:cs typeface="Arial" panose="020B0604020202020204" pitchFamily="34" charset="0"/>
              </a:rPr>
              <a:t>13.00	</a:t>
            </a:r>
            <a:r>
              <a:rPr lang="cs-CZ" sz="5200" dirty="0" smtClean="0">
                <a:latin typeface="Arial" panose="020B0604020202020204" pitchFamily="34" charset="0"/>
                <a:cs typeface="Arial" panose="020B0604020202020204" pitchFamily="34" charset="0"/>
              </a:rPr>
              <a:t>Oběd</a:t>
            </a:r>
          </a:p>
          <a:p>
            <a:pPr marL="0" indent="0">
              <a:buNone/>
            </a:pPr>
            <a:r>
              <a:rPr lang="cs-CZ" sz="5200" b="1" dirty="0" smtClean="0">
                <a:latin typeface="Arial" panose="020B0604020202020204" pitchFamily="34" charset="0"/>
                <a:cs typeface="Arial" panose="020B0604020202020204" pitchFamily="34" charset="0"/>
              </a:rPr>
              <a:t>13.00</a:t>
            </a:r>
            <a:r>
              <a:rPr lang="cs-CZ" sz="5200" b="1" dirty="0">
                <a:latin typeface="Arial" panose="020B0604020202020204" pitchFamily="34" charset="0"/>
                <a:cs typeface="Arial" panose="020B0604020202020204" pitchFamily="34" charset="0"/>
              </a:rPr>
              <a:t>– 16.00 	Workshopy k jednotlivým dotačním programům </a:t>
            </a:r>
            <a:endParaRPr lang="cs-CZ" sz="5200" dirty="0" smtClean="0">
              <a:latin typeface="Arial" panose="020B0604020202020204" pitchFamily="34" charset="0"/>
              <a:cs typeface="Arial" panose="020B0604020202020204" pitchFamily="34" charset="0"/>
            </a:endParaRPr>
          </a:p>
          <a:p>
            <a:pPr marL="0" indent="0">
              <a:buNone/>
            </a:pPr>
            <a:r>
              <a:rPr lang="cs-CZ" sz="5200" dirty="0" smtClean="0">
                <a:latin typeface="Arial" panose="020B0604020202020204" pitchFamily="34" charset="0"/>
                <a:cs typeface="Arial" panose="020B0604020202020204" pitchFamily="34" charset="0"/>
              </a:rPr>
              <a:t>16.00 </a:t>
            </a:r>
            <a:r>
              <a:rPr lang="cs-CZ" sz="5200" dirty="0">
                <a:latin typeface="Arial" panose="020B0604020202020204" pitchFamily="34" charset="0"/>
                <a:cs typeface="Arial" panose="020B0604020202020204" pitchFamily="34" charset="0"/>
              </a:rPr>
              <a:t>	</a:t>
            </a:r>
            <a:r>
              <a:rPr lang="cs-CZ" sz="5200" dirty="0" smtClean="0">
                <a:latin typeface="Arial" panose="020B0604020202020204" pitchFamily="34" charset="0"/>
                <a:cs typeface="Arial" panose="020B0604020202020204" pitchFamily="34" charset="0"/>
              </a:rPr>
              <a:t>	Závěr</a:t>
            </a:r>
            <a:endParaRPr lang="cs-CZ" sz="5200" dirty="0">
              <a:latin typeface="Arial" panose="020B0604020202020204" pitchFamily="34" charset="0"/>
              <a:cs typeface="Arial" panose="020B0604020202020204" pitchFamily="34" charset="0"/>
            </a:endParaRPr>
          </a:p>
          <a:p>
            <a:pPr marL="0" indent="0">
              <a:buNone/>
            </a:pPr>
            <a:r>
              <a:rPr lang="cs-CZ" sz="5200" dirty="0">
                <a:latin typeface="Arial" panose="020B0604020202020204" pitchFamily="34" charset="0"/>
                <a:cs typeface="Arial" panose="020B0604020202020204" pitchFamily="34" charset="0"/>
              </a:rPr>
              <a:t> </a:t>
            </a:r>
          </a:p>
          <a:p>
            <a:pPr marL="0" indent="0">
              <a:buNone/>
            </a:pPr>
            <a:r>
              <a:rPr lang="cs-CZ" sz="4000" dirty="0">
                <a:latin typeface="Arial" panose="020B0604020202020204" pitchFamily="34" charset="0"/>
                <a:cs typeface="Arial" panose="020B0604020202020204" pitchFamily="34" charset="0"/>
              </a:rPr>
              <a:t> </a:t>
            </a:r>
          </a:p>
          <a:p>
            <a:endParaRPr lang="cs-CZ" sz="2200" u="sng" dirty="0">
              <a:latin typeface="Arial" panose="020B0604020202020204" pitchFamily="34" charset="0"/>
              <a:cs typeface="Arial" panose="020B0604020202020204" pitchFamily="34"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spTree>
    <p:extLst>
      <p:ext uri="{BB962C8B-B14F-4D97-AF65-F5344CB8AC3E}">
        <p14:creationId xmlns:p14="http://schemas.microsoft.com/office/powerpoint/2010/main" val="357357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349896"/>
            <a:ext cx="8686799" cy="1287016"/>
          </a:xfrm>
        </p:spPr>
        <p:txBody>
          <a:bodyPr>
            <a:noAutofit/>
          </a:bodyPr>
          <a:lstStyle/>
          <a:p>
            <a:r>
              <a:rPr lang="cs-CZ" sz="3800" dirty="0" smtClean="0">
                <a:latin typeface="Arial" panose="020B0604020202020204" pitchFamily="34" charset="0"/>
                <a:cs typeface="Arial" panose="020B0604020202020204" pitchFamily="34" charset="0"/>
              </a:rPr>
              <a:t>Předčasné ukončení projektu a vratka dotace v průběhu kalendářního roku</a:t>
            </a:r>
            <a:endParaRPr lang="cs-CZ" sz="3800"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2708920"/>
            <a:ext cx="8229600" cy="3949899"/>
          </a:xfrm>
        </p:spPr>
        <p:txBody>
          <a:bodyPr>
            <a:normAutofit/>
          </a:bodyPr>
          <a:lstStyle/>
          <a:p>
            <a:pPr algn="just"/>
            <a:r>
              <a:rPr lang="cs-CZ" sz="2400" dirty="0" smtClean="0">
                <a:latin typeface="Arial" panose="020B0604020202020204" pitchFamily="34" charset="0"/>
                <a:cs typeface="Arial" panose="020B0604020202020204" pitchFamily="34" charset="0"/>
              </a:rPr>
              <a:t>Předčasné ukončení realizace projektu či nezapočetí realizace projektu</a:t>
            </a:r>
          </a:p>
          <a:p>
            <a:pPr algn="just"/>
            <a:r>
              <a:rPr lang="cs-CZ" sz="2400" dirty="0" smtClean="0">
                <a:latin typeface="Arial" panose="020B0604020202020204" pitchFamily="34" charset="0"/>
                <a:cs typeface="Arial" panose="020B0604020202020204" pitchFamily="34" charset="0"/>
              </a:rPr>
              <a:t>Oznámení Úřadu vlády do 14 dnů (včetně odůvodnění) a do 30 dnů navrácení poměrné části, dle délky realizace projektu, nebo v případě </a:t>
            </a:r>
            <a:r>
              <a:rPr lang="cs-CZ" sz="2400" dirty="0" err="1" smtClean="0">
                <a:latin typeface="Arial" panose="020B0604020202020204" pitchFamily="34" charset="0"/>
                <a:cs typeface="Arial" panose="020B0604020202020204" pitchFamily="34" charset="0"/>
              </a:rPr>
              <a:t>nerealizace</a:t>
            </a:r>
            <a:r>
              <a:rPr lang="cs-CZ" sz="2400" dirty="0" smtClean="0">
                <a:latin typeface="Arial" panose="020B0604020202020204" pitchFamily="34" charset="0"/>
                <a:cs typeface="Arial" panose="020B0604020202020204" pitchFamily="34" charset="0"/>
              </a:rPr>
              <a:t> projektu celé dotace, na účet Úřadu, z něhož mu byla poskytnuta dotace (obec, školy       kraj       Úřad)</a:t>
            </a:r>
          </a:p>
          <a:p>
            <a:pPr algn="just"/>
            <a:r>
              <a:rPr lang="cs-CZ" sz="2400" dirty="0" smtClean="0">
                <a:latin typeface="Arial" panose="020B0604020202020204" pitchFamily="34" charset="0"/>
                <a:cs typeface="Arial" panose="020B0604020202020204" pitchFamily="34" charset="0"/>
              </a:rPr>
              <a:t>Závěrečná zpráva </a:t>
            </a:r>
          </a:p>
          <a:p>
            <a:endParaRPr lang="cs-CZ" sz="2400" dirty="0" smtClean="0">
              <a:latin typeface="Arial" panose="020B0604020202020204" pitchFamily="34" charset="0"/>
              <a:cs typeface="Arial" panose="020B0604020202020204" pitchFamily="34"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cxnSp>
        <p:nvCxnSpPr>
          <p:cNvPr id="6" name="Přímá spojnice se šipkou 5"/>
          <p:cNvCxnSpPr/>
          <p:nvPr/>
        </p:nvCxnSpPr>
        <p:spPr>
          <a:xfrm>
            <a:off x="3563888" y="5229200"/>
            <a:ext cx="4320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a:off x="4716016" y="5229200"/>
            <a:ext cx="4320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118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33512" y="2215405"/>
            <a:ext cx="8373616" cy="4597971"/>
          </a:xfrm>
        </p:spPr>
        <p:txBody>
          <a:bodyPr>
            <a:normAutofit/>
          </a:bodyPr>
          <a:lstStyle/>
          <a:p>
            <a:pPr algn="just"/>
            <a:r>
              <a:rPr lang="cs-CZ" sz="2200" dirty="0" smtClean="0">
                <a:latin typeface="Arial" panose="020B0604020202020204" pitchFamily="34" charset="0"/>
                <a:cs typeface="Arial" panose="020B0604020202020204" pitchFamily="34" charset="0"/>
              </a:rPr>
              <a:t>Prostřednictvím webové aplikace odeslat </a:t>
            </a:r>
            <a:r>
              <a:rPr lang="cs-CZ" sz="2400" b="1" dirty="0" smtClean="0">
                <a:latin typeface="Arial" panose="020B0604020202020204" pitchFamily="34" charset="0"/>
                <a:cs typeface="Arial" panose="020B0604020202020204" pitchFamily="34" charset="0"/>
              </a:rPr>
              <a:t>do </a:t>
            </a:r>
            <a:r>
              <a:rPr lang="cs-CZ" sz="2400" b="1" dirty="0">
                <a:latin typeface="Arial" panose="020B0604020202020204" pitchFamily="34" charset="0"/>
                <a:cs typeface="Arial" panose="020B0604020202020204" pitchFamily="34" charset="0"/>
              </a:rPr>
              <a:t>15. </a:t>
            </a:r>
            <a:r>
              <a:rPr lang="cs-CZ" sz="2400" b="1" dirty="0" smtClean="0">
                <a:latin typeface="Arial" panose="020B0604020202020204" pitchFamily="34" charset="0"/>
                <a:cs typeface="Arial" panose="020B0604020202020204" pitchFamily="34" charset="0"/>
              </a:rPr>
              <a:t>února + doručení krycího listu</a:t>
            </a:r>
            <a:endParaRPr lang="cs-CZ" sz="2400" b="1" dirty="0">
              <a:latin typeface="Arial" panose="020B0604020202020204" pitchFamily="34" charset="0"/>
              <a:cs typeface="Arial" panose="020B0604020202020204" pitchFamily="34" charset="0"/>
            </a:endParaRPr>
          </a:p>
          <a:p>
            <a:pPr algn="just"/>
            <a:r>
              <a:rPr lang="cs-CZ" sz="2200" dirty="0" smtClean="0">
                <a:latin typeface="Arial" panose="020B0604020202020204" pitchFamily="34" charset="0"/>
                <a:cs typeface="Arial" panose="020B0604020202020204" pitchFamily="34" charset="0"/>
              </a:rPr>
              <a:t>Finanční vypořádání („</a:t>
            </a:r>
            <a:r>
              <a:rPr lang="cs-CZ" sz="2200" dirty="0" err="1">
                <a:latin typeface="Arial" panose="020B0604020202020204" pitchFamily="34" charset="0"/>
                <a:cs typeface="Arial" panose="020B0604020202020204" pitchFamily="34" charset="0"/>
              </a:rPr>
              <a:t>excelová</a:t>
            </a:r>
            <a:r>
              <a:rPr lang="cs-CZ" sz="2200" dirty="0">
                <a:latin typeface="Arial" panose="020B0604020202020204" pitchFamily="34" charset="0"/>
                <a:cs typeface="Arial" panose="020B0604020202020204" pitchFamily="34" charset="0"/>
              </a:rPr>
              <a:t> </a:t>
            </a:r>
            <a:r>
              <a:rPr lang="cs-CZ" sz="2200" dirty="0" smtClean="0">
                <a:latin typeface="Arial" panose="020B0604020202020204" pitchFamily="34" charset="0"/>
                <a:cs typeface="Arial" panose="020B0604020202020204" pitchFamily="34" charset="0"/>
              </a:rPr>
              <a:t>tabulka“ MF dostupná ve webové aplikaci – musí být předloženo do 15. února (NNO + KRKO – </a:t>
            </a:r>
            <a:r>
              <a:rPr lang="cs-CZ" sz="2200" b="1" u="sng" dirty="0" smtClean="0">
                <a:latin typeface="Arial" panose="020B0604020202020204" pitchFamily="34" charset="0"/>
                <a:cs typeface="Arial" panose="020B0604020202020204" pitchFamily="34" charset="0"/>
              </a:rPr>
              <a:t>vkládá se do aplikace</a:t>
            </a:r>
            <a:r>
              <a:rPr lang="cs-CZ" sz="2200" dirty="0" smtClean="0">
                <a:latin typeface="Arial" panose="020B0604020202020204" pitchFamily="34" charset="0"/>
                <a:cs typeface="Arial" panose="020B0604020202020204" pitchFamily="34" charset="0"/>
              </a:rPr>
              <a:t>) nebo do 5. února (obce + školy        	</a:t>
            </a:r>
            <a:r>
              <a:rPr lang="cs-CZ" sz="2200" b="1" u="sng" dirty="0" smtClean="0">
                <a:latin typeface="Arial" panose="020B0604020202020204" pitchFamily="34" charset="0"/>
                <a:cs typeface="Arial" panose="020B0604020202020204" pitchFamily="34" charset="0"/>
              </a:rPr>
              <a:t>příslušnému kraji</a:t>
            </a:r>
            <a:r>
              <a:rPr lang="cs-CZ" sz="2200" u="sng" dirty="0" smtClean="0">
                <a:latin typeface="Arial" panose="020B0604020202020204" pitchFamily="34" charset="0"/>
                <a:cs typeface="Arial" panose="020B0604020202020204" pitchFamily="34" charset="0"/>
              </a:rPr>
              <a:t>)</a:t>
            </a:r>
            <a:r>
              <a:rPr lang="cs-CZ" sz="2200" dirty="0" smtClean="0">
                <a:latin typeface="Arial" panose="020B0604020202020204" pitchFamily="34" charset="0"/>
                <a:cs typeface="Arial" panose="020B0604020202020204" pitchFamily="34" charset="0"/>
              </a:rPr>
              <a:t> + vratka (</a:t>
            </a:r>
            <a:r>
              <a:rPr lang="cs-CZ" sz="2200" b="1" dirty="0" smtClean="0">
                <a:latin typeface="Arial" panose="020B0604020202020204" pitchFamily="34" charset="0"/>
                <a:cs typeface="Arial" panose="020B0604020202020204" pitchFamily="34" charset="0"/>
              </a:rPr>
              <a:t>stejné termíny!</a:t>
            </a:r>
            <a:r>
              <a:rPr lang="cs-CZ" sz="2200" dirty="0" smtClean="0">
                <a:latin typeface="Arial" panose="020B0604020202020204" pitchFamily="34" charset="0"/>
                <a:cs typeface="Arial" panose="020B0604020202020204" pitchFamily="34" charset="0"/>
              </a:rPr>
              <a:t>)           	</a:t>
            </a:r>
            <a:r>
              <a:rPr lang="cs-CZ" sz="2200" i="1" dirty="0" smtClean="0">
                <a:latin typeface="Arial" panose="020B0604020202020204" pitchFamily="34" charset="0"/>
                <a:cs typeface="Arial" panose="020B0604020202020204" pitchFamily="34" charset="0"/>
              </a:rPr>
              <a:t>jinak jde o porušení rozpočtové kázně </a:t>
            </a:r>
          </a:p>
          <a:p>
            <a:pPr algn="just"/>
            <a:r>
              <a:rPr lang="cs-CZ" sz="2200" dirty="0" smtClean="0">
                <a:latin typeface="Arial" panose="020B0604020202020204" pitchFamily="34" charset="0"/>
                <a:cs typeface="Arial" panose="020B0604020202020204" pitchFamily="34" charset="0"/>
              </a:rPr>
              <a:t>Podrobné informace o práci dobrovolníků na projektu (netýká </a:t>
            </a:r>
            <a:r>
              <a:rPr lang="cs-CZ" sz="2200" dirty="0">
                <a:latin typeface="Arial" panose="020B0604020202020204" pitchFamily="34" charset="0"/>
                <a:cs typeface="Arial" panose="020B0604020202020204" pitchFamily="34" charset="0"/>
              </a:rPr>
              <a:t>se dotačního programu TP a KRKO)</a:t>
            </a:r>
          </a:p>
          <a:p>
            <a:pPr algn="just"/>
            <a:r>
              <a:rPr lang="cs-CZ" sz="2200" dirty="0" smtClean="0">
                <a:latin typeface="Arial" panose="020B0604020202020204" pitchFamily="34" charset="0"/>
                <a:cs typeface="Arial" panose="020B0604020202020204" pitchFamily="34" charset="0"/>
              </a:rPr>
              <a:t>Účetní sestavy zvlášť k dotaci a zvlášť k projektu – </a:t>
            </a:r>
            <a:r>
              <a:rPr lang="cs-CZ" sz="2200" b="1" dirty="0" smtClean="0">
                <a:latin typeface="Arial" panose="020B0604020202020204" pitchFamily="34" charset="0"/>
                <a:cs typeface="Arial" panose="020B0604020202020204" pitchFamily="34" charset="0"/>
              </a:rPr>
              <a:t>analytické účty!</a:t>
            </a:r>
            <a:endParaRPr lang="cs-CZ" sz="2200" b="1" dirty="0">
              <a:latin typeface="Arial" panose="020B0604020202020204" pitchFamily="34" charset="0"/>
              <a:cs typeface="Arial" panose="020B0604020202020204" pitchFamily="34" charset="0"/>
            </a:endParaRPr>
          </a:p>
          <a:p>
            <a:pPr marL="0" indent="0" algn="just">
              <a:spcBef>
                <a:spcPts val="600"/>
              </a:spcBef>
              <a:spcAft>
                <a:spcPts val="600"/>
              </a:spcAft>
              <a:buNone/>
              <a:defRPr/>
            </a:pPr>
            <a:endParaRPr lang="cs-CZ" altLang="cs-CZ" sz="2800" dirty="0">
              <a:latin typeface="Arial" panose="020B0604020202020204" pitchFamily="34" charset="0"/>
              <a:cs typeface="Arial" panose="020B0604020202020204" pitchFamily="34" charset="0"/>
            </a:endParaRPr>
          </a:p>
          <a:p>
            <a:pPr marL="0" indent="0">
              <a:spcBef>
                <a:spcPts val="0"/>
              </a:spcBef>
              <a:buFontTx/>
              <a:buNone/>
            </a:pPr>
            <a:endParaRPr lang="cs-CZ" altLang="cs-CZ" sz="2800" dirty="0" smtClean="0">
              <a:solidFill>
                <a:srgbClr val="00B0F0"/>
              </a:solidFill>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49275"/>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sp>
        <p:nvSpPr>
          <p:cNvPr id="8" name="Nadpis 1"/>
          <p:cNvSpPr>
            <a:spLocks noGrp="1"/>
          </p:cNvSpPr>
          <p:nvPr>
            <p:ph type="title"/>
          </p:nvPr>
        </p:nvSpPr>
        <p:spPr>
          <a:xfrm>
            <a:off x="0" y="1196752"/>
            <a:ext cx="9144000" cy="1008112"/>
          </a:xfrm>
        </p:spPr>
        <p:txBody>
          <a:bodyPr>
            <a:normAutofit/>
          </a:bodyPr>
          <a:lstStyle/>
          <a:p>
            <a:r>
              <a:rPr lang="cs-CZ" sz="4000" dirty="0">
                <a:latin typeface="Arial" panose="020B0604020202020204" pitchFamily="34" charset="0"/>
                <a:cs typeface="Arial" panose="020B0604020202020204" pitchFamily="34" charset="0"/>
              </a:rPr>
              <a:t>Závěrečná </a:t>
            </a:r>
            <a:r>
              <a:rPr lang="cs-CZ" sz="4000" dirty="0" smtClean="0">
                <a:latin typeface="Arial" panose="020B0604020202020204" pitchFamily="34" charset="0"/>
                <a:cs typeface="Arial" panose="020B0604020202020204" pitchFamily="34" charset="0"/>
              </a:rPr>
              <a:t>zpráva</a:t>
            </a:r>
            <a:endParaRPr lang="cs-CZ" sz="4000" dirty="0">
              <a:latin typeface="Arial" panose="020B0604020202020204" pitchFamily="34" charset="0"/>
              <a:cs typeface="Arial" panose="020B0604020202020204" pitchFamily="34" charset="0"/>
            </a:endParaRPr>
          </a:p>
        </p:txBody>
      </p:sp>
      <p:cxnSp>
        <p:nvCxnSpPr>
          <p:cNvPr id="7" name="Přímá spojnice se šipkou 6"/>
          <p:cNvCxnSpPr/>
          <p:nvPr/>
        </p:nvCxnSpPr>
        <p:spPr>
          <a:xfrm>
            <a:off x="910869" y="4525915"/>
            <a:ext cx="4320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a:off x="1668096" y="4209973"/>
            <a:ext cx="48816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354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9603" y="1133872"/>
            <a:ext cx="8229600" cy="926976"/>
          </a:xfrm>
        </p:spPr>
        <p:txBody>
          <a:bodyPr>
            <a:noAutofit/>
          </a:bodyPr>
          <a:lstStyle/>
          <a:p>
            <a:r>
              <a:rPr lang="cs-CZ" sz="4000" dirty="0" smtClean="0">
                <a:latin typeface="Arial" panose="020B0604020202020204" pitchFamily="34" charset="0"/>
                <a:cs typeface="Arial" panose="020B0604020202020204" pitchFamily="34" charset="0"/>
              </a:rPr>
              <a:t>Závěrečná zpráva</a:t>
            </a:r>
            <a:endParaRPr lang="cs-CZ" sz="4000"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905774"/>
            <a:ext cx="8229600" cy="4309939"/>
          </a:xfrm>
        </p:spPr>
        <p:txBody>
          <a:bodyPr>
            <a:normAutofit/>
          </a:bodyPr>
          <a:lstStyle/>
          <a:p>
            <a:pPr algn="just"/>
            <a:r>
              <a:rPr lang="cs-CZ" sz="2400" dirty="0" smtClean="0">
                <a:latin typeface="Arial" panose="020B0604020202020204" pitchFamily="34" charset="0"/>
                <a:cs typeface="Arial" panose="020B0604020202020204" pitchFamily="34" charset="0"/>
              </a:rPr>
              <a:t>Účetní sestava dotace ve shodě se schváleným rozpočtem dotace</a:t>
            </a:r>
          </a:p>
          <a:p>
            <a:pPr algn="just"/>
            <a:r>
              <a:rPr lang="cs-CZ" sz="2400" dirty="0" smtClean="0">
                <a:latin typeface="Arial" panose="020B0604020202020204" pitchFamily="34" charset="0"/>
                <a:cs typeface="Arial" panose="020B0604020202020204" pitchFamily="34" charset="0"/>
              </a:rPr>
              <a:t>Nepřidávat </a:t>
            </a:r>
            <a:r>
              <a:rPr lang="cs-CZ" sz="2400" b="1" u="sng" dirty="0" smtClean="0">
                <a:latin typeface="Arial" panose="020B0604020202020204" pitchFamily="34" charset="0"/>
                <a:cs typeface="Arial" panose="020B0604020202020204" pitchFamily="34" charset="0"/>
              </a:rPr>
              <a:t>žádné</a:t>
            </a:r>
            <a:r>
              <a:rPr lang="cs-CZ" sz="2400" dirty="0" smtClean="0">
                <a:latin typeface="Arial" panose="020B0604020202020204" pitchFamily="34" charset="0"/>
                <a:cs typeface="Arial" panose="020B0604020202020204" pitchFamily="34" charset="0"/>
              </a:rPr>
              <a:t> nové, tzn. </a:t>
            </a:r>
            <a:r>
              <a:rPr lang="cs-CZ" sz="2400" dirty="0">
                <a:latin typeface="Arial" panose="020B0604020202020204" pitchFamily="34" charset="0"/>
                <a:cs typeface="Arial" panose="020B0604020202020204" pitchFamily="34" charset="0"/>
              </a:rPr>
              <a:t>n</a:t>
            </a:r>
            <a:r>
              <a:rPr lang="cs-CZ" sz="2400" dirty="0" smtClean="0">
                <a:latin typeface="Arial" panose="020B0604020202020204" pitchFamily="34" charset="0"/>
                <a:cs typeface="Arial" panose="020B0604020202020204" pitchFamily="34" charset="0"/>
              </a:rPr>
              <a:t>eschválené, náklady</a:t>
            </a:r>
          </a:p>
          <a:p>
            <a:pPr algn="just"/>
            <a:r>
              <a:rPr lang="cs-CZ" sz="2400" dirty="0" smtClean="0">
                <a:latin typeface="Arial" panose="020B0604020202020204" pitchFamily="34" charset="0"/>
                <a:cs typeface="Arial" panose="020B0604020202020204" pitchFamily="34" charset="0"/>
              </a:rPr>
              <a:t>Nepoužít položku </a:t>
            </a:r>
            <a:r>
              <a:rPr lang="cs-CZ" sz="2400" b="1" u="sng" dirty="0" smtClean="0">
                <a:latin typeface="Arial" panose="020B0604020202020204" pitchFamily="34" charset="0"/>
                <a:cs typeface="Arial" panose="020B0604020202020204" pitchFamily="34" charset="0"/>
              </a:rPr>
              <a:t>s původně nulovou hodnotou </a:t>
            </a:r>
            <a:r>
              <a:rPr lang="cs-CZ" sz="2400" u="sng" dirty="0" smtClean="0">
                <a:latin typeface="Arial" panose="020B0604020202020204" pitchFamily="34" charset="0"/>
                <a:cs typeface="Arial" panose="020B0604020202020204" pitchFamily="34" charset="0"/>
              </a:rPr>
              <a:t>(výjimkou je skupina položek Osobní náklady)</a:t>
            </a:r>
          </a:p>
          <a:p>
            <a:pPr algn="just"/>
            <a:r>
              <a:rPr lang="cs-CZ" sz="2400" dirty="0" smtClean="0">
                <a:latin typeface="Arial" panose="020B0604020202020204" pitchFamily="34" charset="0"/>
                <a:cs typeface="Arial" panose="020B0604020202020204" pitchFamily="34" charset="0"/>
              </a:rPr>
              <a:t>Přesuny o 20 % </a:t>
            </a:r>
            <a:r>
              <a:rPr lang="cs-CZ" sz="2400" b="1" u="sng" dirty="0" smtClean="0">
                <a:solidFill>
                  <a:srgbClr val="FF0000"/>
                </a:solidFill>
                <a:latin typeface="Arial" panose="020B0604020202020204" pitchFamily="34" charset="0"/>
                <a:cs typeface="Arial" panose="020B0604020202020204" pitchFamily="34" charset="0"/>
              </a:rPr>
              <a:t>mezi položkami (řádky)</a:t>
            </a:r>
            <a:r>
              <a:rPr lang="cs-CZ" sz="2400" dirty="0" smtClean="0">
                <a:solidFill>
                  <a:srgbClr val="FF0000"/>
                </a:solidFill>
                <a:latin typeface="Arial" panose="020B0604020202020204" pitchFamily="34" charset="0"/>
                <a:cs typeface="Arial" panose="020B0604020202020204" pitchFamily="34" charset="0"/>
              </a:rPr>
              <a:t>! </a:t>
            </a:r>
            <a:r>
              <a:rPr lang="cs-CZ" sz="2400" u="sng" dirty="0">
                <a:latin typeface="Arial" panose="020B0604020202020204" pitchFamily="34" charset="0"/>
                <a:cs typeface="Arial" panose="020B0604020202020204" pitchFamily="34" charset="0"/>
              </a:rPr>
              <a:t>(výjimkou je skupina položek Osobní náklady)</a:t>
            </a:r>
          </a:p>
          <a:p>
            <a:pPr algn="just"/>
            <a:endParaRPr lang="cs-CZ" sz="2400" dirty="0" smtClean="0">
              <a:latin typeface="Arial" panose="020B0604020202020204" pitchFamily="34" charset="0"/>
              <a:cs typeface="Arial" panose="020B0604020202020204" pitchFamily="34"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476672"/>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1"/>
          <p:cNvSpPr txBox="1">
            <a:spLocks/>
          </p:cNvSpPr>
          <p:nvPr/>
        </p:nvSpPr>
        <p:spPr>
          <a:xfrm>
            <a:off x="457200" y="1886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25144"/>
            <a:ext cx="9144000" cy="1348062"/>
          </a:xfrm>
          <a:prstGeom prst="rect">
            <a:avLst/>
          </a:prstGeom>
        </p:spPr>
      </p:pic>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56" y="5736225"/>
            <a:ext cx="8964488" cy="673962"/>
          </a:xfrm>
          <a:prstGeom prst="rect">
            <a:avLst/>
          </a:prstGeom>
        </p:spPr>
      </p:pic>
    </p:spTree>
    <p:extLst>
      <p:ext uri="{BB962C8B-B14F-4D97-AF65-F5344CB8AC3E}">
        <p14:creationId xmlns:p14="http://schemas.microsoft.com/office/powerpoint/2010/main" val="3150477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90217" y="2132856"/>
            <a:ext cx="8373616" cy="4392489"/>
          </a:xfrm>
        </p:spPr>
        <p:txBody>
          <a:bodyPr>
            <a:normAutofit lnSpcReduction="10000"/>
          </a:bodyPr>
          <a:lstStyle/>
          <a:p>
            <a:pPr marL="457200" lvl="1" indent="0">
              <a:lnSpc>
                <a:spcPct val="90000"/>
              </a:lnSpc>
              <a:spcAft>
                <a:spcPts val="600"/>
              </a:spcAft>
              <a:buNone/>
            </a:pPr>
            <a:endParaRPr lang="cs-CZ" altLang="cs-CZ" sz="2000" i="1" dirty="0" smtClean="0">
              <a:latin typeface="Arial" panose="020B0604020202020204" pitchFamily="34" charset="0"/>
              <a:cs typeface="Arial" panose="020B0604020202020204" pitchFamily="34" charset="0"/>
            </a:endParaRPr>
          </a:p>
          <a:p>
            <a:pPr>
              <a:lnSpc>
                <a:spcPct val="90000"/>
              </a:lnSpc>
              <a:spcAft>
                <a:spcPts val="600"/>
              </a:spcAft>
            </a:pPr>
            <a:r>
              <a:rPr lang="cs-CZ" altLang="cs-CZ" sz="2400" dirty="0" smtClean="0">
                <a:latin typeface="Arial" panose="020B0604020202020204" pitchFamily="34" charset="0"/>
                <a:cs typeface="Arial" panose="020B0604020202020204" pitchFamily="34" charset="0"/>
              </a:rPr>
              <a:t>Sestavení rozpočtu:</a:t>
            </a:r>
          </a:p>
          <a:p>
            <a:pPr lvl="1">
              <a:lnSpc>
                <a:spcPct val="90000"/>
              </a:lnSpc>
              <a:spcAft>
                <a:spcPts val="600"/>
              </a:spcAft>
            </a:pPr>
            <a:r>
              <a:rPr lang="cs-CZ" altLang="cs-CZ" sz="2400" dirty="0" smtClean="0">
                <a:latin typeface="Arial" panose="020B0604020202020204" pitchFamily="34" charset="0"/>
                <a:cs typeface="Arial" panose="020B0604020202020204" pitchFamily="34" charset="0"/>
              </a:rPr>
              <a:t>Návod k vyplnění rozpočtu (</a:t>
            </a:r>
            <a:r>
              <a:rPr lang="cs-CZ" altLang="cs-CZ" sz="2400" b="1" dirty="0" smtClean="0">
                <a:latin typeface="Arial" panose="020B0604020202020204" pitchFamily="34" charset="0"/>
                <a:cs typeface="Arial" panose="020B0604020202020204" pitchFamily="34" charset="0"/>
              </a:rPr>
              <a:t>včetně návodu pro výpočet limitů </a:t>
            </a:r>
            <a:r>
              <a:rPr lang="cs-CZ" altLang="cs-CZ" sz="2400" b="1" dirty="0">
                <a:latin typeface="Arial" panose="020B0604020202020204" pitchFamily="34" charset="0"/>
                <a:cs typeface="Arial" panose="020B0604020202020204" pitchFamily="34" charset="0"/>
              </a:rPr>
              <a:t>mezd/platů </a:t>
            </a:r>
            <a:r>
              <a:rPr lang="cs-CZ" altLang="cs-CZ" sz="2400" b="1" dirty="0" smtClean="0">
                <a:latin typeface="Arial" panose="020B0604020202020204" pitchFamily="34" charset="0"/>
                <a:cs typeface="Arial" panose="020B0604020202020204" pitchFamily="34" charset="0"/>
              </a:rPr>
              <a:t>a odměn; zákonných odvodů a ostatních sociálních nákladů</a:t>
            </a:r>
            <a:r>
              <a:rPr lang="cs-CZ" altLang="cs-CZ" sz="2400" dirty="0" smtClean="0">
                <a:latin typeface="Arial" panose="020B0604020202020204" pitchFamily="34" charset="0"/>
                <a:cs typeface="Arial" panose="020B0604020202020204" pitchFamily="34" charset="0"/>
              </a:rPr>
              <a:t>)</a:t>
            </a:r>
            <a:endParaRPr lang="cs-CZ" altLang="cs-CZ" sz="2400" dirty="0">
              <a:latin typeface="Arial" panose="020B0604020202020204" pitchFamily="34" charset="0"/>
              <a:cs typeface="Arial" panose="020B0604020202020204" pitchFamily="34" charset="0"/>
            </a:endParaRPr>
          </a:p>
          <a:p>
            <a:pPr lvl="1">
              <a:lnSpc>
                <a:spcPct val="90000"/>
              </a:lnSpc>
              <a:spcAft>
                <a:spcPts val="600"/>
              </a:spcAft>
            </a:pPr>
            <a:r>
              <a:rPr lang="cs-CZ" altLang="cs-CZ" sz="2400" dirty="0" smtClean="0">
                <a:latin typeface="Arial" panose="020B0604020202020204" pitchFamily="34" charset="0"/>
                <a:cs typeface="Arial" panose="020B0604020202020204" pitchFamily="34" charset="0"/>
              </a:rPr>
              <a:t>Informace o cenách obvyklých pro rok 2020 – </a:t>
            </a:r>
            <a:r>
              <a:rPr lang="cs-CZ" altLang="cs-CZ" sz="2400" b="1" u="sng" dirty="0" smtClean="0">
                <a:latin typeface="Arial" panose="020B0604020202020204" pitchFamily="34" charset="0"/>
                <a:cs typeface="Arial" panose="020B0604020202020204" pitchFamily="34" charset="0"/>
              </a:rPr>
              <a:t>platí i během doby realizace </a:t>
            </a:r>
            <a:r>
              <a:rPr lang="cs-CZ" sz="2400" dirty="0">
                <a:latin typeface="Arial" panose="020B0604020202020204" pitchFamily="34" charset="0"/>
                <a:cs typeface="Arial" panose="020B0604020202020204" pitchFamily="34" charset="0"/>
              </a:rPr>
              <a:t>(netýká se dotačního programu TP a KRKO)</a:t>
            </a:r>
            <a:endParaRPr lang="cs-CZ" altLang="cs-CZ" sz="2400" b="1" u="sng" dirty="0" smtClean="0">
              <a:latin typeface="Arial" panose="020B0604020202020204" pitchFamily="34" charset="0"/>
              <a:cs typeface="Arial" panose="020B0604020202020204" pitchFamily="34" charset="0"/>
            </a:endParaRPr>
          </a:p>
          <a:p>
            <a:pPr>
              <a:lnSpc>
                <a:spcPct val="90000"/>
              </a:lnSpc>
              <a:spcAft>
                <a:spcPts val="600"/>
              </a:spcAft>
            </a:pPr>
            <a:r>
              <a:rPr lang="cs-CZ" altLang="cs-CZ" sz="2400" dirty="0" smtClean="0">
                <a:latin typeface="Arial" panose="020B0604020202020204" pitchFamily="34" charset="0"/>
                <a:cs typeface="Arial" panose="020B0604020202020204" pitchFamily="34" charset="0"/>
              </a:rPr>
              <a:t>NNO – max. 70 % dotace na celkových nákladech a zároveň 70 % ze státního rozpočtu</a:t>
            </a:r>
          </a:p>
          <a:p>
            <a:pPr>
              <a:lnSpc>
                <a:spcPct val="90000"/>
              </a:lnSpc>
              <a:spcAft>
                <a:spcPts val="600"/>
              </a:spcAft>
            </a:pPr>
            <a:r>
              <a:rPr lang="cs-CZ" altLang="cs-CZ" sz="2400" dirty="0" smtClean="0">
                <a:latin typeface="Arial" panose="020B0604020202020204" pitchFamily="34" charset="0"/>
                <a:cs typeface="Arial" panose="020B0604020202020204" pitchFamily="34" charset="0"/>
              </a:rPr>
              <a:t>obce a kraje až 100 %</a:t>
            </a: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49275"/>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sp>
        <p:nvSpPr>
          <p:cNvPr id="8" name="Nadpis 1"/>
          <p:cNvSpPr txBox="1">
            <a:spLocks/>
          </p:cNvSpPr>
          <p:nvPr/>
        </p:nvSpPr>
        <p:spPr>
          <a:xfrm>
            <a:off x="0" y="1124744"/>
            <a:ext cx="91440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z="4000" dirty="0" smtClean="0">
                <a:solidFill>
                  <a:srgbClr val="000000"/>
                </a:solidFill>
                <a:latin typeface="Arial" panose="020B0604020202020204" pitchFamily="34" charset="0"/>
                <a:cs typeface="Arial" panose="020B0604020202020204" pitchFamily="34" charset="0"/>
              </a:rPr>
              <a:t>Jak vytvořit bezchybný rozpočet?</a:t>
            </a:r>
            <a:endParaRPr lang="cs-CZ"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8710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90217" y="2132856"/>
            <a:ext cx="8373616" cy="4392489"/>
          </a:xfrm>
        </p:spPr>
        <p:txBody>
          <a:bodyPr>
            <a:normAutofit fontScale="70000" lnSpcReduction="20000"/>
          </a:bodyPr>
          <a:lstStyle/>
          <a:p>
            <a:pPr>
              <a:lnSpc>
                <a:spcPct val="90000"/>
              </a:lnSpc>
              <a:spcAft>
                <a:spcPts val="600"/>
              </a:spcAft>
            </a:pPr>
            <a:r>
              <a:rPr lang="cs-CZ" altLang="cs-CZ" sz="2400" dirty="0" smtClean="0">
                <a:latin typeface="Arial" panose="020B0604020202020204" pitchFamily="34" charset="0"/>
                <a:cs typeface="Arial" panose="020B0604020202020204" pitchFamily="34" charset="0"/>
              </a:rPr>
              <a:t>Ne/uznatelné náklady - </a:t>
            </a:r>
            <a:r>
              <a:rPr lang="cs-CZ" altLang="cs-CZ" sz="2400" i="1" dirty="0" smtClean="0">
                <a:latin typeface="Arial" panose="020B0604020202020204" pitchFamily="34" charset="0"/>
                <a:cs typeface="Arial" panose="020B0604020202020204" pitchFamily="34" charset="0"/>
              </a:rPr>
              <a:t>Výzva k podání žádosti</a:t>
            </a:r>
          </a:p>
          <a:p>
            <a:pPr>
              <a:lnSpc>
                <a:spcPct val="90000"/>
              </a:lnSpc>
              <a:spcAft>
                <a:spcPts val="600"/>
              </a:spcAft>
            </a:pPr>
            <a:r>
              <a:rPr lang="cs-CZ" altLang="cs-CZ" sz="2400" dirty="0" smtClean="0">
                <a:latin typeface="Arial" panose="020B0604020202020204" pitchFamily="34" charset="0"/>
                <a:cs typeface="Arial" panose="020B0604020202020204" pitchFamily="34" charset="0"/>
              </a:rPr>
              <a:t>Nové neuznatelné náklady u programu ZP; Prevence; Charta; Gender; Střechy:</a:t>
            </a:r>
          </a:p>
          <a:p>
            <a:pPr lvl="1" algn="just">
              <a:lnSpc>
                <a:spcPct val="90000"/>
              </a:lnSpc>
              <a:spcAft>
                <a:spcPts val="600"/>
              </a:spcAft>
            </a:pPr>
            <a:r>
              <a:rPr lang="cs-CZ" altLang="cs-CZ" sz="2000" i="1" dirty="0" smtClean="0">
                <a:latin typeface="Arial" panose="020B0604020202020204" pitchFamily="34" charset="0"/>
                <a:cs typeface="Arial" panose="020B0604020202020204" pitchFamily="34" charset="0"/>
              </a:rPr>
              <a:t>Náklady na </a:t>
            </a:r>
            <a:r>
              <a:rPr lang="cs-CZ" sz="2000" i="1" dirty="0" smtClean="0">
                <a:latin typeface="Arial" panose="020B0604020202020204" pitchFamily="34" charset="0"/>
                <a:cs typeface="Arial" panose="020B0604020202020204" pitchFamily="34" charset="0"/>
              </a:rPr>
              <a:t>stravování </a:t>
            </a:r>
            <a:r>
              <a:rPr lang="cs-CZ" sz="2000" i="1" dirty="0">
                <a:latin typeface="Arial" panose="020B0604020202020204" pitchFamily="34" charset="0"/>
                <a:cs typeface="Arial" panose="020B0604020202020204" pitchFamily="34" charset="0"/>
              </a:rPr>
              <a:t>a občerstvení osob z cílové skupiny, které přesáhnou limit pro stravování/občerstvení 200 Kč na den a osobu v případě celodenní tuzemské akce (tj. akce, která se uskuteční v rámci jednoho dne a trvá minimálně 8 hodin). V případě, že se nebude jednat o celodenní akci, musí být limitní částka v odpovídajícím poměru zkrácena (za každou celou hodinu akce si příjemce dotace může nárokovat maximálně 25 Kč na osobu</a:t>
            </a:r>
            <a:r>
              <a:rPr lang="cs-CZ" sz="2000" i="1" dirty="0" smtClean="0">
                <a:latin typeface="Arial" panose="020B0604020202020204" pitchFamily="34" charset="0"/>
                <a:cs typeface="Arial" panose="020B0604020202020204" pitchFamily="34" charset="0"/>
              </a:rPr>
              <a:t>)</a:t>
            </a:r>
          </a:p>
          <a:p>
            <a:pPr lvl="1" algn="just">
              <a:lnSpc>
                <a:spcPct val="90000"/>
              </a:lnSpc>
              <a:spcAft>
                <a:spcPts val="600"/>
              </a:spcAft>
            </a:pPr>
            <a:r>
              <a:rPr lang="cs-CZ" altLang="cs-CZ" sz="2000" i="1" dirty="0" smtClean="0">
                <a:latin typeface="Arial" panose="020B0604020202020204" pitchFamily="34" charset="0"/>
                <a:cs typeface="Arial" panose="020B0604020202020204" pitchFamily="34" charset="0"/>
              </a:rPr>
              <a:t>Náklady na </a:t>
            </a:r>
            <a:r>
              <a:rPr lang="cs-CZ" altLang="cs-CZ" sz="2000" i="1" dirty="0">
                <a:latin typeface="Arial" panose="020B0604020202020204" pitchFamily="34" charset="0"/>
                <a:cs typeface="Arial" panose="020B0604020202020204" pitchFamily="34" charset="0"/>
              </a:rPr>
              <a:t>práce související s přímou lektorskou činností lektorů a dalších školitelů (náklady na přípravu), jejichž rozsah překračuje 2násobek počtu hodin stanovených na přímou lektorskou </a:t>
            </a:r>
            <a:r>
              <a:rPr lang="cs-CZ" altLang="cs-CZ" sz="2000" i="1" dirty="0" smtClean="0">
                <a:latin typeface="Arial" panose="020B0604020202020204" pitchFamily="34" charset="0"/>
                <a:cs typeface="Arial" panose="020B0604020202020204" pitchFamily="34" charset="0"/>
              </a:rPr>
              <a:t>činnost</a:t>
            </a:r>
            <a:endParaRPr lang="cs-CZ" altLang="cs-CZ" sz="2000" i="1" dirty="0">
              <a:latin typeface="Arial" panose="020B0604020202020204" pitchFamily="34" charset="0"/>
              <a:cs typeface="Arial" panose="020B0604020202020204" pitchFamily="34" charset="0"/>
            </a:endParaRPr>
          </a:p>
          <a:p>
            <a:pPr lvl="1" algn="just">
              <a:lnSpc>
                <a:spcPct val="90000"/>
              </a:lnSpc>
              <a:spcAft>
                <a:spcPts val="600"/>
              </a:spcAft>
            </a:pPr>
            <a:r>
              <a:rPr lang="cs-CZ" altLang="cs-CZ" sz="2000" i="1" dirty="0" smtClean="0">
                <a:latin typeface="Arial" panose="020B0604020202020204" pitchFamily="34" charset="0"/>
                <a:cs typeface="Arial" panose="020B0604020202020204" pitchFamily="34" charset="0"/>
              </a:rPr>
              <a:t>Náklady na </a:t>
            </a:r>
            <a:r>
              <a:rPr lang="cs-CZ" altLang="cs-CZ" sz="2000" i="1" dirty="0">
                <a:latin typeface="Arial" panose="020B0604020202020204" pitchFamily="34" charset="0"/>
                <a:cs typeface="Arial" panose="020B0604020202020204" pitchFamily="34" charset="0"/>
              </a:rPr>
              <a:t>stravné při poskytnutí cestovních náhrad při tuzemské pracovní cestě, které přesáhnou výši stravného uvedenou v §163 zákona č. 262/2006 Sb., zákoník práce, ve znění pozdějších předpisů (</a:t>
            </a:r>
            <a:r>
              <a:rPr lang="cs-CZ" altLang="cs-CZ" sz="2000" i="1" dirty="0">
                <a:latin typeface="Arial" panose="020B0604020202020204" pitchFamily="34" charset="0"/>
                <a:cs typeface="Arial" panose="020B0604020202020204" pitchFamily="34" charset="0"/>
                <a:hlinkClick r:id="rId3"/>
              </a:rPr>
              <a:t>https://</a:t>
            </a:r>
            <a:r>
              <a:rPr lang="cs-CZ" altLang="cs-CZ" sz="2000" i="1" dirty="0" smtClean="0">
                <a:latin typeface="Arial" panose="020B0604020202020204" pitchFamily="34" charset="0"/>
                <a:cs typeface="Arial" panose="020B0604020202020204" pitchFamily="34" charset="0"/>
                <a:hlinkClick r:id="rId3"/>
              </a:rPr>
              <a:t>www.zakonyprolidi.cz/</a:t>
            </a:r>
            <a:r>
              <a:rPr lang="cs-CZ" altLang="cs-CZ" sz="2000" i="1" dirty="0" err="1" smtClean="0">
                <a:latin typeface="Arial" panose="020B0604020202020204" pitchFamily="34" charset="0"/>
                <a:cs typeface="Arial" panose="020B0604020202020204" pitchFamily="34" charset="0"/>
                <a:hlinkClick r:id="rId3"/>
              </a:rPr>
              <a:t>cs</a:t>
            </a:r>
            <a:r>
              <a:rPr lang="cs-CZ" altLang="cs-CZ" sz="2000" i="1" dirty="0" smtClean="0">
                <a:latin typeface="Arial" panose="020B0604020202020204" pitchFamily="34" charset="0"/>
                <a:cs typeface="Arial" panose="020B0604020202020204" pitchFamily="34" charset="0"/>
                <a:hlinkClick r:id="rId3"/>
              </a:rPr>
              <a:t>/2006-262</a:t>
            </a:r>
            <a:r>
              <a:rPr lang="cs-CZ" altLang="cs-CZ" sz="2000" i="1" dirty="0" smtClean="0">
                <a:latin typeface="Arial" panose="020B0604020202020204" pitchFamily="34" charset="0"/>
                <a:cs typeface="Arial" panose="020B0604020202020204" pitchFamily="34" charset="0"/>
              </a:rPr>
              <a:t>) </a:t>
            </a:r>
          </a:p>
          <a:p>
            <a:pPr lvl="1" algn="just">
              <a:lnSpc>
                <a:spcPct val="90000"/>
              </a:lnSpc>
              <a:spcAft>
                <a:spcPts val="600"/>
              </a:spcAft>
            </a:pPr>
            <a:r>
              <a:rPr lang="cs-CZ" altLang="cs-CZ" sz="2000" i="1" dirty="0" smtClean="0">
                <a:latin typeface="Arial" panose="020B0604020202020204" pitchFamily="34" charset="0"/>
                <a:cs typeface="Arial" panose="020B0604020202020204" pitchFamily="34" charset="0"/>
              </a:rPr>
              <a:t>Náklady </a:t>
            </a:r>
            <a:r>
              <a:rPr lang="cs-CZ" altLang="cs-CZ" sz="2000" i="1" dirty="0">
                <a:latin typeface="Arial" panose="020B0604020202020204" pitchFamily="34" charset="0"/>
                <a:cs typeface="Arial" panose="020B0604020202020204" pitchFamily="34" charset="0"/>
              </a:rPr>
              <a:t>spojené s výkonem funkce člena či členky poradních orgánů vlády, kterými jsou Vládní výbor pro osoby se zdravotním postižením, Rada vlády pro záležitosti romské menšiny, Rada vlády pro národnostní menšiny, Rada vlády pro rovnost žen a mužů, jejich výborů a pracovních skupin, Rada vlády pro nestátní neziskové </a:t>
            </a:r>
            <a:r>
              <a:rPr lang="cs-CZ" altLang="cs-CZ" sz="2000" i="1" dirty="0" smtClean="0">
                <a:latin typeface="Arial" panose="020B0604020202020204" pitchFamily="34" charset="0"/>
                <a:cs typeface="Arial" panose="020B0604020202020204" pitchFamily="34" charset="0"/>
              </a:rPr>
              <a:t>organizace</a:t>
            </a:r>
          </a:p>
          <a:p>
            <a:pPr algn="just">
              <a:lnSpc>
                <a:spcPct val="90000"/>
              </a:lnSpc>
              <a:spcAft>
                <a:spcPts val="600"/>
              </a:spcAft>
            </a:pPr>
            <a:r>
              <a:rPr lang="cs-CZ" altLang="cs-CZ" sz="2400" dirty="0" smtClean="0">
                <a:latin typeface="Arial" panose="020B0604020202020204" pitchFamily="34" charset="0"/>
                <a:cs typeface="Arial" panose="020B0604020202020204" pitchFamily="34" charset="0"/>
              </a:rPr>
              <a:t>Nové uznatelné náklady u programu KRKO a TP:</a:t>
            </a:r>
          </a:p>
          <a:p>
            <a:pPr lvl="1" algn="just">
              <a:lnSpc>
                <a:spcPct val="90000"/>
              </a:lnSpc>
              <a:spcAft>
                <a:spcPts val="600"/>
              </a:spcAft>
            </a:pPr>
            <a:r>
              <a:rPr lang="cs-CZ" altLang="cs-CZ" sz="2000" i="1" dirty="0">
                <a:latin typeface="Arial" panose="020B0604020202020204" pitchFamily="34" charset="0"/>
                <a:cs typeface="Arial" panose="020B0604020202020204" pitchFamily="34" charset="0"/>
              </a:rPr>
              <a:t>N</a:t>
            </a:r>
            <a:r>
              <a:rPr lang="cs-CZ" altLang="cs-CZ" sz="2000" i="1" dirty="0" smtClean="0">
                <a:latin typeface="Arial" panose="020B0604020202020204" pitchFamily="34" charset="0"/>
                <a:cs typeface="Arial" panose="020B0604020202020204" pitchFamily="34" charset="0"/>
              </a:rPr>
              <a:t>áklady </a:t>
            </a:r>
            <a:r>
              <a:rPr lang="cs-CZ" altLang="cs-CZ" sz="2000" i="1" dirty="0">
                <a:latin typeface="Arial" panose="020B0604020202020204" pitchFamily="34" charset="0"/>
                <a:cs typeface="Arial" panose="020B0604020202020204" pitchFamily="34" charset="0"/>
              </a:rPr>
              <a:t>na stravné při poskytnutí cestovních náhrad při tuzemské pracovní cestě v nejnižší výši uvedené §176 zákona č. 262/2006 Sb., zákoník práce, ve znění pozdějších předpisů (</a:t>
            </a:r>
            <a:r>
              <a:rPr lang="cs-CZ" altLang="cs-CZ" sz="2000" i="1" dirty="0">
                <a:latin typeface="Arial" panose="020B0604020202020204" pitchFamily="34" charset="0"/>
                <a:cs typeface="Arial" panose="020B0604020202020204" pitchFamily="34" charset="0"/>
                <a:hlinkClick r:id="rId3"/>
              </a:rPr>
              <a:t>https://</a:t>
            </a:r>
            <a:r>
              <a:rPr lang="cs-CZ" altLang="cs-CZ" sz="2000" i="1" dirty="0" smtClean="0">
                <a:latin typeface="Arial" panose="020B0604020202020204" pitchFamily="34" charset="0"/>
                <a:cs typeface="Arial" panose="020B0604020202020204" pitchFamily="34" charset="0"/>
                <a:hlinkClick r:id="rId3"/>
              </a:rPr>
              <a:t>www.zakonyprolidi.cz/</a:t>
            </a:r>
            <a:r>
              <a:rPr lang="cs-CZ" altLang="cs-CZ" sz="2000" i="1" dirty="0" err="1" smtClean="0">
                <a:latin typeface="Arial" panose="020B0604020202020204" pitchFamily="34" charset="0"/>
                <a:cs typeface="Arial" panose="020B0604020202020204" pitchFamily="34" charset="0"/>
                <a:hlinkClick r:id="rId3"/>
              </a:rPr>
              <a:t>cs</a:t>
            </a:r>
            <a:r>
              <a:rPr lang="cs-CZ" altLang="cs-CZ" sz="2000" i="1" dirty="0" smtClean="0">
                <a:latin typeface="Arial" panose="020B0604020202020204" pitchFamily="34" charset="0"/>
                <a:cs typeface="Arial" panose="020B0604020202020204" pitchFamily="34" charset="0"/>
                <a:hlinkClick r:id="rId3"/>
              </a:rPr>
              <a:t>/2006-262</a:t>
            </a:r>
            <a:r>
              <a:rPr lang="cs-CZ" altLang="cs-CZ" sz="2000" i="1" dirty="0" smtClean="0">
                <a:latin typeface="Arial" panose="020B0604020202020204" pitchFamily="34" charset="0"/>
                <a:cs typeface="Arial" panose="020B0604020202020204" pitchFamily="34" charset="0"/>
              </a:rPr>
              <a:t>) </a:t>
            </a:r>
          </a:p>
          <a:p>
            <a:pPr algn="just">
              <a:lnSpc>
                <a:spcPct val="90000"/>
              </a:lnSpc>
              <a:spcAft>
                <a:spcPts val="600"/>
              </a:spcAft>
            </a:pPr>
            <a:endParaRPr lang="cs-CZ" altLang="cs-CZ" sz="2400" i="1" dirty="0">
              <a:latin typeface="Arial" panose="020B0604020202020204" pitchFamily="34" charset="0"/>
              <a:cs typeface="Arial" panose="020B0604020202020204" pitchFamily="34" charset="0"/>
            </a:endParaRPr>
          </a:p>
          <a:p>
            <a:pPr lvl="1">
              <a:lnSpc>
                <a:spcPct val="90000"/>
              </a:lnSpc>
              <a:spcAft>
                <a:spcPts val="600"/>
              </a:spcAft>
            </a:pPr>
            <a:endParaRPr lang="cs-CZ" altLang="cs-CZ" sz="2000" i="1" dirty="0" smtClean="0">
              <a:latin typeface="Arial" panose="020B0604020202020204" pitchFamily="34" charset="0"/>
              <a:cs typeface="Arial" panose="020B0604020202020204" pitchFamily="34"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763" y="549275"/>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sp>
        <p:nvSpPr>
          <p:cNvPr id="8" name="Nadpis 1"/>
          <p:cNvSpPr txBox="1">
            <a:spLocks/>
          </p:cNvSpPr>
          <p:nvPr/>
        </p:nvSpPr>
        <p:spPr>
          <a:xfrm>
            <a:off x="0" y="1124744"/>
            <a:ext cx="91440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z="4000" dirty="0" smtClean="0">
                <a:solidFill>
                  <a:srgbClr val="000000"/>
                </a:solidFill>
                <a:latin typeface="Arial" panose="020B0604020202020204" pitchFamily="34" charset="0"/>
                <a:cs typeface="Arial" panose="020B0604020202020204" pitchFamily="34" charset="0"/>
              </a:rPr>
              <a:t>Jak vytvořit bezchybný rozpočet?</a:t>
            </a:r>
            <a:endParaRPr lang="cs-CZ"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231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lnSpcReduction="10000"/>
          </a:bodyPr>
          <a:lstStyle/>
          <a:p>
            <a:pPr marL="0" indent="0" algn="just">
              <a:buNone/>
            </a:pPr>
            <a:endParaRPr lang="cs-CZ" sz="2400" dirty="0" smtClean="0"/>
          </a:p>
          <a:p>
            <a:pPr marL="0" indent="0" algn="just">
              <a:buNone/>
            </a:pPr>
            <a:endParaRPr lang="cs-CZ" sz="2400" dirty="0"/>
          </a:p>
          <a:p>
            <a:pPr marL="0" indent="0" algn="just">
              <a:buNone/>
            </a:pPr>
            <a:r>
              <a:rPr lang="cs-CZ" sz="2400" dirty="0" smtClean="0"/>
              <a:t>Z</a:t>
            </a:r>
            <a:r>
              <a:rPr lang="cs-CZ" sz="2400" b="1" dirty="0"/>
              <a:t> poskytnuté dotace nelze hradit </a:t>
            </a:r>
            <a:r>
              <a:rPr lang="cs-CZ" sz="2400" dirty="0"/>
              <a:t>část hrubých mezd nebo platů (včetně zákonných náhrad, které je zaměstnavatel povinen vyplácet), která v ročním průměru přesahuje maximální výši hrubé mzdy nebo platu stanovené v Tabulce č. 1, přičemž zařazení člena realizačního týmu do třídy se určí analogicky podle nařízení vlády č. 341/2017 Sb., o platových poměrech zaměstnanců ve veřejných službách a správě, ve znění pozdějších předpisů. Pokud člen realizačního týmu pracuje na projektu na méně než 1,0 úvazku a kratší dobu než celý rok, pak se poměrně krátí i výše limitu uznatelnosti nákladů na jeho mzdu nebo plat.</a:t>
            </a:r>
          </a:p>
          <a:p>
            <a:endParaRPr lang="cs-CZ" dirty="0"/>
          </a:p>
        </p:txBody>
      </p:sp>
      <p:pic>
        <p:nvPicPr>
          <p:cNvPr id="4" name="Picture 1" descr="http://intranet.vlada.cz/intranet/rs.nsf/4ce5752983d4f6b7c1256e58007a6b8e/613a55332fb78e12c1257d4e0047c5b7/Body/39.2E4E?OpenElement&amp;FieldElemForma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7763" y="549275"/>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93" y="320674"/>
            <a:ext cx="42005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Nadpis 1"/>
          <p:cNvSpPr>
            <a:spLocks noGrp="1"/>
          </p:cNvSpPr>
          <p:nvPr>
            <p:ph type="title"/>
          </p:nvPr>
        </p:nvSpPr>
        <p:spPr>
          <a:xfrm>
            <a:off x="395536" y="1453460"/>
            <a:ext cx="8229600" cy="679396"/>
          </a:xfrm>
        </p:spPr>
        <p:txBody>
          <a:bodyPr>
            <a:noAutofit/>
          </a:bodyPr>
          <a:lstStyle/>
          <a:p>
            <a:r>
              <a:rPr lang="cs-CZ" sz="4000" b="1" dirty="0" smtClean="0">
                <a:latin typeface="Arial" panose="020B0604020202020204" pitchFamily="34" charset="0"/>
                <a:cs typeface="Arial" panose="020B0604020202020204" pitchFamily="34" charset="0"/>
              </a:rPr>
              <a:t>Osobní náklady</a:t>
            </a:r>
            <a:endParaRPr lang="cs-CZ" sz="40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2149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453460"/>
            <a:ext cx="8229600" cy="679396"/>
          </a:xfrm>
        </p:spPr>
        <p:txBody>
          <a:bodyPr>
            <a:noAutofit/>
          </a:bodyPr>
          <a:lstStyle/>
          <a:p>
            <a:r>
              <a:rPr lang="cs-CZ" sz="4000" b="1" dirty="0" smtClean="0">
                <a:latin typeface="Arial" panose="020B0604020202020204" pitchFamily="34" charset="0"/>
                <a:cs typeface="Arial" panose="020B0604020202020204" pitchFamily="34" charset="0"/>
              </a:rPr>
              <a:t>Osobní náklady</a:t>
            </a:r>
            <a:endParaRPr lang="cs-CZ" sz="4000" b="1" dirty="0">
              <a:solidFill>
                <a:schemeClr val="accent6">
                  <a:lumMod val="50000"/>
                </a:schemeClr>
              </a:solidFill>
              <a:latin typeface="Arial" panose="020B0604020202020204" pitchFamily="34" charset="0"/>
              <a:cs typeface="Arial" panose="020B0604020202020204" pitchFamily="34"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p:txBody>
      </p:sp>
      <p:graphicFrame>
        <p:nvGraphicFramePr>
          <p:cNvPr id="4" name="Tabulka 3"/>
          <p:cNvGraphicFramePr>
            <a:graphicFrameLocks noGrp="1"/>
          </p:cNvGraphicFramePr>
          <p:nvPr>
            <p:extLst>
              <p:ext uri="{D42A27DB-BD31-4B8C-83A1-F6EECF244321}">
                <p14:modId xmlns:p14="http://schemas.microsoft.com/office/powerpoint/2010/main" val="2504343837"/>
              </p:ext>
            </p:extLst>
          </p:nvPr>
        </p:nvGraphicFramePr>
        <p:xfrm>
          <a:off x="863588" y="2276872"/>
          <a:ext cx="7416824" cy="4320486"/>
        </p:xfrm>
        <a:graphic>
          <a:graphicData uri="http://schemas.openxmlformats.org/drawingml/2006/table">
            <a:tbl>
              <a:tblPr firstRow="1" firstCol="1" bandRow="1">
                <a:tableStyleId>{5C22544A-7EE6-4342-B048-85BDC9FD1C3A}</a:tableStyleId>
              </a:tblPr>
              <a:tblGrid>
                <a:gridCol w="4414850"/>
                <a:gridCol w="892839"/>
                <a:gridCol w="2109135"/>
              </a:tblGrid>
              <a:tr h="240027">
                <a:tc gridSpan="3">
                  <a:txBody>
                    <a:bodyPr/>
                    <a:lstStyle/>
                    <a:p>
                      <a:pPr algn="ctr">
                        <a:spcAft>
                          <a:spcPts val="0"/>
                        </a:spcAft>
                      </a:pPr>
                      <a:r>
                        <a:rPr lang="cs-CZ" sz="1000" dirty="0">
                          <a:effectLst/>
                        </a:rPr>
                        <a:t>Maximální výše hrubé mzdy/platu hrazené z dotace</a:t>
                      </a:r>
                      <a:endParaRPr lang="cs-CZ" sz="1100" dirty="0">
                        <a:effectLst/>
                        <a:latin typeface="Arial"/>
                        <a:ea typeface="Calibri"/>
                      </a:endParaRPr>
                    </a:p>
                  </a:txBody>
                  <a:tcPr marL="68580" marR="68580" marT="0" marB="0" anchor="ctr"/>
                </a:tc>
                <a:tc hMerge="1">
                  <a:txBody>
                    <a:bodyPr/>
                    <a:lstStyle/>
                    <a:p>
                      <a:endParaRPr lang="cs-CZ"/>
                    </a:p>
                  </a:txBody>
                  <a:tcPr/>
                </a:tc>
                <a:tc hMerge="1">
                  <a:txBody>
                    <a:bodyPr/>
                    <a:lstStyle/>
                    <a:p>
                      <a:endParaRPr lang="cs-CZ"/>
                    </a:p>
                  </a:txBody>
                  <a:tcPr/>
                </a:tc>
              </a:tr>
              <a:tr h="720082">
                <a:tc>
                  <a:txBody>
                    <a:bodyPr/>
                    <a:lstStyle/>
                    <a:p>
                      <a:pPr algn="ctr">
                        <a:spcAft>
                          <a:spcPts val="0"/>
                        </a:spcAft>
                      </a:pPr>
                      <a:r>
                        <a:rPr lang="cs-CZ" sz="1000" dirty="0">
                          <a:effectLst/>
                        </a:rPr>
                        <a:t>Kvalifikační předpoklady</a:t>
                      </a:r>
                      <a:endParaRPr lang="cs-CZ" sz="1100" dirty="0">
                        <a:effectLst/>
                        <a:latin typeface="Arial"/>
                        <a:ea typeface="Calibri"/>
                      </a:endParaRPr>
                    </a:p>
                  </a:txBody>
                  <a:tcPr marL="68580" marR="68580" marT="0" marB="0" anchor="ctr"/>
                </a:tc>
                <a:tc>
                  <a:txBody>
                    <a:bodyPr/>
                    <a:lstStyle/>
                    <a:p>
                      <a:pPr algn="ctr">
                        <a:spcAft>
                          <a:spcPts val="0"/>
                        </a:spcAft>
                      </a:pPr>
                      <a:r>
                        <a:rPr lang="cs-CZ" sz="1000">
                          <a:effectLst/>
                        </a:rPr>
                        <a:t>Platová třída</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Maximální výše měsíční mzdy/platu při úvazku 1,0 hrazená z dotace</a:t>
                      </a:r>
                      <a:endParaRPr lang="cs-CZ" sz="1100">
                        <a:effectLst/>
                        <a:latin typeface="Arial"/>
                        <a:ea typeface="Calibri"/>
                      </a:endParaRPr>
                    </a:p>
                  </a:txBody>
                  <a:tcPr marL="68580" marR="68580" marT="0" marB="0" anchor="ctr"/>
                </a:tc>
              </a:tr>
              <a:tr h="240027">
                <a:tc>
                  <a:txBody>
                    <a:bodyPr/>
                    <a:lstStyle/>
                    <a:p>
                      <a:pPr algn="just">
                        <a:spcAft>
                          <a:spcPts val="0"/>
                        </a:spcAft>
                      </a:pPr>
                      <a:r>
                        <a:rPr lang="cs-CZ" sz="1000">
                          <a:effectLst/>
                        </a:rPr>
                        <a:t>základní vzdělání nebo základy vzdělání</a:t>
                      </a:r>
                      <a:endParaRPr lang="cs-CZ" sz="1100">
                        <a:effectLst/>
                        <a:latin typeface="Arial"/>
                        <a:ea typeface="Calibri"/>
                      </a:endParaRPr>
                    </a:p>
                  </a:txBody>
                  <a:tcPr marL="68580" marR="68580" marT="0" marB="0"/>
                </a:tc>
                <a:tc>
                  <a:txBody>
                    <a:bodyPr/>
                    <a:lstStyle/>
                    <a:p>
                      <a:pPr algn="ctr">
                        <a:spcAft>
                          <a:spcPts val="0"/>
                        </a:spcAft>
                      </a:pPr>
                      <a:r>
                        <a:rPr lang="cs-CZ" sz="1000">
                          <a:effectLst/>
                        </a:rPr>
                        <a:t>1.</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19 060 Kč</a:t>
                      </a:r>
                      <a:endParaRPr lang="cs-CZ" sz="1100">
                        <a:effectLst/>
                        <a:latin typeface="Arial"/>
                        <a:ea typeface="Calibri"/>
                      </a:endParaRPr>
                    </a:p>
                  </a:txBody>
                  <a:tcPr marL="68580" marR="68580" marT="0" marB="0" anchor="ctr"/>
                </a:tc>
              </a:tr>
              <a:tr h="240027">
                <a:tc>
                  <a:txBody>
                    <a:bodyPr/>
                    <a:lstStyle/>
                    <a:p>
                      <a:pPr algn="just">
                        <a:spcAft>
                          <a:spcPts val="0"/>
                        </a:spcAft>
                      </a:pPr>
                      <a:r>
                        <a:rPr lang="cs-CZ" sz="1000">
                          <a:effectLst/>
                        </a:rPr>
                        <a:t>základní vzdělání nebo základy vzdělání</a:t>
                      </a:r>
                      <a:endParaRPr lang="cs-CZ" sz="1100">
                        <a:effectLst/>
                        <a:latin typeface="Arial"/>
                        <a:ea typeface="Calibri"/>
                      </a:endParaRPr>
                    </a:p>
                  </a:txBody>
                  <a:tcPr marL="68580" marR="68580" marT="0" marB="0"/>
                </a:tc>
                <a:tc>
                  <a:txBody>
                    <a:bodyPr/>
                    <a:lstStyle/>
                    <a:p>
                      <a:pPr algn="ctr">
                        <a:spcAft>
                          <a:spcPts val="0"/>
                        </a:spcAft>
                      </a:pPr>
                      <a:r>
                        <a:rPr lang="cs-CZ" sz="1000">
                          <a:effectLst/>
                        </a:rPr>
                        <a:t>2.</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20 700 Kč</a:t>
                      </a:r>
                      <a:endParaRPr lang="cs-CZ" sz="1100">
                        <a:effectLst/>
                        <a:latin typeface="Arial"/>
                        <a:ea typeface="Calibri"/>
                      </a:endParaRPr>
                    </a:p>
                  </a:txBody>
                  <a:tcPr marL="68580" marR="68580" marT="0" marB="0" anchor="ctr"/>
                </a:tc>
              </a:tr>
              <a:tr h="240027">
                <a:tc>
                  <a:txBody>
                    <a:bodyPr/>
                    <a:lstStyle/>
                    <a:p>
                      <a:pPr algn="just">
                        <a:spcAft>
                          <a:spcPts val="0"/>
                        </a:spcAft>
                      </a:pPr>
                      <a:r>
                        <a:rPr lang="cs-CZ" sz="1000">
                          <a:effectLst/>
                        </a:rPr>
                        <a:t>střední vzdělání</a:t>
                      </a:r>
                      <a:endParaRPr lang="cs-CZ" sz="1100">
                        <a:effectLst/>
                        <a:latin typeface="Arial"/>
                        <a:ea typeface="Calibri"/>
                      </a:endParaRPr>
                    </a:p>
                  </a:txBody>
                  <a:tcPr marL="68580" marR="68580" marT="0" marB="0"/>
                </a:tc>
                <a:tc>
                  <a:txBody>
                    <a:bodyPr/>
                    <a:lstStyle/>
                    <a:p>
                      <a:pPr algn="ctr">
                        <a:spcAft>
                          <a:spcPts val="0"/>
                        </a:spcAft>
                      </a:pPr>
                      <a:r>
                        <a:rPr lang="cs-CZ" sz="1000">
                          <a:effectLst/>
                        </a:rPr>
                        <a:t>3.</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22 420 Kč</a:t>
                      </a:r>
                      <a:endParaRPr lang="cs-CZ" sz="1100">
                        <a:effectLst/>
                        <a:latin typeface="Arial"/>
                        <a:ea typeface="Calibri"/>
                      </a:endParaRPr>
                    </a:p>
                  </a:txBody>
                  <a:tcPr marL="68580" marR="68580" marT="0" marB="0" anchor="ctr"/>
                </a:tc>
              </a:tr>
              <a:tr h="240027">
                <a:tc>
                  <a:txBody>
                    <a:bodyPr/>
                    <a:lstStyle/>
                    <a:p>
                      <a:pPr algn="just">
                        <a:spcAft>
                          <a:spcPts val="0"/>
                        </a:spcAft>
                      </a:pPr>
                      <a:r>
                        <a:rPr lang="cs-CZ" sz="1000">
                          <a:effectLst/>
                        </a:rPr>
                        <a:t>střední vzdělání s výučným listem nebo střední vzdělání</a:t>
                      </a:r>
                      <a:endParaRPr lang="cs-CZ" sz="1100">
                        <a:effectLst/>
                        <a:latin typeface="Arial"/>
                        <a:ea typeface="Calibri"/>
                      </a:endParaRPr>
                    </a:p>
                  </a:txBody>
                  <a:tcPr marL="68580" marR="68580" marT="0" marB="0"/>
                </a:tc>
                <a:tc>
                  <a:txBody>
                    <a:bodyPr/>
                    <a:lstStyle/>
                    <a:p>
                      <a:pPr algn="ctr">
                        <a:spcAft>
                          <a:spcPts val="0"/>
                        </a:spcAft>
                      </a:pPr>
                      <a:r>
                        <a:rPr lang="cs-CZ" sz="1000">
                          <a:effectLst/>
                        </a:rPr>
                        <a:t>4.</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24 300 Kč</a:t>
                      </a:r>
                      <a:endParaRPr lang="cs-CZ" sz="1100">
                        <a:effectLst/>
                        <a:latin typeface="Arial"/>
                        <a:ea typeface="Calibri"/>
                      </a:endParaRPr>
                    </a:p>
                  </a:txBody>
                  <a:tcPr marL="68580" marR="68580" marT="0" marB="0" anchor="ctr"/>
                </a:tc>
              </a:tr>
              <a:tr h="240027">
                <a:tc>
                  <a:txBody>
                    <a:bodyPr/>
                    <a:lstStyle/>
                    <a:p>
                      <a:pPr algn="just">
                        <a:spcAft>
                          <a:spcPts val="0"/>
                        </a:spcAft>
                      </a:pPr>
                      <a:r>
                        <a:rPr lang="cs-CZ" sz="1000">
                          <a:effectLst/>
                        </a:rPr>
                        <a:t>střední vzdělání s výučným listem</a:t>
                      </a:r>
                      <a:endParaRPr lang="cs-CZ" sz="1100">
                        <a:effectLst/>
                        <a:latin typeface="Arial"/>
                        <a:ea typeface="Calibri"/>
                      </a:endParaRPr>
                    </a:p>
                  </a:txBody>
                  <a:tcPr marL="68580" marR="68580" marT="0" marB="0"/>
                </a:tc>
                <a:tc>
                  <a:txBody>
                    <a:bodyPr/>
                    <a:lstStyle/>
                    <a:p>
                      <a:pPr algn="ctr">
                        <a:spcAft>
                          <a:spcPts val="0"/>
                        </a:spcAft>
                      </a:pPr>
                      <a:r>
                        <a:rPr lang="cs-CZ" sz="1000">
                          <a:effectLst/>
                        </a:rPr>
                        <a:t>5.</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26 320 Kč</a:t>
                      </a:r>
                      <a:endParaRPr lang="cs-CZ" sz="1100">
                        <a:effectLst/>
                        <a:latin typeface="Arial"/>
                        <a:ea typeface="Calibri"/>
                      </a:endParaRPr>
                    </a:p>
                  </a:txBody>
                  <a:tcPr marL="68580" marR="68580" marT="0" marB="0" anchor="ctr"/>
                </a:tc>
              </a:tr>
              <a:tr h="240027">
                <a:tc>
                  <a:txBody>
                    <a:bodyPr/>
                    <a:lstStyle/>
                    <a:p>
                      <a:pPr algn="just">
                        <a:spcAft>
                          <a:spcPts val="0"/>
                        </a:spcAft>
                      </a:pPr>
                      <a:r>
                        <a:rPr lang="cs-CZ" sz="1000">
                          <a:effectLst/>
                        </a:rPr>
                        <a:t>střední vzdělání s maturitní zkouškou nebo výučným listem </a:t>
                      </a:r>
                      <a:endParaRPr lang="cs-CZ" sz="1100">
                        <a:effectLst/>
                        <a:latin typeface="Arial"/>
                        <a:ea typeface="Calibri"/>
                      </a:endParaRPr>
                    </a:p>
                  </a:txBody>
                  <a:tcPr marL="68580" marR="68580" marT="0" marB="0"/>
                </a:tc>
                <a:tc>
                  <a:txBody>
                    <a:bodyPr/>
                    <a:lstStyle/>
                    <a:p>
                      <a:pPr algn="ctr">
                        <a:spcAft>
                          <a:spcPts val="0"/>
                        </a:spcAft>
                      </a:pPr>
                      <a:r>
                        <a:rPr lang="cs-CZ" sz="1000">
                          <a:effectLst/>
                        </a:rPr>
                        <a:t>6.</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28 540 Kč</a:t>
                      </a:r>
                      <a:endParaRPr lang="cs-CZ" sz="1100">
                        <a:effectLst/>
                        <a:latin typeface="Arial"/>
                        <a:ea typeface="Calibri"/>
                      </a:endParaRPr>
                    </a:p>
                  </a:txBody>
                  <a:tcPr marL="68580" marR="68580" marT="0" marB="0" anchor="ctr"/>
                </a:tc>
              </a:tr>
              <a:tr h="240027">
                <a:tc>
                  <a:txBody>
                    <a:bodyPr/>
                    <a:lstStyle/>
                    <a:p>
                      <a:pPr algn="just">
                        <a:spcAft>
                          <a:spcPts val="0"/>
                        </a:spcAft>
                      </a:pPr>
                      <a:r>
                        <a:rPr lang="cs-CZ" sz="1000">
                          <a:effectLst/>
                        </a:rPr>
                        <a:t>střední vzdělání s maturitní zkouškou</a:t>
                      </a:r>
                      <a:endParaRPr lang="cs-CZ" sz="1100">
                        <a:effectLst/>
                        <a:latin typeface="Arial"/>
                        <a:ea typeface="Calibri"/>
                      </a:endParaRPr>
                    </a:p>
                  </a:txBody>
                  <a:tcPr marL="68580" marR="68580" marT="0" marB="0"/>
                </a:tc>
                <a:tc>
                  <a:txBody>
                    <a:bodyPr/>
                    <a:lstStyle/>
                    <a:p>
                      <a:pPr algn="ctr">
                        <a:spcAft>
                          <a:spcPts val="0"/>
                        </a:spcAft>
                      </a:pPr>
                      <a:r>
                        <a:rPr lang="cs-CZ" sz="1000">
                          <a:effectLst/>
                        </a:rPr>
                        <a:t>7.</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30 960 Kč</a:t>
                      </a:r>
                      <a:endParaRPr lang="cs-CZ" sz="1100">
                        <a:effectLst/>
                        <a:latin typeface="Arial"/>
                        <a:ea typeface="Calibri"/>
                      </a:endParaRPr>
                    </a:p>
                  </a:txBody>
                  <a:tcPr marL="68580" marR="68580" marT="0" marB="0" anchor="ctr"/>
                </a:tc>
              </a:tr>
              <a:tr h="240027">
                <a:tc>
                  <a:txBody>
                    <a:bodyPr/>
                    <a:lstStyle/>
                    <a:p>
                      <a:pPr algn="just">
                        <a:spcAft>
                          <a:spcPts val="0"/>
                        </a:spcAft>
                      </a:pPr>
                      <a:r>
                        <a:rPr lang="cs-CZ" sz="1000">
                          <a:effectLst/>
                        </a:rPr>
                        <a:t>střední vzdělání s maturitní zkouškou</a:t>
                      </a:r>
                      <a:endParaRPr lang="cs-CZ" sz="1100">
                        <a:effectLst/>
                        <a:latin typeface="Arial"/>
                        <a:ea typeface="Calibri"/>
                      </a:endParaRPr>
                    </a:p>
                  </a:txBody>
                  <a:tcPr marL="68580" marR="68580" marT="0" marB="0"/>
                </a:tc>
                <a:tc>
                  <a:txBody>
                    <a:bodyPr/>
                    <a:lstStyle/>
                    <a:p>
                      <a:pPr algn="ctr">
                        <a:spcAft>
                          <a:spcPts val="0"/>
                        </a:spcAft>
                      </a:pPr>
                      <a:r>
                        <a:rPr lang="cs-CZ" sz="1000">
                          <a:effectLst/>
                        </a:rPr>
                        <a:t>8.</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33 600 Kč</a:t>
                      </a:r>
                      <a:endParaRPr lang="cs-CZ" sz="1100">
                        <a:effectLst/>
                        <a:latin typeface="Arial"/>
                        <a:ea typeface="Calibri"/>
                      </a:endParaRPr>
                    </a:p>
                  </a:txBody>
                  <a:tcPr marL="68580" marR="68580" marT="0" marB="0" anchor="ctr"/>
                </a:tc>
              </a:tr>
              <a:tr h="480053">
                <a:tc>
                  <a:txBody>
                    <a:bodyPr/>
                    <a:lstStyle/>
                    <a:p>
                      <a:pPr algn="just">
                        <a:spcAft>
                          <a:spcPts val="0"/>
                        </a:spcAft>
                      </a:pPr>
                      <a:r>
                        <a:rPr lang="cs-CZ" sz="1000">
                          <a:effectLst/>
                        </a:rPr>
                        <a:t>vyšší odborné vzdělání nebo střední vzdělání s maturitní zkouškou</a:t>
                      </a:r>
                      <a:endParaRPr lang="cs-CZ" sz="1100">
                        <a:effectLst/>
                        <a:latin typeface="Arial"/>
                        <a:ea typeface="Calibri"/>
                      </a:endParaRPr>
                    </a:p>
                  </a:txBody>
                  <a:tcPr marL="68580" marR="68580" marT="0" marB="0"/>
                </a:tc>
                <a:tc>
                  <a:txBody>
                    <a:bodyPr/>
                    <a:lstStyle/>
                    <a:p>
                      <a:pPr algn="ctr">
                        <a:spcAft>
                          <a:spcPts val="0"/>
                        </a:spcAft>
                      </a:pPr>
                      <a:r>
                        <a:rPr lang="cs-CZ" sz="1000">
                          <a:effectLst/>
                        </a:rPr>
                        <a:t>9.</a:t>
                      </a:r>
                      <a:endParaRPr lang="cs-CZ" sz="1100">
                        <a:effectLst/>
                        <a:latin typeface="Arial"/>
                        <a:ea typeface="Calibri"/>
                      </a:endParaRPr>
                    </a:p>
                  </a:txBody>
                  <a:tcPr marL="68580" marR="68580" marT="0" marB="0" anchor="ctr"/>
                </a:tc>
                <a:tc>
                  <a:txBody>
                    <a:bodyPr/>
                    <a:lstStyle/>
                    <a:p>
                      <a:pPr algn="ctr">
                        <a:spcAft>
                          <a:spcPts val="0"/>
                        </a:spcAft>
                      </a:pPr>
                      <a:endParaRPr lang="cs-CZ" sz="1000">
                        <a:effectLst/>
                      </a:endParaRPr>
                    </a:p>
                    <a:p>
                      <a:pPr algn="ctr">
                        <a:spcAft>
                          <a:spcPts val="0"/>
                        </a:spcAft>
                      </a:pPr>
                      <a:r>
                        <a:rPr lang="cs-CZ" sz="1000">
                          <a:effectLst/>
                        </a:rPr>
                        <a:t>36 460 Kč</a:t>
                      </a:r>
                      <a:endParaRPr lang="cs-CZ" sz="1100">
                        <a:effectLst/>
                        <a:latin typeface="Arial"/>
                        <a:ea typeface="Calibri"/>
                      </a:endParaRPr>
                    </a:p>
                  </a:txBody>
                  <a:tcPr marL="68580" marR="68580" marT="0" marB="0" anchor="ctr"/>
                </a:tc>
              </a:tr>
              <a:tr h="240027">
                <a:tc>
                  <a:txBody>
                    <a:bodyPr/>
                    <a:lstStyle/>
                    <a:p>
                      <a:pPr algn="just">
                        <a:spcAft>
                          <a:spcPts val="0"/>
                        </a:spcAft>
                      </a:pPr>
                      <a:r>
                        <a:rPr lang="cs-CZ" sz="1000">
                          <a:effectLst/>
                        </a:rPr>
                        <a:t>vysokoškolské vzdělání – Bc. nebo vyšší odborné vzdělání</a:t>
                      </a:r>
                      <a:endParaRPr lang="cs-CZ" sz="1100">
                        <a:effectLst/>
                        <a:latin typeface="Arial"/>
                        <a:ea typeface="Calibri"/>
                      </a:endParaRPr>
                    </a:p>
                  </a:txBody>
                  <a:tcPr marL="68580" marR="68580" marT="0" marB="0"/>
                </a:tc>
                <a:tc>
                  <a:txBody>
                    <a:bodyPr/>
                    <a:lstStyle/>
                    <a:p>
                      <a:pPr algn="ctr">
                        <a:spcAft>
                          <a:spcPts val="0"/>
                        </a:spcAft>
                      </a:pPr>
                      <a:r>
                        <a:rPr lang="cs-CZ" sz="1000">
                          <a:effectLst/>
                        </a:rPr>
                        <a:t>10.</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39 520 Kč</a:t>
                      </a:r>
                      <a:endParaRPr lang="cs-CZ" sz="1100">
                        <a:effectLst/>
                        <a:latin typeface="Arial"/>
                        <a:ea typeface="Calibri"/>
                      </a:endParaRPr>
                    </a:p>
                  </a:txBody>
                  <a:tcPr marL="68580" marR="68580" marT="0" marB="0" anchor="ctr"/>
                </a:tc>
              </a:tr>
              <a:tr h="240027">
                <a:tc>
                  <a:txBody>
                    <a:bodyPr/>
                    <a:lstStyle/>
                    <a:p>
                      <a:pPr algn="just">
                        <a:spcAft>
                          <a:spcPts val="0"/>
                        </a:spcAft>
                      </a:pPr>
                      <a:r>
                        <a:rPr lang="cs-CZ" sz="1000">
                          <a:effectLst/>
                        </a:rPr>
                        <a:t>vysokoškolské vzdělání – Mgr. nebo Bc.</a:t>
                      </a:r>
                      <a:endParaRPr lang="cs-CZ" sz="1100">
                        <a:effectLst/>
                        <a:latin typeface="Arial"/>
                        <a:ea typeface="Calibri"/>
                      </a:endParaRPr>
                    </a:p>
                  </a:txBody>
                  <a:tcPr marL="68580" marR="68580" marT="0" marB="0"/>
                </a:tc>
                <a:tc>
                  <a:txBody>
                    <a:bodyPr/>
                    <a:lstStyle/>
                    <a:p>
                      <a:pPr algn="ctr">
                        <a:spcAft>
                          <a:spcPts val="0"/>
                        </a:spcAft>
                      </a:pPr>
                      <a:r>
                        <a:rPr lang="cs-CZ" sz="1000">
                          <a:effectLst/>
                        </a:rPr>
                        <a:t>11.</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42 960 Kč</a:t>
                      </a:r>
                      <a:endParaRPr lang="cs-CZ" sz="1100">
                        <a:effectLst/>
                        <a:latin typeface="Arial"/>
                        <a:ea typeface="Calibri"/>
                      </a:endParaRPr>
                    </a:p>
                  </a:txBody>
                  <a:tcPr marL="68580" marR="68580" marT="0" marB="0" anchor="ctr"/>
                </a:tc>
              </a:tr>
              <a:tr h="240027">
                <a:tc>
                  <a:txBody>
                    <a:bodyPr/>
                    <a:lstStyle/>
                    <a:p>
                      <a:pPr algn="just">
                        <a:spcAft>
                          <a:spcPts val="0"/>
                        </a:spcAft>
                      </a:pPr>
                      <a:r>
                        <a:rPr lang="cs-CZ" sz="1000">
                          <a:effectLst/>
                        </a:rPr>
                        <a:t>vysokoškolské vzdělání – Mgr. nebo Bc.</a:t>
                      </a:r>
                      <a:endParaRPr lang="cs-CZ" sz="1100">
                        <a:effectLst/>
                        <a:latin typeface="Arial"/>
                        <a:ea typeface="Calibri"/>
                      </a:endParaRPr>
                    </a:p>
                  </a:txBody>
                  <a:tcPr marL="68580" marR="68580" marT="0" marB="0"/>
                </a:tc>
                <a:tc>
                  <a:txBody>
                    <a:bodyPr/>
                    <a:lstStyle/>
                    <a:p>
                      <a:pPr algn="ctr">
                        <a:spcAft>
                          <a:spcPts val="0"/>
                        </a:spcAft>
                      </a:pPr>
                      <a:r>
                        <a:rPr lang="cs-CZ" sz="1000">
                          <a:effectLst/>
                        </a:rPr>
                        <a:t>12.</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46 540 Kč</a:t>
                      </a:r>
                      <a:endParaRPr lang="cs-CZ" sz="1100">
                        <a:effectLst/>
                        <a:latin typeface="Arial"/>
                        <a:ea typeface="Calibri"/>
                      </a:endParaRPr>
                    </a:p>
                  </a:txBody>
                  <a:tcPr marL="68580" marR="68580" marT="0" marB="0" anchor="ctr"/>
                </a:tc>
              </a:tr>
              <a:tr h="240027">
                <a:tc>
                  <a:txBody>
                    <a:bodyPr/>
                    <a:lstStyle/>
                    <a:p>
                      <a:pPr algn="just">
                        <a:spcAft>
                          <a:spcPts val="0"/>
                        </a:spcAft>
                      </a:pPr>
                      <a:r>
                        <a:rPr lang="cs-CZ" sz="1000">
                          <a:effectLst/>
                        </a:rPr>
                        <a:t>vysokoškolské vzdělání – Mgr.</a:t>
                      </a:r>
                      <a:endParaRPr lang="cs-CZ" sz="1100">
                        <a:effectLst/>
                        <a:latin typeface="Arial"/>
                        <a:ea typeface="Calibri"/>
                      </a:endParaRPr>
                    </a:p>
                  </a:txBody>
                  <a:tcPr marL="68580" marR="68580" marT="0" marB="0"/>
                </a:tc>
                <a:tc>
                  <a:txBody>
                    <a:bodyPr/>
                    <a:lstStyle/>
                    <a:p>
                      <a:pPr algn="ctr">
                        <a:spcAft>
                          <a:spcPts val="0"/>
                        </a:spcAft>
                      </a:pPr>
                      <a:r>
                        <a:rPr lang="cs-CZ" sz="1000">
                          <a:effectLst/>
                        </a:rPr>
                        <a:t>13.</a:t>
                      </a:r>
                      <a:endParaRPr lang="cs-CZ" sz="1100">
                        <a:effectLst/>
                        <a:latin typeface="Arial"/>
                        <a:ea typeface="Calibri"/>
                      </a:endParaRPr>
                    </a:p>
                  </a:txBody>
                  <a:tcPr marL="68580" marR="68580" marT="0" marB="0" anchor="ctr"/>
                </a:tc>
                <a:tc>
                  <a:txBody>
                    <a:bodyPr/>
                    <a:lstStyle/>
                    <a:p>
                      <a:pPr algn="ctr">
                        <a:spcAft>
                          <a:spcPts val="0"/>
                        </a:spcAft>
                      </a:pPr>
                      <a:r>
                        <a:rPr lang="cs-CZ" sz="1000" dirty="0">
                          <a:effectLst/>
                        </a:rPr>
                        <a:t>50 460 Kč</a:t>
                      </a:r>
                      <a:endParaRPr lang="cs-CZ" sz="1100" dirty="0">
                        <a:effectLst/>
                        <a:latin typeface="Arial"/>
                        <a:ea typeface="Calibri"/>
                      </a:endParaRPr>
                    </a:p>
                  </a:txBody>
                  <a:tcPr marL="68580" marR="68580" marT="0" marB="0" anchor="ctr"/>
                </a:tc>
              </a:tr>
            </a:tbl>
          </a:graphicData>
        </a:graphic>
      </p:graphicFrame>
    </p:spTree>
    <p:extLst>
      <p:ext uri="{BB962C8B-B14F-4D97-AF65-F5344CB8AC3E}">
        <p14:creationId xmlns:p14="http://schemas.microsoft.com/office/powerpoint/2010/main" val="2502815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endParaRPr lang="cs-CZ" dirty="0"/>
          </a:p>
          <a:p>
            <a:pPr marL="0" indent="0" algn="just">
              <a:buNone/>
            </a:pPr>
            <a:endParaRPr lang="cs-CZ" sz="2600" dirty="0" smtClean="0"/>
          </a:p>
          <a:p>
            <a:pPr marL="0" indent="0" algn="just">
              <a:buNone/>
            </a:pPr>
            <a:r>
              <a:rPr lang="cs-CZ" sz="2600" dirty="0" smtClean="0"/>
              <a:t>Z</a:t>
            </a:r>
            <a:r>
              <a:rPr lang="cs-CZ" sz="2600" b="1" dirty="0"/>
              <a:t> poskytnuté dotace nelze hradit </a:t>
            </a:r>
            <a:r>
              <a:rPr lang="cs-CZ" sz="2600" dirty="0" smtClean="0"/>
              <a:t>část </a:t>
            </a:r>
            <a:r>
              <a:rPr lang="cs-CZ" sz="2600" dirty="0"/>
              <a:t>odměn z dohod o pracích konaných mimo pracovní poměr (DPČ, DPP), včetně zákonných náhrad, které je zaměstnavatel povinen vyplácet, u kterých při přepočtu na hodinové odměny, při obdobném použití maximální výše hrubé mzdy nebo platu stanovené v tabulce č. 1 dochází k překročení uvedeného limitu (uvedené limity pro maximální výše DPČ/DPP tvoří tabulku č. 2) </a:t>
            </a:r>
          </a:p>
          <a:p>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260648"/>
            <a:ext cx="42005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adpis 1"/>
          <p:cNvSpPr>
            <a:spLocks noGrp="1"/>
          </p:cNvSpPr>
          <p:nvPr>
            <p:ph type="title"/>
          </p:nvPr>
        </p:nvSpPr>
        <p:spPr>
          <a:xfrm>
            <a:off x="395536" y="1453460"/>
            <a:ext cx="8229600" cy="679396"/>
          </a:xfrm>
        </p:spPr>
        <p:txBody>
          <a:bodyPr>
            <a:noAutofit/>
          </a:bodyPr>
          <a:lstStyle/>
          <a:p>
            <a:r>
              <a:rPr lang="cs-CZ" sz="4000" b="1" dirty="0" smtClean="0">
                <a:latin typeface="Arial" panose="020B0604020202020204" pitchFamily="34" charset="0"/>
                <a:cs typeface="Arial" panose="020B0604020202020204" pitchFamily="34" charset="0"/>
              </a:rPr>
              <a:t>Osobní náklady</a:t>
            </a:r>
            <a:endParaRPr lang="cs-CZ" sz="40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3802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Zástupný symbol pro obsah 7"/>
          <p:cNvGraphicFramePr>
            <a:graphicFrameLocks noGrp="1"/>
          </p:cNvGraphicFramePr>
          <p:nvPr>
            <p:ph idx="1"/>
            <p:extLst>
              <p:ext uri="{D42A27DB-BD31-4B8C-83A1-F6EECF244321}">
                <p14:modId xmlns:p14="http://schemas.microsoft.com/office/powerpoint/2010/main" val="2717898984"/>
              </p:ext>
            </p:extLst>
          </p:nvPr>
        </p:nvGraphicFramePr>
        <p:xfrm>
          <a:off x="998899" y="2492894"/>
          <a:ext cx="7146201" cy="3535290"/>
        </p:xfrm>
        <a:graphic>
          <a:graphicData uri="http://schemas.openxmlformats.org/drawingml/2006/table">
            <a:tbl>
              <a:tblPr firstRow="1" firstCol="1" bandRow="1">
                <a:tableStyleId>{5C22544A-7EE6-4342-B048-85BDC9FD1C3A}</a:tableStyleId>
              </a:tblPr>
              <a:tblGrid>
                <a:gridCol w="4042013"/>
                <a:gridCol w="963499"/>
                <a:gridCol w="2140689"/>
              </a:tblGrid>
              <a:tr h="196405">
                <a:tc gridSpan="3">
                  <a:txBody>
                    <a:bodyPr/>
                    <a:lstStyle/>
                    <a:p>
                      <a:pPr algn="ctr">
                        <a:spcAft>
                          <a:spcPts val="0"/>
                        </a:spcAft>
                      </a:pPr>
                      <a:r>
                        <a:rPr lang="cs-CZ" sz="1000" dirty="0">
                          <a:effectLst/>
                        </a:rPr>
                        <a:t>Maximální výše odměn na DPČ/DPP hrazené z dotace</a:t>
                      </a:r>
                      <a:endParaRPr lang="cs-CZ" sz="1100" dirty="0">
                        <a:effectLst/>
                        <a:latin typeface="Arial"/>
                        <a:ea typeface="Calibri"/>
                      </a:endParaRPr>
                    </a:p>
                  </a:txBody>
                  <a:tcPr marL="68580" marR="68580" marT="0" marB="0" anchor="ctr"/>
                </a:tc>
                <a:tc hMerge="1">
                  <a:txBody>
                    <a:bodyPr/>
                    <a:lstStyle/>
                    <a:p>
                      <a:endParaRPr lang="cs-CZ"/>
                    </a:p>
                  </a:txBody>
                  <a:tcPr/>
                </a:tc>
                <a:tc hMerge="1">
                  <a:txBody>
                    <a:bodyPr/>
                    <a:lstStyle/>
                    <a:p>
                      <a:endParaRPr lang="cs-CZ"/>
                    </a:p>
                  </a:txBody>
                  <a:tcPr/>
                </a:tc>
              </a:tr>
              <a:tr h="589215">
                <a:tc>
                  <a:txBody>
                    <a:bodyPr/>
                    <a:lstStyle/>
                    <a:p>
                      <a:pPr algn="ctr">
                        <a:spcAft>
                          <a:spcPts val="0"/>
                        </a:spcAft>
                      </a:pPr>
                      <a:r>
                        <a:rPr lang="cs-CZ" sz="1000" dirty="0">
                          <a:effectLst/>
                        </a:rPr>
                        <a:t>Kvalifikační předpoklady</a:t>
                      </a:r>
                      <a:endParaRPr lang="cs-CZ" sz="1100" dirty="0">
                        <a:effectLst/>
                        <a:latin typeface="Arial"/>
                        <a:ea typeface="Calibri"/>
                      </a:endParaRPr>
                    </a:p>
                  </a:txBody>
                  <a:tcPr marL="68580" marR="68580" marT="0" marB="0" anchor="ctr"/>
                </a:tc>
                <a:tc>
                  <a:txBody>
                    <a:bodyPr/>
                    <a:lstStyle/>
                    <a:p>
                      <a:pPr algn="ctr">
                        <a:spcAft>
                          <a:spcPts val="0"/>
                        </a:spcAft>
                      </a:pPr>
                      <a:r>
                        <a:rPr lang="cs-CZ" sz="1000">
                          <a:effectLst/>
                        </a:rPr>
                        <a:t>Platová třída</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Maximální hodinová odměna pro pracovníka na DPČ/DPP hrazená z dotace</a:t>
                      </a:r>
                      <a:endParaRPr lang="cs-CZ" sz="1100">
                        <a:effectLst/>
                        <a:latin typeface="Arial"/>
                        <a:ea typeface="Calibri"/>
                      </a:endParaRPr>
                    </a:p>
                  </a:txBody>
                  <a:tcPr marL="68580" marR="68580" marT="0" marB="0" anchor="ctr"/>
                </a:tc>
              </a:tr>
              <a:tr h="196405">
                <a:tc>
                  <a:txBody>
                    <a:bodyPr/>
                    <a:lstStyle/>
                    <a:p>
                      <a:pPr algn="just">
                        <a:spcAft>
                          <a:spcPts val="0"/>
                        </a:spcAft>
                      </a:pPr>
                      <a:r>
                        <a:rPr lang="cs-CZ" sz="1000">
                          <a:effectLst/>
                        </a:rPr>
                        <a:t>základní vzdělání nebo základy vzdělání</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1.</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114 Kč</a:t>
                      </a:r>
                      <a:endParaRPr lang="cs-CZ" sz="1100">
                        <a:effectLst/>
                        <a:latin typeface="Arial"/>
                        <a:ea typeface="Calibri"/>
                      </a:endParaRPr>
                    </a:p>
                  </a:txBody>
                  <a:tcPr marL="68580" marR="68580" marT="0" marB="0" anchor="ctr"/>
                </a:tc>
              </a:tr>
              <a:tr h="196405">
                <a:tc>
                  <a:txBody>
                    <a:bodyPr/>
                    <a:lstStyle/>
                    <a:p>
                      <a:pPr algn="just">
                        <a:spcAft>
                          <a:spcPts val="0"/>
                        </a:spcAft>
                      </a:pPr>
                      <a:r>
                        <a:rPr lang="cs-CZ" sz="1000">
                          <a:effectLst/>
                        </a:rPr>
                        <a:t>základní vzdělání nebo základy vzdělání</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2.</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123 Kč</a:t>
                      </a:r>
                      <a:endParaRPr lang="cs-CZ" sz="1100">
                        <a:effectLst/>
                        <a:latin typeface="Arial"/>
                        <a:ea typeface="Calibri"/>
                      </a:endParaRPr>
                    </a:p>
                  </a:txBody>
                  <a:tcPr marL="68580" marR="68580" marT="0" marB="0" anchor="ctr"/>
                </a:tc>
              </a:tr>
              <a:tr h="196405">
                <a:tc>
                  <a:txBody>
                    <a:bodyPr/>
                    <a:lstStyle/>
                    <a:p>
                      <a:pPr algn="just">
                        <a:spcAft>
                          <a:spcPts val="0"/>
                        </a:spcAft>
                      </a:pPr>
                      <a:r>
                        <a:rPr lang="cs-CZ" sz="1000">
                          <a:effectLst/>
                        </a:rPr>
                        <a:t>střední vzdělání</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3.</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134 Kč</a:t>
                      </a:r>
                      <a:endParaRPr lang="cs-CZ" sz="1100">
                        <a:effectLst/>
                        <a:latin typeface="Arial"/>
                        <a:ea typeface="Calibri"/>
                      </a:endParaRPr>
                    </a:p>
                  </a:txBody>
                  <a:tcPr marL="68580" marR="68580" marT="0" marB="0" anchor="ctr"/>
                </a:tc>
              </a:tr>
              <a:tr h="196405">
                <a:tc>
                  <a:txBody>
                    <a:bodyPr/>
                    <a:lstStyle/>
                    <a:p>
                      <a:pPr algn="just">
                        <a:spcAft>
                          <a:spcPts val="0"/>
                        </a:spcAft>
                      </a:pPr>
                      <a:r>
                        <a:rPr lang="cs-CZ" sz="1000">
                          <a:effectLst/>
                        </a:rPr>
                        <a:t>střední vzdělání s výučným listem nebo střední vzdělání</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4.</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145 Kč</a:t>
                      </a:r>
                      <a:endParaRPr lang="cs-CZ" sz="1100">
                        <a:effectLst/>
                        <a:latin typeface="Arial"/>
                        <a:ea typeface="Calibri"/>
                      </a:endParaRPr>
                    </a:p>
                  </a:txBody>
                  <a:tcPr marL="68580" marR="68580" marT="0" marB="0" anchor="ctr"/>
                </a:tc>
              </a:tr>
              <a:tr h="196405">
                <a:tc>
                  <a:txBody>
                    <a:bodyPr/>
                    <a:lstStyle/>
                    <a:p>
                      <a:pPr algn="just">
                        <a:spcAft>
                          <a:spcPts val="0"/>
                        </a:spcAft>
                      </a:pPr>
                      <a:r>
                        <a:rPr lang="cs-CZ" sz="1000">
                          <a:effectLst/>
                        </a:rPr>
                        <a:t>střední vzdělání s výučným listem</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5.</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157 Kč</a:t>
                      </a:r>
                      <a:endParaRPr lang="cs-CZ" sz="1100">
                        <a:effectLst/>
                        <a:latin typeface="Arial"/>
                        <a:ea typeface="Calibri"/>
                      </a:endParaRPr>
                    </a:p>
                  </a:txBody>
                  <a:tcPr marL="68580" marR="68580" marT="0" marB="0" anchor="ctr"/>
                </a:tc>
              </a:tr>
              <a:tr h="196405">
                <a:tc>
                  <a:txBody>
                    <a:bodyPr/>
                    <a:lstStyle/>
                    <a:p>
                      <a:pPr algn="just">
                        <a:spcAft>
                          <a:spcPts val="0"/>
                        </a:spcAft>
                      </a:pPr>
                      <a:r>
                        <a:rPr lang="cs-CZ" sz="1000">
                          <a:effectLst/>
                        </a:rPr>
                        <a:t>střední vzdělání s maturitní zkouškou nebo výučným listem</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6.</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170 Kč</a:t>
                      </a:r>
                      <a:endParaRPr lang="cs-CZ" sz="1100">
                        <a:effectLst/>
                        <a:latin typeface="Arial"/>
                        <a:ea typeface="Calibri"/>
                      </a:endParaRPr>
                    </a:p>
                  </a:txBody>
                  <a:tcPr marL="68580" marR="68580" marT="0" marB="0" anchor="ctr"/>
                </a:tc>
              </a:tr>
              <a:tr h="196405">
                <a:tc>
                  <a:txBody>
                    <a:bodyPr/>
                    <a:lstStyle/>
                    <a:p>
                      <a:pPr algn="just">
                        <a:spcAft>
                          <a:spcPts val="0"/>
                        </a:spcAft>
                      </a:pPr>
                      <a:r>
                        <a:rPr lang="cs-CZ" sz="1000">
                          <a:effectLst/>
                        </a:rPr>
                        <a:t>střední vzdělání s maturitní zkouškou</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7.</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185 Kč</a:t>
                      </a:r>
                      <a:endParaRPr lang="cs-CZ" sz="1100">
                        <a:effectLst/>
                        <a:latin typeface="Arial"/>
                        <a:ea typeface="Calibri"/>
                      </a:endParaRPr>
                    </a:p>
                  </a:txBody>
                  <a:tcPr marL="68580" marR="68580" marT="0" marB="0" anchor="ctr"/>
                </a:tc>
              </a:tr>
              <a:tr h="196405">
                <a:tc>
                  <a:txBody>
                    <a:bodyPr/>
                    <a:lstStyle/>
                    <a:p>
                      <a:pPr algn="just">
                        <a:spcAft>
                          <a:spcPts val="0"/>
                        </a:spcAft>
                      </a:pPr>
                      <a:r>
                        <a:rPr lang="cs-CZ" sz="1000">
                          <a:effectLst/>
                        </a:rPr>
                        <a:t>střední vzdělání s maturitní zkouškou</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8.</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201 Kč</a:t>
                      </a:r>
                      <a:endParaRPr lang="cs-CZ" sz="1100">
                        <a:effectLst/>
                        <a:latin typeface="Arial"/>
                        <a:ea typeface="Calibri"/>
                      </a:endParaRPr>
                    </a:p>
                  </a:txBody>
                  <a:tcPr marL="68580" marR="68580" marT="0" marB="0" anchor="ctr"/>
                </a:tc>
              </a:tr>
              <a:tr h="392810">
                <a:tc>
                  <a:txBody>
                    <a:bodyPr/>
                    <a:lstStyle/>
                    <a:p>
                      <a:pPr algn="just">
                        <a:spcAft>
                          <a:spcPts val="0"/>
                        </a:spcAft>
                      </a:pPr>
                      <a:r>
                        <a:rPr lang="cs-CZ" sz="1000">
                          <a:effectLst/>
                        </a:rPr>
                        <a:t>vyšší odborné vzdělání nebo střední vzdělání s maturitní zkouškou</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9.</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218 Kč</a:t>
                      </a:r>
                      <a:endParaRPr lang="cs-CZ" sz="1100">
                        <a:effectLst/>
                        <a:latin typeface="Arial"/>
                        <a:ea typeface="Calibri"/>
                      </a:endParaRPr>
                    </a:p>
                  </a:txBody>
                  <a:tcPr marL="68580" marR="68580" marT="0" marB="0" anchor="ctr"/>
                </a:tc>
              </a:tr>
              <a:tr h="196405">
                <a:tc>
                  <a:txBody>
                    <a:bodyPr/>
                    <a:lstStyle/>
                    <a:p>
                      <a:pPr algn="just">
                        <a:spcAft>
                          <a:spcPts val="0"/>
                        </a:spcAft>
                      </a:pPr>
                      <a:r>
                        <a:rPr lang="cs-CZ" sz="1000">
                          <a:effectLst/>
                        </a:rPr>
                        <a:t>vysokoškolské vzdělání – Bc. nebo vyšší odborné vzdělání</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10.</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236 Kč</a:t>
                      </a:r>
                      <a:endParaRPr lang="cs-CZ" sz="1100">
                        <a:effectLst/>
                        <a:latin typeface="Arial"/>
                        <a:ea typeface="Calibri"/>
                      </a:endParaRPr>
                    </a:p>
                  </a:txBody>
                  <a:tcPr marL="68580" marR="68580" marT="0" marB="0" anchor="ctr"/>
                </a:tc>
              </a:tr>
              <a:tr h="196405">
                <a:tc>
                  <a:txBody>
                    <a:bodyPr/>
                    <a:lstStyle/>
                    <a:p>
                      <a:pPr algn="just">
                        <a:spcAft>
                          <a:spcPts val="0"/>
                        </a:spcAft>
                      </a:pPr>
                      <a:r>
                        <a:rPr lang="cs-CZ" sz="1000">
                          <a:effectLst/>
                        </a:rPr>
                        <a:t>vysokoškolské vzdělání – Mgr. nebo Bc.</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11.</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257 Kč</a:t>
                      </a:r>
                      <a:endParaRPr lang="cs-CZ" sz="1100">
                        <a:effectLst/>
                        <a:latin typeface="Arial"/>
                        <a:ea typeface="Calibri"/>
                      </a:endParaRPr>
                    </a:p>
                  </a:txBody>
                  <a:tcPr marL="68580" marR="68580" marT="0" marB="0" anchor="ctr"/>
                </a:tc>
              </a:tr>
              <a:tr h="196405">
                <a:tc>
                  <a:txBody>
                    <a:bodyPr/>
                    <a:lstStyle/>
                    <a:p>
                      <a:pPr algn="just">
                        <a:spcAft>
                          <a:spcPts val="0"/>
                        </a:spcAft>
                      </a:pPr>
                      <a:r>
                        <a:rPr lang="cs-CZ" sz="1000">
                          <a:effectLst/>
                        </a:rPr>
                        <a:t>vysokoškolské vzdělání – Mgr. nebo Bc.</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12.</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278 Kč</a:t>
                      </a:r>
                      <a:endParaRPr lang="cs-CZ" sz="1100">
                        <a:effectLst/>
                        <a:latin typeface="Arial"/>
                        <a:ea typeface="Calibri"/>
                      </a:endParaRPr>
                    </a:p>
                  </a:txBody>
                  <a:tcPr marL="68580" marR="68580" marT="0" marB="0" anchor="ctr"/>
                </a:tc>
              </a:tr>
              <a:tr h="196405">
                <a:tc>
                  <a:txBody>
                    <a:bodyPr/>
                    <a:lstStyle/>
                    <a:p>
                      <a:pPr algn="just">
                        <a:spcAft>
                          <a:spcPts val="0"/>
                        </a:spcAft>
                      </a:pPr>
                      <a:r>
                        <a:rPr lang="cs-CZ" sz="1000">
                          <a:effectLst/>
                        </a:rPr>
                        <a:t>vysokoškolské vzdělání – Mgr.</a:t>
                      </a:r>
                      <a:endParaRPr lang="cs-CZ" sz="1100">
                        <a:effectLst/>
                        <a:latin typeface="Arial"/>
                        <a:ea typeface="Calibri"/>
                      </a:endParaRPr>
                    </a:p>
                  </a:txBody>
                  <a:tcPr marL="68580" marR="68580" marT="0" marB="0" anchor="ctr"/>
                </a:tc>
                <a:tc>
                  <a:txBody>
                    <a:bodyPr/>
                    <a:lstStyle/>
                    <a:p>
                      <a:pPr algn="ctr">
                        <a:spcAft>
                          <a:spcPts val="0"/>
                        </a:spcAft>
                      </a:pPr>
                      <a:r>
                        <a:rPr lang="cs-CZ" sz="1000">
                          <a:effectLst/>
                        </a:rPr>
                        <a:t>13.</a:t>
                      </a:r>
                      <a:endParaRPr lang="cs-CZ" sz="1100">
                        <a:effectLst/>
                        <a:latin typeface="Arial"/>
                        <a:ea typeface="Calibri"/>
                      </a:endParaRPr>
                    </a:p>
                  </a:txBody>
                  <a:tcPr marL="68580" marR="68580" marT="0" marB="0" anchor="ctr"/>
                </a:tc>
                <a:tc>
                  <a:txBody>
                    <a:bodyPr/>
                    <a:lstStyle/>
                    <a:p>
                      <a:pPr algn="ctr">
                        <a:spcAft>
                          <a:spcPts val="0"/>
                        </a:spcAft>
                      </a:pPr>
                      <a:r>
                        <a:rPr lang="cs-CZ" sz="1000" dirty="0">
                          <a:effectLst/>
                        </a:rPr>
                        <a:t>302 Kč</a:t>
                      </a:r>
                      <a:endParaRPr lang="cs-CZ" sz="1100" dirty="0">
                        <a:effectLst/>
                        <a:latin typeface="Arial"/>
                        <a:ea typeface="Calibri"/>
                      </a:endParaRPr>
                    </a:p>
                  </a:txBody>
                  <a:tcPr marL="68580" marR="68580" marT="0" marB="0" anchor="ct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260648"/>
            <a:ext cx="42005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1"/>
          <p:cNvSpPr txBox="1">
            <a:spLocks/>
          </p:cNvSpPr>
          <p:nvPr/>
        </p:nvSpPr>
        <p:spPr>
          <a:xfrm>
            <a:off x="395536" y="1453460"/>
            <a:ext cx="8229600" cy="679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4000" b="1" smtClean="0">
                <a:latin typeface="Arial" panose="020B0604020202020204" pitchFamily="34" charset="0"/>
                <a:cs typeface="Arial" panose="020B0604020202020204" pitchFamily="34" charset="0"/>
              </a:rPr>
              <a:t>Osobní náklady</a:t>
            </a:r>
            <a:endParaRPr lang="cs-CZ" sz="4000" b="1" dirty="0">
              <a:solidFill>
                <a:schemeClr val="accent6">
                  <a:lumMod val="50000"/>
                </a:schemeClr>
              </a:solidFill>
              <a:latin typeface="Arial" panose="020B0604020202020204" pitchFamily="34" charset="0"/>
              <a:cs typeface="Arial" panose="020B0604020202020204" pitchFamily="34" charset="0"/>
            </a:endParaRPr>
          </a:p>
        </p:txBody>
      </p:sp>
      <p:sp>
        <p:nvSpPr>
          <p:cNvPr id="9" name="Obdélník 8"/>
          <p:cNvSpPr/>
          <p:nvPr/>
        </p:nvSpPr>
        <p:spPr>
          <a:xfrm>
            <a:off x="2217738" y="9674225"/>
            <a:ext cx="4198937" cy="152400"/>
          </a:xfrm>
          <a:prstGeom prst="rect">
            <a:avLst/>
          </a:prstGeom>
          <a:noFill/>
          <a:ln w="19050" cap="flat" cmpd="sng" algn="ctr">
            <a:solidFill>
              <a:srgbClr val="5B9BD5">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0" name="Obdélník 9"/>
          <p:cNvSpPr/>
          <p:nvPr/>
        </p:nvSpPr>
        <p:spPr>
          <a:xfrm>
            <a:off x="6800850" y="9674225"/>
            <a:ext cx="1016000" cy="152400"/>
          </a:xfrm>
          <a:prstGeom prst="rect">
            <a:avLst/>
          </a:prstGeom>
          <a:noFill/>
          <a:ln w="190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Tree>
    <p:extLst>
      <p:ext uri="{BB962C8B-B14F-4D97-AF65-F5344CB8AC3E}">
        <p14:creationId xmlns:p14="http://schemas.microsoft.com/office/powerpoint/2010/main" val="1370755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9603" y="1052736"/>
            <a:ext cx="8229600" cy="1143000"/>
          </a:xfrm>
        </p:spPr>
        <p:txBody>
          <a:bodyPr>
            <a:normAutofit/>
          </a:bodyPr>
          <a:lstStyle/>
          <a:p>
            <a:r>
              <a:rPr lang="cs-CZ" sz="4000" dirty="0">
                <a:latin typeface="Arial" panose="020B0604020202020204" pitchFamily="34" charset="0"/>
                <a:cs typeface="Arial" panose="020B0604020202020204" pitchFamily="34" charset="0"/>
              </a:rPr>
              <a:t>Struktura </a:t>
            </a:r>
            <a:r>
              <a:rPr lang="cs-CZ" sz="4000" dirty="0" smtClean="0">
                <a:latin typeface="Arial" panose="020B0604020202020204" pitchFamily="34" charset="0"/>
                <a:cs typeface="Arial" panose="020B0604020202020204" pitchFamily="34" charset="0"/>
              </a:rPr>
              <a:t>rozpočtu</a:t>
            </a:r>
            <a:endParaRPr lang="cs-CZ" sz="4000"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69776" y="2143397"/>
            <a:ext cx="8229600" cy="4525963"/>
          </a:xfrm>
        </p:spPr>
        <p:txBody>
          <a:bodyPr>
            <a:normAutofit fontScale="92500" lnSpcReduction="20000"/>
          </a:bodyPr>
          <a:lstStyle/>
          <a:p>
            <a:pPr algn="just"/>
            <a:r>
              <a:rPr lang="cs-CZ" sz="2600" dirty="0" smtClean="0">
                <a:latin typeface="Arial" panose="020B0604020202020204" pitchFamily="34" charset="0"/>
                <a:cs typeface="Arial" panose="020B0604020202020204" pitchFamily="34" charset="0"/>
              </a:rPr>
              <a:t>náklady </a:t>
            </a:r>
            <a:r>
              <a:rPr lang="cs-CZ" sz="2600" dirty="0">
                <a:latin typeface="Arial" panose="020B0604020202020204" pitchFamily="34" charset="0"/>
                <a:cs typeface="Arial" panose="020B0604020202020204" pitchFamily="34" charset="0"/>
              </a:rPr>
              <a:t>celého projektu a zvlášť náklady hrazené z </a:t>
            </a:r>
            <a:r>
              <a:rPr lang="cs-CZ" sz="2600" dirty="0" smtClean="0">
                <a:latin typeface="Arial" panose="020B0604020202020204" pitchFamily="34" charset="0"/>
                <a:cs typeface="Arial" panose="020B0604020202020204" pitchFamily="34" charset="0"/>
              </a:rPr>
              <a:t>dotace</a:t>
            </a:r>
          </a:p>
          <a:p>
            <a:pPr algn="just"/>
            <a:r>
              <a:rPr lang="cs-CZ" sz="2600" dirty="0" smtClean="0">
                <a:latin typeface="Arial" panose="020B0604020202020204" pitchFamily="34" charset="0"/>
                <a:cs typeface="Arial" panose="020B0604020202020204" pitchFamily="34" charset="0"/>
              </a:rPr>
              <a:t>Sloupec </a:t>
            </a:r>
            <a:r>
              <a:rPr lang="cs-CZ" sz="2600" b="1" i="1" dirty="0" smtClean="0">
                <a:latin typeface="Arial" panose="020B0604020202020204" pitchFamily="34" charset="0"/>
                <a:cs typeface="Arial" panose="020B0604020202020204" pitchFamily="34" charset="0"/>
              </a:rPr>
              <a:t>Specifikace rozpočtu dotace</a:t>
            </a:r>
            <a:endParaRPr lang="cs-CZ" sz="2600" b="1" i="1" dirty="0">
              <a:latin typeface="Arial" panose="020B0604020202020204" pitchFamily="34" charset="0"/>
              <a:cs typeface="Arial" panose="020B0604020202020204" pitchFamily="34" charset="0"/>
            </a:endParaRPr>
          </a:p>
          <a:p>
            <a:pPr lvl="1" algn="just"/>
            <a:r>
              <a:rPr lang="cs-CZ" sz="2600" dirty="0">
                <a:latin typeface="Arial" panose="020B0604020202020204" pitchFamily="34" charset="0"/>
                <a:cs typeface="Arial" panose="020B0604020202020204" pitchFamily="34" charset="0"/>
              </a:rPr>
              <a:t>v</a:t>
            </a:r>
            <a:r>
              <a:rPr lang="cs-CZ" sz="2600" dirty="0" smtClean="0">
                <a:latin typeface="Arial" panose="020B0604020202020204" pitchFamily="34" charset="0"/>
                <a:cs typeface="Arial" panose="020B0604020202020204" pitchFamily="34" charset="0"/>
              </a:rPr>
              <a:t>yplnit ke </a:t>
            </a:r>
            <a:r>
              <a:rPr lang="cs-CZ" sz="2600" dirty="0">
                <a:latin typeface="Arial" panose="020B0604020202020204" pitchFamily="34" charset="0"/>
                <a:cs typeface="Arial" panose="020B0604020202020204" pitchFamily="34" charset="0"/>
              </a:rPr>
              <a:t>každé </a:t>
            </a:r>
            <a:r>
              <a:rPr lang="cs-CZ" sz="2600" b="1" u="sng" dirty="0">
                <a:latin typeface="Arial" panose="020B0604020202020204" pitchFamily="34" charset="0"/>
                <a:cs typeface="Arial" panose="020B0604020202020204" pitchFamily="34" charset="0"/>
              </a:rPr>
              <a:t>položce </a:t>
            </a:r>
            <a:r>
              <a:rPr lang="cs-CZ" sz="2600" b="1" u="sng" dirty="0" smtClean="0">
                <a:latin typeface="Arial" panose="020B0604020202020204" pitchFamily="34" charset="0"/>
                <a:cs typeface="Arial" panose="020B0604020202020204" pitchFamily="34" charset="0"/>
              </a:rPr>
              <a:t>hrazené </a:t>
            </a:r>
            <a:r>
              <a:rPr lang="cs-CZ" sz="2600" b="1" u="sng" dirty="0">
                <a:latin typeface="Arial" panose="020B0604020202020204" pitchFamily="34" charset="0"/>
                <a:cs typeface="Arial" panose="020B0604020202020204" pitchFamily="34" charset="0"/>
              </a:rPr>
              <a:t>z dotace </a:t>
            </a:r>
          </a:p>
          <a:p>
            <a:pPr lvl="1" algn="just"/>
            <a:r>
              <a:rPr lang="cs-CZ" sz="2600" dirty="0">
                <a:latin typeface="Arial" panose="020B0604020202020204" pitchFamily="34" charset="0"/>
                <a:cs typeface="Arial" panose="020B0604020202020204" pitchFamily="34" charset="0"/>
              </a:rPr>
              <a:t>uvádět ve formátu </a:t>
            </a:r>
            <a:r>
              <a:rPr lang="cs-CZ" sz="2600" b="1" u="sng" dirty="0">
                <a:latin typeface="Arial" panose="020B0604020202020204" pitchFamily="34" charset="0"/>
                <a:cs typeface="Arial" panose="020B0604020202020204" pitchFamily="34" charset="0"/>
              </a:rPr>
              <a:t>druh </a:t>
            </a:r>
            <a:r>
              <a:rPr lang="cs-CZ" sz="2600" b="1" u="sng" dirty="0" smtClean="0">
                <a:latin typeface="Arial" panose="020B0604020202020204" pitchFamily="34" charset="0"/>
                <a:cs typeface="Arial" panose="020B0604020202020204" pitchFamily="34" charset="0"/>
              </a:rPr>
              <a:t>nákladu </a:t>
            </a:r>
            <a:r>
              <a:rPr lang="cs-CZ" sz="2600" b="1" u="sng" dirty="0">
                <a:latin typeface="Arial" panose="020B0604020202020204" pitchFamily="34" charset="0"/>
                <a:cs typeface="Arial" panose="020B0604020202020204" pitchFamily="34" charset="0"/>
              </a:rPr>
              <a:t>a výše prostředků v Kč</a:t>
            </a:r>
            <a:r>
              <a:rPr lang="cs-CZ" sz="2600" dirty="0">
                <a:latin typeface="Arial" panose="020B0604020202020204" pitchFamily="34" charset="0"/>
                <a:cs typeface="Arial" panose="020B0604020202020204" pitchFamily="34" charset="0"/>
              </a:rPr>
              <a:t>,</a:t>
            </a:r>
            <a:r>
              <a:rPr lang="cs-CZ" sz="2600" b="1" dirty="0">
                <a:latin typeface="Arial" panose="020B0604020202020204" pitchFamily="34" charset="0"/>
                <a:cs typeface="Arial" panose="020B0604020202020204" pitchFamily="34" charset="0"/>
              </a:rPr>
              <a:t> </a:t>
            </a:r>
            <a:r>
              <a:rPr lang="cs-CZ" sz="2600" i="1" dirty="0">
                <a:latin typeface="Arial" panose="020B0604020202020204" pitchFamily="34" charset="0"/>
                <a:cs typeface="Arial" panose="020B0604020202020204" pitchFamily="34" charset="0"/>
              </a:rPr>
              <a:t>např.</a:t>
            </a:r>
            <a:r>
              <a:rPr lang="cs-CZ" sz="2600" b="1" i="1" dirty="0">
                <a:latin typeface="Arial" panose="020B0604020202020204" pitchFamily="34" charset="0"/>
                <a:cs typeface="Arial" panose="020B0604020202020204" pitchFamily="34" charset="0"/>
              </a:rPr>
              <a:t> </a:t>
            </a:r>
            <a:r>
              <a:rPr lang="cs-CZ" sz="2600" i="1" dirty="0">
                <a:latin typeface="Arial" panose="020B0604020202020204" pitchFamily="34" charset="0"/>
                <a:cs typeface="Arial" panose="020B0604020202020204" pitchFamily="34" charset="0"/>
              </a:rPr>
              <a:t>školení 5.000 </a:t>
            </a:r>
            <a:r>
              <a:rPr lang="cs-CZ" sz="2600" i="1" dirty="0" smtClean="0">
                <a:latin typeface="Arial" panose="020B0604020202020204" pitchFamily="34" charset="0"/>
                <a:cs typeface="Arial" panose="020B0604020202020204" pitchFamily="34" charset="0"/>
              </a:rPr>
              <a:t>Kč (nejlépe řádkovat, aby bylo přehledné!)</a:t>
            </a:r>
          </a:p>
          <a:p>
            <a:pPr lvl="1" algn="just"/>
            <a:r>
              <a:rPr lang="cs-CZ" sz="2600" dirty="0">
                <a:latin typeface="Arial" panose="020B0604020202020204" pitchFamily="34" charset="0"/>
                <a:cs typeface="Arial" panose="020B0604020202020204" pitchFamily="34" charset="0"/>
              </a:rPr>
              <a:t>p</a:t>
            </a:r>
            <a:r>
              <a:rPr lang="cs-CZ" sz="2600" dirty="0" smtClean="0">
                <a:latin typeface="Arial" panose="020B0604020202020204" pitchFamily="34" charset="0"/>
                <a:cs typeface="Arial" panose="020B0604020202020204" pitchFamily="34" charset="0"/>
              </a:rPr>
              <a:t>ři nákladech nad 10.000 Kč rozepsat </a:t>
            </a:r>
            <a:r>
              <a:rPr lang="cs-CZ" sz="2600" i="1" dirty="0" smtClean="0">
                <a:latin typeface="Arial" panose="020B0604020202020204" pitchFamily="34" charset="0"/>
                <a:cs typeface="Arial" panose="020B0604020202020204" pitchFamily="34" charset="0"/>
              </a:rPr>
              <a:t>(např. notebook 8.000 Kč; mob. </a:t>
            </a:r>
            <a:r>
              <a:rPr lang="cs-CZ" sz="2600" i="1" dirty="0">
                <a:latin typeface="Arial" panose="020B0604020202020204" pitchFamily="34" charset="0"/>
                <a:cs typeface="Arial" panose="020B0604020202020204" pitchFamily="34" charset="0"/>
              </a:rPr>
              <a:t>t</a:t>
            </a:r>
            <a:r>
              <a:rPr lang="cs-CZ" sz="2600" i="1" dirty="0" smtClean="0">
                <a:latin typeface="Arial" panose="020B0604020202020204" pitchFamily="34" charset="0"/>
                <a:cs typeface="Arial" panose="020B0604020202020204" pitchFamily="34" charset="0"/>
              </a:rPr>
              <a:t>elefon 2.000 Kč)</a:t>
            </a:r>
            <a:endParaRPr lang="cs-CZ" sz="2600" i="1" dirty="0">
              <a:latin typeface="Arial" panose="020B0604020202020204" pitchFamily="34" charset="0"/>
              <a:cs typeface="Arial" panose="020B0604020202020204" pitchFamily="34" charset="0"/>
            </a:endParaRPr>
          </a:p>
          <a:p>
            <a:pPr lvl="1" algn="just"/>
            <a:r>
              <a:rPr lang="cs-CZ" sz="2600" dirty="0" smtClean="0">
                <a:latin typeface="Arial" panose="020B0604020202020204" pitchFamily="34" charset="0"/>
                <a:cs typeface="Arial" panose="020B0604020202020204" pitchFamily="34" charset="0"/>
              </a:rPr>
              <a:t>slouží </a:t>
            </a:r>
            <a:r>
              <a:rPr lang="cs-CZ" sz="2600" dirty="0">
                <a:latin typeface="Arial" panose="020B0604020202020204" pitchFamily="34" charset="0"/>
                <a:cs typeface="Arial" panose="020B0604020202020204" pitchFamily="34" charset="0"/>
              </a:rPr>
              <a:t>k posouzení účelnosti, hospodárnosti a efektivnosti vynaložených </a:t>
            </a:r>
            <a:r>
              <a:rPr lang="cs-CZ" sz="2600" dirty="0" smtClean="0">
                <a:latin typeface="Arial" panose="020B0604020202020204" pitchFamily="34" charset="0"/>
                <a:cs typeface="Arial" panose="020B0604020202020204" pitchFamily="34" charset="0"/>
              </a:rPr>
              <a:t>prostředků</a:t>
            </a:r>
          </a:p>
          <a:p>
            <a:pPr lvl="1" algn="just"/>
            <a:r>
              <a:rPr lang="cs-CZ" sz="2600" b="1" dirty="0">
                <a:latin typeface="Arial" panose="020B0604020202020204" pitchFamily="34" charset="0"/>
                <a:cs typeface="Arial" panose="020B0604020202020204" pitchFamily="34" charset="0"/>
              </a:rPr>
              <a:t>k</a:t>
            </a:r>
            <a:r>
              <a:rPr lang="cs-CZ" sz="2600" b="1" dirty="0" smtClean="0">
                <a:latin typeface="Arial" panose="020B0604020202020204" pitchFamily="34" charset="0"/>
                <a:cs typeface="Arial" panose="020B0604020202020204" pitchFamily="34" charset="0"/>
              </a:rPr>
              <a:t>aždý náklad v žádosti jasně a zřetelně odůvodnit</a:t>
            </a:r>
            <a:r>
              <a:rPr lang="cs-CZ" sz="2600" b="1" dirty="0">
                <a:latin typeface="Arial" panose="020B0604020202020204" pitchFamily="34" charset="0"/>
                <a:cs typeface="Arial" panose="020B0604020202020204" pitchFamily="34" charset="0"/>
              </a:rPr>
              <a:t> </a:t>
            </a:r>
            <a:r>
              <a:rPr lang="cs-CZ" sz="2600" b="1" dirty="0" smtClean="0">
                <a:latin typeface="Arial" panose="020B0604020202020204" pitchFamily="34" charset="0"/>
                <a:cs typeface="Arial" panose="020B0604020202020204" pitchFamily="34" charset="0"/>
              </a:rPr>
              <a:t>(včetně osobních nákladů)!</a:t>
            </a:r>
            <a:endParaRPr lang="cs-CZ" sz="2600" b="1" dirty="0">
              <a:latin typeface="Arial" panose="020B0604020202020204" pitchFamily="34" charset="0"/>
              <a:cs typeface="Arial" panose="020B0604020202020204" pitchFamily="34" charset="0"/>
            </a:endParaRPr>
          </a:p>
          <a:p>
            <a:pPr algn="just"/>
            <a:endParaRPr lang="cs-CZ" sz="3000" dirty="0">
              <a:latin typeface="Arial" panose="020B0604020202020204" pitchFamily="34" charset="0"/>
              <a:cs typeface="Arial" panose="020B0604020202020204" pitchFamily="34"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spTree>
    <p:extLst>
      <p:ext uri="{BB962C8B-B14F-4D97-AF65-F5344CB8AC3E}">
        <p14:creationId xmlns:p14="http://schemas.microsoft.com/office/powerpoint/2010/main" val="1275956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061864"/>
            <a:ext cx="8229600" cy="1143000"/>
          </a:xfrm>
        </p:spPr>
        <p:txBody>
          <a:bodyPr>
            <a:normAutofit/>
          </a:bodyPr>
          <a:lstStyle/>
          <a:p>
            <a:r>
              <a:rPr lang="cs-CZ" sz="4000" dirty="0" smtClean="0">
                <a:latin typeface="Arial" panose="020B0604020202020204" pitchFamily="34" charset="0"/>
                <a:cs typeface="Arial" panose="020B0604020202020204" pitchFamily="34" charset="0"/>
              </a:rPr>
              <a:t>Jak zvládnout dotační řízení 2020</a:t>
            </a:r>
            <a:endParaRPr lang="cs-CZ" sz="4000"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40184" y="2071389"/>
            <a:ext cx="8229600" cy="4525963"/>
          </a:xfrm>
        </p:spPr>
        <p:txBody>
          <a:bodyPr>
            <a:normAutofit/>
          </a:bodyPr>
          <a:lstStyle/>
          <a:p>
            <a:pPr algn="just"/>
            <a:r>
              <a:rPr lang="cs-CZ" sz="2400" dirty="0" smtClean="0">
                <a:latin typeface="Arial" panose="020B0604020202020204" pitchFamily="34" charset="0"/>
                <a:cs typeface="Arial" panose="020B0604020202020204" pitchFamily="34" charset="0"/>
              </a:rPr>
              <a:t>Hlavní změny v poskytování dotací pro rok 2020</a:t>
            </a:r>
          </a:p>
          <a:p>
            <a:pPr algn="just"/>
            <a:r>
              <a:rPr lang="cs-CZ" sz="2400" dirty="0" smtClean="0">
                <a:latin typeface="Arial" panose="020B0604020202020204" pitchFamily="34" charset="0"/>
                <a:cs typeface="Arial" panose="020B0604020202020204" pitchFamily="34" charset="0"/>
              </a:rPr>
              <a:t>Harmonogram dotačního řízení </a:t>
            </a:r>
          </a:p>
          <a:p>
            <a:pPr algn="just"/>
            <a:r>
              <a:rPr lang="cs-CZ" sz="2400" dirty="0" smtClean="0">
                <a:latin typeface="Arial" panose="020B0604020202020204" pitchFamily="34" charset="0"/>
                <a:cs typeface="Arial" panose="020B0604020202020204" pitchFamily="34" charset="0"/>
              </a:rPr>
              <a:t>Rozpočet dotace</a:t>
            </a:r>
          </a:p>
          <a:p>
            <a:pPr algn="just"/>
            <a:r>
              <a:rPr lang="cs-CZ" sz="2400" dirty="0" smtClean="0">
                <a:latin typeface="Arial" panose="020B0604020202020204" pitchFamily="34" charset="0"/>
                <a:cs typeface="Arial" panose="020B0604020202020204" pitchFamily="34" charset="0"/>
              </a:rPr>
              <a:t>Pro NNO – informace o zahrnutí práce dobrovolníků do spolufinancování projektu</a:t>
            </a:r>
          </a:p>
          <a:p>
            <a:endParaRPr lang="cs-CZ" dirty="0"/>
          </a:p>
        </p:txBody>
      </p:sp>
      <p:pic>
        <p:nvPicPr>
          <p:cNvPr id="4"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spTree>
    <p:extLst>
      <p:ext uri="{BB962C8B-B14F-4D97-AF65-F5344CB8AC3E}">
        <p14:creationId xmlns:p14="http://schemas.microsoft.com/office/powerpoint/2010/main" val="886074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002" y="1196752"/>
            <a:ext cx="6912768" cy="5468309"/>
          </a:xfrm>
          <a:prstGeom prst="rect">
            <a:avLst/>
          </a:prstGeom>
        </p:spPr>
      </p:pic>
      <p:sp>
        <p:nvSpPr>
          <p:cNvPr id="5"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pic>
        <p:nvPicPr>
          <p:cNvPr id="7" name="Picture 1" descr="http://intranet.vlada.cz/intranet/rs.nsf/4ce5752983d4f6b7c1256e58007a6b8e/613a55332fb78e12c1257d4e0047c5b7/Body/39.2E4E?OpenElement&amp;FieldElemForma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ál 1"/>
          <p:cNvSpPr/>
          <p:nvPr/>
        </p:nvSpPr>
        <p:spPr>
          <a:xfrm>
            <a:off x="5580112" y="1196752"/>
            <a:ext cx="180020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355762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9603" y="980728"/>
            <a:ext cx="8229600" cy="1143000"/>
          </a:xfrm>
        </p:spPr>
        <p:txBody>
          <a:bodyPr>
            <a:normAutofit/>
          </a:bodyPr>
          <a:lstStyle/>
          <a:p>
            <a:r>
              <a:rPr lang="cs-CZ" sz="4000" dirty="0" smtClean="0">
                <a:latin typeface="Arial" panose="020B0604020202020204" pitchFamily="34" charset="0"/>
                <a:cs typeface="Arial" panose="020B0604020202020204" pitchFamily="34" charset="0"/>
              </a:rPr>
              <a:t>Chyby v rozpočtu</a:t>
            </a:r>
            <a:endParaRPr lang="cs-CZ" sz="4000"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67544" y="2060848"/>
            <a:ext cx="8229600" cy="4525963"/>
          </a:xfrm>
        </p:spPr>
        <p:txBody>
          <a:bodyPr>
            <a:noAutofit/>
          </a:bodyPr>
          <a:lstStyle/>
          <a:p>
            <a:pPr algn="just"/>
            <a:r>
              <a:rPr lang="cs-CZ" sz="2800" dirty="0" smtClean="0">
                <a:latin typeface="Arial" panose="020B0604020202020204" pitchFamily="34" charset="0"/>
                <a:cs typeface="Arial" panose="020B0604020202020204" pitchFamily="34" charset="0"/>
              </a:rPr>
              <a:t>Tabulka 4.1 Náklady/dotace – komentáře ve specifikaci rozpočtu se vztahují k </a:t>
            </a:r>
            <a:r>
              <a:rPr lang="cs-CZ" sz="2800" dirty="0" smtClean="0">
                <a:solidFill>
                  <a:srgbClr val="FF0000"/>
                </a:solidFill>
                <a:latin typeface="Arial" panose="020B0604020202020204" pitchFamily="34" charset="0"/>
                <a:cs typeface="Arial" panose="020B0604020202020204" pitchFamily="34" charset="0"/>
              </a:rPr>
              <a:t>rozpočtu celého projektu, </a:t>
            </a:r>
            <a:r>
              <a:rPr lang="cs-CZ" sz="2800" dirty="0" smtClean="0">
                <a:solidFill>
                  <a:srgbClr val="00B050"/>
                </a:solidFill>
                <a:latin typeface="Arial" panose="020B0604020202020204" pitchFamily="34" charset="0"/>
                <a:cs typeface="Arial" panose="020B0604020202020204" pitchFamily="34" charset="0"/>
              </a:rPr>
              <a:t>ale správně je k DOTACI!</a:t>
            </a:r>
          </a:p>
          <a:p>
            <a:pPr algn="just"/>
            <a:endParaRPr lang="cs-CZ" sz="2600" dirty="0" smtClean="0">
              <a:latin typeface="Arial" panose="020B0604020202020204" pitchFamily="34" charset="0"/>
              <a:cs typeface="Arial" panose="020B0604020202020204" pitchFamily="34" charset="0"/>
            </a:endParaRPr>
          </a:p>
          <a:p>
            <a:pPr algn="just"/>
            <a:endParaRPr lang="cs-CZ" sz="2600" dirty="0">
              <a:latin typeface="Arial" panose="020B0604020202020204" pitchFamily="34" charset="0"/>
              <a:cs typeface="Arial" panose="020B0604020202020204" pitchFamily="34" charset="0"/>
            </a:endParaRPr>
          </a:p>
          <a:p>
            <a:pPr marL="0" indent="0" algn="just">
              <a:buNone/>
            </a:pPr>
            <a:endParaRPr lang="cs-CZ" sz="2600" dirty="0">
              <a:latin typeface="Arial" panose="020B0604020202020204" pitchFamily="34" charset="0"/>
              <a:cs typeface="Arial" panose="020B0604020202020204" pitchFamily="34" charset="0"/>
            </a:endParaRPr>
          </a:p>
          <a:p>
            <a:pPr algn="just"/>
            <a:r>
              <a:rPr lang="cs-CZ" sz="2800" dirty="0" smtClean="0">
                <a:solidFill>
                  <a:srgbClr val="00B050"/>
                </a:solidFill>
                <a:latin typeface="Arial" panose="020B0604020202020204" pitchFamily="34" charset="0"/>
                <a:cs typeface="Arial" panose="020B0604020202020204" pitchFamily="34" charset="0"/>
              </a:rPr>
              <a:t>Správně</a:t>
            </a:r>
          </a:p>
          <a:p>
            <a:pPr algn="just"/>
            <a:endParaRPr lang="cs-CZ" sz="2600" dirty="0" smtClean="0">
              <a:latin typeface="Arial" panose="020B0604020202020204" pitchFamily="34" charset="0"/>
              <a:cs typeface="Arial" panose="020B0604020202020204" pitchFamily="34" charset="0"/>
            </a:endParaRPr>
          </a:p>
          <a:p>
            <a:pPr marL="0" indent="0" algn="just">
              <a:buNone/>
            </a:pPr>
            <a:endParaRPr lang="cs-CZ" sz="2600" dirty="0" smtClean="0">
              <a:latin typeface="Arial" panose="020B0604020202020204" pitchFamily="34" charset="0"/>
              <a:cs typeface="Arial" panose="020B0604020202020204" pitchFamily="34"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215" y="3374719"/>
            <a:ext cx="8424936" cy="1463842"/>
          </a:xfrm>
          <a:prstGeom prst="rect">
            <a:avLst/>
          </a:prstGeom>
        </p:spPr>
      </p:pic>
      <p:sp>
        <p:nvSpPr>
          <p:cNvPr id="6" name="Ovál 5"/>
          <p:cNvSpPr/>
          <p:nvPr/>
        </p:nvSpPr>
        <p:spPr>
          <a:xfrm>
            <a:off x="6263608" y="4104818"/>
            <a:ext cx="720501" cy="280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p:cNvSpPr/>
          <p:nvPr/>
        </p:nvSpPr>
        <p:spPr>
          <a:xfrm>
            <a:off x="5039576" y="4276262"/>
            <a:ext cx="79208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 name="Přímá spojnice se šipkou 9"/>
          <p:cNvCxnSpPr/>
          <p:nvPr/>
        </p:nvCxnSpPr>
        <p:spPr>
          <a:xfrm flipH="1">
            <a:off x="3203953" y="3964445"/>
            <a:ext cx="3240149" cy="1403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H="1" flipV="1">
            <a:off x="3320491" y="4407177"/>
            <a:ext cx="1800200" cy="1440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Obráze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663" y="5539464"/>
            <a:ext cx="8255868" cy="733120"/>
          </a:xfrm>
          <a:prstGeom prst="rect">
            <a:avLst/>
          </a:prstGeom>
        </p:spPr>
      </p:pic>
      <p:sp>
        <p:nvSpPr>
          <p:cNvPr id="15" name="Ovál 14"/>
          <p:cNvSpPr/>
          <p:nvPr/>
        </p:nvSpPr>
        <p:spPr>
          <a:xfrm>
            <a:off x="7524328" y="5504192"/>
            <a:ext cx="792194"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vál 15"/>
          <p:cNvSpPr/>
          <p:nvPr/>
        </p:nvSpPr>
        <p:spPr>
          <a:xfrm>
            <a:off x="6451701" y="5504192"/>
            <a:ext cx="792194"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vál 17"/>
          <p:cNvSpPr/>
          <p:nvPr/>
        </p:nvSpPr>
        <p:spPr>
          <a:xfrm>
            <a:off x="5831664" y="5648732"/>
            <a:ext cx="792194"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0" name="Přímá spojnice se šipkou 19"/>
          <p:cNvCxnSpPr/>
          <p:nvPr/>
        </p:nvCxnSpPr>
        <p:spPr>
          <a:xfrm flipH="1">
            <a:off x="4572000" y="5504192"/>
            <a:ext cx="1819505"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Obdélník 20"/>
          <p:cNvSpPr/>
          <p:nvPr/>
        </p:nvSpPr>
        <p:spPr>
          <a:xfrm>
            <a:off x="4067944" y="5539464"/>
            <a:ext cx="756083" cy="3665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bg1"/>
              </a:solidFill>
            </a:endParaRPr>
          </a:p>
        </p:txBody>
      </p:sp>
      <p:sp>
        <p:nvSpPr>
          <p:cNvPr id="22" name="Zaoblený obdélník 21"/>
          <p:cNvSpPr/>
          <p:nvPr/>
        </p:nvSpPr>
        <p:spPr>
          <a:xfrm>
            <a:off x="2699792" y="4106640"/>
            <a:ext cx="936104" cy="4445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178020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9603" y="1061864"/>
            <a:ext cx="8229600" cy="1143000"/>
          </a:xfrm>
        </p:spPr>
        <p:txBody>
          <a:bodyPr>
            <a:normAutofit/>
          </a:bodyPr>
          <a:lstStyle/>
          <a:p>
            <a:r>
              <a:rPr lang="cs-CZ" sz="4000" dirty="0" smtClean="0">
                <a:latin typeface="Arial" panose="020B0604020202020204" pitchFamily="34" charset="0"/>
                <a:cs typeface="Arial" panose="020B0604020202020204" pitchFamily="34" charset="0"/>
              </a:rPr>
              <a:t>Chyby v rozpočtu</a:t>
            </a:r>
            <a:endParaRPr lang="cs-CZ" sz="4000"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67544" y="2143397"/>
            <a:ext cx="8229600" cy="4525963"/>
          </a:xfrm>
        </p:spPr>
        <p:txBody>
          <a:bodyPr>
            <a:noAutofit/>
          </a:bodyPr>
          <a:lstStyle/>
          <a:p>
            <a:pPr algn="just"/>
            <a:r>
              <a:rPr lang="cs-CZ" sz="3000" dirty="0" smtClean="0">
                <a:latin typeface="Arial" panose="020B0604020202020204" pitchFamily="34" charset="0"/>
                <a:cs typeface="Arial" panose="020B0604020202020204" pitchFamily="34" charset="0"/>
              </a:rPr>
              <a:t>Tab. 4.1 Náklady/dotace – </a:t>
            </a:r>
            <a:r>
              <a:rPr lang="cs-CZ" sz="3000" dirty="0" smtClean="0">
                <a:solidFill>
                  <a:srgbClr val="FF0000"/>
                </a:solidFill>
                <a:latin typeface="Arial" panose="020B0604020202020204" pitchFamily="34" charset="0"/>
                <a:cs typeface="Arial" panose="020B0604020202020204" pitchFamily="34" charset="0"/>
              </a:rPr>
              <a:t>schází finanční specifikace nákladů</a:t>
            </a:r>
            <a:endParaRPr lang="cs-CZ" sz="3000" dirty="0">
              <a:solidFill>
                <a:srgbClr val="FF0000"/>
              </a:solidFill>
              <a:latin typeface="Arial" panose="020B0604020202020204" pitchFamily="34" charset="0"/>
              <a:cs typeface="Arial" panose="020B0604020202020204" pitchFamily="34" charset="0"/>
            </a:endParaRPr>
          </a:p>
          <a:p>
            <a:pPr algn="just"/>
            <a:endParaRPr lang="cs-CZ" sz="2600" dirty="0" smtClean="0">
              <a:latin typeface="Arial" panose="020B0604020202020204" pitchFamily="34" charset="0"/>
              <a:cs typeface="Arial" panose="020B0604020202020204" pitchFamily="34" charset="0"/>
            </a:endParaRPr>
          </a:p>
          <a:p>
            <a:pPr algn="just"/>
            <a:endParaRPr lang="cs-CZ" sz="2600" dirty="0">
              <a:latin typeface="Arial" panose="020B0604020202020204" pitchFamily="34" charset="0"/>
              <a:cs typeface="Arial" panose="020B0604020202020204" pitchFamily="34" charset="0"/>
            </a:endParaRPr>
          </a:p>
          <a:p>
            <a:pPr marL="0" indent="0" algn="just">
              <a:buNone/>
            </a:pPr>
            <a:endParaRPr lang="cs-CZ" sz="2600" dirty="0" smtClean="0">
              <a:latin typeface="Arial" panose="020B0604020202020204" pitchFamily="34" charset="0"/>
              <a:cs typeface="Arial" panose="020B0604020202020204" pitchFamily="34" charset="0"/>
            </a:endParaRPr>
          </a:p>
          <a:p>
            <a:pPr marL="0" indent="0" algn="just">
              <a:buNone/>
            </a:pPr>
            <a:endParaRPr lang="cs-CZ" sz="2600" dirty="0">
              <a:latin typeface="Arial" panose="020B0604020202020204" pitchFamily="34" charset="0"/>
              <a:cs typeface="Arial" panose="020B0604020202020204" pitchFamily="34" charset="0"/>
            </a:endParaRPr>
          </a:p>
          <a:p>
            <a:pPr algn="just"/>
            <a:r>
              <a:rPr lang="cs-CZ" sz="2600" dirty="0" smtClean="0">
                <a:solidFill>
                  <a:srgbClr val="00B050"/>
                </a:solidFill>
                <a:latin typeface="Arial" panose="020B0604020202020204" pitchFamily="34" charset="0"/>
                <a:cs typeface="Arial" panose="020B0604020202020204" pitchFamily="34" charset="0"/>
              </a:rPr>
              <a:t>Správně </a:t>
            </a:r>
            <a:endParaRPr lang="cs-CZ" sz="2600" dirty="0">
              <a:solidFill>
                <a:srgbClr val="00B050"/>
              </a:solidFill>
              <a:latin typeface="Arial" panose="020B0604020202020204" pitchFamily="34" charset="0"/>
              <a:cs typeface="Arial" panose="020B0604020202020204" pitchFamily="34" charset="0"/>
            </a:endParaRPr>
          </a:p>
          <a:p>
            <a:pPr algn="just"/>
            <a:endParaRPr lang="cs-CZ" sz="2600" dirty="0" smtClean="0">
              <a:latin typeface="Arial" panose="020B0604020202020204" pitchFamily="34" charset="0"/>
              <a:cs typeface="Arial" panose="020B0604020202020204" pitchFamily="34"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728" y="3294252"/>
            <a:ext cx="8255868" cy="1656184"/>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663" y="5539464"/>
            <a:ext cx="8255868" cy="733120"/>
          </a:xfrm>
          <a:prstGeom prst="rect">
            <a:avLst/>
          </a:prstGeom>
        </p:spPr>
      </p:pic>
      <p:sp>
        <p:nvSpPr>
          <p:cNvPr id="9" name="Ovál 8"/>
          <p:cNvSpPr/>
          <p:nvPr/>
        </p:nvSpPr>
        <p:spPr>
          <a:xfrm>
            <a:off x="4932039" y="3736520"/>
            <a:ext cx="2052069" cy="3682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ál 9"/>
          <p:cNvSpPr/>
          <p:nvPr/>
        </p:nvSpPr>
        <p:spPr>
          <a:xfrm>
            <a:off x="4831351" y="4082141"/>
            <a:ext cx="382676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p:cNvSpPr/>
          <p:nvPr/>
        </p:nvSpPr>
        <p:spPr>
          <a:xfrm>
            <a:off x="4932039" y="5445224"/>
            <a:ext cx="3754761" cy="57606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65950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9603" y="836712"/>
            <a:ext cx="8229600" cy="1143000"/>
          </a:xfrm>
        </p:spPr>
        <p:txBody>
          <a:bodyPr>
            <a:normAutofit/>
          </a:bodyPr>
          <a:lstStyle/>
          <a:p>
            <a:r>
              <a:rPr lang="cs-CZ" sz="4000" dirty="0" smtClean="0">
                <a:latin typeface="Arial" panose="020B0604020202020204" pitchFamily="34" charset="0"/>
                <a:cs typeface="Arial" panose="020B0604020202020204" pitchFamily="34" charset="0"/>
              </a:rPr>
              <a:t>Chyby v rozpočtu</a:t>
            </a:r>
            <a:endParaRPr lang="cs-CZ" sz="4000"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67544" y="1772816"/>
            <a:ext cx="8229600" cy="4968552"/>
          </a:xfrm>
        </p:spPr>
        <p:txBody>
          <a:bodyPr>
            <a:noAutofit/>
          </a:bodyPr>
          <a:lstStyle/>
          <a:p>
            <a:pPr algn="just"/>
            <a:r>
              <a:rPr lang="cs-CZ" sz="2000" dirty="0">
                <a:latin typeface="Arial" panose="020B0604020202020204" pitchFamily="34" charset="0"/>
                <a:cs typeface="Arial" panose="020B0604020202020204" pitchFamily="34" charset="0"/>
              </a:rPr>
              <a:t>K</a:t>
            </a:r>
            <a:r>
              <a:rPr lang="cs-CZ" sz="2000" dirty="0" smtClean="0">
                <a:latin typeface="Arial" panose="020B0604020202020204" pitchFamily="34" charset="0"/>
                <a:cs typeface="Arial" panose="020B0604020202020204" pitchFamily="34" charset="0"/>
              </a:rPr>
              <a:t>onference a přednášky nesoulad s tab. 4.1 Náklady/dotace </a:t>
            </a:r>
            <a:r>
              <a:rPr lang="cs-CZ" sz="2000" dirty="0">
                <a:latin typeface="Arial" panose="020B0604020202020204" pitchFamily="34" charset="0"/>
                <a:cs typeface="Arial" panose="020B0604020202020204" pitchFamily="34" charset="0"/>
              </a:rPr>
              <a:t>(netýká se dotačního programu TP a KRKO</a:t>
            </a:r>
            <a:r>
              <a:rPr lang="cs-CZ" sz="2000" dirty="0" smtClean="0">
                <a:latin typeface="Arial" panose="020B0604020202020204" pitchFamily="34" charset="0"/>
                <a:cs typeface="Arial" panose="020B0604020202020204" pitchFamily="34" charset="0"/>
              </a:rPr>
              <a:t>)</a:t>
            </a:r>
          </a:p>
          <a:p>
            <a:pPr algn="just"/>
            <a:endParaRPr lang="cs-CZ" sz="2000" dirty="0" smtClean="0">
              <a:latin typeface="Arial" panose="020B0604020202020204" pitchFamily="34" charset="0"/>
              <a:cs typeface="Arial" panose="020B0604020202020204" pitchFamily="34" charset="0"/>
            </a:endParaRPr>
          </a:p>
          <a:p>
            <a:pPr algn="just"/>
            <a:endParaRPr lang="cs-CZ" sz="2200" dirty="0">
              <a:latin typeface="Arial" panose="020B0604020202020204" pitchFamily="34" charset="0"/>
              <a:cs typeface="Arial" panose="020B0604020202020204" pitchFamily="34" charset="0"/>
            </a:endParaRPr>
          </a:p>
          <a:p>
            <a:pPr marL="0" indent="0" algn="just">
              <a:buNone/>
            </a:pPr>
            <a:endParaRPr lang="cs-CZ" sz="2200" dirty="0" smtClean="0">
              <a:latin typeface="Arial" panose="020B0604020202020204" pitchFamily="34" charset="0"/>
              <a:cs typeface="Arial" panose="020B0604020202020204" pitchFamily="34" charset="0"/>
            </a:endParaRPr>
          </a:p>
          <a:p>
            <a:pPr algn="just"/>
            <a:endParaRPr lang="cs-CZ" sz="2200" dirty="0" smtClean="0">
              <a:latin typeface="Arial" panose="020B0604020202020204" pitchFamily="34" charset="0"/>
              <a:cs typeface="Arial" panose="020B0604020202020204" pitchFamily="34" charset="0"/>
            </a:endParaRPr>
          </a:p>
          <a:p>
            <a:pPr algn="just"/>
            <a:endParaRPr lang="cs-CZ" sz="2200" dirty="0" smtClean="0">
              <a:latin typeface="Arial" panose="020B0604020202020204" pitchFamily="34" charset="0"/>
              <a:cs typeface="Arial" panose="020B0604020202020204" pitchFamily="34" charset="0"/>
            </a:endParaRPr>
          </a:p>
          <a:p>
            <a:pPr algn="just"/>
            <a:endParaRPr lang="cs-CZ" sz="1400" dirty="0" smtClean="0">
              <a:latin typeface="Arial" panose="020B0604020202020204" pitchFamily="34" charset="0"/>
              <a:cs typeface="Arial" panose="020B0604020202020204" pitchFamily="34" charset="0"/>
            </a:endParaRPr>
          </a:p>
          <a:p>
            <a:pPr algn="just"/>
            <a:r>
              <a:rPr lang="cs-CZ" sz="1400" dirty="0" smtClean="0">
                <a:latin typeface="Arial" panose="020B0604020202020204" pitchFamily="34" charset="0"/>
                <a:cs typeface="Arial" panose="020B0604020202020204" pitchFamily="34" charset="0"/>
              </a:rPr>
              <a:t>Pokud </a:t>
            </a:r>
            <a:r>
              <a:rPr lang="cs-CZ" sz="1400" dirty="0" smtClean="0">
                <a:latin typeface="Arial" panose="020B0604020202020204" pitchFamily="34" charset="0"/>
                <a:cs typeface="Arial" panose="020B0604020202020204" pitchFamily="34" charset="0"/>
              </a:rPr>
              <a:t>lektor na DPP/DPČ – uvést do projektového týmu + limity na odměny – OON (DPČ/DPP), pokud faktura – Ostatní služby</a:t>
            </a:r>
          </a:p>
          <a:p>
            <a:pPr algn="just"/>
            <a:r>
              <a:rPr lang="cs-CZ" sz="1400" dirty="0" smtClean="0">
                <a:latin typeface="Arial" panose="020B0604020202020204" pitchFamily="34" charset="0"/>
                <a:cs typeface="Arial" panose="020B0604020202020204" pitchFamily="34" charset="0"/>
              </a:rPr>
              <a:t>Náklady na pronájem – zpravidla služba, tzn. Ostatní služby (shodně např. tlumočení)</a:t>
            </a:r>
          </a:p>
          <a:p>
            <a:pPr algn="just"/>
            <a:r>
              <a:rPr lang="cs-CZ" sz="1400" dirty="0" smtClean="0">
                <a:latin typeface="Arial" panose="020B0604020202020204" pitchFamily="34" charset="0"/>
                <a:cs typeface="Arial" panose="020B0604020202020204" pitchFamily="34" charset="0"/>
              </a:rPr>
              <a:t>Občerstvení - Ostatní materiál - 200 Kč/osoba/den nebo 25 Kč/osoba/hodina nebo Ostatní služby (</a:t>
            </a:r>
            <a:r>
              <a:rPr lang="cs-CZ" sz="1400" dirty="0" err="1" smtClean="0">
                <a:latin typeface="Arial" panose="020B0604020202020204" pitchFamily="34" charset="0"/>
                <a:cs typeface="Arial" panose="020B0604020202020204" pitchFamily="34" charset="0"/>
              </a:rPr>
              <a:t>dodavatelsky</a:t>
            </a:r>
            <a:r>
              <a:rPr lang="cs-CZ" sz="1400" dirty="0" smtClean="0">
                <a:latin typeface="Arial" panose="020B0604020202020204" pitchFamily="34" charset="0"/>
                <a:cs typeface="Arial" panose="020B0604020202020204" pitchFamily="34" charset="0"/>
              </a:rPr>
              <a:t>)</a:t>
            </a:r>
          </a:p>
          <a:p>
            <a:pPr algn="just"/>
            <a:r>
              <a:rPr lang="cs-CZ" sz="1400" dirty="0" smtClean="0">
                <a:latin typeface="Arial" panose="020B0604020202020204" pitchFamily="34" charset="0"/>
                <a:cs typeface="Arial" panose="020B0604020202020204" pitchFamily="34" charset="0"/>
              </a:rPr>
              <a:t>Vždy udávat počet osob + rozsah trvání akce!</a:t>
            </a:r>
          </a:p>
          <a:p>
            <a:pPr lvl="1" algn="just">
              <a:buFontTx/>
              <a:buChar char="-"/>
            </a:pPr>
            <a:endParaRPr lang="cs-CZ" sz="1000" dirty="0">
              <a:latin typeface="Arial" panose="020B0604020202020204" pitchFamily="34" charset="0"/>
              <a:cs typeface="Arial" panose="020B0604020202020204" pitchFamily="34" charset="0"/>
            </a:endParaRPr>
          </a:p>
          <a:p>
            <a:pPr algn="just"/>
            <a:endParaRPr lang="cs-CZ" sz="2600" dirty="0" smtClean="0">
              <a:latin typeface="Arial" panose="020B0604020202020204" pitchFamily="34" charset="0"/>
              <a:cs typeface="Arial" panose="020B0604020202020204" pitchFamily="34"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grpSp>
        <p:nvGrpSpPr>
          <p:cNvPr id="8" name="Skupina 7"/>
          <p:cNvGrpSpPr/>
          <p:nvPr/>
        </p:nvGrpSpPr>
        <p:grpSpPr>
          <a:xfrm>
            <a:off x="719620" y="2456142"/>
            <a:ext cx="7049987" cy="2088232"/>
            <a:chOff x="714400" y="2472122"/>
            <a:chExt cx="7715200" cy="3456384"/>
          </a:xfrm>
        </p:grpSpPr>
        <p:pic>
          <p:nvPicPr>
            <p:cNvPr id="9" name="Obrázek 8"/>
            <p:cNvPicPr/>
            <p:nvPr/>
          </p:nvPicPr>
          <p:blipFill rotWithShape="1">
            <a:blip r:embed="rId4"/>
            <a:srcRect l="22867" t="56535" r="20903" b="14905"/>
            <a:stretch/>
          </p:blipFill>
          <p:spPr bwMode="auto">
            <a:xfrm>
              <a:off x="714400" y="2472122"/>
              <a:ext cx="7715200" cy="3456384"/>
            </a:xfrm>
            <a:prstGeom prst="rect">
              <a:avLst/>
            </a:prstGeom>
            <a:ln>
              <a:noFill/>
            </a:ln>
            <a:extLst>
              <a:ext uri="{53640926-AAD7-44D8-BBD7-CCE9431645EC}">
                <a14:shadowObscured xmlns:a14="http://schemas.microsoft.com/office/drawing/2010/main"/>
              </a:ext>
            </a:extLst>
          </p:spPr>
        </p:pic>
        <p:sp>
          <p:nvSpPr>
            <p:cNvPr id="10" name="Ovál 9"/>
            <p:cNvSpPr/>
            <p:nvPr/>
          </p:nvSpPr>
          <p:spPr>
            <a:xfrm>
              <a:off x="5921449" y="4020294"/>
              <a:ext cx="136815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2809250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124744"/>
            <a:ext cx="8229600" cy="924024"/>
          </a:xfrm>
        </p:spPr>
        <p:txBody>
          <a:bodyPr>
            <a:normAutofit/>
          </a:bodyPr>
          <a:lstStyle/>
          <a:p>
            <a:r>
              <a:rPr lang="cs-CZ" sz="4000" dirty="0" smtClean="0">
                <a:latin typeface="Arial" panose="020B0604020202020204" pitchFamily="34" charset="0"/>
                <a:cs typeface="Arial" panose="020B0604020202020204" pitchFamily="34" charset="0"/>
              </a:rPr>
              <a:t>Chyby v rozpočtu</a:t>
            </a:r>
            <a:endParaRPr lang="cs-CZ" sz="4000"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251520" y="2132856"/>
            <a:ext cx="8445624" cy="4608512"/>
          </a:xfrm>
        </p:spPr>
        <p:txBody>
          <a:bodyPr>
            <a:noAutofit/>
          </a:bodyPr>
          <a:lstStyle/>
          <a:p>
            <a:pPr algn="just"/>
            <a:r>
              <a:rPr lang="cs-CZ" sz="2400" dirty="0" smtClean="0">
                <a:latin typeface="Arial" panose="020B0604020202020204" pitchFamily="34" charset="0"/>
                <a:cs typeface="Arial" panose="020B0604020202020204" pitchFamily="34" charset="0"/>
              </a:rPr>
              <a:t>Chybné výpočty mezd, platů a odměn a dále pak zákonných odvodů a ostatních sociálních nákladů – viz. Návod k vyplnění rozpočtu (+ odpolední část) </a:t>
            </a:r>
          </a:p>
          <a:p>
            <a:pPr algn="just"/>
            <a:r>
              <a:rPr lang="cs-CZ" sz="2400" dirty="0" smtClean="0">
                <a:latin typeface="Arial" panose="020B0604020202020204" pitchFamily="34" charset="0"/>
                <a:cs typeface="Arial" panose="020B0604020202020204" pitchFamily="34" charset="0"/>
              </a:rPr>
              <a:t>Pokud budou uplatňovány zákonné odvody na zaměstnance na DPP/DPČ je nutné na to v části 3.3. upozornit</a:t>
            </a:r>
          </a:p>
          <a:p>
            <a:pPr marL="0" indent="0" algn="just">
              <a:buNone/>
            </a:pPr>
            <a:endParaRPr lang="cs-CZ" sz="2400" dirty="0" smtClean="0">
              <a:latin typeface="Arial" panose="020B0604020202020204" pitchFamily="34" charset="0"/>
              <a:cs typeface="Arial" panose="020B0604020202020204" pitchFamily="34" charset="0"/>
            </a:endParaRPr>
          </a:p>
          <a:p>
            <a:pPr algn="just"/>
            <a:endParaRPr lang="cs-CZ" sz="2600" dirty="0" smtClean="0">
              <a:latin typeface="Arial" panose="020B0604020202020204" pitchFamily="34" charset="0"/>
              <a:cs typeface="Arial" panose="020B0604020202020204" pitchFamily="34"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pic>
        <p:nvPicPr>
          <p:cNvPr id="11" name="Obrázek 10"/>
          <p:cNvPicPr/>
          <p:nvPr/>
        </p:nvPicPr>
        <p:blipFill rotWithShape="1">
          <a:blip r:embed="rId4"/>
          <a:srcRect l="34963" t="34274" r="33591" b="55764"/>
          <a:stretch/>
        </p:blipFill>
        <p:spPr bwMode="auto">
          <a:xfrm>
            <a:off x="818019" y="4605311"/>
            <a:ext cx="7868781" cy="1751831"/>
          </a:xfrm>
          <a:prstGeom prst="rect">
            <a:avLst/>
          </a:prstGeom>
          <a:ln>
            <a:noFill/>
          </a:ln>
          <a:extLst>
            <a:ext uri="{53640926-AAD7-44D8-BBD7-CCE9431645EC}">
              <a14:shadowObscured xmlns:a14="http://schemas.microsoft.com/office/drawing/2010/main"/>
            </a:ext>
          </a:extLst>
        </p:spPr>
      </p:pic>
      <p:sp>
        <p:nvSpPr>
          <p:cNvPr id="13" name="Ovál 12"/>
          <p:cNvSpPr/>
          <p:nvPr/>
        </p:nvSpPr>
        <p:spPr>
          <a:xfrm>
            <a:off x="7308304" y="5794415"/>
            <a:ext cx="1316053" cy="52769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rgbClr val="FF0000"/>
                </a:solidFill>
              </a:ln>
              <a:noFill/>
            </a:endParaRPr>
          </a:p>
        </p:txBody>
      </p:sp>
    </p:spTree>
    <p:extLst>
      <p:ext uri="{BB962C8B-B14F-4D97-AF65-F5344CB8AC3E}">
        <p14:creationId xmlns:p14="http://schemas.microsoft.com/office/powerpoint/2010/main" val="24178020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739" t="20377" r="32956" b="46703"/>
          <a:stretch/>
        </p:blipFill>
        <p:spPr bwMode="auto">
          <a:xfrm>
            <a:off x="463974" y="1495259"/>
            <a:ext cx="4781818" cy="3744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Nadpis 1"/>
          <p:cNvSpPr txBox="1">
            <a:spLocks/>
          </p:cNvSpPr>
          <p:nvPr/>
        </p:nvSpPr>
        <p:spPr>
          <a:xfrm>
            <a:off x="539552"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pic>
        <p:nvPicPr>
          <p:cNvPr id="6" name="Picture 1" descr="http://intranet.vlada.cz/intranet/rs.nsf/4ce5752983d4f6b7c1256e58007a6b8e/613a55332fb78e12c1257d4e0047c5b7/Body/39.2E4E?OpenElement&amp;FieldElemForma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736600"/>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p:nvPr/>
        </p:nvPicPr>
        <p:blipFill rotWithShape="1">
          <a:blip r:embed="rId5">
            <a:extLst>
              <a:ext uri="{28A0092B-C50C-407E-A947-70E740481C1C}">
                <a14:useLocalDpi xmlns:a14="http://schemas.microsoft.com/office/drawing/2010/main" val="0"/>
              </a:ext>
            </a:extLst>
          </a:blip>
          <a:srcRect l="27209" t="52633" r="36481" b="7879"/>
          <a:stretch/>
        </p:blipFill>
        <p:spPr bwMode="auto">
          <a:xfrm>
            <a:off x="5116379" y="3789040"/>
            <a:ext cx="3652773" cy="2877820"/>
          </a:xfrm>
          <a:prstGeom prst="rect">
            <a:avLst/>
          </a:prstGeom>
          <a:noFill/>
          <a:ln>
            <a:noFill/>
          </a:ln>
          <a:extLst>
            <a:ext uri="{53640926-AAD7-44D8-BBD7-CCE9431645EC}">
              <a14:shadowObscured xmlns:a14="http://schemas.microsoft.com/office/drawing/2010/main"/>
            </a:ext>
          </a:extLst>
        </p:spPr>
      </p:pic>
      <p:cxnSp>
        <p:nvCxnSpPr>
          <p:cNvPr id="10" name="Přímá spojnice se šipkou 9"/>
          <p:cNvCxnSpPr/>
          <p:nvPr/>
        </p:nvCxnSpPr>
        <p:spPr>
          <a:xfrm>
            <a:off x="3491880" y="2784619"/>
            <a:ext cx="3707597" cy="12238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2229610" y="3797424"/>
            <a:ext cx="4176464"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Ovál 15"/>
          <p:cNvSpPr/>
          <p:nvPr/>
        </p:nvSpPr>
        <p:spPr>
          <a:xfrm>
            <a:off x="1403648" y="2485268"/>
            <a:ext cx="792088"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vál 18"/>
          <p:cNvSpPr/>
          <p:nvPr/>
        </p:nvSpPr>
        <p:spPr>
          <a:xfrm>
            <a:off x="2572490" y="2496587"/>
            <a:ext cx="77537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rgbClr val="FF0000"/>
                </a:solidFill>
              </a:ln>
              <a:noFill/>
            </a:endParaRPr>
          </a:p>
        </p:txBody>
      </p:sp>
      <p:sp>
        <p:nvSpPr>
          <p:cNvPr id="20" name="Ovál 19"/>
          <p:cNvSpPr/>
          <p:nvPr/>
        </p:nvSpPr>
        <p:spPr>
          <a:xfrm>
            <a:off x="2605634" y="3489651"/>
            <a:ext cx="74223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rgbClr val="FF0000"/>
                </a:solidFill>
              </a:ln>
              <a:noFill/>
            </a:endParaRPr>
          </a:p>
        </p:txBody>
      </p:sp>
      <p:cxnSp>
        <p:nvCxnSpPr>
          <p:cNvPr id="22" name="Přímá spojnice se šipkou 21"/>
          <p:cNvCxnSpPr/>
          <p:nvPr/>
        </p:nvCxnSpPr>
        <p:spPr>
          <a:xfrm>
            <a:off x="3563888" y="3633667"/>
            <a:ext cx="3631654" cy="37475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Ovál 26"/>
          <p:cNvSpPr/>
          <p:nvPr/>
        </p:nvSpPr>
        <p:spPr>
          <a:xfrm>
            <a:off x="1403648" y="3501008"/>
            <a:ext cx="792088"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8" name="Přímá spojnice se šipkou 27"/>
          <p:cNvCxnSpPr/>
          <p:nvPr/>
        </p:nvCxnSpPr>
        <p:spPr>
          <a:xfrm>
            <a:off x="2137400" y="2831516"/>
            <a:ext cx="4248472" cy="13389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3" name="Ovál 32"/>
          <p:cNvSpPr/>
          <p:nvPr/>
        </p:nvSpPr>
        <p:spPr>
          <a:xfrm>
            <a:off x="1331640" y="4911872"/>
            <a:ext cx="792088"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4" name="Přímá spojnice se šipkou 33"/>
          <p:cNvCxnSpPr/>
          <p:nvPr/>
        </p:nvCxnSpPr>
        <p:spPr>
          <a:xfrm flipV="1">
            <a:off x="2123728" y="4825871"/>
            <a:ext cx="4210338" cy="86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Ovál 36"/>
          <p:cNvSpPr/>
          <p:nvPr/>
        </p:nvSpPr>
        <p:spPr>
          <a:xfrm>
            <a:off x="2483768" y="4951642"/>
            <a:ext cx="74223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rgbClr val="FF0000"/>
                </a:solidFill>
              </a:ln>
              <a:noFill/>
            </a:endParaRPr>
          </a:p>
        </p:txBody>
      </p:sp>
      <p:cxnSp>
        <p:nvCxnSpPr>
          <p:cNvPr id="38" name="Přímá spojnice se šipkou 37"/>
          <p:cNvCxnSpPr/>
          <p:nvPr/>
        </p:nvCxnSpPr>
        <p:spPr>
          <a:xfrm flipV="1">
            <a:off x="3299143" y="4951642"/>
            <a:ext cx="3721129"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Ovál 39"/>
          <p:cNvSpPr/>
          <p:nvPr/>
        </p:nvSpPr>
        <p:spPr>
          <a:xfrm>
            <a:off x="6300193" y="4653136"/>
            <a:ext cx="792087" cy="44252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rgbClr val="FF0000"/>
                </a:solidFill>
              </a:ln>
              <a:noFill/>
            </a:endParaRPr>
          </a:p>
        </p:txBody>
      </p:sp>
      <p:sp>
        <p:nvSpPr>
          <p:cNvPr id="36" name="TextovéPole 35"/>
          <p:cNvSpPr txBox="1"/>
          <p:nvPr/>
        </p:nvSpPr>
        <p:spPr>
          <a:xfrm>
            <a:off x="971600" y="5517232"/>
            <a:ext cx="3888432" cy="923330"/>
          </a:xfrm>
          <a:prstGeom prst="rect">
            <a:avLst/>
          </a:prstGeom>
          <a:noFill/>
        </p:spPr>
        <p:txBody>
          <a:bodyPr wrap="square" rtlCol="0">
            <a:spAutoFit/>
          </a:bodyPr>
          <a:lstStyle/>
          <a:p>
            <a:r>
              <a:rPr lang="cs-CZ" dirty="0" smtClean="0"/>
              <a:t>Položka OON (DPČ/DPP) – Rozpočet celého projektu je editovatelná pro případ zahrnutí práce dobrovolníků</a:t>
            </a:r>
            <a:endParaRPr lang="cs-CZ" dirty="0"/>
          </a:p>
        </p:txBody>
      </p:sp>
      <p:sp>
        <p:nvSpPr>
          <p:cNvPr id="39" name="Obdélník 38"/>
          <p:cNvSpPr/>
          <p:nvPr/>
        </p:nvSpPr>
        <p:spPr>
          <a:xfrm>
            <a:off x="971600" y="5517232"/>
            <a:ext cx="3456384" cy="92333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07990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9603" y="1061864"/>
            <a:ext cx="8229600" cy="1143000"/>
          </a:xfrm>
        </p:spPr>
        <p:txBody>
          <a:bodyPr>
            <a:normAutofit/>
          </a:bodyPr>
          <a:lstStyle/>
          <a:p>
            <a:r>
              <a:rPr lang="cs-CZ" sz="4000" dirty="0" smtClean="0">
                <a:latin typeface="Arial" panose="020B0604020202020204" pitchFamily="34" charset="0"/>
                <a:cs typeface="Arial" panose="020B0604020202020204" pitchFamily="34" charset="0"/>
              </a:rPr>
              <a:t>Úprava rozpočtu při realizaci </a:t>
            </a:r>
            <a:endParaRPr lang="cs-CZ" sz="4000"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2132856"/>
            <a:ext cx="8239944" cy="4824536"/>
          </a:xfrm>
        </p:spPr>
        <p:txBody>
          <a:bodyPr>
            <a:noAutofit/>
          </a:bodyPr>
          <a:lstStyle/>
          <a:p>
            <a:pPr algn="just"/>
            <a:r>
              <a:rPr lang="cs-CZ" sz="2000" dirty="0" smtClean="0">
                <a:latin typeface="Arial" panose="020B0604020202020204" pitchFamily="34" charset="0"/>
                <a:cs typeface="Arial" panose="020B0604020202020204" pitchFamily="34" charset="0"/>
              </a:rPr>
              <a:t>Při </a:t>
            </a:r>
            <a:r>
              <a:rPr lang="cs-CZ" sz="2000" dirty="0">
                <a:latin typeface="Arial" panose="020B0604020202020204" pitchFamily="34" charset="0"/>
                <a:cs typeface="Arial" panose="020B0604020202020204" pitchFamily="34" charset="0"/>
              </a:rPr>
              <a:t>realizaci projektu mohou být </a:t>
            </a:r>
            <a:r>
              <a:rPr lang="cs-CZ" sz="2000" b="1" dirty="0" smtClean="0">
                <a:solidFill>
                  <a:srgbClr val="FF0000"/>
                </a:solidFill>
                <a:latin typeface="Arial" panose="020B0604020202020204" pitchFamily="34" charset="0"/>
                <a:cs typeface="Arial" panose="020B0604020202020204" pitchFamily="34" charset="0"/>
              </a:rPr>
              <a:t>jednotlivé položky rozpočtu </a:t>
            </a:r>
            <a:r>
              <a:rPr lang="cs-CZ" sz="2000" b="1" dirty="0">
                <a:solidFill>
                  <a:srgbClr val="FF0000"/>
                </a:solidFill>
                <a:latin typeface="Arial" panose="020B0604020202020204" pitchFamily="34" charset="0"/>
                <a:cs typeface="Arial" panose="020B0604020202020204" pitchFamily="34" charset="0"/>
              </a:rPr>
              <a:t>dotace překročeny v rozpětí do 20 %, </a:t>
            </a:r>
            <a:r>
              <a:rPr lang="cs-CZ" sz="2000" dirty="0">
                <a:latin typeface="Arial" panose="020B0604020202020204" pitchFamily="34" charset="0"/>
                <a:cs typeface="Arial" panose="020B0604020202020204" pitchFamily="34" charset="0"/>
              </a:rPr>
              <a:t>a to při nezměněné výši poskytnuté dotace a za </a:t>
            </a:r>
            <a:r>
              <a:rPr lang="cs-CZ" sz="2000" dirty="0" smtClean="0">
                <a:latin typeface="Arial" panose="020B0604020202020204" pitchFamily="34" charset="0"/>
                <a:cs typeface="Arial" panose="020B0604020202020204" pitchFamily="34" charset="0"/>
              </a:rPr>
              <a:t>předpokladu, že je </a:t>
            </a:r>
            <a:r>
              <a:rPr lang="cs-CZ" sz="2000" dirty="0">
                <a:latin typeface="Arial" panose="020B0604020202020204" pitchFamily="34" charset="0"/>
                <a:cs typeface="Arial" panose="020B0604020202020204" pitchFamily="34" charset="0"/>
              </a:rPr>
              <a:t>jiná </a:t>
            </a:r>
            <a:r>
              <a:rPr lang="cs-CZ" sz="2000" dirty="0" smtClean="0">
                <a:latin typeface="Arial" panose="020B0604020202020204" pitchFamily="34" charset="0"/>
                <a:cs typeface="Arial" panose="020B0604020202020204" pitchFamily="34" charset="0"/>
              </a:rPr>
              <a:t>položka, </a:t>
            </a:r>
            <a:r>
              <a:rPr lang="cs-CZ" sz="2000" dirty="0">
                <a:latin typeface="Arial" panose="020B0604020202020204" pitchFamily="34" charset="0"/>
                <a:cs typeface="Arial" panose="020B0604020202020204" pitchFamily="34" charset="0"/>
              </a:rPr>
              <a:t>popřípadě </a:t>
            </a:r>
            <a:r>
              <a:rPr lang="cs-CZ" sz="2000" dirty="0" smtClean="0">
                <a:latin typeface="Arial" panose="020B0604020202020204" pitchFamily="34" charset="0"/>
                <a:cs typeface="Arial" panose="020B0604020202020204" pitchFamily="34" charset="0"/>
              </a:rPr>
              <a:t>jiné položky, uspořeny. </a:t>
            </a:r>
            <a:r>
              <a:rPr lang="cs-CZ" sz="2000" b="1" dirty="0" smtClean="0">
                <a:solidFill>
                  <a:srgbClr val="FF0000"/>
                </a:solidFill>
                <a:latin typeface="Arial" panose="020B0604020202020204" pitchFamily="34" charset="0"/>
                <a:cs typeface="Arial" panose="020B0604020202020204" pitchFamily="34" charset="0"/>
              </a:rPr>
              <a:t>Položky, </a:t>
            </a:r>
            <a:r>
              <a:rPr lang="cs-CZ" sz="2000" b="1" dirty="0" smtClean="0">
                <a:latin typeface="Arial" panose="020B0604020202020204" pitchFamily="34" charset="0"/>
                <a:cs typeface="Arial" panose="020B0604020202020204" pitchFamily="34" charset="0"/>
              </a:rPr>
              <a:t>nikoliv skupiny položek!!!</a:t>
            </a:r>
            <a:r>
              <a:rPr lang="cs-CZ" sz="2000" b="1" dirty="0" smtClean="0">
                <a:solidFill>
                  <a:srgbClr val="FF0000"/>
                </a:solidFill>
                <a:latin typeface="Arial" panose="020B0604020202020204" pitchFamily="34" charset="0"/>
                <a:cs typeface="Arial" panose="020B0604020202020204" pitchFamily="34" charset="0"/>
              </a:rPr>
              <a:t>       	informovat o přesunech v závěrečné zprávě!</a:t>
            </a:r>
          </a:p>
          <a:p>
            <a:pPr algn="just"/>
            <a:r>
              <a:rPr lang="cs-CZ" altLang="cs-CZ" sz="2000" dirty="0">
                <a:latin typeface="Arial" panose="020B0604020202020204" pitchFamily="34" charset="0"/>
                <a:cs typeface="Arial" panose="020B0604020202020204" pitchFamily="34" charset="0"/>
              </a:rPr>
              <a:t>N</a:t>
            </a:r>
            <a:r>
              <a:rPr lang="cs-CZ" altLang="cs-CZ" sz="2000" dirty="0" smtClean="0">
                <a:latin typeface="Arial" panose="020B0604020202020204" pitchFamily="34" charset="0"/>
                <a:cs typeface="Arial" panose="020B0604020202020204" pitchFamily="34" charset="0"/>
              </a:rPr>
              <a:t>utné </a:t>
            </a:r>
            <a:r>
              <a:rPr lang="cs-CZ" altLang="cs-CZ" sz="2000" dirty="0">
                <a:latin typeface="Arial" panose="020B0604020202020204" pitchFamily="34" charset="0"/>
                <a:cs typeface="Arial" panose="020B0604020202020204" pitchFamily="34" charset="0"/>
              </a:rPr>
              <a:t>zachovat strukturu konečné podoby schváleného </a:t>
            </a:r>
            <a:r>
              <a:rPr lang="cs-CZ" altLang="cs-CZ" sz="2000" dirty="0" smtClean="0">
                <a:latin typeface="Arial" panose="020B0604020202020204" pitchFamily="34" charset="0"/>
                <a:cs typeface="Arial" panose="020B0604020202020204" pitchFamily="34" charset="0"/>
              </a:rPr>
              <a:t>rozpočtu, tzn. nedoplnit nové, neschválené náklady a nepoužít položku s původně nulovou hodnotou</a:t>
            </a:r>
          </a:p>
          <a:p>
            <a:pPr algn="just"/>
            <a:r>
              <a:rPr lang="cs-CZ" altLang="cs-CZ" sz="2000" b="1" dirty="0" smtClean="0">
                <a:solidFill>
                  <a:srgbClr val="FF0000"/>
                </a:solidFill>
                <a:latin typeface="Arial" panose="020B0604020202020204" pitchFamily="34" charset="0"/>
                <a:cs typeface="Arial" panose="020B0604020202020204" pitchFamily="34" charset="0"/>
              </a:rPr>
              <a:t>!VÝJIMKA! </a:t>
            </a:r>
            <a:r>
              <a:rPr lang="cs-CZ" altLang="cs-CZ" sz="2000" dirty="0" smtClean="0">
                <a:latin typeface="Arial" panose="020B0604020202020204" pitchFamily="34" charset="0"/>
                <a:cs typeface="Arial" panose="020B0604020202020204" pitchFamily="34" charset="0"/>
              </a:rPr>
              <a:t>skupina </a:t>
            </a:r>
            <a:r>
              <a:rPr lang="cs-CZ" altLang="cs-CZ" sz="2000" dirty="0">
                <a:latin typeface="Arial" panose="020B0604020202020204" pitchFamily="34" charset="0"/>
                <a:cs typeface="Arial" panose="020B0604020202020204" pitchFamily="34" charset="0"/>
              </a:rPr>
              <a:t>položek Osobní náklady </a:t>
            </a:r>
            <a:r>
              <a:rPr lang="cs-CZ" altLang="cs-CZ" sz="2000" dirty="0" smtClean="0">
                <a:latin typeface="Arial" panose="020B0604020202020204" pitchFamily="34" charset="0"/>
                <a:cs typeface="Arial" panose="020B0604020202020204" pitchFamily="34" charset="0"/>
              </a:rPr>
              <a:t>celkem – možné přesouvat </a:t>
            </a:r>
            <a:r>
              <a:rPr lang="cs-CZ" altLang="cs-CZ" sz="2000" dirty="0">
                <a:latin typeface="Arial" panose="020B0604020202020204" pitchFamily="34" charset="0"/>
                <a:cs typeface="Arial" panose="020B0604020202020204" pitchFamily="34" charset="0"/>
              </a:rPr>
              <a:t>prostředky mezi jednotlivými položkami nebo použít položku s původně nulovou hodnotou, avšak v součtu nesmí být skupina položek Osobní náklady celkem navýšena o více jak 20 </a:t>
            </a:r>
            <a:r>
              <a:rPr lang="cs-CZ" altLang="cs-CZ" sz="2000" dirty="0" smtClean="0">
                <a:latin typeface="Arial" panose="020B0604020202020204" pitchFamily="34" charset="0"/>
                <a:cs typeface="Arial" panose="020B0604020202020204" pitchFamily="34" charset="0"/>
              </a:rPr>
              <a:t>%</a:t>
            </a:r>
          </a:p>
          <a:p>
            <a:pPr algn="just"/>
            <a:r>
              <a:rPr lang="cs-CZ" sz="2000" dirty="0" smtClean="0">
                <a:latin typeface="Arial" panose="020B0604020202020204" pitchFamily="34" charset="0"/>
                <a:cs typeface="Arial" panose="020B0604020202020204" pitchFamily="34" charset="0"/>
              </a:rPr>
              <a:t>Pokud si nejste jisti, konzultujte přesuny s dotačním pracovníkem!</a:t>
            </a:r>
          </a:p>
          <a:p>
            <a:pPr marL="0" indent="0">
              <a:buNone/>
            </a:pPr>
            <a:endParaRPr lang="cs-CZ" sz="3000" dirty="0" smtClean="0">
              <a:latin typeface="Arial" panose="020B0604020202020204" pitchFamily="34" charset="0"/>
              <a:cs typeface="Arial" panose="020B0604020202020204" pitchFamily="34"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cxnSp>
        <p:nvCxnSpPr>
          <p:cNvPr id="6" name="Přímá spojnice se šipkou 5"/>
          <p:cNvCxnSpPr/>
          <p:nvPr/>
        </p:nvCxnSpPr>
        <p:spPr>
          <a:xfrm>
            <a:off x="899592" y="3559994"/>
            <a:ext cx="50405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1022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396" y="1196752"/>
            <a:ext cx="6912768" cy="5468309"/>
          </a:xfrm>
          <a:prstGeom prst="rect">
            <a:avLst/>
          </a:prstGeom>
        </p:spPr>
      </p:pic>
      <p:sp>
        <p:nvSpPr>
          <p:cNvPr id="5"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rgbClr val="1F497D"/>
                </a:solidFill>
                <a:latin typeface="Cambria" panose="02040503050406030204" pitchFamily="18" charset="0"/>
              </a:rPr>
              <a:t>Úřad vlády České republiky</a:t>
            </a:r>
            <a:r>
              <a:rPr lang="cs-CZ" sz="2800" dirty="0" smtClean="0">
                <a:solidFill>
                  <a:prstClr val="white">
                    <a:lumMod val="50000"/>
                  </a:prstClr>
                </a:solidFill>
                <a:latin typeface="Cambria" panose="02040503050406030204" pitchFamily="18" charset="0"/>
              </a:rPr>
              <a:t/>
            </a:r>
            <a:br>
              <a:rPr lang="cs-CZ" sz="2800" dirty="0" smtClean="0">
                <a:solidFill>
                  <a:prstClr val="white">
                    <a:lumMod val="50000"/>
                  </a:prstClr>
                </a:solidFill>
                <a:latin typeface="Cambria" panose="02040503050406030204" pitchFamily="18" charset="0"/>
              </a:rPr>
            </a:br>
            <a:r>
              <a:rPr lang="cs-CZ" sz="1400" dirty="0" smtClean="0">
                <a:solidFill>
                  <a:srgbClr val="1F497D"/>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rgbClr val="1F497D"/>
              </a:solidFill>
              <a:latin typeface="Cambria" panose="02040503050406030204" pitchFamily="18" charset="0"/>
            </a:endParaRPr>
          </a:p>
        </p:txBody>
      </p:sp>
      <p:pic>
        <p:nvPicPr>
          <p:cNvPr id="7" name="Picture 1" descr="http://intranet.vlada.cz/intranet/rs.nsf/4ce5752983d4f6b7c1256e58007a6b8e/613a55332fb78e12c1257d4e0047c5b7/Body/39.2E4E?OpenElement&amp;FieldElemForma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délník 7"/>
          <p:cNvSpPr/>
          <p:nvPr/>
        </p:nvSpPr>
        <p:spPr>
          <a:xfrm>
            <a:off x="1141556" y="1772816"/>
            <a:ext cx="6876907" cy="216024"/>
          </a:xfrm>
          <a:prstGeom prst="rect">
            <a:avLst/>
          </a:prstGeom>
          <a:solidFill>
            <a:schemeClr val="accent2">
              <a:lumMod val="20000"/>
              <a:lumOff val="80000"/>
              <a:alpha val="3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1144017" y="5085184"/>
            <a:ext cx="6874446" cy="86409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1144016" y="1556792"/>
            <a:ext cx="6874447" cy="216024"/>
          </a:xfrm>
          <a:prstGeom prst="rect">
            <a:avLst/>
          </a:prstGeom>
          <a:solidFill>
            <a:schemeClr val="accent2">
              <a:lumMod val="20000"/>
              <a:lumOff val="80000"/>
              <a:alpha val="3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1144018" y="4038918"/>
            <a:ext cx="6874446" cy="216024"/>
          </a:xfrm>
          <a:prstGeom prst="rect">
            <a:avLst/>
          </a:prstGeom>
          <a:solidFill>
            <a:schemeClr val="accent2">
              <a:lumMod val="20000"/>
              <a:lumOff val="80000"/>
              <a:alpha val="3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p:cNvSpPr/>
          <p:nvPr/>
        </p:nvSpPr>
        <p:spPr>
          <a:xfrm>
            <a:off x="1144018" y="3822894"/>
            <a:ext cx="6874446" cy="216024"/>
          </a:xfrm>
          <a:prstGeom prst="rect">
            <a:avLst/>
          </a:prstGeom>
          <a:solidFill>
            <a:schemeClr val="accent2">
              <a:lumMod val="20000"/>
              <a:lumOff val="80000"/>
              <a:alpha val="3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1144018" y="3645024"/>
            <a:ext cx="6874446" cy="216024"/>
          </a:xfrm>
          <a:prstGeom prst="rect">
            <a:avLst/>
          </a:prstGeom>
          <a:solidFill>
            <a:schemeClr val="accent2">
              <a:lumMod val="20000"/>
              <a:lumOff val="80000"/>
              <a:alpha val="3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1157984" y="2204864"/>
            <a:ext cx="6860479" cy="216024"/>
          </a:xfrm>
          <a:prstGeom prst="rect">
            <a:avLst/>
          </a:prstGeom>
          <a:solidFill>
            <a:schemeClr val="accent2">
              <a:lumMod val="20000"/>
              <a:lumOff val="80000"/>
              <a:alpha val="3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p:cNvSpPr/>
          <p:nvPr/>
        </p:nvSpPr>
        <p:spPr>
          <a:xfrm>
            <a:off x="1150926" y="2636912"/>
            <a:ext cx="6867538" cy="216024"/>
          </a:xfrm>
          <a:prstGeom prst="rect">
            <a:avLst/>
          </a:prstGeom>
          <a:solidFill>
            <a:schemeClr val="accent2">
              <a:lumMod val="20000"/>
              <a:lumOff val="80000"/>
              <a:alpha val="3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p:cNvSpPr/>
          <p:nvPr/>
        </p:nvSpPr>
        <p:spPr>
          <a:xfrm>
            <a:off x="1144018" y="2996952"/>
            <a:ext cx="6874446" cy="216024"/>
          </a:xfrm>
          <a:prstGeom prst="rect">
            <a:avLst/>
          </a:prstGeom>
          <a:solidFill>
            <a:schemeClr val="accent2">
              <a:lumMod val="20000"/>
              <a:lumOff val="80000"/>
              <a:alpha val="3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p:cNvSpPr/>
          <p:nvPr/>
        </p:nvSpPr>
        <p:spPr>
          <a:xfrm>
            <a:off x="1144018" y="3212976"/>
            <a:ext cx="6874446" cy="216024"/>
          </a:xfrm>
          <a:prstGeom prst="rect">
            <a:avLst/>
          </a:prstGeom>
          <a:solidFill>
            <a:schemeClr val="accent2">
              <a:lumMod val="20000"/>
              <a:lumOff val="80000"/>
              <a:alpha val="3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p:cNvSpPr/>
          <p:nvPr/>
        </p:nvSpPr>
        <p:spPr>
          <a:xfrm>
            <a:off x="1141556" y="4470966"/>
            <a:ext cx="6876908" cy="216024"/>
          </a:xfrm>
          <a:prstGeom prst="rect">
            <a:avLst/>
          </a:prstGeom>
          <a:solidFill>
            <a:schemeClr val="accent2">
              <a:lumMod val="20000"/>
              <a:lumOff val="80000"/>
              <a:alpha val="3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bdélník 22"/>
          <p:cNvSpPr/>
          <p:nvPr/>
        </p:nvSpPr>
        <p:spPr>
          <a:xfrm>
            <a:off x="1150925" y="4254942"/>
            <a:ext cx="6867539" cy="216024"/>
          </a:xfrm>
          <a:prstGeom prst="rect">
            <a:avLst/>
          </a:prstGeom>
          <a:solidFill>
            <a:schemeClr val="accent2">
              <a:lumMod val="20000"/>
              <a:lumOff val="80000"/>
              <a:alpha val="3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158348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426194"/>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adpis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259632"/>
            <a:ext cx="4504304" cy="5600288"/>
          </a:xfrm>
          <a:prstGeom prst="rect">
            <a:avLst/>
          </a:prstGeom>
        </p:spPr>
      </p:pic>
      <p:cxnSp>
        <p:nvCxnSpPr>
          <p:cNvPr id="7" name="Přímá spojnice se šipkou 6"/>
          <p:cNvCxnSpPr/>
          <p:nvPr/>
        </p:nvCxnSpPr>
        <p:spPr>
          <a:xfrm flipH="1">
            <a:off x="2766120" y="2996952"/>
            <a:ext cx="2093912" cy="1062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379486" y="955140"/>
            <a:ext cx="3826768" cy="369332"/>
          </a:xfrm>
          <a:prstGeom prst="rect">
            <a:avLst/>
          </a:prstGeom>
          <a:noFill/>
        </p:spPr>
        <p:txBody>
          <a:bodyPr wrap="square" rtlCol="0">
            <a:spAutoFit/>
          </a:bodyPr>
          <a:lstStyle/>
          <a:p>
            <a:pPr algn="ctr"/>
            <a:r>
              <a:rPr lang="cs-CZ" dirty="0" smtClean="0"/>
              <a:t>Původní rozpočet</a:t>
            </a:r>
            <a:endParaRPr lang="cs-CZ" dirty="0"/>
          </a:p>
        </p:txBody>
      </p:sp>
      <p:sp>
        <p:nvSpPr>
          <p:cNvPr id="12" name="TextovéPole 11"/>
          <p:cNvSpPr txBox="1"/>
          <p:nvPr/>
        </p:nvSpPr>
        <p:spPr>
          <a:xfrm>
            <a:off x="4788024" y="2204864"/>
            <a:ext cx="4182496" cy="2862322"/>
          </a:xfrm>
          <a:prstGeom prst="rect">
            <a:avLst/>
          </a:prstGeom>
          <a:noFill/>
        </p:spPr>
        <p:txBody>
          <a:bodyPr wrap="square" rtlCol="0">
            <a:spAutoFit/>
          </a:bodyPr>
          <a:lstStyle/>
          <a:p>
            <a:pPr marL="285750" indent="-285750">
              <a:buFont typeface="Arial" panose="020B0604020202020204" pitchFamily="34" charset="0"/>
              <a:buChar char="•"/>
            </a:pPr>
            <a:r>
              <a:rPr lang="cs-CZ" b="1" dirty="0" smtClean="0">
                <a:latin typeface="Arial" panose="020B0604020202020204" pitchFamily="34" charset="0"/>
                <a:cs typeface="Arial" panose="020B0604020202020204" pitchFamily="34" charset="0"/>
              </a:rPr>
              <a:t>Max. navýšení jednotlivých položek o max. 20%!</a:t>
            </a:r>
          </a:p>
          <a:p>
            <a:pPr marL="285750" indent="-285750">
              <a:buFont typeface="Arial" panose="020B0604020202020204" pitchFamily="34" charset="0"/>
              <a:buChar char="•"/>
            </a:pPr>
            <a:r>
              <a:rPr lang="cs-CZ" dirty="0" smtClean="0">
                <a:latin typeface="Arial" panose="020B0604020202020204" pitchFamily="34" charset="0"/>
                <a:cs typeface="Arial" panose="020B0604020202020204" pitchFamily="34" charset="0"/>
              </a:rPr>
              <a:t>Např. Cestovné tuzemské o 20 %:</a:t>
            </a:r>
          </a:p>
          <a:p>
            <a:pPr lvl="1"/>
            <a:r>
              <a:rPr lang="cs-CZ" dirty="0" smtClean="0">
                <a:latin typeface="Arial" panose="020B0604020202020204" pitchFamily="34" charset="0"/>
                <a:cs typeface="Arial" panose="020B0604020202020204" pitchFamily="34" charset="0"/>
              </a:rPr>
              <a:t>2 000 Kč + 400 Kč (2 000 Kč x 0,2) = </a:t>
            </a:r>
            <a:r>
              <a:rPr lang="cs-CZ" b="1" dirty="0" smtClean="0">
                <a:latin typeface="Arial" panose="020B0604020202020204" pitchFamily="34" charset="0"/>
                <a:cs typeface="Arial" panose="020B0604020202020204" pitchFamily="34" charset="0"/>
              </a:rPr>
              <a:t>2 400 Kč (nová částka položky)</a:t>
            </a:r>
          </a:p>
          <a:p>
            <a:pPr marL="285750" indent="-285750">
              <a:buFont typeface="Arial" panose="020B0604020202020204" pitchFamily="34" charset="0"/>
              <a:buChar char="•"/>
            </a:pPr>
            <a:r>
              <a:rPr lang="cs-CZ" b="1" dirty="0" smtClean="0">
                <a:latin typeface="Arial" panose="020B0604020202020204" pitchFamily="34" charset="0"/>
                <a:cs typeface="Arial" panose="020B0604020202020204" pitchFamily="34" charset="0"/>
              </a:rPr>
              <a:t>ZÁROVEŇ snížíte jinou položku o stejnou částku</a:t>
            </a:r>
          </a:p>
          <a:p>
            <a:pPr marL="285750" indent="-285750">
              <a:buFont typeface="Arial" panose="020B0604020202020204" pitchFamily="34" charset="0"/>
              <a:buChar char="•"/>
            </a:pPr>
            <a:r>
              <a:rPr lang="cs-CZ" dirty="0" smtClean="0">
                <a:latin typeface="Arial" panose="020B0604020202020204" pitchFamily="34" charset="0"/>
                <a:cs typeface="Arial" panose="020B0604020202020204" pitchFamily="34" charset="0"/>
              </a:rPr>
              <a:t>Např.</a:t>
            </a:r>
            <a:r>
              <a:rPr lang="cs-CZ" b="1" dirty="0" smtClean="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Školení a kurzy o </a:t>
            </a:r>
            <a:r>
              <a:rPr lang="cs-CZ" dirty="0">
                <a:latin typeface="Arial" panose="020B0604020202020204" pitchFamily="34" charset="0"/>
                <a:cs typeface="Arial" panose="020B0604020202020204" pitchFamily="34" charset="0"/>
              </a:rPr>
              <a:t>400 </a:t>
            </a:r>
            <a:r>
              <a:rPr lang="cs-CZ" dirty="0" smtClean="0">
                <a:latin typeface="Arial" panose="020B0604020202020204" pitchFamily="34" charset="0"/>
                <a:cs typeface="Arial" panose="020B0604020202020204" pitchFamily="34" charset="0"/>
              </a:rPr>
              <a:t>Kč:</a:t>
            </a:r>
          </a:p>
          <a:p>
            <a:pPr lvl="1"/>
            <a:r>
              <a:rPr lang="cs-CZ" dirty="0" smtClean="0">
                <a:latin typeface="Arial" panose="020B0604020202020204" pitchFamily="34" charset="0"/>
                <a:cs typeface="Arial" panose="020B0604020202020204" pitchFamily="34" charset="0"/>
              </a:rPr>
              <a:t>1 000 Kč – 400 Kč = </a:t>
            </a:r>
            <a:r>
              <a:rPr lang="cs-CZ" b="1" dirty="0" smtClean="0">
                <a:latin typeface="Arial" panose="020B0604020202020204" pitchFamily="34" charset="0"/>
                <a:cs typeface="Arial" panose="020B0604020202020204" pitchFamily="34" charset="0"/>
              </a:rPr>
              <a:t>600 Kč</a:t>
            </a:r>
          </a:p>
        </p:txBody>
      </p:sp>
      <p:sp>
        <p:nvSpPr>
          <p:cNvPr id="14" name="TextovéPole 13"/>
          <p:cNvSpPr txBox="1"/>
          <p:nvPr/>
        </p:nvSpPr>
        <p:spPr>
          <a:xfrm>
            <a:off x="5220072" y="5301208"/>
            <a:ext cx="3466727" cy="923330"/>
          </a:xfrm>
          <a:prstGeom prst="rect">
            <a:avLst/>
          </a:prstGeom>
          <a:noFill/>
          <a:ln>
            <a:solidFill>
              <a:srgbClr val="FF0000"/>
            </a:solidFill>
          </a:ln>
        </p:spPr>
        <p:txBody>
          <a:bodyPr wrap="square" rtlCol="0">
            <a:spAutoFit/>
          </a:bodyPr>
          <a:lstStyle/>
          <a:p>
            <a:r>
              <a:rPr lang="cs-CZ" dirty="0" smtClean="0"/>
              <a:t>POZOR! Nelze přesunout částku na položku s nulovou hodnotou:</a:t>
            </a:r>
          </a:p>
          <a:p>
            <a:r>
              <a:rPr lang="cs-CZ" strike="sngStrike" dirty="0" smtClean="0"/>
              <a:t>Např. Ostatní služby o 400 Kč</a:t>
            </a:r>
            <a:endParaRPr lang="cs-CZ" strike="sngStrike" dirty="0"/>
          </a:p>
        </p:txBody>
      </p:sp>
      <p:cxnSp>
        <p:nvCxnSpPr>
          <p:cNvPr id="16" name="Přímá spojnice se šipkou 15"/>
          <p:cNvCxnSpPr/>
          <p:nvPr/>
        </p:nvCxnSpPr>
        <p:spPr>
          <a:xfrm flipH="1">
            <a:off x="2766120" y="5762873"/>
            <a:ext cx="2381944" cy="9064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H="1">
            <a:off x="2627784" y="3789040"/>
            <a:ext cx="2376264" cy="2160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081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426194"/>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adpis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sp>
        <p:nvSpPr>
          <p:cNvPr id="7" name="Nadpis 1"/>
          <p:cNvSpPr txBox="1">
            <a:spLocks/>
          </p:cNvSpPr>
          <p:nvPr/>
        </p:nvSpPr>
        <p:spPr>
          <a:xfrm>
            <a:off x="382353" y="1041782"/>
            <a:ext cx="8379294" cy="1008112"/>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3600" dirty="0" smtClean="0">
                <a:latin typeface="Arial" panose="020B0604020202020204" pitchFamily="34" charset="0"/>
                <a:cs typeface="Arial" panose="020B0604020202020204" pitchFamily="34" charset="0"/>
              </a:rPr>
              <a:t>Výjimka: Skupina položek Osobní náklady celkem</a:t>
            </a:r>
            <a:endParaRPr lang="cs-CZ" sz="3600" dirty="0">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035" y="4653136"/>
            <a:ext cx="4841728" cy="2016224"/>
          </a:xfrm>
          <a:prstGeom prst="rect">
            <a:avLst/>
          </a:prstGeom>
        </p:spPr>
      </p:pic>
      <p:sp>
        <p:nvSpPr>
          <p:cNvPr id="11" name="TextovéPole 10"/>
          <p:cNvSpPr txBox="1"/>
          <p:nvPr/>
        </p:nvSpPr>
        <p:spPr>
          <a:xfrm>
            <a:off x="559583" y="3563724"/>
            <a:ext cx="3826768" cy="369332"/>
          </a:xfrm>
          <a:prstGeom prst="rect">
            <a:avLst/>
          </a:prstGeom>
          <a:noFill/>
        </p:spPr>
        <p:txBody>
          <a:bodyPr wrap="square" rtlCol="0">
            <a:spAutoFit/>
          </a:bodyPr>
          <a:lstStyle/>
          <a:p>
            <a:pPr algn="ctr"/>
            <a:r>
              <a:rPr lang="cs-CZ" dirty="0" smtClean="0"/>
              <a:t>Původní rozpočet</a:t>
            </a:r>
            <a:endParaRPr lang="cs-CZ" dirty="0"/>
          </a:p>
        </p:txBody>
      </p:sp>
      <p:sp>
        <p:nvSpPr>
          <p:cNvPr id="13" name="TextovéPole 12"/>
          <p:cNvSpPr txBox="1"/>
          <p:nvPr/>
        </p:nvSpPr>
        <p:spPr>
          <a:xfrm>
            <a:off x="457200" y="2117704"/>
            <a:ext cx="4732498" cy="1200329"/>
          </a:xfrm>
          <a:prstGeom prst="rect">
            <a:avLst/>
          </a:prstGeom>
          <a:noFill/>
        </p:spPr>
        <p:txBody>
          <a:bodyPr wrap="square" rtlCol="0">
            <a:spAutoFit/>
          </a:bodyPr>
          <a:lstStyle/>
          <a:p>
            <a:pPr marL="285750" indent="-285750">
              <a:buFont typeface="Arial" panose="020B0604020202020204" pitchFamily="34" charset="0"/>
              <a:buChar char="•"/>
            </a:pPr>
            <a:r>
              <a:rPr lang="cs-CZ" dirty="0" smtClean="0">
                <a:latin typeface="Arial" panose="020B0604020202020204" pitchFamily="34" charset="0"/>
                <a:cs typeface="Arial" panose="020B0604020202020204" pitchFamily="34" charset="0"/>
              </a:rPr>
              <a:t>PODMÍNKA: </a:t>
            </a:r>
            <a:r>
              <a:rPr lang="cs-CZ" b="1" dirty="0" smtClean="0">
                <a:latin typeface="Arial" panose="020B0604020202020204" pitchFamily="34" charset="0"/>
                <a:cs typeface="Arial" panose="020B0604020202020204" pitchFamily="34" charset="0"/>
              </a:rPr>
              <a:t>skupina položek </a:t>
            </a:r>
            <a:r>
              <a:rPr lang="cs-CZ" dirty="0" smtClean="0">
                <a:latin typeface="Arial" panose="020B0604020202020204" pitchFamily="34" charset="0"/>
                <a:cs typeface="Arial" panose="020B0604020202020204" pitchFamily="34" charset="0"/>
              </a:rPr>
              <a:t>Osobní náklady celkem navýšena </a:t>
            </a:r>
            <a:r>
              <a:rPr lang="cs-CZ" b="1" dirty="0" smtClean="0">
                <a:latin typeface="Arial" panose="020B0604020202020204" pitchFamily="34" charset="0"/>
                <a:cs typeface="Arial" panose="020B0604020202020204" pitchFamily="34" charset="0"/>
              </a:rPr>
              <a:t>o max. 20 %</a:t>
            </a:r>
            <a:r>
              <a:rPr lang="cs-CZ"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cs-CZ" dirty="0" smtClean="0">
                <a:latin typeface="Arial" panose="020B0604020202020204" pitchFamily="34" charset="0"/>
                <a:cs typeface="Arial" panose="020B0604020202020204" pitchFamily="34" charset="0"/>
              </a:rPr>
              <a:t>(a snížení jiné položky rozpočtu o stejnou částku) </a:t>
            </a:r>
          </a:p>
        </p:txBody>
      </p:sp>
      <p:pic>
        <p:nvPicPr>
          <p:cNvPr id="14" name="Obráze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035" y="3933056"/>
            <a:ext cx="4841728" cy="434340"/>
          </a:xfrm>
          <a:prstGeom prst="rect">
            <a:avLst/>
          </a:prstGeom>
        </p:spPr>
      </p:pic>
      <p:sp>
        <p:nvSpPr>
          <p:cNvPr id="15" name="TextovéPole 14"/>
          <p:cNvSpPr txBox="1"/>
          <p:nvPr/>
        </p:nvSpPr>
        <p:spPr>
          <a:xfrm>
            <a:off x="5397506" y="4671427"/>
            <a:ext cx="3456384" cy="2123658"/>
          </a:xfrm>
          <a:prstGeom prst="rect">
            <a:avLst/>
          </a:prstGeom>
          <a:noFill/>
          <a:ln>
            <a:solidFill>
              <a:srgbClr val="FF0000"/>
            </a:solidFill>
          </a:ln>
        </p:spPr>
        <p:txBody>
          <a:bodyPr wrap="square" rtlCol="0">
            <a:spAutoFit/>
          </a:bodyPr>
          <a:lstStyle/>
          <a:p>
            <a:pPr marL="342900" indent="-342900">
              <a:buFont typeface="+mj-lt"/>
              <a:buAutoNum type="arabicPeriod" startAt="2"/>
            </a:pPr>
            <a:r>
              <a:rPr lang="cs-CZ" dirty="0">
                <a:latin typeface="Arial" panose="020B0604020202020204" pitchFamily="34" charset="0"/>
                <a:cs typeface="Arial" panose="020B0604020202020204" pitchFamily="34" charset="0"/>
              </a:rPr>
              <a:t>Možné POUŽIT položku s NULOVOU HODNOTOU.</a:t>
            </a:r>
          </a:p>
          <a:p>
            <a:pPr marL="285750" indent="-285750">
              <a:buFont typeface="Arial" panose="020B0604020202020204" pitchFamily="34" charset="0"/>
              <a:buChar char="•"/>
            </a:pPr>
            <a:endParaRPr lang="cs-CZ"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sz="1600" dirty="0" smtClean="0">
                <a:latin typeface="Arial" panose="020B0604020202020204" pitchFamily="34" charset="0"/>
                <a:cs typeface="Arial" panose="020B0604020202020204" pitchFamily="34" charset="0"/>
              </a:rPr>
              <a:t>Např. Přesun prostředků z položky </a:t>
            </a:r>
            <a:r>
              <a:rPr lang="cs-CZ" sz="1600" dirty="0">
                <a:latin typeface="Arial" panose="020B0604020202020204" pitchFamily="34" charset="0"/>
                <a:cs typeface="Arial" panose="020B0604020202020204" pitchFamily="34" charset="0"/>
              </a:rPr>
              <a:t>C</a:t>
            </a:r>
            <a:r>
              <a:rPr lang="cs-CZ" sz="1600" dirty="0" smtClean="0">
                <a:latin typeface="Arial" panose="020B0604020202020204" pitchFamily="34" charset="0"/>
                <a:cs typeface="Arial" panose="020B0604020202020204" pitchFamily="34" charset="0"/>
              </a:rPr>
              <a:t>estovné tuzemské  do položky Ostatní sociální náklady</a:t>
            </a:r>
          </a:p>
          <a:p>
            <a:pPr lvl="1"/>
            <a:r>
              <a:rPr lang="cs-CZ" sz="1600" dirty="0" smtClean="0">
                <a:latin typeface="Arial" panose="020B0604020202020204" pitchFamily="34" charset="0"/>
                <a:cs typeface="Arial" panose="020B0604020202020204" pitchFamily="34" charset="0"/>
              </a:rPr>
              <a:t>2 000 Kč/ 196 250 Kč = 0,01 </a:t>
            </a:r>
          </a:p>
          <a:p>
            <a:pPr lvl="1"/>
            <a:r>
              <a:rPr lang="cs-CZ" sz="1600" dirty="0" smtClean="0">
                <a:latin typeface="Arial" panose="020B0604020202020204" pitchFamily="34" charset="0"/>
                <a:cs typeface="Arial" panose="020B0604020202020204" pitchFamily="34" charset="0"/>
              </a:rPr>
              <a:t>(1 %)</a:t>
            </a:r>
            <a:endParaRPr lang="cs-CZ" sz="1600" dirty="0">
              <a:latin typeface="Arial" panose="020B0604020202020204" pitchFamily="34" charset="0"/>
              <a:cs typeface="Arial" panose="020B0604020202020204" pitchFamily="34" charset="0"/>
            </a:endParaRPr>
          </a:p>
        </p:txBody>
      </p:sp>
      <p:sp>
        <p:nvSpPr>
          <p:cNvPr id="16" name="TextovéPole 15"/>
          <p:cNvSpPr txBox="1"/>
          <p:nvPr/>
        </p:nvSpPr>
        <p:spPr>
          <a:xfrm>
            <a:off x="5361502" y="2204864"/>
            <a:ext cx="3528392" cy="2154436"/>
          </a:xfrm>
          <a:prstGeom prst="rect">
            <a:avLst/>
          </a:prstGeom>
          <a:noFill/>
          <a:ln>
            <a:solidFill>
              <a:srgbClr val="0070C0"/>
            </a:solidFill>
          </a:ln>
        </p:spPr>
        <p:txBody>
          <a:bodyPr wrap="square" rtlCol="0">
            <a:spAutoFit/>
          </a:bodyPr>
          <a:lstStyle/>
          <a:p>
            <a:pPr marL="342900" indent="-342900">
              <a:buFont typeface="+mj-lt"/>
              <a:buAutoNum type="arabicPeriod"/>
            </a:pPr>
            <a:r>
              <a:rPr lang="cs-CZ" dirty="0">
                <a:latin typeface="Arial" panose="020B0604020202020204" pitchFamily="34" charset="0"/>
                <a:cs typeface="Arial" panose="020B0604020202020204" pitchFamily="34" charset="0"/>
              </a:rPr>
              <a:t>Možné přesouvat prostředky mezi jednotlivými položkami</a:t>
            </a:r>
          </a:p>
          <a:p>
            <a:pPr marL="285750" indent="-285750">
              <a:buFont typeface="Arial" panose="020B0604020202020204" pitchFamily="34" charset="0"/>
              <a:buChar char="•"/>
            </a:pPr>
            <a:endParaRPr lang="cs-CZ"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sz="1600" dirty="0" smtClean="0">
                <a:latin typeface="Arial" panose="020B0604020202020204" pitchFamily="34" charset="0"/>
                <a:cs typeface="Arial" panose="020B0604020202020204" pitchFamily="34" charset="0"/>
              </a:rPr>
              <a:t>Např. Přesun 5 000 Kč z položky OON (DPČ/DPP) na položku Hrubé mzdy/platy:</a:t>
            </a:r>
          </a:p>
          <a:p>
            <a:pPr lvl="1"/>
            <a:r>
              <a:rPr lang="cs-CZ" sz="1600" dirty="0" smtClean="0">
                <a:latin typeface="Arial" panose="020B0604020202020204" pitchFamily="34" charset="0"/>
                <a:cs typeface="Arial" panose="020B0604020202020204" pitchFamily="34" charset="0"/>
              </a:rPr>
              <a:t>Hrubé mzdy/platy: 105 000 Kč</a:t>
            </a:r>
          </a:p>
          <a:p>
            <a:pPr lvl="1"/>
            <a:r>
              <a:rPr lang="cs-CZ" sz="1600" dirty="0" smtClean="0">
                <a:latin typeface="Arial" panose="020B0604020202020204" pitchFamily="34" charset="0"/>
                <a:cs typeface="Arial" panose="020B0604020202020204" pitchFamily="34" charset="0"/>
              </a:rPr>
              <a:t>OON (DPČ/DPP): 57 250 Kč</a:t>
            </a:r>
            <a:endParaRPr lang="cs-CZ" sz="1600" dirty="0">
              <a:latin typeface="Arial" panose="020B0604020202020204" pitchFamily="34" charset="0"/>
              <a:cs typeface="Arial" panose="020B0604020202020204" pitchFamily="34" charset="0"/>
            </a:endParaRPr>
          </a:p>
        </p:txBody>
      </p:sp>
      <p:cxnSp>
        <p:nvCxnSpPr>
          <p:cNvPr id="18" name="Přímá spojnice se šipkou 17"/>
          <p:cNvCxnSpPr/>
          <p:nvPr/>
        </p:nvCxnSpPr>
        <p:spPr>
          <a:xfrm flipH="1">
            <a:off x="2771800" y="3748390"/>
            <a:ext cx="2736304" cy="1048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H="1">
            <a:off x="3059832" y="4367396"/>
            <a:ext cx="2592288" cy="8618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flipH="1" flipV="1">
            <a:off x="3131840" y="4272772"/>
            <a:ext cx="2376264" cy="13884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flipH="1">
            <a:off x="3131840" y="5733256"/>
            <a:ext cx="2376264"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773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8520" y="1198464"/>
            <a:ext cx="9361040" cy="934392"/>
          </a:xfrm>
        </p:spPr>
        <p:txBody>
          <a:bodyPr>
            <a:normAutofit/>
          </a:bodyPr>
          <a:lstStyle/>
          <a:p>
            <a:r>
              <a:rPr lang="cs-CZ" sz="4000" dirty="0" smtClean="0">
                <a:latin typeface="Arial" panose="020B0604020202020204" pitchFamily="34" charset="0"/>
                <a:cs typeface="Arial" panose="020B0604020202020204" pitchFamily="34" charset="0"/>
              </a:rPr>
              <a:t>Změny/novinky pro rok 2020</a:t>
            </a:r>
            <a:endParaRPr lang="cs-CZ" sz="4000"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988840"/>
            <a:ext cx="8363272" cy="3816424"/>
          </a:xfrm>
        </p:spPr>
        <p:txBody>
          <a:bodyPr>
            <a:noAutofit/>
          </a:bodyPr>
          <a:lstStyle/>
          <a:p>
            <a:pPr algn="just"/>
            <a:r>
              <a:rPr lang="cs-CZ" sz="2400" dirty="0" smtClean="0">
                <a:latin typeface="Arial" panose="020B0604020202020204" pitchFamily="34" charset="0"/>
                <a:cs typeface="Arial" panose="020B0604020202020204" pitchFamily="34" charset="0"/>
              </a:rPr>
              <a:t>Vydání nové </a:t>
            </a:r>
            <a:r>
              <a:rPr lang="cs-CZ" sz="2400" dirty="0">
                <a:latin typeface="Arial" panose="020B0604020202020204" pitchFamily="34" charset="0"/>
                <a:cs typeface="Arial" panose="020B0604020202020204" pitchFamily="34" charset="0"/>
              </a:rPr>
              <a:t>Směrnice VÚV o poskytování </a:t>
            </a:r>
            <a:r>
              <a:rPr lang="cs-CZ" sz="2400" dirty="0" smtClean="0">
                <a:latin typeface="Arial" panose="020B0604020202020204" pitchFamily="34" charset="0"/>
                <a:cs typeface="Arial" panose="020B0604020202020204" pitchFamily="34" charset="0"/>
              </a:rPr>
              <a:t>neinvestičních </a:t>
            </a:r>
            <a:r>
              <a:rPr lang="cs-CZ" sz="2400" dirty="0">
                <a:latin typeface="Arial" panose="020B0604020202020204" pitchFamily="34" charset="0"/>
                <a:cs typeface="Arial" panose="020B0604020202020204" pitchFamily="34" charset="0"/>
              </a:rPr>
              <a:t>dotací k financování projektů v oblasti lidských </a:t>
            </a:r>
            <a:r>
              <a:rPr lang="cs-CZ" sz="2400" dirty="0" smtClean="0">
                <a:latin typeface="Arial" panose="020B0604020202020204" pitchFamily="34" charset="0"/>
                <a:cs typeface="Arial" panose="020B0604020202020204" pitchFamily="34" charset="0"/>
              </a:rPr>
              <a:t>práv </a:t>
            </a:r>
            <a:r>
              <a:rPr lang="cs-CZ" sz="2400" i="1" dirty="0" smtClean="0">
                <a:latin typeface="Arial" panose="020B0604020202020204" pitchFamily="34" charset="0"/>
                <a:cs typeface="Arial" panose="020B0604020202020204" pitchFamily="34" charset="0"/>
              </a:rPr>
              <a:t>– zejm. revize uznatelných/neuznatelných nákladů</a:t>
            </a:r>
          </a:p>
          <a:p>
            <a:pPr marL="342900" lvl="1" indent="-342900" algn="just">
              <a:buFont typeface="Arial" panose="020B0604020202020204" pitchFamily="34" charset="0"/>
              <a:buChar char="•"/>
            </a:pPr>
            <a:r>
              <a:rPr lang="cs-CZ" sz="2400" dirty="0" smtClean="0">
                <a:latin typeface="Arial" panose="020B0604020202020204" pitchFamily="34" charset="0"/>
                <a:cs typeface="Arial" panose="020B0604020202020204" pitchFamily="34" charset="0"/>
              </a:rPr>
              <a:t>Informace o cenách obvyklých zařízení a vybavení hrazených z dotace 2020 </a:t>
            </a:r>
            <a:r>
              <a:rPr lang="cs-CZ" sz="2400" i="1" dirty="0" smtClean="0">
                <a:latin typeface="Arial" panose="020B0604020202020204" pitchFamily="34" charset="0"/>
                <a:cs typeface="Arial" panose="020B0604020202020204" pitchFamily="34" charset="0"/>
              </a:rPr>
              <a:t>– po celý rok! </a:t>
            </a:r>
            <a:r>
              <a:rPr lang="cs-CZ" sz="1900" dirty="0">
                <a:latin typeface="Arial" panose="020B0604020202020204" pitchFamily="34" charset="0"/>
                <a:cs typeface="Arial" panose="020B0604020202020204" pitchFamily="34" charset="0"/>
              </a:rPr>
              <a:t>(netýká se dotačního programu TP a KRKO</a:t>
            </a:r>
            <a:r>
              <a:rPr lang="cs-CZ" sz="1900" dirty="0" smtClean="0">
                <a:latin typeface="Arial" panose="020B0604020202020204" pitchFamily="34" charset="0"/>
                <a:cs typeface="Arial" panose="020B0604020202020204" pitchFamily="34" charset="0"/>
              </a:rPr>
              <a:t>)</a:t>
            </a:r>
            <a:endParaRPr lang="cs-CZ" sz="2400" i="1" dirty="0">
              <a:latin typeface="Arial" panose="020B0604020202020204" pitchFamily="34" charset="0"/>
              <a:cs typeface="Arial" panose="020B0604020202020204" pitchFamily="34" charset="0"/>
            </a:endParaRPr>
          </a:p>
          <a:p>
            <a:pPr algn="just"/>
            <a:r>
              <a:rPr lang="cs-CZ" sz="2400" b="1" dirty="0" smtClean="0">
                <a:latin typeface="Arial" panose="020B0604020202020204" pitchFamily="34" charset="0"/>
                <a:cs typeface="Arial" panose="020B0604020202020204" pitchFamily="34" charset="0"/>
              </a:rPr>
              <a:t>Výstupy projektu a odvody za jejich nesplnění</a:t>
            </a:r>
            <a:endParaRPr lang="cs-CZ" sz="2400" b="1" dirty="0">
              <a:latin typeface="Arial" panose="020B0604020202020204" pitchFamily="34" charset="0"/>
              <a:cs typeface="Arial" panose="020B0604020202020204" pitchFamily="34" charset="0"/>
            </a:endParaRPr>
          </a:p>
          <a:p>
            <a:pPr marL="857250" lvl="1" indent="-457200">
              <a:buFont typeface="+mj-lt"/>
              <a:buAutoNum type="arabicPeriod"/>
            </a:pPr>
            <a:endParaRPr lang="cs-CZ" sz="2000" dirty="0" smtClean="0">
              <a:latin typeface="Arial" panose="020B0604020202020204" pitchFamily="34" charset="0"/>
              <a:cs typeface="Arial" panose="020B0604020202020204" pitchFamily="34" charset="0"/>
            </a:endParaRPr>
          </a:p>
          <a:p>
            <a:pPr marL="0" indent="0">
              <a:buNone/>
            </a:pPr>
            <a:endParaRPr lang="cs-CZ" sz="2000" dirty="0">
              <a:latin typeface="Arial" panose="020B0604020202020204" pitchFamily="34" charset="0"/>
              <a:cs typeface="Arial" panose="020B0604020202020204" pitchFamily="34" charset="0"/>
            </a:endParaRPr>
          </a:p>
          <a:p>
            <a:pPr marL="0" indent="0">
              <a:buNone/>
            </a:pPr>
            <a:endParaRPr lang="cs-CZ" sz="2600" dirty="0"/>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spTree>
    <p:extLst>
      <p:ext uri="{BB962C8B-B14F-4D97-AF65-F5344CB8AC3E}">
        <p14:creationId xmlns:p14="http://schemas.microsoft.com/office/powerpoint/2010/main" val="1086703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49586"/>
            <a:ext cx="8229600" cy="936104"/>
          </a:xfrm>
        </p:spPr>
        <p:txBody>
          <a:bodyPr>
            <a:normAutofit/>
          </a:bodyPr>
          <a:lstStyle/>
          <a:p>
            <a:r>
              <a:rPr lang="cs-CZ" sz="4000" dirty="0" smtClean="0">
                <a:latin typeface="Arial" panose="020B0604020202020204" pitchFamily="34" charset="0"/>
                <a:cs typeface="Arial" panose="020B0604020202020204" pitchFamily="34" charset="0"/>
              </a:rPr>
              <a:t>Informace o dobrovolnících</a:t>
            </a:r>
            <a:endParaRPr lang="cs-CZ" sz="4000"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93068" y="1772816"/>
            <a:ext cx="8507288" cy="4958011"/>
          </a:xfrm>
        </p:spPr>
        <p:txBody>
          <a:bodyPr>
            <a:normAutofit fontScale="25000" lnSpcReduction="20000"/>
          </a:bodyPr>
          <a:lstStyle/>
          <a:p>
            <a:pPr algn="just"/>
            <a:r>
              <a:rPr lang="cs-CZ" sz="8800" dirty="0">
                <a:latin typeface="Arial" panose="020B0604020202020204" pitchFamily="34" charset="0"/>
                <a:cs typeface="Arial" panose="020B0604020202020204" pitchFamily="34" charset="0"/>
              </a:rPr>
              <a:t>N</a:t>
            </a:r>
            <a:r>
              <a:rPr lang="cs-CZ" sz="8800" dirty="0" smtClean="0">
                <a:latin typeface="Arial" panose="020B0604020202020204" pitchFamily="34" charset="0"/>
                <a:cs typeface="Arial" panose="020B0604020202020204" pitchFamily="34" charset="0"/>
              </a:rPr>
              <a:t>etýká </a:t>
            </a:r>
            <a:r>
              <a:rPr lang="cs-CZ" sz="8800" dirty="0">
                <a:latin typeface="Arial" panose="020B0604020202020204" pitchFamily="34" charset="0"/>
                <a:cs typeface="Arial" panose="020B0604020202020204" pitchFamily="34" charset="0"/>
              </a:rPr>
              <a:t>se dotačního programu TP a </a:t>
            </a:r>
            <a:r>
              <a:rPr lang="cs-CZ" sz="8800" dirty="0" smtClean="0">
                <a:latin typeface="Arial" panose="020B0604020202020204" pitchFamily="34" charset="0"/>
                <a:cs typeface="Arial" panose="020B0604020202020204" pitchFamily="34" charset="0"/>
              </a:rPr>
              <a:t>KRKO</a:t>
            </a:r>
            <a:endParaRPr lang="cs-CZ" altLang="cs-CZ" sz="8800" dirty="0" smtClean="0">
              <a:latin typeface="Arial" charset="0"/>
            </a:endParaRPr>
          </a:p>
          <a:p>
            <a:pPr algn="just"/>
            <a:r>
              <a:rPr lang="cs-CZ" altLang="cs-CZ" sz="8800" dirty="0" smtClean="0">
                <a:latin typeface="Arial" charset="0"/>
              </a:rPr>
              <a:t>Dobrovolníci </a:t>
            </a:r>
            <a:r>
              <a:rPr lang="cs-CZ" altLang="cs-CZ" sz="8800" dirty="0">
                <a:latin typeface="Arial" charset="0"/>
              </a:rPr>
              <a:t>na základě </a:t>
            </a:r>
            <a:r>
              <a:rPr lang="cs-CZ" altLang="cs-CZ" sz="8800" b="1" dirty="0">
                <a:latin typeface="Arial" charset="0"/>
              </a:rPr>
              <a:t>zákona č. 198/2002 Sb., o dobrovolnické službě a o změně některých </a:t>
            </a:r>
            <a:r>
              <a:rPr lang="cs-CZ" altLang="cs-CZ" sz="8800" b="1" dirty="0" smtClean="0">
                <a:latin typeface="Arial" charset="0"/>
              </a:rPr>
              <a:t>zákonů, ve znění pozdějších předpisů         </a:t>
            </a:r>
            <a:r>
              <a:rPr lang="cs-CZ" altLang="cs-CZ" sz="8800" dirty="0" smtClean="0">
                <a:latin typeface="Arial" charset="0"/>
              </a:rPr>
              <a:t> nutnost být akreditovanou organizací nebo získat dobrovolníky z akreditované organizace</a:t>
            </a:r>
            <a:endParaRPr lang="cs-CZ" altLang="cs-CZ" sz="8800" dirty="0">
              <a:latin typeface="Arial" charset="0"/>
            </a:endParaRPr>
          </a:p>
          <a:p>
            <a:pPr algn="just"/>
            <a:r>
              <a:rPr lang="cs-CZ" sz="8800" b="1" dirty="0" smtClean="0">
                <a:solidFill>
                  <a:srgbClr val="FF0000"/>
                </a:solidFill>
                <a:latin typeface="Arial" panose="020B0604020202020204" pitchFamily="34" charset="0"/>
                <a:cs typeface="Arial" panose="020B0604020202020204" pitchFamily="34" charset="0"/>
              </a:rPr>
              <a:t>Sazba pro rok 2020 – 161 Kč/hod - započítat do spoluúčasti v položce OON (DPČ/DPP)</a:t>
            </a:r>
          </a:p>
          <a:p>
            <a:pPr algn="just"/>
            <a:r>
              <a:rPr lang="cs-CZ" sz="8800" dirty="0" smtClean="0">
                <a:latin typeface="Arial" panose="020B0604020202020204" pitchFamily="34" charset="0"/>
                <a:cs typeface="Arial" panose="020B0604020202020204" pitchFamily="34" charset="0"/>
              </a:rPr>
              <a:t>Za </a:t>
            </a:r>
            <a:r>
              <a:rPr lang="cs-CZ" sz="8800" dirty="0">
                <a:latin typeface="Arial" panose="020B0604020202020204" pitchFamily="34" charset="0"/>
                <a:cs typeface="Arial" panose="020B0604020202020204" pitchFamily="34" charset="0"/>
              </a:rPr>
              <a:t>každý měsíc, ve kterém byla odpracována práce dobrovolníka, </a:t>
            </a:r>
            <a:r>
              <a:rPr lang="cs-CZ" sz="8800" dirty="0" smtClean="0">
                <a:latin typeface="Arial" panose="020B0604020202020204" pitchFamily="34" charset="0"/>
                <a:cs typeface="Arial" panose="020B0604020202020204" pitchFamily="34" charset="0"/>
              </a:rPr>
              <a:t>musí </a:t>
            </a:r>
            <a:r>
              <a:rPr lang="cs-CZ" sz="8800" dirty="0">
                <a:latin typeface="Arial" panose="020B0604020202020204" pitchFamily="34" charset="0"/>
                <a:cs typeface="Arial" panose="020B0604020202020204" pitchFamily="34" charset="0"/>
              </a:rPr>
              <a:t>být vytvořen výkaz </a:t>
            </a:r>
            <a:r>
              <a:rPr lang="cs-CZ" sz="8800" dirty="0" smtClean="0">
                <a:latin typeface="Arial" panose="020B0604020202020204" pitchFamily="34" charset="0"/>
                <a:cs typeface="Arial" panose="020B0604020202020204" pitchFamily="34" charset="0"/>
              </a:rPr>
              <a:t>práce</a:t>
            </a:r>
          </a:p>
          <a:p>
            <a:pPr algn="just"/>
            <a:r>
              <a:rPr lang="cs-CZ" sz="8800" dirty="0" smtClean="0">
                <a:latin typeface="Arial" panose="020B0604020202020204" pitchFamily="34" charset="0"/>
                <a:cs typeface="Arial" panose="020B0604020202020204" pitchFamily="34" charset="0"/>
              </a:rPr>
              <a:t>Ve </a:t>
            </a:r>
            <a:r>
              <a:rPr lang="cs-CZ" sz="8800" dirty="0">
                <a:latin typeface="Arial" panose="020B0604020202020204" pitchFamily="34" charset="0"/>
                <a:cs typeface="Arial" panose="020B0604020202020204" pitchFamily="34" charset="0"/>
              </a:rPr>
              <a:t>výkazu </a:t>
            </a:r>
            <a:r>
              <a:rPr lang="cs-CZ" sz="8800" dirty="0" smtClean="0">
                <a:latin typeface="Arial" panose="020B0604020202020204" pitchFamily="34" charset="0"/>
                <a:cs typeface="Arial" panose="020B0604020202020204" pitchFamily="34" charset="0"/>
              </a:rPr>
              <a:t>práce</a:t>
            </a:r>
          </a:p>
          <a:p>
            <a:pPr lvl="1" algn="just"/>
            <a:r>
              <a:rPr lang="cs-CZ" sz="8800" dirty="0" smtClean="0">
                <a:latin typeface="Arial" panose="020B0604020202020204" pitchFamily="34" charset="0"/>
                <a:cs typeface="Arial" panose="020B0604020202020204" pitchFamily="34" charset="0"/>
              </a:rPr>
              <a:t>Počet hodin </a:t>
            </a:r>
            <a:r>
              <a:rPr lang="cs-CZ" sz="8800" dirty="0">
                <a:latin typeface="Arial" panose="020B0604020202020204" pitchFamily="34" charset="0"/>
                <a:cs typeface="Arial" panose="020B0604020202020204" pitchFamily="34" charset="0"/>
              </a:rPr>
              <a:t>za každý den, </a:t>
            </a:r>
            <a:r>
              <a:rPr lang="cs-CZ" sz="8800" dirty="0" smtClean="0">
                <a:latin typeface="Arial" panose="020B0604020202020204" pitchFamily="34" charset="0"/>
                <a:cs typeface="Arial" panose="020B0604020202020204" pitchFamily="34" charset="0"/>
              </a:rPr>
              <a:t>popsána </a:t>
            </a:r>
            <a:r>
              <a:rPr lang="cs-CZ" sz="8800" dirty="0">
                <a:latin typeface="Arial" panose="020B0604020202020204" pitchFamily="34" charset="0"/>
                <a:cs typeface="Arial" panose="020B0604020202020204" pitchFamily="34" charset="0"/>
              </a:rPr>
              <a:t>vykonaná </a:t>
            </a:r>
            <a:r>
              <a:rPr lang="cs-CZ" sz="8800" dirty="0" smtClean="0">
                <a:latin typeface="Arial" panose="020B0604020202020204" pitchFamily="34" charset="0"/>
                <a:cs typeface="Arial" panose="020B0604020202020204" pitchFamily="34" charset="0"/>
              </a:rPr>
              <a:t>práce</a:t>
            </a:r>
          </a:p>
          <a:p>
            <a:pPr lvl="1" algn="just"/>
            <a:r>
              <a:rPr lang="cs-CZ" sz="8800" dirty="0" smtClean="0">
                <a:latin typeface="Arial" panose="020B0604020202020204" pitchFamily="34" charset="0"/>
                <a:cs typeface="Arial" panose="020B0604020202020204" pitchFamily="34" charset="0"/>
              </a:rPr>
              <a:t>Výkaz podepsán </a:t>
            </a:r>
            <a:r>
              <a:rPr lang="cs-CZ" sz="8800" dirty="0">
                <a:latin typeface="Arial" panose="020B0604020202020204" pitchFamily="34" charset="0"/>
                <a:cs typeface="Arial" panose="020B0604020202020204" pitchFamily="34" charset="0"/>
              </a:rPr>
              <a:t>příslušným dobrovolníkem a </a:t>
            </a:r>
            <a:r>
              <a:rPr lang="cs-CZ" sz="8800" dirty="0" smtClean="0">
                <a:latin typeface="Arial" panose="020B0604020202020204" pitchFamily="34" charset="0"/>
                <a:cs typeface="Arial" panose="020B0604020202020204" pitchFamily="34" charset="0"/>
              </a:rPr>
              <a:t>přímým nadřízeným</a:t>
            </a:r>
          </a:p>
          <a:p>
            <a:pPr lvl="1" algn="just"/>
            <a:r>
              <a:rPr lang="cs-CZ" sz="8800" dirty="0" smtClean="0">
                <a:latin typeface="Arial" panose="020B0604020202020204" pitchFamily="34" charset="0"/>
                <a:cs typeface="Arial" panose="020B0604020202020204" pitchFamily="34" charset="0"/>
              </a:rPr>
              <a:t>Náležitosti </a:t>
            </a:r>
            <a:r>
              <a:rPr lang="cs-CZ" sz="8800" dirty="0">
                <a:latin typeface="Arial" panose="020B0604020202020204" pitchFamily="34" charset="0"/>
                <a:cs typeface="Arial" panose="020B0604020202020204" pitchFamily="34" charset="0"/>
              </a:rPr>
              <a:t>budou předmětem veřejnosprávní kontroly na </a:t>
            </a:r>
            <a:r>
              <a:rPr lang="cs-CZ" sz="8800" dirty="0" smtClean="0">
                <a:latin typeface="Arial" panose="020B0604020202020204" pitchFamily="34" charset="0"/>
                <a:cs typeface="Arial" panose="020B0604020202020204" pitchFamily="34" charset="0"/>
              </a:rPr>
              <a:t>místě</a:t>
            </a:r>
          </a:p>
          <a:p>
            <a:pPr lvl="1" algn="just"/>
            <a:r>
              <a:rPr lang="cs-CZ" sz="8800" b="1" dirty="0" smtClean="0">
                <a:latin typeface="Arial" panose="020B0604020202020204" pitchFamily="34" charset="0"/>
                <a:cs typeface="Arial" panose="020B0604020202020204" pitchFamily="34" charset="0"/>
              </a:rPr>
              <a:t>Vložit do závěrečné zprávy!!!!</a:t>
            </a:r>
            <a:endParaRPr lang="cs-CZ" sz="8800" b="1"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p:txBody>
      </p:sp>
      <p:pic>
        <p:nvPicPr>
          <p:cNvPr id="4"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cxnSp>
        <p:nvCxnSpPr>
          <p:cNvPr id="7" name="Přímá spojnice se šipkou 6"/>
          <p:cNvCxnSpPr/>
          <p:nvPr/>
        </p:nvCxnSpPr>
        <p:spPr>
          <a:xfrm>
            <a:off x="4644008" y="2780928"/>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5811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24744"/>
            <a:ext cx="8229600" cy="792088"/>
          </a:xfrm>
        </p:spPr>
        <p:txBody>
          <a:bodyPr>
            <a:normAutofit fontScale="90000"/>
          </a:bodyPr>
          <a:lstStyle/>
          <a:p>
            <a:r>
              <a:rPr lang="cs-CZ" sz="3200" dirty="0" smtClean="0">
                <a:latin typeface="Arial" panose="020B0604020202020204" pitchFamily="34" charset="0"/>
                <a:cs typeface="Arial" panose="020B0604020202020204" pitchFamily="34" charset="0"/>
              </a:rPr>
              <a:t/>
            </a:r>
            <a:br>
              <a:rPr lang="cs-CZ" sz="3200" dirty="0" smtClean="0">
                <a:latin typeface="Arial" panose="020B0604020202020204" pitchFamily="34" charset="0"/>
                <a:cs typeface="Arial" panose="020B0604020202020204" pitchFamily="34" charset="0"/>
              </a:rPr>
            </a:br>
            <a:r>
              <a:rPr lang="cs-CZ" sz="3200" dirty="0" smtClean="0">
                <a:latin typeface="Arial" panose="020B0604020202020204" pitchFamily="34" charset="0"/>
                <a:cs typeface="Arial" panose="020B0604020202020204" pitchFamily="34" charset="0"/>
              </a:rPr>
              <a:t>DĚKUJEME </a:t>
            </a:r>
            <a:r>
              <a:rPr lang="cs-CZ" sz="3200" dirty="0">
                <a:latin typeface="Arial" panose="020B0604020202020204" pitchFamily="34" charset="0"/>
                <a:cs typeface="Arial" panose="020B0604020202020204" pitchFamily="34" charset="0"/>
              </a:rPr>
              <a:t>ZA </a:t>
            </a:r>
            <a:r>
              <a:rPr lang="cs-CZ" sz="3200" dirty="0" smtClean="0">
                <a:latin typeface="Arial" panose="020B0604020202020204" pitchFamily="34" charset="0"/>
                <a:cs typeface="Arial" panose="020B0604020202020204" pitchFamily="34" charset="0"/>
              </a:rPr>
              <a:t>POZORNOST</a:t>
            </a:r>
            <a:r>
              <a:rPr lang="cs-CZ" sz="3200" dirty="0">
                <a:latin typeface="Arial" panose="020B0604020202020204" pitchFamily="34" charset="0"/>
                <a:cs typeface="Arial" panose="020B0604020202020204" pitchFamily="34" charset="0"/>
              </a:rPr>
              <a:t/>
            </a:r>
            <a:br>
              <a:rPr lang="cs-CZ" sz="3200" dirty="0">
                <a:latin typeface="Arial" panose="020B0604020202020204" pitchFamily="34" charset="0"/>
                <a:cs typeface="Arial" panose="020B0604020202020204" pitchFamily="34" charset="0"/>
              </a:rPr>
            </a:br>
            <a:endParaRPr lang="cs-CZ" sz="3200"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1600200"/>
            <a:ext cx="8363272" cy="4781128"/>
          </a:xfrm>
        </p:spPr>
        <p:txBody>
          <a:bodyPr>
            <a:normAutofit fontScale="55000" lnSpcReduction="20000"/>
          </a:bodyPr>
          <a:lstStyle/>
          <a:p>
            <a:pPr marL="0" indent="0">
              <a:buNone/>
            </a:pPr>
            <a:endParaRPr lang="cs-CZ" b="1" dirty="0" smtClean="0">
              <a:latin typeface="Arial" panose="020B0604020202020204" pitchFamily="34" charset="0"/>
              <a:cs typeface="Arial" panose="020B0604020202020204" pitchFamily="34" charset="0"/>
            </a:endParaRPr>
          </a:p>
          <a:p>
            <a:pPr algn="just"/>
            <a:r>
              <a:rPr lang="cs-CZ" b="1" dirty="0">
                <a:latin typeface="Arial" panose="020B0604020202020204" pitchFamily="34" charset="0"/>
                <a:cs typeface="Arial" panose="020B0604020202020204" pitchFamily="34" charset="0"/>
              </a:rPr>
              <a:t>Podpora veřejně </a:t>
            </a:r>
            <a:r>
              <a:rPr lang="cs-CZ" b="1" dirty="0" smtClean="0">
                <a:latin typeface="Arial" panose="020B0604020202020204" pitchFamily="34" charset="0"/>
                <a:cs typeface="Arial" panose="020B0604020202020204" pitchFamily="34" charset="0"/>
              </a:rPr>
              <a:t>prospěšných </a:t>
            </a:r>
            <a:r>
              <a:rPr lang="cs-CZ" b="1" dirty="0">
                <a:latin typeface="Arial" panose="020B0604020202020204" pitchFamily="34" charset="0"/>
                <a:cs typeface="Arial" panose="020B0604020202020204" pitchFamily="34" charset="0"/>
              </a:rPr>
              <a:t>aktivit spolků zdravotně postižených</a:t>
            </a:r>
            <a:r>
              <a:rPr lang="cs-CZ" dirty="0">
                <a:latin typeface="Arial" panose="020B0604020202020204" pitchFamily="34" charset="0"/>
                <a:cs typeface="Arial" panose="020B0604020202020204" pitchFamily="34" charset="0"/>
              </a:rPr>
              <a:t>: Olga Vlastová, email: </a:t>
            </a:r>
            <a:r>
              <a:rPr lang="cs-CZ" dirty="0">
                <a:latin typeface="Arial" panose="020B0604020202020204" pitchFamily="34" charset="0"/>
                <a:cs typeface="Arial" panose="020B0604020202020204" pitchFamily="34" charset="0"/>
                <a:hlinkClick r:id="rId3"/>
              </a:rPr>
              <a:t>vlastova.olga@vlada.cz</a:t>
            </a:r>
            <a:r>
              <a:rPr lang="cs-CZ" dirty="0">
                <a:latin typeface="Arial" panose="020B0604020202020204" pitchFamily="34" charset="0"/>
                <a:cs typeface="Arial" panose="020B0604020202020204" pitchFamily="34" charset="0"/>
              </a:rPr>
              <a:t>, tel. 224 002 341</a:t>
            </a:r>
          </a:p>
          <a:p>
            <a:pPr algn="just"/>
            <a:r>
              <a:rPr lang="cs-CZ" b="1" dirty="0" smtClean="0">
                <a:latin typeface="Arial" panose="020B0604020202020204" pitchFamily="34" charset="0"/>
                <a:cs typeface="Arial" panose="020B0604020202020204" pitchFamily="34" charset="0"/>
              </a:rPr>
              <a:t>Prevence sociálního vyloučení a komunitní práce: </a:t>
            </a:r>
            <a:r>
              <a:rPr lang="cs-CZ" dirty="0" smtClean="0">
                <a:latin typeface="Arial" panose="020B0604020202020204" pitchFamily="34" charset="0"/>
                <a:cs typeface="Arial" panose="020B0604020202020204" pitchFamily="34" charset="0"/>
              </a:rPr>
              <a:t>Kateřina Hlavová, </a:t>
            </a:r>
            <a:r>
              <a:rPr lang="cs-CZ" dirty="0">
                <a:latin typeface="Arial" panose="020B0604020202020204" pitchFamily="34" charset="0"/>
                <a:cs typeface="Arial" panose="020B0604020202020204" pitchFamily="34" charset="0"/>
              </a:rPr>
              <a:t>email: </a:t>
            </a:r>
            <a:r>
              <a:rPr lang="cs-CZ" dirty="0" smtClean="0">
                <a:latin typeface="Arial" panose="020B0604020202020204" pitchFamily="34" charset="0"/>
                <a:cs typeface="Arial" panose="020B0604020202020204" pitchFamily="34" charset="0"/>
                <a:hlinkClick r:id="rId4"/>
              </a:rPr>
              <a:t>hlavova.katerina@vlada.cz</a:t>
            </a:r>
            <a:r>
              <a:rPr lang="cs-CZ" dirty="0" smtClean="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tel. 296 153 </a:t>
            </a:r>
            <a:r>
              <a:rPr lang="cs-CZ" dirty="0" smtClean="0">
                <a:latin typeface="Arial" panose="020B0604020202020204" pitchFamily="34" charset="0"/>
                <a:cs typeface="Arial" panose="020B0604020202020204" pitchFamily="34" charset="0"/>
              </a:rPr>
              <a:t>152</a:t>
            </a:r>
            <a:endParaRPr lang="cs-CZ" b="1" dirty="0" smtClean="0">
              <a:latin typeface="Arial" panose="020B0604020202020204" pitchFamily="34" charset="0"/>
              <a:cs typeface="Arial" panose="020B0604020202020204" pitchFamily="34" charset="0"/>
            </a:endParaRPr>
          </a:p>
          <a:p>
            <a:pPr algn="just"/>
            <a:r>
              <a:rPr lang="cs-CZ" b="1" dirty="0" smtClean="0">
                <a:latin typeface="Arial" panose="020B0604020202020204" pitchFamily="34" charset="0"/>
                <a:cs typeface="Arial" panose="020B0604020202020204" pitchFamily="34" charset="0"/>
              </a:rPr>
              <a:t>Podpora </a:t>
            </a:r>
            <a:r>
              <a:rPr lang="cs-CZ" b="1" dirty="0">
                <a:latin typeface="Arial" panose="020B0604020202020204" pitchFamily="34" charset="0"/>
                <a:cs typeface="Arial" panose="020B0604020202020204" pitchFamily="34" charset="0"/>
              </a:rPr>
              <a:t>terénní </a:t>
            </a:r>
            <a:r>
              <a:rPr lang="cs-CZ" b="1" dirty="0" smtClean="0">
                <a:latin typeface="Arial" panose="020B0604020202020204" pitchFamily="34" charset="0"/>
                <a:cs typeface="Arial" panose="020B0604020202020204" pitchFamily="34" charset="0"/>
              </a:rPr>
              <a:t>práce</a:t>
            </a:r>
            <a:r>
              <a:rPr lang="cs-CZ" dirty="0" smtClean="0">
                <a:latin typeface="Arial" panose="020B0604020202020204" pitchFamily="34" charset="0"/>
                <a:cs typeface="Arial" panose="020B0604020202020204" pitchFamily="34" charset="0"/>
              </a:rPr>
              <a:t>: Tadeáš Mertlík, email: </a:t>
            </a:r>
            <a:r>
              <a:rPr lang="cs-CZ" dirty="0" smtClean="0">
                <a:latin typeface="Arial" panose="020B0604020202020204" pitchFamily="34" charset="0"/>
                <a:cs typeface="Arial" panose="020B0604020202020204" pitchFamily="34" charset="0"/>
                <a:hlinkClick r:id="rId5"/>
              </a:rPr>
              <a:t>mertlik.tadeas@vlada.cz</a:t>
            </a:r>
            <a:r>
              <a:rPr lang="cs-CZ" dirty="0" smtClean="0">
                <a:latin typeface="Arial" panose="020B0604020202020204" pitchFamily="34" charset="0"/>
                <a:cs typeface="Arial" panose="020B0604020202020204" pitchFamily="34" charset="0"/>
              </a:rPr>
              <a:t>, tel. 296 153 573</a:t>
            </a:r>
            <a:endParaRPr lang="cs-CZ" dirty="0">
              <a:latin typeface="Arial" panose="020B0604020202020204" pitchFamily="34" charset="0"/>
              <a:cs typeface="Arial" panose="020B0604020202020204" pitchFamily="34" charset="0"/>
            </a:endParaRPr>
          </a:p>
          <a:p>
            <a:pPr algn="just"/>
            <a:r>
              <a:rPr lang="cs-CZ" b="1" dirty="0" smtClean="0">
                <a:latin typeface="Arial" panose="020B0604020202020204" pitchFamily="34" charset="0"/>
                <a:cs typeface="Arial" panose="020B0604020202020204" pitchFamily="34" charset="0"/>
              </a:rPr>
              <a:t>Podpora koordinátorů pro romské záležitosti</a:t>
            </a:r>
            <a:r>
              <a:rPr lang="cs-CZ" dirty="0" smtClean="0">
                <a:latin typeface="Arial" panose="020B0604020202020204" pitchFamily="34" charset="0"/>
                <a:cs typeface="Arial" panose="020B0604020202020204" pitchFamily="34" charset="0"/>
              </a:rPr>
              <a:t>: Tadeáš Mertlík, email: </a:t>
            </a:r>
            <a:r>
              <a:rPr lang="cs-CZ" dirty="0" smtClean="0">
                <a:latin typeface="Arial" panose="020B0604020202020204" pitchFamily="34" charset="0"/>
                <a:cs typeface="Arial" panose="020B0604020202020204" pitchFamily="34" charset="0"/>
                <a:hlinkClick r:id="rId5"/>
              </a:rPr>
              <a:t>mertlik.tadeas@vlada.cz</a:t>
            </a:r>
            <a:r>
              <a:rPr lang="cs-CZ" dirty="0" smtClean="0">
                <a:latin typeface="Arial" panose="020B0604020202020204" pitchFamily="34" charset="0"/>
                <a:cs typeface="Arial" panose="020B0604020202020204" pitchFamily="34" charset="0"/>
              </a:rPr>
              <a:t>, tel. 296 153 573</a:t>
            </a:r>
          </a:p>
          <a:p>
            <a:pPr algn="just"/>
            <a:r>
              <a:rPr lang="cs-CZ" b="1" dirty="0" smtClean="0">
                <a:latin typeface="Arial" panose="020B0604020202020204" pitchFamily="34" charset="0"/>
                <a:cs typeface="Arial" panose="020B0604020202020204" pitchFamily="34" charset="0"/>
              </a:rPr>
              <a:t>Podpora implementace Evropské charty regionálních či menšinových jazyků</a:t>
            </a:r>
            <a:r>
              <a:rPr lang="cs-CZ" dirty="0" smtClean="0">
                <a:latin typeface="Arial" panose="020B0604020202020204" pitchFamily="34" charset="0"/>
                <a:cs typeface="Arial" panose="020B0604020202020204" pitchFamily="34" charset="0"/>
              </a:rPr>
              <a:t>: Klára Jůnová, email</a:t>
            </a:r>
            <a:r>
              <a:rPr lang="cs-CZ" dirty="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hlinkClick r:id="rId6"/>
              </a:rPr>
              <a:t>junova.klara@vlada.cz</a:t>
            </a:r>
            <a:r>
              <a:rPr lang="cs-CZ" dirty="0">
                <a:latin typeface="Arial" panose="020B0604020202020204" pitchFamily="34" charset="0"/>
                <a:cs typeface="Arial" panose="020B0604020202020204" pitchFamily="34" charset="0"/>
              </a:rPr>
              <a:t>, tel. 296 153 </a:t>
            </a:r>
            <a:r>
              <a:rPr lang="cs-CZ" dirty="0" smtClean="0">
                <a:latin typeface="Arial" panose="020B0604020202020204" pitchFamily="34" charset="0"/>
                <a:cs typeface="Arial" panose="020B0604020202020204" pitchFamily="34" charset="0"/>
              </a:rPr>
              <a:t>576</a:t>
            </a:r>
          </a:p>
          <a:p>
            <a:pPr algn="just"/>
            <a:r>
              <a:rPr lang="cs-CZ" b="1" dirty="0">
                <a:latin typeface="Arial" panose="020B0604020202020204" pitchFamily="34" charset="0"/>
                <a:cs typeface="Arial" panose="020B0604020202020204" pitchFamily="34" charset="0"/>
              </a:rPr>
              <a:t>Podpora veřejně prospěšných aktivit NNO </a:t>
            </a:r>
            <a:r>
              <a:rPr lang="cs-CZ" b="1" dirty="0" smtClean="0">
                <a:latin typeface="Arial" panose="020B0604020202020204" pitchFamily="34" charset="0"/>
                <a:cs typeface="Arial" panose="020B0604020202020204" pitchFamily="34" charset="0"/>
              </a:rPr>
              <a:t>v oblasti rovnosti žen a mužů: </a:t>
            </a:r>
            <a:r>
              <a:rPr lang="cs-CZ" dirty="0" smtClean="0">
                <a:latin typeface="Arial" panose="020B0604020202020204" pitchFamily="34" charset="0"/>
                <a:cs typeface="Arial" panose="020B0604020202020204" pitchFamily="34" charset="0"/>
              </a:rPr>
              <a:t>Lucie Hradecká, </a:t>
            </a:r>
            <a:r>
              <a:rPr lang="cs-CZ" dirty="0">
                <a:latin typeface="Arial" panose="020B0604020202020204" pitchFamily="34" charset="0"/>
                <a:cs typeface="Arial" panose="020B0604020202020204" pitchFamily="34" charset="0"/>
              </a:rPr>
              <a:t>email: </a:t>
            </a:r>
            <a:r>
              <a:rPr lang="cs-CZ" dirty="0" smtClean="0">
                <a:latin typeface="Arial" panose="020B0604020202020204" pitchFamily="34" charset="0"/>
                <a:cs typeface="Arial" panose="020B0604020202020204" pitchFamily="34" charset="0"/>
                <a:hlinkClick r:id="rId7"/>
              </a:rPr>
              <a:t>hradecka.lucie@vlada.cz</a:t>
            </a:r>
            <a:r>
              <a:rPr lang="cs-CZ" dirty="0">
                <a:latin typeface="Arial" panose="020B0604020202020204" pitchFamily="34" charset="0"/>
                <a:cs typeface="Arial" panose="020B0604020202020204" pitchFamily="34" charset="0"/>
              </a:rPr>
              <a:t>, tel. </a:t>
            </a:r>
            <a:r>
              <a:rPr lang="cs-CZ" dirty="0" smtClean="0">
                <a:latin typeface="Arial" panose="020B0604020202020204" pitchFamily="34" charset="0"/>
                <a:cs typeface="Arial" panose="020B0604020202020204" pitchFamily="34" charset="0"/>
              </a:rPr>
              <a:t>234 062 413</a:t>
            </a:r>
          </a:p>
          <a:p>
            <a:pPr algn="just"/>
            <a:r>
              <a:rPr lang="cs-CZ" b="1" dirty="0" smtClean="0">
                <a:latin typeface="Arial" panose="020B0604020202020204" pitchFamily="34" charset="0"/>
                <a:cs typeface="Arial" panose="020B0604020202020204" pitchFamily="34" charset="0"/>
              </a:rPr>
              <a:t>Podpora </a:t>
            </a:r>
            <a:r>
              <a:rPr lang="cs-CZ" b="1" dirty="0">
                <a:latin typeface="Arial" panose="020B0604020202020204" pitchFamily="34" charset="0"/>
                <a:cs typeface="Arial" panose="020B0604020202020204" pitchFamily="34" charset="0"/>
              </a:rPr>
              <a:t>kapacit celostátních mezioborových sítí </a:t>
            </a:r>
            <a:r>
              <a:rPr lang="cs-CZ" b="1" dirty="0" smtClean="0">
                <a:latin typeface="Arial" panose="020B0604020202020204" pitchFamily="34" charset="0"/>
                <a:cs typeface="Arial" panose="020B0604020202020204" pitchFamily="34" charset="0"/>
              </a:rPr>
              <a:t>NNO: </a:t>
            </a:r>
            <a:r>
              <a:rPr lang="cs-CZ" dirty="0" smtClean="0">
                <a:latin typeface="Arial" panose="020B0604020202020204" pitchFamily="34" charset="0"/>
                <a:cs typeface="Arial" panose="020B0604020202020204" pitchFamily="34" charset="0"/>
              </a:rPr>
              <a:t>Najmanová Karolína, email: </a:t>
            </a:r>
            <a:r>
              <a:rPr lang="cs-CZ" dirty="0" smtClean="0">
                <a:latin typeface="Arial" panose="020B0604020202020204" pitchFamily="34" charset="0"/>
                <a:cs typeface="Arial" panose="020B0604020202020204" pitchFamily="34" charset="0"/>
                <a:hlinkClick r:id="rId8"/>
              </a:rPr>
              <a:t>najmanova.karolina@vlada.cz</a:t>
            </a:r>
            <a:r>
              <a:rPr lang="cs-CZ" dirty="0">
                <a:latin typeface="Arial" panose="020B0604020202020204" pitchFamily="34" charset="0"/>
                <a:cs typeface="Arial" panose="020B0604020202020204" pitchFamily="34" charset="0"/>
              </a:rPr>
              <a:t>,</a:t>
            </a:r>
            <a:r>
              <a:rPr lang="cs-CZ" dirty="0" smtClean="0">
                <a:latin typeface="Arial" panose="020B0604020202020204" pitchFamily="34" charset="0"/>
                <a:cs typeface="Arial" panose="020B0604020202020204" pitchFamily="34" charset="0"/>
              </a:rPr>
              <a:t> tel</a:t>
            </a:r>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296 153 349</a:t>
            </a:r>
            <a:endParaRPr lang="cs-CZ" dirty="0">
              <a:latin typeface="Arial" panose="020B0604020202020204" pitchFamily="34" charset="0"/>
              <a:cs typeface="Arial" panose="020B0604020202020204" pitchFamily="34" charset="0"/>
            </a:endParaRPr>
          </a:p>
          <a:p>
            <a:pPr algn="just"/>
            <a:r>
              <a:rPr lang="cs-CZ" b="1" dirty="0" smtClean="0">
                <a:latin typeface="Arial" panose="020B0604020202020204" pitchFamily="34" charset="0"/>
                <a:cs typeface="Arial" panose="020B0604020202020204" pitchFamily="34" charset="0"/>
              </a:rPr>
              <a:t>Případně obecně k aplikaci</a:t>
            </a:r>
            <a:r>
              <a:rPr lang="cs-CZ" dirty="0" smtClean="0">
                <a:latin typeface="Arial" panose="020B0604020202020204" pitchFamily="34" charset="0"/>
                <a:cs typeface="Arial" panose="020B0604020202020204" pitchFamily="34" charset="0"/>
              </a:rPr>
              <a:t>: Klára Jůnová, email: </a:t>
            </a:r>
            <a:r>
              <a:rPr lang="cs-CZ" dirty="0" smtClean="0">
                <a:latin typeface="Arial" panose="020B0604020202020204" pitchFamily="34" charset="0"/>
                <a:cs typeface="Arial" panose="020B0604020202020204" pitchFamily="34" charset="0"/>
                <a:hlinkClick r:id="rId6"/>
              </a:rPr>
              <a:t>junova.klara@vlada.cz</a:t>
            </a:r>
            <a:r>
              <a:rPr lang="cs-CZ" dirty="0" smtClean="0">
                <a:latin typeface="Arial" panose="020B0604020202020204" pitchFamily="34" charset="0"/>
                <a:cs typeface="Arial" panose="020B0604020202020204" pitchFamily="34" charset="0"/>
              </a:rPr>
              <a:t>, tel. 296 153 576</a:t>
            </a:r>
          </a:p>
          <a:p>
            <a:endParaRPr lang="cs-CZ" dirty="0" smtClean="0"/>
          </a:p>
          <a:p>
            <a:endParaRPr lang="cs-CZ" dirty="0"/>
          </a:p>
        </p:txBody>
      </p:sp>
      <p:sp>
        <p:nvSpPr>
          <p:cNvPr id="4"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856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9603" y="1133872"/>
            <a:ext cx="8229600" cy="1143000"/>
          </a:xfrm>
        </p:spPr>
        <p:txBody>
          <a:bodyPr>
            <a:normAutofit/>
          </a:bodyPr>
          <a:lstStyle/>
          <a:p>
            <a:r>
              <a:rPr lang="cs-CZ" sz="4000" dirty="0" smtClean="0">
                <a:latin typeface="Arial" panose="020B0604020202020204" pitchFamily="34" charset="0"/>
                <a:cs typeface="Arial" panose="020B0604020202020204" pitchFamily="34" charset="0"/>
              </a:rPr>
              <a:t>Výzva k podání žádosti</a:t>
            </a:r>
            <a:endParaRPr lang="cs-CZ" sz="4000"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2143397"/>
            <a:ext cx="8229600" cy="4381947"/>
          </a:xfrm>
        </p:spPr>
        <p:txBody>
          <a:bodyPr>
            <a:noAutofit/>
          </a:bodyPr>
          <a:lstStyle/>
          <a:p>
            <a:pPr marL="342900" lvl="1" indent="-342900" algn="just">
              <a:buFont typeface="Arial" panose="020B0604020202020204" pitchFamily="34" charset="0"/>
              <a:buChar char="•"/>
            </a:pPr>
            <a:r>
              <a:rPr lang="cs-CZ" sz="2400" dirty="0">
                <a:latin typeface="Arial" panose="020B0604020202020204" pitchFamily="34" charset="0"/>
                <a:cs typeface="Arial" panose="020B0604020202020204" pitchFamily="34" charset="0"/>
              </a:rPr>
              <a:t>Vyhlášení dotačního řízení na rok </a:t>
            </a:r>
            <a:r>
              <a:rPr lang="cs-CZ" sz="2400" dirty="0" smtClean="0">
                <a:latin typeface="Arial" panose="020B0604020202020204" pitchFamily="34" charset="0"/>
                <a:cs typeface="Arial" panose="020B0604020202020204" pitchFamily="34" charset="0"/>
              </a:rPr>
              <a:t>2020 dne 5. srpna 2019</a:t>
            </a:r>
          </a:p>
          <a:p>
            <a:pPr algn="just"/>
            <a:r>
              <a:rPr lang="cs-CZ" sz="2400" dirty="0" smtClean="0">
                <a:latin typeface="Arial" panose="020B0604020202020204" pitchFamily="34" charset="0"/>
                <a:cs typeface="Arial" panose="020B0604020202020204" pitchFamily="34" charset="0"/>
              </a:rPr>
              <a:t>Věcné zaměření, okruh oprávněných žadatelů, termíny a lhůty, podávání žádostí, podmínky pro poskytnutí dotace a podmínky a povinnosti příjemců dotace</a:t>
            </a:r>
          </a:p>
          <a:p>
            <a:pPr algn="just"/>
            <a:r>
              <a:rPr lang="cs-CZ" sz="2400" dirty="0" smtClean="0">
                <a:latin typeface="Arial" panose="020B0604020202020204" pitchFamily="34" charset="0"/>
                <a:cs typeface="Arial" panose="020B0604020202020204" pitchFamily="34" charset="0"/>
              </a:rPr>
              <a:t>Dostupné na </a:t>
            </a:r>
            <a:r>
              <a:rPr lang="cs-CZ" sz="2400" dirty="0" smtClean="0">
                <a:latin typeface="Arial" panose="020B0604020202020204" pitchFamily="34" charset="0"/>
                <a:cs typeface="Arial" panose="020B0604020202020204" pitchFamily="34" charset="0"/>
                <a:hlinkClick r:id="rId3"/>
              </a:rPr>
              <a:t>www.vlada.cz</a:t>
            </a:r>
            <a:r>
              <a:rPr lang="cs-CZ" sz="2400" dirty="0">
                <a:latin typeface="Arial" panose="020B0604020202020204" pitchFamily="34" charset="0"/>
                <a:cs typeface="Arial" panose="020B0604020202020204" pitchFamily="34" charset="0"/>
              </a:rPr>
              <a:t> </a:t>
            </a:r>
            <a:r>
              <a:rPr lang="cs-CZ" sz="2400" dirty="0" smtClean="0">
                <a:latin typeface="Arial" panose="020B0604020202020204" pitchFamily="34" charset="0"/>
                <a:cs typeface="Arial" panose="020B0604020202020204" pitchFamily="34" charset="0"/>
              </a:rPr>
              <a:t>         Pracovní </a:t>
            </a:r>
            <a:r>
              <a:rPr lang="cs-CZ" sz="2400" dirty="0">
                <a:latin typeface="Arial" panose="020B0604020202020204" pitchFamily="34" charset="0"/>
                <a:cs typeface="Arial" panose="020B0604020202020204" pitchFamily="34" charset="0"/>
              </a:rPr>
              <a:t>a poradní orgány  </a:t>
            </a:r>
            <a:r>
              <a:rPr lang="cs-CZ" sz="2400" dirty="0" smtClean="0">
                <a:latin typeface="Arial" panose="020B0604020202020204" pitchFamily="34" charset="0"/>
                <a:cs typeface="Arial" panose="020B0604020202020204" pitchFamily="34" charset="0"/>
              </a:rPr>
              <a:t>       Romská menšina / Zdravotně postižení / Rovnost žen a mužů / Národnostní menšiny / Neziskové organizace      	  Dotace / Dotační program / Aktuality</a:t>
            </a:r>
          </a:p>
          <a:p>
            <a:pPr marL="0" indent="0" algn="just">
              <a:buNone/>
            </a:pPr>
            <a:endParaRPr lang="cs-CZ" sz="2400" dirty="0" smtClean="0">
              <a:latin typeface="Arial" panose="020B0604020202020204" pitchFamily="34" charset="0"/>
              <a:cs typeface="Arial" panose="020B0604020202020204" pitchFamily="34"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763" y="404664"/>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cxnSp>
        <p:nvCxnSpPr>
          <p:cNvPr id="6" name="Přímá spojnice se šipkou 5"/>
          <p:cNvCxnSpPr/>
          <p:nvPr/>
        </p:nvCxnSpPr>
        <p:spPr>
          <a:xfrm>
            <a:off x="4900355" y="4429263"/>
            <a:ext cx="864096"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a:off x="1907704" y="4763512"/>
            <a:ext cx="864096"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a:off x="2492152" y="5517232"/>
            <a:ext cx="864096"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963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9603" y="764704"/>
            <a:ext cx="8229600" cy="1143000"/>
          </a:xfrm>
        </p:spPr>
        <p:txBody>
          <a:bodyPr>
            <a:normAutofit/>
          </a:bodyPr>
          <a:lstStyle/>
          <a:p>
            <a:r>
              <a:rPr lang="cs-CZ" sz="4000" dirty="0">
                <a:latin typeface="Arial" panose="020B0604020202020204" pitchFamily="34" charset="0"/>
                <a:cs typeface="Arial" panose="020B0604020202020204" pitchFamily="34" charset="0"/>
              </a:rPr>
              <a:t>Výzva k podání žádosti</a:t>
            </a:r>
          </a:p>
        </p:txBody>
      </p:sp>
      <p:sp>
        <p:nvSpPr>
          <p:cNvPr id="3" name="Zástupný symbol pro obsah 2"/>
          <p:cNvSpPr>
            <a:spLocks noGrp="1"/>
          </p:cNvSpPr>
          <p:nvPr>
            <p:ph idx="1"/>
          </p:nvPr>
        </p:nvSpPr>
        <p:spPr>
          <a:xfrm>
            <a:off x="428519" y="1700808"/>
            <a:ext cx="8229600" cy="5256584"/>
          </a:xfrm>
        </p:spPr>
        <p:txBody>
          <a:bodyPr>
            <a:noAutofit/>
          </a:bodyPr>
          <a:lstStyle/>
          <a:p>
            <a:pPr marL="0" lvl="1">
              <a:buFont typeface="Arial" panose="020B0604020202020204" pitchFamily="34" charset="0"/>
              <a:buChar char="•"/>
            </a:pPr>
            <a:r>
              <a:rPr lang="cs-CZ" sz="2200" b="1" dirty="0" smtClean="0">
                <a:latin typeface="Arial" panose="020B0604020202020204" pitchFamily="34" charset="0"/>
                <a:cs typeface="Arial" panose="020B0604020202020204" pitchFamily="34" charset="0"/>
              </a:rPr>
              <a:t>Přílohy</a:t>
            </a:r>
          </a:p>
          <a:p>
            <a:pPr lvl="1"/>
            <a:r>
              <a:rPr lang="cs-CZ" sz="1700" dirty="0">
                <a:latin typeface="Arial" panose="020B0604020202020204" pitchFamily="34" charset="0"/>
                <a:cs typeface="Arial" panose="020B0604020202020204" pitchFamily="34" charset="0"/>
              </a:rPr>
              <a:t>Návod k vyplnění rozpočtu </a:t>
            </a:r>
            <a:r>
              <a:rPr lang="cs-CZ" sz="1700" dirty="0" smtClean="0">
                <a:latin typeface="Arial" panose="020B0604020202020204" pitchFamily="34" charset="0"/>
                <a:cs typeface="Arial" panose="020B0604020202020204" pitchFamily="34" charset="0"/>
              </a:rPr>
              <a:t>projektu</a:t>
            </a:r>
          </a:p>
          <a:p>
            <a:pPr lvl="1"/>
            <a:r>
              <a:rPr lang="cs-CZ" sz="1700" dirty="0" smtClean="0">
                <a:latin typeface="Arial" panose="020B0604020202020204" pitchFamily="34" charset="0"/>
                <a:cs typeface="Arial" panose="020B0604020202020204" pitchFamily="34" charset="0"/>
              </a:rPr>
              <a:t>Informace </a:t>
            </a:r>
            <a:r>
              <a:rPr lang="cs-CZ" sz="1700" dirty="0">
                <a:latin typeface="Arial" panose="020B0604020202020204" pitchFamily="34" charset="0"/>
                <a:cs typeface="Arial" panose="020B0604020202020204" pitchFamily="34" charset="0"/>
              </a:rPr>
              <a:t>o cenách obvyklých týkajících se zařízení a vybavení pořizovaných z poskytnuté dotace pro rok </a:t>
            </a:r>
            <a:r>
              <a:rPr lang="cs-CZ" sz="1700" dirty="0" smtClean="0">
                <a:latin typeface="Arial" panose="020B0604020202020204" pitchFamily="34" charset="0"/>
                <a:cs typeface="Arial" panose="020B0604020202020204" pitchFamily="34" charset="0"/>
              </a:rPr>
              <a:t>2020 </a:t>
            </a:r>
            <a:r>
              <a:rPr lang="cs-CZ" sz="1700" dirty="0">
                <a:latin typeface="Arial" panose="020B0604020202020204" pitchFamily="34" charset="0"/>
                <a:cs typeface="Arial" panose="020B0604020202020204" pitchFamily="34" charset="0"/>
              </a:rPr>
              <a:t>(netýká se dotačního programu TP a KRKO</a:t>
            </a:r>
            <a:r>
              <a:rPr lang="cs-CZ" sz="1700" dirty="0" smtClean="0">
                <a:latin typeface="Arial" panose="020B0604020202020204" pitchFamily="34" charset="0"/>
                <a:cs typeface="Arial" panose="020B0604020202020204" pitchFamily="34" charset="0"/>
              </a:rPr>
              <a:t>)</a:t>
            </a:r>
          </a:p>
          <a:p>
            <a:pPr lvl="1"/>
            <a:r>
              <a:rPr lang="cs-CZ" sz="1700" dirty="0" smtClean="0">
                <a:latin typeface="Arial" panose="020B0604020202020204" pitchFamily="34" charset="0"/>
                <a:cs typeface="Arial" panose="020B0604020202020204" pitchFamily="34" charset="0"/>
              </a:rPr>
              <a:t>Návod </a:t>
            </a:r>
            <a:r>
              <a:rPr lang="cs-CZ" sz="1700" dirty="0">
                <a:latin typeface="Arial" panose="020B0604020202020204" pitchFamily="34" charset="0"/>
                <a:cs typeface="Arial" panose="020B0604020202020204" pitchFamily="34" charset="0"/>
              </a:rPr>
              <a:t>k registraci do webové </a:t>
            </a:r>
            <a:r>
              <a:rPr lang="cs-CZ" sz="1700" dirty="0" smtClean="0">
                <a:latin typeface="Arial" panose="020B0604020202020204" pitchFamily="34" charset="0"/>
                <a:cs typeface="Arial" panose="020B0604020202020204" pitchFamily="34" charset="0"/>
              </a:rPr>
              <a:t>aplikace (netýká se dotačního programu Podpora kapacit celostátních mezioborových sítí NNO, dále jen „Střechy“)</a:t>
            </a:r>
          </a:p>
          <a:p>
            <a:pPr lvl="1"/>
            <a:r>
              <a:rPr lang="cs-CZ" sz="1700" dirty="0" smtClean="0">
                <a:latin typeface="Arial" panose="020B0604020202020204" pitchFamily="34" charset="0"/>
                <a:cs typeface="Arial" panose="020B0604020202020204" pitchFamily="34" charset="0"/>
              </a:rPr>
              <a:t>Informace </a:t>
            </a:r>
            <a:r>
              <a:rPr lang="cs-CZ" sz="1700" dirty="0">
                <a:latin typeface="Arial" panose="020B0604020202020204" pitchFamily="34" charset="0"/>
                <a:cs typeface="Arial" panose="020B0604020202020204" pitchFamily="34" charset="0"/>
              </a:rPr>
              <a:t>o možnosti zahrnutí práce dobrovolníků do spolufinancování </a:t>
            </a:r>
            <a:r>
              <a:rPr lang="cs-CZ" sz="1700" dirty="0" smtClean="0">
                <a:latin typeface="Arial" panose="020B0604020202020204" pitchFamily="34" charset="0"/>
                <a:cs typeface="Arial" panose="020B0604020202020204" pitchFamily="34" charset="0"/>
              </a:rPr>
              <a:t>projektu (netýká se dotačního programu TP a KRKO)</a:t>
            </a:r>
          </a:p>
          <a:p>
            <a:pPr lvl="1"/>
            <a:r>
              <a:rPr lang="cs-CZ" sz="1700" dirty="0" smtClean="0">
                <a:latin typeface="Arial" panose="020B0604020202020204" pitchFamily="34" charset="0"/>
                <a:cs typeface="Arial" panose="020B0604020202020204" pitchFamily="34" charset="0"/>
              </a:rPr>
              <a:t>Kritéria </a:t>
            </a:r>
            <a:r>
              <a:rPr lang="cs-CZ" sz="1700" dirty="0">
                <a:latin typeface="Arial" panose="020B0604020202020204" pitchFamily="34" charset="0"/>
                <a:cs typeface="Arial" panose="020B0604020202020204" pitchFamily="34" charset="0"/>
              </a:rPr>
              <a:t>formálního a věcného hodnocení </a:t>
            </a:r>
            <a:r>
              <a:rPr lang="cs-CZ" sz="1700" dirty="0" smtClean="0">
                <a:latin typeface="Arial" panose="020B0604020202020204" pitchFamily="34" charset="0"/>
                <a:cs typeface="Arial" panose="020B0604020202020204" pitchFamily="34" charset="0"/>
              </a:rPr>
              <a:t>žádosti</a:t>
            </a:r>
          </a:p>
          <a:p>
            <a:pPr lvl="1"/>
            <a:r>
              <a:rPr lang="cs-CZ" sz="1700" dirty="0" smtClean="0">
                <a:latin typeface="Arial" panose="020B0604020202020204" pitchFamily="34" charset="0"/>
                <a:cs typeface="Arial" panose="020B0604020202020204" pitchFamily="34" charset="0"/>
              </a:rPr>
              <a:t>Směrnice vedoucí </a:t>
            </a:r>
            <a:r>
              <a:rPr lang="cs-CZ" sz="1700" dirty="0">
                <a:latin typeface="Arial" panose="020B0604020202020204" pitchFamily="34" charset="0"/>
                <a:cs typeface="Arial" panose="020B0604020202020204" pitchFamily="34" charset="0"/>
              </a:rPr>
              <a:t>Úřadu vlády č. </a:t>
            </a:r>
            <a:r>
              <a:rPr lang="cs-CZ" sz="1700" dirty="0" smtClean="0">
                <a:latin typeface="Arial" panose="020B0604020202020204" pitchFamily="34" charset="0"/>
                <a:cs typeface="Arial" panose="020B0604020202020204" pitchFamily="34" charset="0"/>
              </a:rPr>
              <a:t>24/2019 </a:t>
            </a:r>
            <a:r>
              <a:rPr lang="cs-CZ" sz="1700" dirty="0">
                <a:latin typeface="Arial" panose="020B0604020202020204" pitchFamily="34" charset="0"/>
                <a:cs typeface="Arial" panose="020B0604020202020204" pitchFamily="34" charset="0"/>
              </a:rPr>
              <a:t>o poskytování neinvestičních dotací k financování programů v oblasti lidských </a:t>
            </a:r>
            <a:r>
              <a:rPr lang="cs-CZ" sz="1700" dirty="0" smtClean="0">
                <a:latin typeface="Arial" panose="020B0604020202020204" pitchFamily="34" charset="0"/>
                <a:cs typeface="Arial" panose="020B0604020202020204" pitchFamily="34" charset="0"/>
              </a:rPr>
              <a:t>práv</a:t>
            </a:r>
          </a:p>
          <a:p>
            <a:pPr lvl="1"/>
            <a:r>
              <a:rPr lang="cs-CZ" sz="1700" dirty="0" smtClean="0">
                <a:latin typeface="Arial" panose="020B0604020202020204" pitchFamily="34" charset="0"/>
                <a:cs typeface="Arial" panose="020B0604020202020204" pitchFamily="34" charset="0"/>
              </a:rPr>
              <a:t>Odvody </a:t>
            </a:r>
            <a:r>
              <a:rPr lang="cs-CZ" sz="1700" dirty="0">
                <a:latin typeface="Arial" panose="020B0604020202020204" pitchFamily="34" charset="0"/>
                <a:cs typeface="Arial" panose="020B0604020202020204" pitchFamily="34" charset="0"/>
              </a:rPr>
              <a:t>za porušení podmínek a povinností při čerpání </a:t>
            </a:r>
            <a:r>
              <a:rPr lang="cs-CZ" sz="1700" dirty="0" smtClean="0">
                <a:latin typeface="Arial" panose="020B0604020202020204" pitchFamily="34" charset="0"/>
                <a:cs typeface="Arial" panose="020B0604020202020204" pitchFamily="34" charset="0"/>
              </a:rPr>
              <a:t>dotace</a:t>
            </a:r>
          </a:p>
          <a:p>
            <a:pPr lvl="1"/>
            <a:r>
              <a:rPr lang="cs-CZ" sz="1700" dirty="0" smtClean="0">
                <a:latin typeface="Arial" panose="020B0604020202020204" pitchFamily="34" charset="0"/>
                <a:cs typeface="Arial" panose="020B0604020202020204" pitchFamily="34" charset="0"/>
              </a:rPr>
              <a:t>Formulář </a:t>
            </a:r>
            <a:r>
              <a:rPr lang="cs-CZ" sz="1700" dirty="0">
                <a:latin typeface="Arial" panose="020B0604020202020204" pitchFamily="34" charset="0"/>
                <a:cs typeface="Arial" panose="020B0604020202020204" pitchFamily="34" charset="0"/>
              </a:rPr>
              <a:t>Přehledu výstupů </a:t>
            </a:r>
            <a:r>
              <a:rPr lang="cs-CZ" sz="1700" dirty="0" smtClean="0">
                <a:latin typeface="Arial" panose="020B0604020202020204" pitchFamily="34" charset="0"/>
                <a:cs typeface="Arial" panose="020B0604020202020204" pitchFamily="34" charset="0"/>
              </a:rPr>
              <a:t>projektu</a:t>
            </a:r>
          </a:p>
          <a:p>
            <a:pPr lvl="1"/>
            <a:r>
              <a:rPr lang="cs-CZ" sz="1700" i="1" dirty="0" smtClean="0">
                <a:latin typeface="Arial" panose="020B0604020202020204" pitchFamily="34" charset="0"/>
                <a:cs typeface="Arial" panose="020B0604020202020204" pitchFamily="34" charset="0"/>
              </a:rPr>
              <a:t>+ další přílohy pro daný dotační program</a:t>
            </a:r>
            <a:endParaRPr lang="cs-CZ" sz="1700" i="1" dirty="0">
              <a:latin typeface="Arial" panose="020B0604020202020204" pitchFamily="34" charset="0"/>
              <a:cs typeface="Arial" panose="020B0604020202020204" pitchFamily="34" charset="0"/>
            </a:endParaRPr>
          </a:p>
          <a:p>
            <a:endParaRPr lang="cs-CZ" sz="2400" dirty="0" smtClean="0">
              <a:latin typeface="Arial" panose="020B0604020202020204" pitchFamily="34" charset="0"/>
              <a:cs typeface="Arial" panose="020B0604020202020204" pitchFamily="34"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404664"/>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spTree>
    <p:extLst>
      <p:ext uri="{BB962C8B-B14F-4D97-AF65-F5344CB8AC3E}">
        <p14:creationId xmlns:p14="http://schemas.microsoft.com/office/powerpoint/2010/main" val="1562325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061864"/>
            <a:ext cx="8229600" cy="1143000"/>
          </a:xfrm>
        </p:spPr>
        <p:txBody>
          <a:bodyPr>
            <a:normAutofit/>
          </a:bodyPr>
          <a:lstStyle/>
          <a:p>
            <a:r>
              <a:rPr lang="cs-CZ" sz="4000" dirty="0" smtClean="0">
                <a:latin typeface="Arial" panose="020B0604020202020204" pitchFamily="34" charset="0"/>
                <a:cs typeface="Arial" panose="020B0604020202020204" pitchFamily="34" charset="0"/>
              </a:rPr>
              <a:t>Žádost o poskytnutí dotace</a:t>
            </a:r>
            <a:endParaRPr lang="cs-CZ" sz="4000" dirty="0"/>
          </a:p>
        </p:txBody>
      </p:sp>
      <p:sp>
        <p:nvSpPr>
          <p:cNvPr id="3" name="Zástupný symbol pro obsah 2"/>
          <p:cNvSpPr>
            <a:spLocks noGrp="1"/>
          </p:cNvSpPr>
          <p:nvPr>
            <p:ph idx="1"/>
          </p:nvPr>
        </p:nvSpPr>
        <p:spPr>
          <a:xfrm>
            <a:off x="457200" y="2132856"/>
            <a:ext cx="8229600" cy="4381947"/>
          </a:xfrm>
        </p:spPr>
        <p:txBody>
          <a:bodyPr>
            <a:normAutofit lnSpcReduction="10000"/>
          </a:bodyPr>
          <a:lstStyle/>
          <a:p>
            <a:pPr algn="just"/>
            <a:r>
              <a:rPr lang="cs-CZ" sz="2400" dirty="0" smtClean="0">
                <a:latin typeface="Arial" panose="020B0604020202020204" pitchFamily="34" charset="0"/>
                <a:cs typeface="Arial" panose="020B0604020202020204" pitchFamily="34" charset="0"/>
              </a:rPr>
              <a:t>Žádosti skrze webovou aplikaci: </a:t>
            </a:r>
            <a:r>
              <a:rPr lang="cs-CZ" sz="2400" dirty="0" smtClean="0">
                <a:latin typeface="Arial" panose="020B0604020202020204" pitchFamily="34" charset="0"/>
                <a:cs typeface="Arial" panose="020B0604020202020204" pitchFamily="34" charset="0"/>
                <a:hlinkClick r:id="rId3"/>
              </a:rPr>
              <a:t>https</a:t>
            </a:r>
            <a:r>
              <a:rPr lang="cs-CZ" sz="2400" dirty="0">
                <a:latin typeface="Arial" panose="020B0604020202020204" pitchFamily="34" charset="0"/>
                <a:cs typeface="Arial" panose="020B0604020202020204" pitchFamily="34" charset="0"/>
                <a:hlinkClick r:id="rId3"/>
              </a:rPr>
              <a:t>://</a:t>
            </a:r>
            <a:r>
              <a:rPr lang="cs-CZ" sz="2400" dirty="0" smtClean="0">
                <a:latin typeface="Arial" panose="020B0604020202020204" pitchFamily="34" charset="0"/>
                <a:cs typeface="Arial" panose="020B0604020202020204" pitchFamily="34" charset="0"/>
                <a:hlinkClick r:id="rId3"/>
              </a:rPr>
              <a:t>dotace-lidskaprava.vlada.cz/</a:t>
            </a:r>
            <a:r>
              <a:rPr lang="cs-CZ" sz="2400" dirty="0">
                <a:latin typeface="Arial" panose="020B0604020202020204" pitchFamily="34" charset="0"/>
                <a:cs typeface="Arial" panose="020B0604020202020204" pitchFamily="34" charset="0"/>
              </a:rPr>
              <a:t> </a:t>
            </a:r>
            <a:r>
              <a:rPr lang="cs-CZ" sz="2400" b="1" dirty="0" smtClean="0">
                <a:latin typeface="Arial" panose="020B0604020202020204" pitchFamily="34" charset="0"/>
                <a:cs typeface="Arial" panose="020B0604020202020204" pitchFamily="34" charset="0"/>
              </a:rPr>
              <a:t>X</a:t>
            </a:r>
            <a:r>
              <a:rPr lang="cs-CZ" sz="2400" dirty="0" smtClean="0">
                <a:latin typeface="Arial" panose="020B0604020202020204" pitchFamily="34" charset="0"/>
                <a:cs typeface="Arial" panose="020B0604020202020204" pitchFamily="34" charset="0"/>
              </a:rPr>
              <a:t> </a:t>
            </a:r>
            <a:r>
              <a:rPr lang="cs-CZ" sz="2400" b="1" dirty="0" smtClean="0">
                <a:latin typeface="Arial" panose="020B0604020202020204" pitchFamily="34" charset="0"/>
                <a:cs typeface="Arial" panose="020B0604020202020204" pitchFamily="34" charset="0"/>
              </a:rPr>
              <a:t>Dotační program Střechy v listinné podobě!</a:t>
            </a:r>
            <a:endParaRPr lang="cs-CZ" sz="2400" b="1" dirty="0">
              <a:latin typeface="Arial" panose="020B0604020202020204" pitchFamily="34" charset="0"/>
              <a:cs typeface="Arial" panose="020B0604020202020204" pitchFamily="34" charset="0"/>
            </a:endParaRPr>
          </a:p>
          <a:p>
            <a:pPr algn="just"/>
            <a:r>
              <a:rPr lang="cs-CZ" sz="2400" dirty="0" smtClean="0">
                <a:latin typeface="Arial" panose="020B0604020202020204" pitchFamily="34" charset="0"/>
                <a:cs typeface="Arial" panose="020B0604020202020204" pitchFamily="34" charset="0"/>
              </a:rPr>
              <a:t>Termín odeslání žádosti v aplikaci</a:t>
            </a:r>
            <a:r>
              <a:rPr lang="cs-CZ" sz="2400" b="1" dirty="0" smtClean="0">
                <a:solidFill>
                  <a:srgbClr val="FF0000"/>
                </a:solidFill>
                <a:latin typeface="Arial" panose="020B0604020202020204" pitchFamily="34" charset="0"/>
                <a:cs typeface="Arial" panose="020B0604020202020204" pitchFamily="34" charset="0"/>
              </a:rPr>
              <a:t> </a:t>
            </a:r>
            <a:r>
              <a:rPr lang="cs-CZ" sz="2400" dirty="0" smtClean="0">
                <a:latin typeface="Arial" panose="020B0604020202020204" pitchFamily="34" charset="0"/>
                <a:cs typeface="Arial" panose="020B0604020202020204" pitchFamily="34" charset="0"/>
              </a:rPr>
              <a:t>nejpozději do </a:t>
            </a:r>
            <a:r>
              <a:rPr lang="cs-CZ" sz="2400" b="1" dirty="0" smtClean="0">
                <a:solidFill>
                  <a:srgbClr val="FF0000"/>
                </a:solidFill>
                <a:latin typeface="Arial" panose="020B0604020202020204" pitchFamily="34" charset="0"/>
                <a:cs typeface="Arial" panose="020B0604020202020204" pitchFamily="34" charset="0"/>
              </a:rPr>
              <a:t>20. září 2019 + </a:t>
            </a:r>
            <a:r>
              <a:rPr lang="cs-CZ" sz="2400" dirty="0">
                <a:latin typeface="Arial" panose="020B0604020202020204" pitchFamily="34" charset="0"/>
                <a:cs typeface="Arial" panose="020B0604020202020204" pitchFamily="34" charset="0"/>
              </a:rPr>
              <a:t>zaslání „Potvrzení podání elektronického návrhu projektu do  IS Patriot</a:t>
            </a:r>
            <a:r>
              <a:rPr lang="cs-CZ" sz="2400" dirty="0" smtClean="0">
                <a:latin typeface="Arial" panose="020B0604020202020204" pitchFamily="34" charset="0"/>
                <a:cs typeface="Arial" panose="020B0604020202020204" pitchFamily="34" charset="0"/>
              </a:rPr>
              <a:t>“ = krycího listu do</a:t>
            </a:r>
            <a:r>
              <a:rPr lang="cs-CZ" sz="2400" dirty="0" smtClean="0">
                <a:solidFill>
                  <a:srgbClr val="FF0000"/>
                </a:solidFill>
                <a:latin typeface="Arial" panose="020B0604020202020204" pitchFamily="34" charset="0"/>
                <a:cs typeface="Arial" panose="020B0604020202020204" pitchFamily="34" charset="0"/>
              </a:rPr>
              <a:t> </a:t>
            </a:r>
            <a:r>
              <a:rPr lang="cs-CZ" sz="2400" b="1" dirty="0" smtClean="0">
                <a:solidFill>
                  <a:srgbClr val="FF0000"/>
                </a:solidFill>
                <a:latin typeface="Arial" panose="020B0604020202020204" pitchFamily="34" charset="0"/>
                <a:cs typeface="Arial" panose="020B0604020202020204" pitchFamily="34" charset="0"/>
              </a:rPr>
              <a:t>25. září 2019</a:t>
            </a:r>
          </a:p>
          <a:p>
            <a:pPr algn="just"/>
            <a:r>
              <a:rPr lang="cs-CZ" sz="2400" dirty="0" smtClean="0">
                <a:latin typeface="Arial" panose="020B0604020202020204" pitchFamily="34" charset="0"/>
                <a:cs typeface="Arial" panose="020B0604020202020204" pitchFamily="34" charset="0"/>
              </a:rPr>
              <a:t>Povinné přílohy projektu:</a:t>
            </a:r>
          </a:p>
          <a:p>
            <a:pPr lvl="1" algn="just"/>
            <a:r>
              <a:rPr lang="cs-CZ" sz="2000" dirty="0">
                <a:latin typeface="Arial" panose="020B0604020202020204" pitchFamily="34" charset="0"/>
                <a:cs typeface="Arial" panose="020B0604020202020204" pitchFamily="34" charset="0"/>
              </a:rPr>
              <a:t>b</a:t>
            </a:r>
            <a:r>
              <a:rPr lang="cs-CZ" sz="2000" dirty="0" smtClean="0">
                <a:latin typeface="Arial" panose="020B0604020202020204" pitchFamily="34" charset="0"/>
                <a:cs typeface="Arial" panose="020B0604020202020204" pitchFamily="34" charset="0"/>
              </a:rPr>
              <a:t>ankovní identifikace účtu</a:t>
            </a:r>
          </a:p>
          <a:p>
            <a:pPr lvl="1" algn="just"/>
            <a:r>
              <a:rPr lang="cs-CZ" sz="2000" dirty="0">
                <a:latin typeface="Arial" panose="020B0604020202020204" pitchFamily="34" charset="0"/>
                <a:cs typeface="Arial" panose="020B0604020202020204" pitchFamily="34" charset="0"/>
              </a:rPr>
              <a:t>o</a:t>
            </a:r>
            <a:r>
              <a:rPr lang="cs-CZ" sz="2000" dirty="0" smtClean="0">
                <a:latin typeface="Arial" panose="020B0604020202020204" pitchFamily="34" charset="0"/>
                <a:cs typeface="Arial" panose="020B0604020202020204" pitchFamily="34" charset="0"/>
              </a:rPr>
              <a:t>riginál plné moci nebo její ověřená kopie či obdobný doklad</a:t>
            </a:r>
          </a:p>
          <a:p>
            <a:pPr lvl="1" algn="just"/>
            <a:r>
              <a:rPr lang="cs-CZ" sz="2000" dirty="0">
                <a:latin typeface="Arial" panose="020B0604020202020204" pitchFamily="34" charset="0"/>
                <a:cs typeface="Arial" panose="020B0604020202020204" pitchFamily="34" charset="0"/>
              </a:rPr>
              <a:t>v</a:t>
            </a:r>
            <a:r>
              <a:rPr lang="cs-CZ" sz="2000" dirty="0" smtClean="0">
                <a:latin typeface="Arial" panose="020B0604020202020204" pitchFamily="34" charset="0"/>
                <a:cs typeface="Arial" panose="020B0604020202020204" pitchFamily="34" charset="0"/>
              </a:rPr>
              <a:t>yplněný Přehled výstupů projektu</a:t>
            </a:r>
          </a:p>
          <a:p>
            <a:pPr lvl="1" algn="just"/>
            <a:r>
              <a:rPr lang="cs-CZ" sz="2000" i="1" dirty="0" smtClean="0">
                <a:latin typeface="Arial" panose="020B0604020202020204" pitchFamily="34" charset="0"/>
                <a:cs typeface="Arial" panose="020B0604020202020204" pitchFamily="34" charset="0"/>
              </a:rPr>
              <a:t>+ další přílohy dle dotačního programu (viz. Výzva k podání žádosti)</a:t>
            </a:r>
          </a:p>
          <a:p>
            <a:pPr algn="just"/>
            <a:endParaRPr lang="cs-CZ" sz="2600" dirty="0" smtClean="0">
              <a:latin typeface="Arial" panose="020B0604020202020204" pitchFamily="34" charset="0"/>
              <a:cs typeface="Arial" panose="020B0604020202020204" pitchFamily="34" charset="0"/>
            </a:endParaRPr>
          </a:p>
          <a:p>
            <a:pPr algn="just"/>
            <a:endParaRPr lang="cs-CZ" sz="2600" dirty="0">
              <a:latin typeface="Arial" panose="020B0604020202020204" pitchFamily="34" charset="0"/>
              <a:cs typeface="Arial" panose="020B0604020202020204" pitchFamily="34" charset="0"/>
            </a:endParaRPr>
          </a:p>
          <a:p>
            <a:endParaRPr lang="cs-CZ" dirty="0"/>
          </a:p>
        </p:txBody>
      </p:sp>
      <p:sp>
        <p:nvSpPr>
          <p:cNvPr id="4" name="Nadpis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763" y="404664"/>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091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8553" y="1024004"/>
            <a:ext cx="8686893" cy="794482"/>
          </a:xfrm>
        </p:spPr>
        <p:txBody>
          <a:bodyPr>
            <a:noAutofit/>
          </a:bodyPr>
          <a:lstStyle/>
          <a:p>
            <a:r>
              <a:rPr lang="cs-CZ" sz="4000" dirty="0">
                <a:latin typeface="Arial" pitchFamily="34" charset="0"/>
                <a:cs typeface="Arial" pitchFamily="34" charset="0"/>
              </a:rPr>
              <a:t>K</a:t>
            </a:r>
            <a:r>
              <a:rPr lang="cs-CZ" sz="4000" dirty="0" smtClean="0">
                <a:latin typeface="Arial" pitchFamily="34" charset="0"/>
                <a:cs typeface="Arial" pitchFamily="34" charset="0"/>
              </a:rPr>
              <a:t>rycí list</a:t>
            </a:r>
            <a:endParaRPr lang="cs-CZ" sz="4000" dirty="0">
              <a:latin typeface="Arial" pitchFamily="34" charset="0"/>
              <a:cs typeface="Arial" pitchFamily="34" charset="0"/>
            </a:endParaRPr>
          </a:p>
        </p:txBody>
      </p:sp>
      <p:sp>
        <p:nvSpPr>
          <p:cNvPr id="3" name="Zástupný symbol pro obsah 2"/>
          <p:cNvSpPr>
            <a:spLocks noGrp="1"/>
          </p:cNvSpPr>
          <p:nvPr>
            <p:ph idx="1"/>
          </p:nvPr>
        </p:nvSpPr>
        <p:spPr>
          <a:xfrm>
            <a:off x="179512" y="1772816"/>
            <a:ext cx="8784976" cy="4968552"/>
          </a:xfrm>
        </p:spPr>
        <p:txBody>
          <a:bodyPr>
            <a:noAutofit/>
          </a:bodyPr>
          <a:lstStyle/>
          <a:p>
            <a:pPr algn="just"/>
            <a:r>
              <a:rPr lang="cs-CZ" sz="2400" dirty="0" smtClean="0">
                <a:latin typeface="Arial" panose="020B0604020202020204" pitchFamily="34" charset="0"/>
                <a:cs typeface="Arial" panose="020B0604020202020204" pitchFamily="34" charset="0"/>
              </a:rPr>
              <a:t>=</a:t>
            </a:r>
            <a:r>
              <a:rPr lang="cs-CZ" sz="2400" dirty="0">
                <a:latin typeface="Arial" panose="020B0604020202020204" pitchFamily="34" charset="0"/>
                <a:cs typeface="Arial" panose="020B0604020202020204" pitchFamily="34" charset="0"/>
              </a:rPr>
              <a:t> Potvrzení podání elektronického návrhu projektu do  IS Patriot</a:t>
            </a:r>
            <a:endParaRPr lang="cs-CZ" sz="2400" dirty="0" smtClean="0">
              <a:latin typeface="Arial" panose="020B0604020202020204" pitchFamily="34" charset="0"/>
              <a:cs typeface="Arial" panose="020B0604020202020204" pitchFamily="34" charset="0"/>
            </a:endParaRPr>
          </a:p>
          <a:p>
            <a:pPr algn="just"/>
            <a:r>
              <a:rPr lang="cs-CZ" sz="2400" dirty="0" smtClean="0">
                <a:solidFill>
                  <a:srgbClr val="FF0000"/>
                </a:solidFill>
                <a:latin typeface="Arial" panose="020B0604020202020204" pitchFamily="34" charset="0"/>
                <a:cs typeface="Arial" panose="020B0604020202020204" pitchFamily="34" charset="0"/>
              </a:rPr>
              <a:t>Generuje se až po elektronickém odeslání žádosti (Upravené žádosti/Závěrečné zprávě) </a:t>
            </a:r>
            <a:r>
              <a:rPr lang="cs-CZ" sz="2400" u="sng" dirty="0" smtClean="0">
                <a:solidFill>
                  <a:srgbClr val="FF0000"/>
                </a:solidFill>
                <a:latin typeface="Arial" panose="020B0604020202020204" pitchFamily="34" charset="0"/>
                <a:cs typeface="Arial" panose="020B0604020202020204" pitchFamily="34" charset="0"/>
              </a:rPr>
              <a:t>ve webové aplikaci</a:t>
            </a:r>
          </a:p>
          <a:p>
            <a:pPr algn="just"/>
            <a:r>
              <a:rPr lang="cs-CZ" sz="2400" dirty="0" smtClean="0">
                <a:latin typeface="Arial" panose="020B0604020202020204" pitchFamily="34" charset="0"/>
                <a:cs typeface="Arial" panose="020B0604020202020204" pitchFamily="34" charset="0"/>
              </a:rPr>
              <a:t>Podpis statutárního orgánu nebo jím pověřenou osobou - </a:t>
            </a:r>
            <a:r>
              <a:rPr lang="cs-CZ" sz="2400" b="1" dirty="0" smtClean="0">
                <a:latin typeface="Arial" panose="020B0604020202020204" pitchFamily="34" charset="0"/>
                <a:cs typeface="Arial" panose="020B0604020202020204" pitchFamily="34" charset="0"/>
              </a:rPr>
              <a:t>originál nebo úředně ověřenou kopii plné moci (nebo jiný obdobný doklad, např. usnesení zastupitelstva v případě obcí) – </a:t>
            </a:r>
            <a:r>
              <a:rPr lang="cs-CZ" sz="2400" i="1" dirty="0" smtClean="0">
                <a:latin typeface="Arial" panose="020B0604020202020204" pitchFamily="34" charset="0"/>
                <a:cs typeface="Arial" panose="020B0604020202020204" pitchFamily="34" charset="0"/>
              </a:rPr>
              <a:t>vložit do aplikace</a:t>
            </a:r>
          </a:p>
          <a:p>
            <a:pPr algn="just"/>
            <a:r>
              <a:rPr lang="cs-CZ" sz="2800" b="1" u="sng" dirty="0" smtClean="0">
                <a:latin typeface="Arial" panose="020B0604020202020204" pitchFamily="34" charset="0"/>
                <a:cs typeface="Arial" panose="020B0604020202020204" pitchFamily="34" charset="0"/>
              </a:rPr>
              <a:t>Nezapomenout zaslat Úřadu vlády ČR do stanoveného data!</a:t>
            </a:r>
          </a:p>
          <a:p>
            <a:pPr algn="just"/>
            <a:r>
              <a:rPr lang="cs-CZ" sz="2400" dirty="0">
                <a:latin typeface="Arial" panose="020B0604020202020204" pitchFamily="34" charset="0"/>
                <a:cs typeface="Arial" panose="020B0604020202020204" pitchFamily="34" charset="0"/>
              </a:rPr>
              <a:t>Doručení krycího listu = podání žádosti o poskytnutí </a:t>
            </a:r>
            <a:r>
              <a:rPr lang="cs-CZ" sz="2400" dirty="0" smtClean="0">
                <a:latin typeface="Arial" panose="020B0604020202020204" pitchFamily="34" charset="0"/>
                <a:cs typeface="Arial" panose="020B0604020202020204" pitchFamily="34" charset="0"/>
              </a:rPr>
              <a:t>dotace (</a:t>
            </a:r>
            <a:r>
              <a:rPr lang="cs-CZ" sz="2400" dirty="0">
                <a:latin typeface="Arial" panose="020B0604020202020204" pitchFamily="34" charset="0"/>
                <a:cs typeface="Arial" panose="020B0604020202020204" pitchFamily="34" charset="0"/>
              </a:rPr>
              <a:t>Upravené žádosti/Závěrečné </a:t>
            </a:r>
            <a:r>
              <a:rPr lang="cs-CZ" sz="2400" dirty="0" smtClean="0">
                <a:latin typeface="Arial" panose="020B0604020202020204" pitchFamily="34" charset="0"/>
                <a:cs typeface="Arial" panose="020B0604020202020204" pitchFamily="34" charset="0"/>
              </a:rPr>
              <a:t>zprávy)</a:t>
            </a:r>
            <a:endParaRPr lang="cs-CZ" sz="2400" b="1" u="sng" dirty="0" smtClean="0">
              <a:latin typeface="Arial" panose="020B0604020202020204" pitchFamily="34" charset="0"/>
              <a:cs typeface="Arial" panose="020B0604020202020204" pitchFamily="34"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spTree>
    <p:extLst>
      <p:ext uri="{BB962C8B-B14F-4D97-AF65-F5344CB8AC3E}">
        <p14:creationId xmlns:p14="http://schemas.microsoft.com/office/powerpoint/2010/main" val="4076232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196752"/>
            <a:ext cx="8229600" cy="1143000"/>
          </a:xfrm>
        </p:spPr>
        <p:txBody>
          <a:bodyPr>
            <a:normAutofit fontScale="90000"/>
          </a:bodyPr>
          <a:lstStyle/>
          <a:p>
            <a:r>
              <a:rPr lang="cs-CZ" dirty="0" smtClean="0">
                <a:latin typeface="Arial" panose="020B0604020202020204" pitchFamily="34" charset="0"/>
                <a:cs typeface="Arial" panose="020B0604020202020204" pitchFamily="34" charset="0"/>
              </a:rPr>
              <a:t>Doručení krycího listu = podání žádosti o poskytnutí dotace</a:t>
            </a:r>
            <a:endParaRPr lang="cs-CZ"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457200" y="2492896"/>
            <a:ext cx="8229600" cy="4165923"/>
          </a:xfrm>
        </p:spPr>
        <p:txBody>
          <a:bodyPr>
            <a:normAutofit/>
          </a:bodyPr>
          <a:lstStyle/>
          <a:p>
            <a:pPr marL="0" lvl="1" algn="just">
              <a:buFont typeface="Arial" panose="020B0604020202020204" pitchFamily="34" charset="0"/>
              <a:buChar char="•"/>
            </a:pPr>
            <a:r>
              <a:rPr lang="cs-CZ" sz="2600" dirty="0">
                <a:latin typeface="Arial" panose="020B0604020202020204" pitchFamily="34" charset="0"/>
                <a:cs typeface="Arial" panose="020B0604020202020204" pitchFamily="34" charset="0"/>
              </a:rPr>
              <a:t>Prostřednictvím </a:t>
            </a:r>
            <a:r>
              <a:rPr lang="cs-CZ" sz="2600" dirty="0">
                <a:solidFill>
                  <a:srgbClr val="FF0000"/>
                </a:solidFill>
                <a:latin typeface="Arial" panose="020B0604020202020204" pitchFamily="34" charset="0"/>
                <a:cs typeface="Arial" panose="020B0604020202020204" pitchFamily="34" charset="0"/>
              </a:rPr>
              <a:t>veřejné datové sítě </a:t>
            </a:r>
            <a:r>
              <a:rPr lang="cs-CZ" sz="2600" dirty="0">
                <a:latin typeface="Arial" panose="020B0604020202020204" pitchFamily="34" charset="0"/>
                <a:cs typeface="Arial" panose="020B0604020202020204" pitchFamily="34" charset="0"/>
              </a:rPr>
              <a:t>do </a:t>
            </a:r>
            <a:r>
              <a:rPr lang="cs-CZ" sz="2600" dirty="0" smtClean="0">
                <a:latin typeface="Arial" panose="020B0604020202020204" pitchFamily="34" charset="0"/>
                <a:cs typeface="Arial" panose="020B0604020202020204" pitchFamily="34" charset="0"/>
              </a:rPr>
              <a:t>datové 	schránky </a:t>
            </a:r>
            <a:r>
              <a:rPr lang="cs-CZ" sz="2600" i="1" dirty="0" smtClean="0">
                <a:latin typeface="Arial" panose="020B0604020202020204" pitchFamily="34" charset="0"/>
                <a:cs typeface="Arial" panose="020B0604020202020204" pitchFamily="34" charset="0"/>
              </a:rPr>
              <a:t>– doporučujeme!</a:t>
            </a:r>
          </a:p>
          <a:p>
            <a:pPr marL="0" lvl="1" algn="just">
              <a:buFont typeface="Arial" panose="020B0604020202020204" pitchFamily="34" charset="0"/>
              <a:buChar char="•"/>
            </a:pPr>
            <a:r>
              <a:rPr lang="cs-CZ" sz="2600" dirty="0" smtClean="0">
                <a:latin typeface="Arial" panose="020B0604020202020204" pitchFamily="34" charset="0"/>
                <a:cs typeface="Arial" panose="020B0604020202020204" pitchFamily="34" charset="0"/>
              </a:rPr>
              <a:t>Prostřednictvím </a:t>
            </a:r>
            <a:r>
              <a:rPr lang="cs-CZ" sz="2600" dirty="0">
                <a:latin typeface="Arial" panose="020B0604020202020204" pitchFamily="34" charset="0"/>
                <a:cs typeface="Arial" panose="020B0604020202020204" pitchFamily="34" charset="0"/>
              </a:rPr>
              <a:t>provozovatele </a:t>
            </a:r>
            <a:r>
              <a:rPr lang="cs-CZ" sz="2600" dirty="0">
                <a:solidFill>
                  <a:srgbClr val="FF0000"/>
                </a:solidFill>
                <a:latin typeface="Arial" panose="020B0604020202020204" pitchFamily="34" charset="0"/>
                <a:cs typeface="Arial" panose="020B0604020202020204" pitchFamily="34" charset="0"/>
              </a:rPr>
              <a:t>poštovních </a:t>
            </a:r>
            <a:r>
              <a:rPr lang="cs-CZ" sz="2600" dirty="0" smtClean="0">
                <a:solidFill>
                  <a:srgbClr val="FF0000"/>
                </a:solidFill>
                <a:latin typeface="Arial" panose="020B0604020202020204" pitchFamily="34" charset="0"/>
                <a:cs typeface="Arial" panose="020B0604020202020204" pitchFamily="34" charset="0"/>
              </a:rPr>
              <a:t>služeb</a:t>
            </a:r>
          </a:p>
          <a:p>
            <a:pPr marL="0" lvl="1" algn="just">
              <a:buFont typeface="Arial" panose="020B0604020202020204" pitchFamily="34" charset="0"/>
              <a:buChar char="•"/>
            </a:pPr>
            <a:r>
              <a:rPr lang="cs-CZ" sz="2600" dirty="0" smtClean="0">
                <a:latin typeface="Arial" panose="020B0604020202020204" pitchFamily="34" charset="0"/>
                <a:cs typeface="Arial" panose="020B0604020202020204" pitchFamily="34" charset="0"/>
              </a:rPr>
              <a:t>Osobně </a:t>
            </a:r>
            <a:r>
              <a:rPr lang="cs-CZ" sz="2600" dirty="0">
                <a:solidFill>
                  <a:srgbClr val="FF0000"/>
                </a:solidFill>
                <a:latin typeface="Arial" panose="020B0604020202020204" pitchFamily="34" charset="0"/>
                <a:cs typeface="Arial" panose="020B0604020202020204" pitchFamily="34" charset="0"/>
              </a:rPr>
              <a:t>na podatelně </a:t>
            </a:r>
            <a:r>
              <a:rPr lang="cs-CZ" sz="2600" dirty="0" smtClean="0">
                <a:solidFill>
                  <a:srgbClr val="FF0000"/>
                </a:solidFill>
                <a:latin typeface="Arial" panose="020B0604020202020204" pitchFamily="34" charset="0"/>
                <a:cs typeface="Arial" panose="020B0604020202020204" pitchFamily="34" charset="0"/>
              </a:rPr>
              <a:t>Úřadu</a:t>
            </a:r>
          </a:p>
          <a:p>
            <a:pPr algn="just"/>
            <a:r>
              <a:rPr lang="cs-CZ" sz="2600" b="1" dirty="0" smtClean="0">
                <a:latin typeface="Arial" panose="020B0604020202020204" pitchFamily="34" charset="0"/>
                <a:cs typeface="Arial" panose="020B0604020202020204" pitchFamily="34" charset="0"/>
              </a:rPr>
              <a:t>Datum doručení = </a:t>
            </a:r>
            <a:r>
              <a:rPr lang="cs-CZ" sz="2600" b="1" dirty="0">
                <a:latin typeface="Arial" panose="020B0604020202020204" pitchFamily="34" charset="0"/>
                <a:cs typeface="Arial" panose="020B0604020202020204" pitchFamily="34" charset="0"/>
              </a:rPr>
              <a:t>dodání do datové schránky </a:t>
            </a:r>
            <a:r>
              <a:rPr lang="cs-CZ" sz="2600" b="1" dirty="0" smtClean="0">
                <a:latin typeface="Arial" panose="020B0604020202020204" pitchFamily="34" charset="0"/>
                <a:cs typeface="Arial" panose="020B0604020202020204" pitchFamily="34" charset="0"/>
              </a:rPr>
              <a:t>Úřadu vlády, datum otisku razítka pošty na obálce, datum otisku razítka podatelny Úřadu vlády</a:t>
            </a:r>
            <a:endParaRPr lang="cs-CZ" sz="2600" b="1" dirty="0">
              <a:latin typeface="Arial" panose="020B0604020202020204" pitchFamily="34" charset="0"/>
              <a:cs typeface="Arial" panose="020B0604020202020204" pitchFamily="34" charset="0"/>
            </a:endParaRPr>
          </a:p>
          <a:p>
            <a:pPr marL="0" indent="0">
              <a:buNone/>
            </a:pPr>
            <a:endParaRPr lang="cs-CZ" dirty="0">
              <a:latin typeface="Arial" panose="020B0604020202020204" pitchFamily="34" charset="0"/>
              <a:cs typeface="Arial" panose="020B0604020202020204" pitchFamily="34" charset="0"/>
            </a:endParaRPr>
          </a:p>
        </p:txBody>
      </p:sp>
      <p:pic>
        <p:nvPicPr>
          <p:cNvPr id="5" name="Picture 1" descr="http://intranet.vlada.cz/intranet/rs.nsf/4ce5752983d4f6b7c1256e58007a6b8e/613a55332fb78e12c1257d4e0047c5b7/Body/39.2E4E?OpenElement&amp;FieldElemFor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31813"/>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2400" b="1" dirty="0">
                <a:solidFill>
                  <a:schemeClr val="tx2"/>
                </a:solidFill>
                <a:latin typeface="Cambria" panose="02040503050406030204" pitchFamily="18" charset="0"/>
              </a:rPr>
              <a:t>Úřad vlády České republiky</a:t>
            </a:r>
            <a:r>
              <a:rPr lang="cs-CZ" sz="2800" dirty="0" smtClean="0">
                <a:solidFill>
                  <a:schemeClr val="bg1">
                    <a:lumMod val="50000"/>
                  </a:schemeClr>
                </a:solidFill>
                <a:latin typeface="Cambria" panose="02040503050406030204" pitchFamily="18" charset="0"/>
              </a:rPr>
              <a:t/>
            </a:r>
            <a:br>
              <a:rPr lang="cs-CZ" sz="2800" dirty="0" smtClean="0">
                <a:solidFill>
                  <a:schemeClr val="bg1">
                    <a:lumMod val="50000"/>
                  </a:schemeClr>
                </a:solidFill>
                <a:latin typeface="Cambria" panose="02040503050406030204" pitchFamily="18" charset="0"/>
              </a:rPr>
            </a:br>
            <a:r>
              <a:rPr lang="cs-CZ" sz="1400" dirty="0" smtClean="0">
                <a:solidFill>
                  <a:schemeClr val="tx2"/>
                </a:solidFill>
                <a:latin typeface="Cambria" panose="02040503050406030204" pitchFamily="18" charset="0"/>
              </a:rPr>
              <a:t>Odbor lidských práv a ochrany menšin</a:t>
            </a:r>
          </a:p>
          <a:p>
            <a:pPr algn="l">
              <a:defRPr/>
            </a:pPr>
            <a:r>
              <a:rPr lang="cs-CZ" sz="1400" dirty="0">
                <a:solidFill>
                  <a:schemeClr val="tx2"/>
                </a:solidFill>
                <a:latin typeface="Cambria" panose="02040503050406030204" pitchFamily="18" charset="0"/>
              </a:rPr>
              <a:t>Odbor rovnosti žen a mužů</a:t>
            </a:r>
          </a:p>
          <a:p>
            <a:pPr algn="l">
              <a:defRPr/>
            </a:pPr>
            <a:endParaRPr lang="cs-CZ" sz="1400" dirty="0">
              <a:solidFill>
                <a:schemeClr val="tx2"/>
              </a:solidFill>
              <a:latin typeface="Cambria" panose="02040503050406030204" pitchFamily="18" charset="0"/>
            </a:endParaRPr>
          </a:p>
        </p:txBody>
      </p:sp>
    </p:spTree>
    <p:extLst>
      <p:ext uri="{BB962C8B-B14F-4D97-AF65-F5344CB8AC3E}">
        <p14:creationId xmlns:p14="http://schemas.microsoft.com/office/powerpoint/2010/main" val="4042096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4461</TotalTime>
  <Words>2609</Words>
  <Application>Microsoft Office PowerPoint</Application>
  <PresentationFormat>Předvádění na obrazovce (4:3)</PresentationFormat>
  <Paragraphs>453</Paragraphs>
  <Slides>41</Slides>
  <Notes>38</Notes>
  <HiddenSlides>0</HiddenSlides>
  <MMClips>0</MMClips>
  <ScaleCrop>false</ScaleCrop>
  <HeadingPairs>
    <vt:vector size="4" baseType="variant">
      <vt:variant>
        <vt:lpstr>Motiv</vt:lpstr>
      </vt:variant>
      <vt:variant>
        <vt:i4>1</vt:i4>
      </vt:variant>
      <vt:variant>
        <vt:lpstr>Nadpisy snímků</vt:lpstr>
      </vt:variant>
      <vt:variant>
        <vt:i4>41</vt:i4>
      </vt:variant>
    </vt:vector>
  </HeadingPairs>
  <TitlesOfParts>
    <vt:vector size="42" baseType="lpstr">
      <vt:lpstr>Motiv systému Office</vt:lpstr>
      <vt:lpstr>Seminář pro žadatele v dotačních programech Sekce pro lidská práva Úřadu vlády ČR pro rok 2020</vt:lpstr>
      <vt:lpstr>Program</vt:lpstr>
      <vt:lpstr>Jak zvládnout dotační řízení 2020</vt:lpstr>
      <vt:lpstr>Změny/novinky pro rok 2020</vt:lpstr>
      <vt:lpstr>Výzva k podání žádosti</vt:lpstr>
      <vt:lpstr>Výzva k podání žádosti</vt:lpstr>
      <vt:lpstr>Žádost o poskytnutí dotace</vt:lpstr>
      <vt:lpstr>Krycí list</vt:lpstr>
      <vt:lpstr>Doručení krycího listu = podání žádosti o poskytnutí dotace</vt:lpstr>
      <vt:lpstr>Prezentace aplikace PowerPoint</vt:lpstr>
      <vt:lpstr>Formální hodnocení žádosti</vt:lpstr>
      <vt:lpstr>Úřad vlády České republiky Odbor lidských práv a ochrany menšin Odbor rovnosti žen a mužů </vt:lpstr>
      <vt:lpstr>Věcné hodnocení </vt:lpstr>
      <vt:lpstr>Úřad vlády České republiky Odbor lidských práv a ochrany menšin Odbor rovnosti žen a mužů </vt:lpstr>
      <vt:lpstr>Úprava žádosti (dříve dodatek)</vt:lpstr>
      <vt:lpstr>Úprava žádosti (dříve dodatek)</vt:lpstr>
      <vt:lpstr>Vydání rozhodnutí a vyplacení dotace</vt:lpstr>
      <vt:lpstr>Prezentace aplikace PowerPoint</vt:lpstr>
      <vt:lpstr>   Změny během realizace projektu </vt:lpstr>
      <vt:lpstr>Předčasné ukončení projektu a vratka dotace v průběhu kalendářního roku</vt:lpstr>
      <vt:lpstr>Závěrečná zpráva</vt:lpstr>
      <vt:lpstr>Závěrečná zpráva</vt:lpstr>
      <vt:lpstr>Prezentace aplikace PowerPoint</vt:lpstr>
      <vt:lpstr>Prezentace aplikace PowerPoint</vt:lpstr>
      <vt:lpstr>Osobní náklady</vt:lpstr>
      <vt:lpstr>Osobní náklady</vt:lpstr>
      <vt:lpstr>Osobní náklady</vt:lpstr>
      <vt:lpstr>Prezentace aplikace PowerPoint</vt:lpstr>
      <vt:lpstr>Struktura rozpočtu</vt:lpstr>
      <vt:lpstr>Prezentace aplikace PowerPoint</vt:lpstr>
      <vt:lpstr>Chyby v rozpočtu</vt:lpstr>
      <vt:lpstr>Chyby v rozpočtu</vt:lpstr>
      <vt:lpstr>Chyby v rozpočtu</vt:lpstr>
      <vt:lpstr>Chyby v rozpočtu</vt:lpstr>
      <vt:lpstr>Prezentace aplikace PowerPoint</vt:lpstr>
      <vt:lpstr>Úprava rozpočtu při realizaci </vt:lpstr>
      <vt:lpstr>Prezentace aplikace PowerPoint</vt:lpstr>
      <vt:lpstr>Prezentace aplikace PowerPoint</vt:lpstr>
      <vt:lpstr>Prezentace aplikace PowerPoint</vt:lpstr>
      <vt:lpstr>Informace o dobrovolnících</vt:lpstr>
      <vt:lpstr> DĚKUJEME ZA POZORNOST </vt:lpstr>
    </vt:vector>
  </TitlesOfParts>
  <Company>Úřad vlády ČR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Základní informace a změny v poskytování dotací pro rok 2016</dc:title>
  <dc:creator>Vitovská Hana</dc:creator>
  <cp:lastModifiedBy>Jůnová Klára</cp:lastModifiedBy>
  <cp:revision>272</cp:revision>
  <cp:lastPrinted>2018-09-12T06:44:58Z</cp:lastPrinted>
  <dcterms:created xsi:type="dcterms:W3CDTF">2015-07-30T10:40:41Z</dcterms:created>
  <dcterms:modified xsi:type="dcterms:W3CDTF">2019-08-21T06:59:15Z</dcterms:modified>
</cp:coreProperties>
</file>