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1" r:id="rId2"/>
    <p:sldId id="272" r:id="rId3"/>
    <p:sldId id="282" r:id="rId4"/>
    <p:sldId id="300" r:id="rId5"/>
    <p:sldId id="274" r:id="rId6"/>
    <p:sldId id="283" r:id="rId7"/>
    <p:sldId id="298" r:id="rId8"/>
    <p:sldId id="299" r:id="rId9"/>
    <p:sldId id="273" r:id="rId10"/>
    <p:sldId id="312" r:id="rId11"/>
    <p:sldId id="301" r:id="rId12"/>
    <p:sldId id="302" r:id="rId13"/>
    <p:sldId id="290" r:id="rId14"/>
    <p:sldId id="291" r:id="rId15"/>
    <p:sldId id="293" r:id="rId16"/>
    <p:sldId id="294" r:id="rId17"/>
    <p:sldId id="313" r:id="rId18"/>
    <p:sldId id="295" r:id="rId19"/>
    <p:sldId id="303" r:id="rId20"/>
    <p:sldId id="304" r:id="rId21"/>
    <p:sldId id="307" r:id="rId22"/>
    <p:sldId id="309" r:id="rId23"/>
    <p:sldId id="306" r:id="rId24"/>
    <p:sldId id="310" r:id="rId25"/>
    <p:sldId id="280" r:id="rId26"/>
    <p:sldId id="281" r:id="rId2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682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Následné kontroly v roce </a:t>
            </a:r>
            <a:r>
              <a:rPr lang="cs-CZ" dirty="0">
                <a:solidFill>
                  <a:srgbClr val="FF0000"/>
                </a:solidFill>
              </a:rPr>
              <a:t>2015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Následné kontroly v roce 2015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List1!$A$2:$A$4</c:f>
              <c:strCache>
                <c:ptCount val="3"/>
                <c:pt idx="0">
                  <c:v>BEZ ZJIŠTĚNÍ</c:v>
                </c:pt>
                <c:pt idx="1">
                  <c:v>podnět FÚ</c:v>
                </c:pt>
                <c:pt idx="2">
                  <c:v>podnět OIP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17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Následné kontroly v roce </a:t>
            </a:r>
            <a:r>
              <a:rPr lang="cs-CZ" dirty="0" smtClean="0">
                <a:solidFill>
                  <a:srgbClr val="FF0000"/>
                </a:solidFill>
              </a:rPr>
              <a:t>2016</a:t>
            </a:r>
            <a:endParaRPr lang="cs-CZ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Následné kontroly v roce 2015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List1!$A$2:$A$4</c:f>
              <c:strCache>
                <c:ptCount val="3"/>
                <c:pt idx="0">
                  <c:v>BEZ ZJIŠTĚNÍ</c:v>
                </c:pt>
                <c:pt idx="1">
                  <c:v>podnět FÚ</c:v>
                </c:pt>
                <c:pt idx="2">
                  <c:v>podnět OIP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20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Následné kontroly v roce </a:t>
            </a:r>
            <a:r>
              <a:rPr lang="cs-CZ" dirty="0" smtClean="0">
                <a:solidFill>
                  <a:srgbClr val="FF0000"/>
                </a:solidFill>
              </a:rPr>
              <a:t>2017</a:t>
            </a:r>
            <a:endParaRPr lang="cs-CZ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Následné kontroly v roce 2015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6.9432413997382536E-2"/>
                  <c:y val="-0.239472363153065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8760206375599343E-2"/>
                  <c:y val="-0.1945717451147403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595742264160295"/>
                  <c:y val="-0.199149168610895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2938014154099604E-2"/>
                  <c:y val="8.8567576853600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List1!$A$2:$A$7</c:f>
              <c:strCache>
                <c:ptCount val="6"/>
                <c:pt idx="0">
                  <c:v>BEZ ZJIŠTĚNÍ</c:v>
                </c:pt>
                <c:pt idx="1">
                  <c:v>podnět FÚ</c:v>
                </c:pt>
                <c:pt idx="2">
                  <c:v>podnět OIP</c:v>
                </c:pt>
                <c:pt idx="3">
                  <c:v>FÚ + OIP</c:v>
                </c:pt>
                <c:pt idx="4">
                  <c:v>výzva k vrácení</c:v>
                </c:pt>
                <c:pt idx="5">
                  <c:v>Policie ČR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35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17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Následné kontroly v roce </a:t>
            </a:r>
            <a:r>
              <a:rPr lang="cs-CZ" dirty="0" smtClean="0">
                <a:solidFill>
                  <a:srgbClr val="FF0000"/>
                </a:solidFill>
              </a:rPr>
              <a:t>2018</a:t>
            </a:r>
            <a:endParaRPr lang="cs-CZ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Následné kontroly v roce 2015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rgbClr val="EAB200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9.5660099812718391E-2"/>
                  <c:y val="-0.23620626514749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3747455412934111E-2"/>
                  <c:y val="-0.161910765059026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458697737869475"/>
                  <c:y val="6.10289700321363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2938014154099604E-2"/>
                  <c:y val="8.8567576853600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BEZ ZJIŠTĚNÍ</c:v>
                </c:pt>
                <c:pt idx="1">
                  <c:v>podnět FÚ</c:v>
                </c:pt>
                <c:pt idx="2">
                  <c:v>podnět SUIP</c:v>
                </c:pt>
                <c:pt idx="3">
                  <c:v>výzva k vrácení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39</c:v>
                </c:pt>
                <c:pt idx="1">
                  <c:v>4</c:v>
                </c:pt>
                <c:pt idx="2">
                  <c:v>2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B9E5E-0641-4151-A99D-2F748BFB4F59}" type="datetimeFigureOut">
              <a:rPr lang="cs-CZ" smtClean="0"/>
              <a:t>14.8.2019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CF429-004C-47E8-8094-35DA77805B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08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C390-2183-46F4-BA15-BC120E95D338}" type="datetimeFigureOut">
              <a:rPr lang="cs-CZ" smtClean="0"/>
              <a:t>14.8.2019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5F084-01DA-4CAA-90BB-EE71E7591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11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084-01DA-4CAA-90BB-EE71E7591E1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t>14.8.2019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85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t>14.8.2019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16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t>14.8.2019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61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t>14.8.2019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27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t>14.8.2019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51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t>14.8.2019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90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t>14.8.2019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40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t>14.8.2019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91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t>14.8.2019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13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t>14.8.2019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19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C1BE-4BA7-47D0-BB3D-8361E5B23CCC}" type="datetimeFigureOut">
              <a:rPr lang="cs-CZ" smtClean="0"/>
              <a:t>14.8.2019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25887-97EC-4A2A-93B8-3393418D8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33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CC1BE-4BA7-47D0-BB3D-8361E5B23CCC}" type="datetimeFigureOut">
              <a:rPr lang="cs-CZ" smtClean="0"/>
              <a:t>14.8.2019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5887-97EC-4A2A-93B8-3393418D8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63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z/url?sa=i&amp;rct=j&amp;q=&amp;esrc=s&amp;source=images&amp;cd=&amp;cad=rja&amp;uact=8&amp;ved=0ahUKEwjB-vKywKTOAhVIlxQKHSV3CRwQjRwIBw&amp;url=http://silvie-and-her-life.blog.cz/1503&amp;bvm=bv.128617741,d.d24&amp;psig=AFQjCNHDXKIMJcP60EF4eEqc3f0b58DCrA&amp;ust=147028807631647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z/url?sa=i&amp;rct=j&amp;q=&amp;esrc=s&amp;source=images&amp;cd=&amp;cad=rja&amp;uact=8&amp;ved=0ahUKEwjI9bqQwqTOAhXBtBQKHdDTDuEQjRwIBw&amp;url=http://inzerce-pujcek-katalog.eu/inzerce-pujcek/zobrazit-inzerat/3635/express-pujcka-od-nebankovni-spolecnosti/plzen/nebankovni-pujcky/&amp;bvm=bv.128617741,d.d24&amp;psig=AFQjCNHDXKIMJcP60EF4eEqc3f0b58DCrA&amp;ust=147028807631647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2880320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+mn-lt"/>
                <a:cs typeface="Arial" panose="020B0604020202020204" pitchFamily="34" charset="0"/>
              </a:rPr>
              <a:t>PROVÁDĚNÉ KONTROLY PLNĚNÍ PODMÍNEK ROZHODNUTÍ</a:t>
            </a:r>
            <a:endParaRPr lang="cs-CZ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ZÁKLADNÍ PRAVIDLA aneb PŘEDCHÁZENÍ NEUZNATELNÝCH NÁKLADŮ</a:t>
            </a:r>
            <a:endParaRPr lang="cs-CZ" sz="3600" dirty="0">
              <a:solidFill>
                <a:schemeClr val="accent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3"/>
            <a:ext cx="8229600" cy="4104456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cs typeface="Arial" panose="020B0604020202020204" pitchFamily="34" charset="0"/>
              </a:rPr>
              <a:t>shodnost </a:t>
            </a:r>
            <a:r>
              <a:rPr lang="cs-CZ" sz="2400" b="1" dirty="0">
                <a:cs typeface="Arial" panose="020B0604020202020204" pitchFamily="34" charset="0"/>
              </a:rPr>
              <a:t>závěrečného vyúčtování </a:t>
            </a:r>
            <a:r>
              <a:rPr lang="cs-CZ" sz="2400" dirty="0">
                <a:cs typeface="Arial" panose="020B0604020202020204" pitchFamily="34" charset="0"/>
              </a:rPr>
              <a:t>dotace se skutečným </a:t>
            </a:r>
            <a:r>
              <a:rPr lang="cs-CZ" sz="2400" b="1" dirty="0">
                <a:cs typeface="Arial" panose="020B0604020202020204" pitchFamily="34" charset="0"/>
              </a:rPr>
              <a:t>stavem v účetnictví</a:t>
            </a:r>
            <a:endParaRPr lang="cs-CZ" sz="2400" dirty="0">
              <a:cs typeface="Arial" panose="020B0604020202020204" pitchFamily="34" charset="0"/>
            </a:endParaRPr>
          </a:p>
          <a:p>
            <a:r>
              <a:rPr lang="cs-CZ" sz="2400" dirty="0" smtClean="0">
                <a:cs typeface="Arial" panose="020B0604020202020204" pitchFamily="34" charset="0"/>
              </a:rPr>
              <a:t>vedení </a:t>
            </a:r>
            <a:r>
              <a:rPr lang="cs-CZ" sz="2400" dirty="0">
                <a:cs typeface="Arial" panose="020B0604020202020204" pitchFamily="34" charset="0"/>
              </a:rPr>
              <a:t>účetnictví </a:t>
            </a:r>
            <a:r>
              <a:rPr lang="cs-CZ" sz="2400" b="1" dirty="0">
                <a:cs typeface="Arial" panose="020B0604020202020204" pitchFamily="34" charset="0"/>
              </a:rPr>
              <a:t>průběžně</a:t>
            </a:r>
            <a:r>
              <a:rPr lang="cs-CZ" sz="2400" dirty="0">
                <a:cs typeface="Arial" panose="020B0604020202020204" pitchFamily="34" charset="0"/>
              </a:rPr>
              <a:t> a průkazně </a:t>
            </a:r>
            <a:r>
              <a:rPr lang="cs-CZ" sz="2000" dirty="0">
                <a:cs typeface="Arial" panose="020B0604020202020204" pitchFamily="34" charset="0"/>
              </a:rPr>
              <a:t>(v kalendářním roce je možné přeúčtovat</a:t>
            </a:r>
            <a:r>
              <a:rPr lang="cs-CZ" sz="2000" dirty="0" smtClean="0">
                <a:cs typeface="Arial" panose="020B0604020202020204" pitchFamily="34" charset="0"/>
              </a:rPr>
              <a:t>)</a:t>
            </a:r>
          </a:p>
          <a:p>
            <a:r>
              <a:rPr lang="cs-CZ" sz="2400" dirty="0" smtClean="0">
                <a:cs typeface="Arial" panose="020B0604020202020204" pitchFamily="34" charset="0"/>
              </a:rPr>
              <a:t>vést </a:t>
            </a:r>
            <a:r>
              <a:rPr 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náklady hrazené z dotace </a:t>
            </a:r>
            <a:r>
              <a:rPr lang="cs-CZ" sz="2400" dirty="0" smtClean="0">
                <a:cs typeface="Arial" panose="020B0604020202020204" pitchFamily="34" charset="0"/>
              </a:rPr>
              <a:t>i </a:t>
            </a:r>
            <a:r>
              <a:rPr 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celkové náklady projektu </a:t>
            </a:r>
            <a:r>
              <a:rPr lang="cs-CZ" sz="2400" b="1" dirty="0" smtClean="0">
                <a:cs typeface="Arial" panose="020B0604020202020204" pitchFamily="34" charset="0"/>
              </a:rPr>
              <a:t>odděleně</a:t>
            </a:r>
            <a:r>
              <a:rPr lang="cs-CZ" sz="2400" dirty="0" smtClean="0">
                <a:cs typeface="Arial" panose="020B0604020202020204" pitchFamily="34" charset="0"/>
              </a:rPr>
              <a:t> </a:t>
            </a:r>
            <a:r>
              <a:rPr lang="cs-CZ" sz="2400" dirty="0">
                <a:cs typeface="Arial" panose="020B0604020202020204" pitchFamily="34" charset="0"/>
              </a:rPr>
              <a:t>od ostatních </a:t>
            </a:r>
            <a:r>
              <a:rPr lang="cs-CZ" sz="2400" dirty="0" smtClean="0">
                <a:cs typeface="Arial" panose="020B0604020202020204" pitchFamily="34" charset="0"/>
              </a:rPr>
              <a:t>nákladů organizace </a:t>
            </a:r>
            <a:r>
              <a:rPr lang="cs-CZ" sz="1800" dirty="0" smtClean="0">
                <a:cs typeface="Arial" panose="020B0604020202020204" pitchFamily="34" charset="0"/>
              </a:rPr>
              <a:t>(tzn. 2 účetní sestavy)</a:t>
            </a:r>
          </a:p>
          <a:p>
            <a:r>
              <a:rPr lang="cs-CZ" sz="2400" b="1" dirty="0">
                <a:cs typeface="Arial" panose="020B0604020202020204" pitchFamily="34" charset="0"/>
              </a:rPr>
              <a:t>vést </a:t>
            </a:r>
            <a:r>
              <a:rPr lang="cs-CZ" sz="2400" dirty="0">
                <a:cs typeface="Arial" panose="020B0604020202020204" pitchFamily="34" charset="0"/>
              </a:rPr>
              <a:t>dostatečnou </a:t>
            </a:r>
            <a:r>
              <a:rPr lang="cs-CZ" sz="2400" b="1" dirty="0">
                <a:cs typeface="Arial" panose="020B0604020202020204" pitchFamily="34" charset="0"/>
              </a:rPr>
              <a:t>dokumentaci realizace projektu </a:t>
            </a:r>
            <a:r>
              <a:rPr lang="cs-CZ" sz="2400" dirty="0">
                <a:cs typeface="Arial" panose="020B0604020202020204" pitchFamily="34" charset="0"/>
              </a:rPr>
              <a:t/>
            </a:r>
            <a:br>
              <a:rPr lang="cs-CZ" sz="2400" dirty="0">
                <a:cs typeface="Arial" panose="020B0604020202020204" pitchFamily="34" charset="0"/>
              </a:rPr>
            </a:br>
            <a:r>
              <a:rPr lang="cs-CZ" sz="2400" dirty="0">
                <a:cs typeface="Arial" panose="020B0604020202020204" pitchFamily="34" charset="0"/>
              </a:rPr>
              <a:t>(např. terénní deník, prezenční listiny při pořádání akcí, výstupy ze školení)</a:t>
            </a:r>
          </a:p>
          <a:p>
            <a:r>
              <a:rPr lang="cs-CZ" sz="2400" dirty="0">
                <a:cs typeface="Arial" panose="020B0604020202020204" pitchFamily="34" charset="0"/>
              </a:rPr>
              <a:t>dodržet </a:t>
            </a:r>
            <a:r>
              <a:rPr lang="cs-CZ" sz="2400" b="1" dirty="0" smtClean="0">
                <a:cs typeface="Arial" panose="020B0604020202020204" pitchFamily="34" charset="0"/>
              </a:rPr>
              <a:t>cíle</a:t>
            </a:r>
            <a:r>
              <a:rPr lang="cs-CZ" sz="2400" dirty="0" smtClean="0">
                <a:cs typeface="Arial" panose="020B0604020202020204" pitchFamily="34" charset="0"/>
              </a:rPr>
              <a:t> a </a:t>
            </a:r>
            <a:r>
              <a:rPr lang="cs-CZ" sz="2400" b="1" dirty="0" smtClean="0">
                <a:cs typeface="Arial" panose="020B0604020202020204" pitchFamily="34" charset="0"/>
              </a:rPr>
              <a:t>účel projektu </a:t>
            </a:r>
            <a:r>
              <a:rPr lang="cs-CZ" sz="2400" dirty="0" smtClean="0">
                <a:cs typeface="Arial" panose="020B0604020202020204" pitchFamily="34" charset="0"/>
              </a:rPr>
              <a:t>uvedený v </a:t>
            </a:r>
            <a:r>
              <a:rPr 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R</a:t>
            </a:r>
            <a:r>
              <a:rPr 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ozhodnutí </a:t>
            </a:r>
            <a:r>
              <a:rPr 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o poskytnutí dotace</a:t>
            </a:r>
            <a:endParaRPr lang="cs-CZ" sz="1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cs-CZ" sz="20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sz="2400" dirty="0" smtClean="0"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893" y="2708920"/>
            <a:ext cx="822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OBLAST </a:t>
            </a: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OSOBNÍCH </a:t>
            </a:r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NÁKLADŮ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pracovněprávní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vztahy</a:t>
            </a:r>
            <a:endParaRPr lang="cs-CZ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ZÁKLADNÍ PRAVIDLA aneb PŘEDCHÁZENÍ NEUZNATELNÝCH NÁKLADŮ</a:t>
            </a:r>
            <a:endParaRPr lang="cs-CZ" sz="3600" dirty="0">
              <a:solidFill>
                <a:schemeClr val="accent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cs-CZ" sz="2400" dirty="0" smtClean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cs typeface="Arial" panose="020B0604020202020204" pitchFamily="34" charset="0"/>
              </a:rPr>
              <a:t>dodržování </a:t>
            </a:r>
            <a:r>
              <a:rPr lang="cs-CZ" sz="2400" b="1" dirty="0">
                <a:cs typeface="Arial" panose="020B0604020202020204" pitchFamily="34" charset="0"/>
              </a:rPr>
              <a:t>zákoníku práce </a:t>
            </a:r>
            <a:r>
              <a:rPr lang="cs-CZ" sz="2400" dirty="0">
                <a:cs typeface="Arial" panose="020B0604020202020204" pitchFamily="34" charset="0"/>
              </a:rPr>
              <a:t>(pracovní smlouvy, DPČ, DPP </a:t>
            </a:r>
            <a:br>
              <a:rPr lang="cs-CZ" sz="2400" dirty="0">
                <a:cs typeface="Arial" panose="020B0604020202020204" pitchFamily="34" charset="0"/>
              </a:rPr>
            </a:br>
            <a:r>
              <a:rPr lang="cs-CZ" sz="2400" dirty="0">
                <a:cs typeface="Arial" panose="020B0604020202020204" pitchFamily="34" charset="0"/>
              </a:rPr>
              <a:t>vč. stanovené </a:t>
            </a:r>
            <a:r>
              <a:rPr lang="cs-CZ" sz="2400" dirty="0" smtClean="0">
                <a:cs typeface="Arial" panose="020B0604020202020204" pitchFamily="34" charset="0"/>
              </a:rPr>
              <a:t>mzdy/platu/odměny</a:t>
            </a:r>
            <a:r>
              <a:rPr lang="cs-CZ" sz="2400" dirty="0"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cs-CZ" sz="2400" b="1" dirty="0">
                <a:cs typeface="Arial" panose="020B0604020202020204" pitchFamily="34" charset="0"/>
              </a:rPr>
              <a:t>p</a:t>
            </a:r>
            <a:r>
              <a:rPr lang="cs-CZ" sz="2400" b="1" dirty="0" smtClean="0">
                <a:cs typeface="Arial" panose="020B0604020202020204" pitchFamily="34" charset="0"/>
              </a:rPr>
              <a:t>ozor na zaměstnávání na </a:t>
            </a:r>
            <a:r>
              <a:rPr lang="cs-CZ" sz="2400" b="1" dirty="0">
                <a:cs typeface="Arial" panose="020B0604020202020204" pitchFamily="34" charset="0"/>
              </a:rPr>
              <a:t>ŽL </a:t>
            </a:r>
            <a:r>
              <a:rPr lang="cs-CZ" sz="2400" dirty="0">
                <a:cs typeface="Arial" panose="020B0604020202020204" pitchFamily="34" charset="0"/>
              </a:rPr>
              <a:t>(zákon o zaměstnanosti)</a:t>
            </a:r>
          </a:p>
          <a:p>
            <a:pPr>
              <a:buFontTx/>
              <a:buChar char="-"/>
            </a:pPr>
            <a:r>
              <a:rPr lang="cs-CZ" sz="2400" b="1" dirty="0">
                <a:cs typeface="Arial" panose="020B0604020202020204" pitchFamily="34" charset="0"/>
              </a:rPr>
              <a:t>d</a:t>
            </a:r>
            <a:r>
              <a:rPr lang="cs-CZ" sz="2400" b="1" dirty="0" smtClean="0">
                <a:cs typeface="Arial" panose="020B0604020202020204" pitchFamily="34" charset="0"/>
              </a:rPr>
              <a:t>održování evidence </a:t>
            </a:r>
            <a:r>
              <a:rPr lang="cs-CZ" sz="2400" b="1" dirty="0">
                <a:cs typeface="Arial" panose="020B0604020202020204" pitchFamily="34" charset="0"/>
              </a:rPr>
              <a:t>pracovní doby </a:t>
            </a:r>
            <a:r>
              <a:rPr lang="cs-CZ" sz="2400" b="1" dirty="0" smtClean="0">
                <a:cs typeface="Arial" panose="020B0604020202020204" pitchFamily="34" charset="0"/>
              </a:rPr>
              <a:t> </a:t>
            </a:r>
            <a:r>
              <a:rPr lang="cs-CZ" sz="2400" dirty="0" smtClean="0">
                <a:cs typeface="Arial" panose="020B0604020202020204" pitchFamily="34" charset="0"/>
              </a:rPr>
              <a:t>(dle zákoníku práce)</a:t>
            </a:r>
            <a:endParaRPr lang="cs-CZ" sz="24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cs typeface="Arial" panose="020B0604020202020204" pitchFamily="34" charset="0"/>
              </a:rPr>
              <a:t>platy </a:t>
            </a:r>
            <a:r>
              <a:rPr lang="cs-CZ" sz="2400" dirty="0">
                <a:cs typeface="Arial" panose="020B0604020202020204" pitchFamily="34" charset="0"/>
              </a:rPr>
              <a:t>vs. mzdy (tvorba pracovněprávních </a:t>
            </a:r>
            <a:r>
              <a:rPr lang="cs-CZ" sz="2400" dirty="0" smtClean="0">
                <a:cs typeface="Arial" panose="020B0604020202020204" pitchFamily="34" charset="0"/>
              </a:rPr>
              <a:t>smluv dle zákoníku práce)</a:t>
            </a:r>
            <a:endParaRPr lang="cs-CZ" dirty="0"/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UZNATELNÉ </a:t>
            </a:r>
            <a:r>
              <a:rPr lang="cs-CZ" sz="28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OSOBNÍ NÁKLADY</a:t>
            </a:r>
            <a:endParaRPr lang="cs-CZ" sz="16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21442"/>
            <a:ext cx="8229600" cy="452596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sz="2800" dirty="0"/>
              <a:t>část hrubých mezd nebo platů (včetně zákonných náhrad, které je zaměstnavatel povinen vyplácet), která v ročním průměru </a:t>
            </a:r>
            <a:r>
              <a:rPr lang="cs-CZ" sz="2800" dirty="0" smtClean="0">
                <a:solidFill>
                  <a:srgbClr val="FF0000"/>
                </a:solidFill>
              </a:rPr>
              <a:t>nepřesahuje</a:t>
            </a:r>
            <a:r>
              <a:rPr lang="cs-CZ" sz="2800" dirty="0" smtClean="0"/>
              <a:t> </a:t>
            </a:r>
            <a:r>
              <a:rPr lang="cs-CZ" sz="2800" dirty="0"/>
              <a:t>maximální výši hrubé mzdy nebo platu stanovené </a:t>
            </a:r>
            <a:r>
              <a:rPr lang="cs-CZ" sz="2800" dirty="0" smtClean="0"/>
              <a:t>ve výzvě k podání žádosti, </a:t>
            </a:r>
            <a:r>
              <a:rPr lang="cs-CZ" sz="2800" dirty="0"/>
              <a:t>přičemž zařazení člena realizačního týmu </a:t>
            </a:r>
            <a:r>
              <a:rPr lang="cs-CZ" sz="2800" dirty="0" smtClean="0"/>
              <a:t>do třídy </a:t>
            </a:r>
            <a:r>
              <a:rPr lang="cs-CZ" sz="2800" dirty="0"/>
              <a:t>se určí analogicky podle nařízení vlády č. 341/2017 Sb., o platových poměrech zaměstnanců ve veřejných službách a správě, ve znění pozdějších předpisů. </a:t>
            </a:r>
            <a:endParaRPr lang="cs-CZ" dirty="0"/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UZNATELNÉ OSOBNÍ NÁKLADY</a:t>
            </a:r>
            <a:endParaRPr lang="cs-CZ" sz="16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800" b="1" dirty="0" smtClean="0"/>
              <a:t>roční</a:t>
            </a:r>
            <a:r>
              <a:rPr lang="cs-CZ" sz="2800" dirty="0" smtClean="0"/>
              <a:t> </a:t>
            </a:r>
            <a:r>
              <a:rPr lang="cs-CZ" sz="2800" dirty="0"/>
              <a:t>průměr</a:t>
            </a:r>
          </a:p>
          <a:p>
            <a:pPr>
              <a:buFontTx/>
              <a:buChar char="-"/>
            </a:pPr>
            <a:r>
              <a:rPr lang="cs-CZ" sz="2800" dirty="0" smtClean="0"/>
              <a:t>poměrné krácení dle </a:t>
            </a:r>
            <a:r>
              <a:rPr lang="cs-CZ" sz="2800" b="1" dirty="0" smtClean="0"/>
              <a:t>počtu neodpracovaných </a:t>
            </a:r>
            <a:r>
              <a:rPr lang="cs-CZ" sz="2800" b="1" dirty="0"/>
              <a:t>měsíců</a:t>
            </a:r>
          </a:p>
          <a:p>
            <a:pPr>
              <a:buFontTx/>
              <a:buChar char="-"/>
            </a:pPr>
            <a:r>
              <a:rPr lang="cs-CZ" sz="2800" dirty="0" smtClean="0"/>
              <a:t>poměrné krácení při </a:t>
            </a:r>
            <a:r>
              <a:rPr lang="cs-CZ" sz="2800" b="1" dirty="0" smtClean="0"/>
              <a:t>nižším </a:t>
            </a:r>
            <a:r>
              <a:rPr lang="cs-CZ" sz="2800" b="1" dirty="0"/>
              <a:t>úvazku</a:t>
            </a:r>
          </a:p>
          <a:p>
            <a:pPr marL="0" indent="0">
              <a:buNone/>
            </a:pPr>
            <a:r>
              <a:rPr lang="cs-CZ" sz="2800" dirty="0" smtClean="0"/>
              <a:t/>
            </a:r>
            <a:br>
              <a:rPr lang="cs-CZ" sz="2800" dirty="0" smtClean="0"/>
            </a:br>
            <a:endParaRPr lang="cs-CZ" dirty="0"/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UZNATELNÉ OSOBNÍ NÁKLADY</a:t>
            </a:r>
            <a:endParaRPr lang="cs-CZ" sz="16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sz="2200" dirty="0"/>
              <a:t>část odměn z dohod o pracích konaných mimo pracovní poměr (DPČ, DPP), včetně zákonných náhrad, které je zaměstnavatel povinen vyplácet, u kterých při přepočtu na hodinové odměny, při obdobném použití maximální výše hrubé mzdy nebo platu stanovené </a:t>
            </a:r>
            <a:r>
              <a:rPr lang="cs-CZ" sz="2200" dirty="0" smtClean="0"/>
              <a:t>ve výzvě k podání žádosti </a:t>
            </a:r>
            <a:r>
              <a:rPr lang="cs-CZ" sz="2200" dirty="0" smtClean="0">
                <a:solidFill>
                  <a:srgbClr val="FF0000"/>
                </a:solidFill>
              </a:rPr>
              <a:t>nedochází</a:t>
            </a:r>
            <a:r>
              <a:rPr lang="cs-CZ" sz="2200" dirty="0" smtClean="0"/>
              <a:t> </a:t>
            </a:r>
            <a:r>
              <a:rPr lang="cs-CZ" sz="2200" dirty="0"/>
              <a:t>k překročení uvedeného </a:t>
            </a:r>
            <a:r>
              <a:rPr lang="cs-CZ" sz="2200" dirty="0" smtClean="0"/>
              <a:t>limitu.</a:t>
            </a:r>
            <a:endParaRPr lang="cs-CZ" dirty="0"/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PŘÍKLAD</a:t>
            </a:r>
            <a:endParaRPr lang="cs-CZ" sz="1200" b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/>
            </a:r>
            <a:br>
              <a:rPr lang="cs-CZ" sz="2800" dirty="0" smtClean="0"/>
            </a:br>
            <a:endParaRPr lang="cs-CZ" dirty="0"/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19944" y="27893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/>
              <a:t>z</a:t>
            </a:r>
            <a:r>
              <a:rPr lang="cs-CZ" sz="2800" dirty="0" smtClean="0"/>
              <a:t>aměstnanec – 0,5 </a:t>
            </a:r>
            <a:r>
              <a:rPr lang="cs-CZ" sz="2800" dirty="0" smtClean="0"/>
              <a:t>úvazek </a:t>
            </a:r>
            <a:r>
              <a:rPr lang="cs-CZ" sz="2800" dirty="0" smtClean="0"/>
              <a:t>(pracovní smlouva)</a:t>
            </a:r>
          </a:p>
          <a:p>
            <a:pPr>
              <a:buFontTx/>
              <a:buChar char="-"/>
            </a:pPr>
            <a:r>
              <a:rPr lang="cs-CZ" sz="2800" dirty="0"/>
              <a:t>d</a:t>
            </a:r>
            <a:r>
              <a:rPr lang="cs-CZ" sz="2800" dirty="0" smtClean="0"/>
              <a:t>le pracovní činnosti zařazen do 12. platové třídy, </a:t>
            </a:r>
            <a:br>
              <a:rPr lang="cs-CZ" sz="2800" dirty="0" smtClean="0"/>
            </a:br>
            <a:r>
              <a:rPr lang="cs-CZ" sz="2800" dirty="0" smtClean="0"/>
              <a:t>10 let praxe</a:t>
            </a:r>
          </a:p>
          <a:p>
            <a:pPr>
              <a:buFontTx/>
              <a:buChar char="-"/>
            </a:pPr>
            <a:r>
              <a:rPr lang="cs-CZ" sz="2800" dirty="0" smtClean="0"/>
              <a:t>zaměstnán v období leden – červen (6 měsíců)</a:t>
            </a:r>
            <a:br>
              <a:rPr lang="cs-CZ" sz="2800" dirty="0" smtClean="0"/>
            </a:br>
            <a:endParaRPr lang="cs-CZ" dirty="0"/>
          </a:p>
        </p:txBody>
      </p:sp>
      <p:pic>
        <p:nvPicPr>
          <p:cNvPr id="1028" name="Picture 4" descr="http://www.coleman.cz/ImgGalery/Img6/Clanky/aotazk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69160"/>
            <a:ext cx="941653" cy="119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14" y="1680624"/>
            <a:ext cx="7425572" cy="436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9575"/>
            <a:ext cx="42005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502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VÝSLEDEK</a:t>
            </a:r>
            <a:endParaRPr lang="cs-CZ" sz="1200" b="1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/>
            </a:r>
            <a:br>
              <a:rPr lang="cs-CZ" sz="2800" dirty="0" smtClean="0"/>
            </a:br>
            <a:endParaRPr lang="cs-CZ" dirty="0"/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38275" y="2420888"/>
            <a:ext cx="8254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400" dirty="0" smtClean="0"/>
              <a:t>12. platová třída</a:t>
            </a:r>
          </a:p>
          <a:p>
            <a:pPr>
              <a:buFontTx/>
              <a:buChar char="-"/>
            </a:pPr>
            <a:r>
              <a:rPr lang="cs-CZ" sz="2400" dirty="0" smtClean="0"/>
              <a:t>poměrné krácení o 75 % </a:t>
            </a:r>
          </a:p>
          <a:p>
            <a:pPr>
              <a:buFontTx/>
              <a:buChar char="-"/>
            </a:pPr>
            <a:r>
              <a:rPr lang="cs-CZ" sz="2400" dirty="0" smtClean="0"/>
              <a:t>(</a:t>
            </a:r>
            <a:r>
              <a:rPr lang="cs-CZ" sz="2400" dirty="0" smtClean="0"/>
              <a:t>zaměstnán 6 měsíců z 12, navíc snížený úvazek 0,5)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u="sng" dirty="0" smtClean="0"/>
              <a:t>VÝPOČET:</a:t>
            </a:r>
            <a:endParaRPr lang="cs-CZ" sz="2400" u="sng" dirty="0"/>
          </a:p>
          <a:p>
            <a:pPr marL="0" indent="0">
              <a:buNone/>
            </a:pPr>
            <a:r>
              <a:rPr lang="cs-CZ" sz="2400" dirty="0" smtClean="0"/>
              <a:t>46.540 Kč/měsíc, 558.480 Kč/rok</a:t>
            </a:r>
            <a:br>
              <a:rPr lang="cs-CZ" sz="2400" dirty="0" smtClean="0"/>
            </a:br>
            <a:r>
              <a:rPr lang="cs-CZ" sz="2400" dirty="0" smtClean="0"/>
              <a:t>½ úvazek = 23.270 Kč</a:t>
            </a:r>
          </a:p>
          <a:p>
            <a:pPr marL="0" indent="0">
              <a:buNone/>
            </a:pPr>
            <a:r>
              <a:rPr lang="cs-CZ" sz="2400" dirty="0" smtClean="0"/>
              <a:t>Po dobu 6 měsíců = 139.620 Kč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=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</a:rPr>
              <a:t> možno čerpat z dotace do výše 139.620 Kč</a:t>
            </a:r>
          </a:p>
          <a:p>
            <a:pPr marL="0" indent="0" algn="ctr"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částka zahrnuje veškeré příplatky, mimořádné odměny aj.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dirty="0"/>
          </a:p>
        </p:txBody>
      </p:sp>
      <p:pic>
        <p:nvPicPr>
          <p:cNvPr id="2050" name="Picture 2" descr="http://inzerce-pujcek-katalog.eu/wp-content/uploads/awpcp/images/panacek_yes_zatrzitko-300x239-a6797b2a-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181" y="1916832"/>
            <a:ext cx="1567566" cy="12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780" y="2924944"/>
            <a:ext cx="822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OBLAST PROVOZNÍCH NÁKLADŮ</a:t>
            </a: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VEŘEJNOSPRÁVNÍ KONTROLY NA MÍSTĚ</a:t>
            </a:r>
            <a:endParaRPr lang="cs-CZ" sz="32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6397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cs typeface="Arial" panose="020B0604020202020204" pitchFamily="34" charset="0"/>
              </a:rPr>
              <a:t>zajišťuje Oddělení kontroly v součinnosti s útvarem </a:t>
            </a:r>
            <a:r>
              <a:rPr lang="cs-CZ" sz="2800" dirty="0" smtClean="0">
                <a:cs typeface="Arial" panose="020B0604020202020204" pitchFamily="34" charset="0"/>
              </a:rPr>
              <a:t>administrujícím </a:t>
            </a:r>
            <a:r>
              <a:rPr lang="cs-CZ" sz="2800" dirty="0" smtClean="0">
                <a:cs typeface="Arial" panose="020B0604020202020204" pitchFamily="34" charset="0"/>
              </a:rPr>
              <a:t>dotační řízení</a:t>
            </a:r>
          </a:p>
          <a:p>
            <a:r>
              <a:rPr lang="cs-CZ" sz="2800" b="1" dirty="0" smtClean="0">
                <a:cs typeface="Arial" panose="020B0604020202020204" pitchFamily="34" charset="0"/>
              </a:rPr>
              <a:t>NÁSLEDNÉ VEŘEJNOSPRÁVNÍ KONTROLY </a:t>
            </a:r>
            <a:r>
              <a:rPr lang="cs-CZ" sz="2800" dirty="0" smtClean="0">
                <a:cs typeface="Arial" panose="020B0604020202020204" pitchFamily="34" charset="0"/>
              </a:rPr>
              <a:t>(tzn. po závěrečném vyúčtování)</a:t>
            </a:r>
          </a:p>
          <a:p>
            <a:endParaRPr lang="cs-CZ" sz="1300" dirty="0">
              <a:cs typeface="Arial" panose="020B0604020202020204" pitchFamily="34" charset="0"/>
            </a:endParaRPr>
          </a:p>
          <a:p>
            <a:r>
              <a:rPr lang="cs-CZ" sz="2800" dirty="0" smtClean="0">
                <a:cs typeface="Arial" panose="020B0604020202020204" pitchFamily="34" charset="0"/>
              </a:rPr>
              <a:t>výkon kontroly dle </a:t>
            </a:r>
            <a:r>
              <a:rPr lang="cs-CZ" sz="2800" b="1" dirty="0" smtClean="0">
                <a:cs typeface="Arial" panose="020B0604020202020204" pitchFamily="34" charset="0"/>
              </a:rPr>
              <a:t>zákona č. 320/2001 Sb., </a:t>
            </a:r>
            <a:r>
              <a:rPr lang="cs-CZ" sz="2800" dirty="0" smtClean="0">
                <a:cs typeface="Arial" panose="020B0604020202020204" pitchFamily="34" charset="0"/>
              </a:rPr>
              <a:t/>
            </a:r>
            <a:br>
              <a:rPr lang="cs-CZ" sz="2800" dirty="0" smtClean="0">
                <a:cs typeface="Arial" panose="020B0604020202020204" pitchFamily="34" charset="0"/>
              </a:rPr>
            </a:br>
            <a:r>
              <a:rPr lang="cs-CZ" sz="2800" dirty="0" smtClean="0">
                <a:cs typeface="Arial" panose="020B0604020202020204" pitchFamily="34" charset="0"/>
              </a:rPr>
              <a:t>o finanční kontrole ve veřejné správě a o změně některých zákonů (zákon o finanční kontrole)</a:t>
            </a:r>
          </a:p>
          <a:p>
            <a:r>
              <a:rPr lang="cs-CZ" sz="2800" dirty="0" smtClean="0">
                <a:cs typeface="Arial" panose="020B0604020202020204" pitchFamily="34" charset="0"/>
              </a:rPr>
              <a:t>procesní postup dle </a:t>
            </a:r>
            <a:r>
              <a:rPr lang="cs-CZ" sz="2800" b="1" dirty="0" smtClean="0">
                <a:cs typeface="Arial" panose="020B0604020202020204" pitchFamily="34" charset="0"/>
              </a:rPr>
              <a:t>zákona č. 255/2012 Sb</a:t>
            </a:r>
            <a:r>
              <a:rPr lang="cs-CZ" sz="2800" dirty="0" smtClean="0">
                <a:cs typeface="Arial" panose="020B0604020202020204" pitchFamily="34" charset="0"/>
              </a:rPr>
              <a:t>., </a:t>
            </a:r>
            <a:br>
              <a:rPr lang="cs-CZ" sz="2800" dirty="0" smtClean="0">
                <a:cs typeface="Arial" panose="020B0604020202020204" pitchFamily="34" charset="0"/>
              </a:rPr>
            </a:br>
            <a:r>
              <a:rPr lang="cs-CZ" sz="2800" dirty="0" smtClean="0">
                <a:cs typeface="Arial" panose="020B0604020202020204" pitchFamily="34" charset="0"/>
              </a:rPr>
              <a:t>o kontrole (kontrolní řád)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dirty="0"/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ZÁKLADNÍ PRAVIDLA aneb PŘEDCHÁZENÍ NEUZNATELNÝCH NÁKLADŮ</a:t>
            </a:r>
            <a:endParaRPr lang="cs-CZ" sz="3600" dirty="0">
              <a:solidFill>
                <a:schemeClr val="accent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3"/>
            <a:ext cx="8229600" cy="4104456"/>
          </a:xfrm>
        </p:spPr>
        <p:txBody>
          <a:bodyPr>
            <a:normAutofit/>
          </a:bodyPr>
          <a:lstStyle/>
          <a:p>
            <a:r>
              <a:rPr lang="cs-CZ" sz="2400" dirty="0">
                <a:cs typeface="Arial" panose="020B0604020202020204" pitchFamily="34" charset="0"/>
              </a:rPr>
              <a:t>dodržování pravidel při poskytování </a:t>
            </a:r>
            <a:r>
              <a:rPr lang="cs-CZ" sz="2400" b="1" dirty="0">
                <a:cs typeface="Arial" panose="020B0604020202020204" pitchFamily="34" charset="0"/>
              </a:rPr>
              <a:t>cestovních náhrad </a:t>
            </a:r>
            <a:r>
              <a:rPr lang="cs-CZ" sz="2400" dirty="0">
                <a:cs typeface="Arial" panose="020B0604020202020204" pitchFamily="34" charset="0"/>
              </a:rPr>
              <a:t>(</a:t>
            </a:r>
            <a:r>
              <a:rPr lang="cs-CZ" sz="2400" b="1" dirty="0">
                <a:cs typeface="Arial" panose="020B0604020202020204" pitchFamily="34" charset="0"/>
              </a:rPr>
              <a:t>jízdné</a:t>
            </a:r>
            <a:r>
              <a:rPr lang="cs-CZ" sz="2400" dirty="0">
                <a:cs typeface="Arial" panose="020B0604020202020204" pitchFamily="34" charset="0"/>
              </a:rPr>
              <a:t>, </a:t>
            </a:r>
            <a:r>
              <a:rPr lang="cs-CZ" sz="2400" b="1" dirty="0">
                <a:cs typeface="Arial" panose="020B0604020202020204" pitchFamily="34" charset="0"/>
              </a:rPr>
              <a:t>stravné</a:t>
            </a:r>
            <a:r>
              <a:rPr lang="cs-CZ" sz="2400" dirty="0">
                <a:cs typeface="Arial" panose="020B0604020202020204" pitchFamily="34" charset="0"/>
              </a:rPr>
              <a:t>, ostatní náklady</a:t>
            </a:r>
            <a:r>
              <a:rPr lang="cs-CZ" sz="2400" dirty="0" smtClean="0">
                <a:cs typeface="Arial" panose="020B0604020202020204" pitchFamily="34" charset="0"/>
              </a:rPr>
              <a:t>) </a:t>
            </a:r>
            <a:endParaRPr lang="cs-CZ" sz="2400" dirty="0" smtClean="0">
              <a:cs typeface="Arial" panose="020B0604020202020204" pitchFamily="34" charset="0"/>
            </a:endParaRPr>
          </a:p>
          <a:p>
            <a:r>
              <a:rPr lang="cs-CZ" sz="2400" dirty="0" smtClean="0">
                <a:cs typeface="Arial" panose="020B0604020202020204" pitchFamily="34" charset="0"/>
              </a:rPr>
              <a:t>nutno </a:t>
            </a:r>
            <a:r>
              <a:rPr lang="cs-CZ" sz="2400" dirty="0">
                <a:cs typeface="Arial" panose="020B0604020202020204" pitchFamily="34" charset="0"/>
              </a:rPr>
              <a:t>zřetelně </a:t>
            </a:r>
            <a:r>
              <a:rPr lang="cs-CZ" sz="2400" b="1" dirty="0">
                <a:cs typeface="Arial" panose="020B0604020202020204" pitchFamily="34" charset="0"/>
              </a:rPr>
              <a:t>označit účetní </a:t>
            </a:r>
            <a:r>
              <a:rPr lang="cs-CZ" sz="2400" b="1" dirty="0" smtClean="0">
                <a:cs typeface="Arial" panose="020B0604020202020204" pitchFamily="34" charset="0"/>
              </a:rPr>
              <a:t>doklady </a:t>
            </a:r>
            <a:r>
              <a:rPr lang="cs-CZ" sz="2400" dirty="0" smtClean="0">
                <a:cs typeface="Arial" panose="020B0604020202020204" pitchFamily="34" charset="0"/>
              </a:rPr>
              <a:t>(např. dotace </a:t>
            </a:r>
            <a:r>
              <a:rPr lang="cs-CZ" sz="2400" dirty="0">
                <a:cs typeface="Arial" panose="020B0604020202020204" pitchFamily="34" charset="0"/>
              </a:rPr>
              <a:t>ÚV </a:t>
            </a:r>
            <a:r>
              <a:rPr lang="cs-CZ" sz="2400" dirty="0" smtClean="0">
                <a:cs typeface="Arial" panose="020B0604020202020204" pitchFamily="34" charset="0"/>
              </a:rPr>
              <a:t>ČR, čj. rozhodnutí</a:t>
            </a:r>
            <a:r>
              <a:rPr lang="cs-CZ" sz="2400" dirty="0" smtClean="0">
                <a:cs typeface="Arial" panose="020B0604020202020204" pitchFamily="34" charset="0"/>
              </a:rPr>
              <a:t>) – lze použít i košilky k účetním dokladům</a:t>
            </a:r>
            <a:endParaRPr lang="cs-CZ" sz="2400" dirty="0">
              <a:cs typeface="Arial" panose="020B0604020202020204" pitchFamily="34" charset="0"/>
            </a:endParaRPr>
          </a:p>
          <a:p>
            <a:r>
              <a:rPr lang="cs-CZ" sz="2400" dirty="0">
                <a:cs typeface="Arial" panose="020B0604020202020204" pitchFamily="34" charset="0"/>
              </a:rPr>
              <a:t>k</a:t>
            </a:r>
            <a:r>
              <a:rPr lang="cs-CZ" sz="2400" dirty="0" smtClean="0">
                <a:cs typeface="Arial" panose="020B0604020202020204" pitchFamily="34" charset="0"/>
              </a:rPr>
              <a:t>aždý náklad musí být vynaložen </a:t>
            </a:r>
            <a:r>
              <a:rPr lang="cs-CZ" sz="2400" b="1" dirty="0" smtClean="0">
                <a:cs typeface="Arial" panose="020B0604020202020204" pitchFamily="34" charset="0"/>
              </a:rPr>
              <a:t>v přímé </a:t>
            </a:r>
            <a:r>
              <a:rPr lang="cs-CZ" sz="2400" b="1" dirty="0">
                <a:cs typeface="Arial" panose="020B0604020202020204" pitchFamily="34" charset="0"/>
              </a:rPr>
              <a:t>a bezprostřední </a:t>
            </a:r>
            <a:r>
              <a:rPr lang="cs-CZ" sz="2400" b="1" dirty="0" smtClean="0">
                <a:cs typeface="Arial" panose="020B0604020202020204" pitchFamily="34" charset="0"/>
              </a:rPr>
              <a:t>souvislosti </a:t>
            </a:r>
            <a:r>
              <a:rPr lang="cs-CZ" sz="2400" dirty="0">
                <a:cs typeface="Arial" panose="020B0604020202020204" pitchFamily="34" charset="0"/>
              </a:rPr>
              <a:t>s realizací projektu</a:t>
            </a:r>
          </a:p>
          <a:p>
            <a:r>
              <a:rPr lang="cs-CZ" sz="2400" dirty="0">
                <a:cs typeface="Arial" panose="020B0604020202020204" pitchFamily="34" charset="0"/>
              </a:rPr>
              <a:t>použití dotace na </a:t>
            </a:r>
            <a:r>
              <a:rPr lang="cs-CZ" sz="2400" b="1" dirty="0">
                <a:cs typeface="Arial" panose="020B0604020202020204" pitchFamily="34" charset="0"/>
              </a:rPr>
              <a:t>kalendářní rok </a:t>
            </a:r>
            <a:r>
              <a:rPr lang="cs-CZ" sz="2400" b="1" dirty="0" smtClean="0">
                <a:cs typeface="Arial" panose="020B0604020202020204" pitchFamily="34" charset="0"/>
              </a:rPr>
              <a:t>2020</a:t>
            </a:r>
            <a:r>
              <a:rPr lang="cs-CZ" sz="2400" dirty="0" smtClean="0">
                <a:cs typeface="Arial" panose="020B0604020202020204" pitchFamily="34" charset="0"/>
              </a:rPr>
              <a:t>(např</a:t>
            </a:r>
            <a:r>
              <a:rPr lang="cs-CZ" sz="2400" dirty="0">
                <a:cs typeface="Arial" panose="020B0604020202020204" pitchFamily="34" charset="0"/>
              </a:rPr>
              <a:t>. energie)</a:t>
            </a:r>
          </a:p>
          <a:p>
            <a:r>
              <a:rPr lang="cs-CZ" sz="2400" dirty="0">
                <a:cs typeface="Arial" panose="020B0604020202020204" pitchFamily="34" charset="0"/>
              </a:rPr>
              <a:t>čerpat prostředky pouze na </a:t>
            </a:r>
            <a:r>
              <a:rPr lang="cs-CZ" sz="2400" b="1" dirty="0">
                <a:cs typeface="Arial" panose="020B0604020202020204" pitchFamily="34" charset="0"/>
              </a:rPr>
              <a:t>schválené položky </a:t>
            </a:r>
            <a:r>
              <a:rPr lang="cs-CZ" sz="2400" b="1" dirty="0" smtClean="0">
                <a:cs typeface="Arial" panose="020B0604020202020204" pitchFamily="34" charset="0"/>
              </a:rPr>
              <a:t>rozpočtu, </a:t>
            </a:r>
            <a:r>
              <a:rPr 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tzn. Náklady uvedené ve Specifikaci rozpočtu dotace</a:t>
            </a:r>
          </a:p>
          <a:p>
            <a:pPr marL="0" indent="0">
              <a:buNone/>
            </a:pPr>
            <a:endParaRPr lang="cs-CZ" sz="24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sz="2400" dirty="0" smtClean="0"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1. ÚČETNÍ SESTAVA </a:t>
            </a:r>
            <a:r>
              <a:rPr lang="cs-CZ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NÁKLADŮ HRAZENÝCH Z DOTACE</a:t>
            </a: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b="27484"/>
          <a:stretch/>
        </p:blipFill>
        <p:spPr bwMode="auto">
          <a:xfrm>
            <a:off x="1115615" y="0"/>
            <a:ext cx="6838007" cy="672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852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427" y="3356992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2. ÚČETNÍ SESTAVA 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CELKOVÝCH NÁKLADŮ PROJEKTU</a:t>
            </a: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b="51358"/>
          <a:stretch/>
        </p:blipFill>
        <p:spPr bwMode="auto">
          <a:xfrm>
            <a:off x="467544" y="620688"/>
            <a:ext cx="8049359" cy="520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063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076673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>
                <a:latin typeface="+mn-lt"/>
                <a:cs typeface="Arial" panose="020B0604020202020204" pitchFamily="34" charset="0"/>
              </a:rPr>
              <a:t>PRAVIDLA </a:t>
            </a:r>
            <a:r>
              <a:rPr lang="cs-CZ" sz="4000" b="1" dirty="0" smtClean="0">
                <a:latin typeface="+mn-lt"/>
                <a:cs typeface="Arial" panose="020B0604020202020204" pitchFamily="34" charset="0"/>
              </a:rPr>
              <a:t>„3E“</a:t>
            </a:r>
            <a:endParaRPr lang="cs-CZ" sz="4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866" y="23320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ÚČELNOST</a:t>
            </a:r>
          </a:p>
          <a:p>
            <a:pPr marL="0" indent="0">
              <a:buNone/>
            </a:pPr>
            <a:r>
              <a:rPr lang="cs-CZ" sz="2800" dirty="0">
                <a:cs typeface="Arial" panose="020B0604020202020204" pitchFamily="34" charset="0"/>
              </a:rPr>
              <a:t>p</a:t>
            </a:r>
            <a:r>
              <a:rPr lang="cs-CZ" sz="2800" dirty="0" smtClean="0">
                <a:cs typeface="Arial" panose="020B0604020202020204" pitchFamily="34" charset="0"/>
              </a:rPr>
              <a:t>oužití finančních prostředků z dotace, které zajistí optimální míru dosažení účelu, pro který je projekt realizován</a:t>
            </a:r>
          </a:p>
          <a:p>
            <a:pPr marL="0" indent="0">
              <a:buNone/>
            </a:pPr>
            <a:endParaRPr lang="cs-CZ" sz="2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HOSPODÁRNOST</a:t>
            </a:r>
          </a:p>
          <a:p>
            <a:pPr marL="0" indent="0">
              <a:buNone/>
            </a:pPr>
            <a:r>
              <a:rPr lang="cs-CZ" sz="2800" dirty="0">
                <a:cs typeface="Arial" panose="020B0604020202020204" pitchFamily="34" charset="0"/>
              </a:rPr>
              <a:t>m</a:t>
            </a:r>
            <a:r>
              <a:rPr lang="cs-CZ" sz="2800" dirty="0" smtClean="0">
                <a:cs typeface="Arial" panose="020B0604020202020204" pitchFamily="34" charset="0"/>
              </a:rPr>
              <a:t>inimalizace výdajů finančních prostředků z dotace k zajištění cíle projektu při dodržení odpovídající kvality stanoveného cíle</a:t>
            </a:r>
          </a:p>
          <a:p>
            <a:pPr marL="0" indent="0">
              <a:buNone/>
            </a:pPr>
            <a:endParaRPr lang="cs-CZ" sz="2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EFEKTIVNOST</a:t>
            </a:r>
          </a:p>
          <a:p>
            <a:pPr marL="0" indent="0">
              <a:buNone/>
            </a:pPr>
            <a:r>
              <a:rPr lang="cs-CZ" sz="2800" dirty="0">
                <a:cs typeface="Arial" panose="020B0604020202020204" pitchFamily="34" charset="0"/>
              </a:rPr>
              <a:t>p</a:t>
            </a:r>
            <a:r>
              <a:rPr lang="cs-CZ" sz="2800" dirty="0" smtClean="0">
                <a:cs typeface="Arial" panose="020B0604020202020204" pitchFamily="34" charset="0"/>
              </a:rPr>
              <a:t>oužití finančních prostředků z dotace, kdy je dosaženo nejlepších možných výstupů (např. rozsah, kvality) ve srovnání </a:t>
            </a:r>
            <a:br>
              <a:rPr lang="cs-CZ" sz="2800" dirty="0" smtClean="0">
                <a:cs typeface="Arial" panose="020B0604020202020204" pitchFamily="34" charset="0"/>
              </a:rPr>
            </a:br>
            <a:r>
              <a:rPr lang="cs-CZ" sz="2800" dirty="0" smtClean="0">
                <a:cs typeface="Arial" panose="020B0604020202020204" pitchFamily="34" charset="0"/>
              </a:rPr>
              <a:t>s objemem prostředků na zajištění těchto výstupů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dirty="0"/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3123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</a:rPr>
              <a:t>KONTAKT</a:t>
            </a:r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3600" dirty="0" smtClean="0"/>
              <a:t>Ing. </a:t>
            </a:r>
            <a:r>
              <a:rPr lang="cs-CZ" sz="3600" dirty="0" smtClean="0"/>
              <a:t>Tomáš Kameník</a:t>
            </a:r>
            <a:endParaRPr lang="cs-CZ" sz="3600" dirty="0" smtClean="0"/>
          </a:p>
          <a:p>
            <a:pPr marL="0" indent="0" algn="ctr">
              <a:buNone/>
            </a:pPr>
            <a:endParaRPr lang="cs-CZ" sz="2800" dirty="0" smtClean="0"/>
          </a:p>
          <a:p>
            <a:pPr marL="0" indent="0" algn="ctr">
              <a:buNone/>
            </a:pPr>
            <a:r>
              <a:rPr lang="cs-CZ" sz="2700" dirty="0" smtClean="0"/>
              <a:t>vedoucí Oddělení kontroly</a:t>
            </a:r>
          </a:p>
          <a:p>
            <a:pPr marL="0" indent="0" algn="ctr">
              <a:buNone/>
            </a:pPr>
            <a:r>
              <a:rPr lang="cs-CZ" sz="2900" dirty="0" smtClean="0"/>
              <a:t>Odbor právní a kontrolní</a:t>
            </a:r>
          </a:p>
          <a:p>
            <a:pPr marL="0" indent="0" algn="ctr">
              <a:buNone/>
            </a:pPr>
            <a:endParaRPr lang="cs-CZ" sz="2800" dirty="0" smtClean="0"/>
          </a:p>
          <a:p>
            <a:pPr marL="0" indent="0" algn="ctr">
              <a:buNone/>
            </a:pPr>
            <a:r>
              <a:rPr lang="cs-CZ" sz="2800" dirty="0" smtClean="0"/>
              <a:t>kamenik.tomas@vlada.cz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600" dirty="0" smtClean="0"/>
              <a:t>mob. </a:t>
            </a:r>
            <a:r>
              <a:rPr lang="cs-CZ" sz="2600" dirty="0" smtClean="0"/>
              <a:t>727 943 519</a:t>
            </a:r>
            <a:endParaRPr lang="cs-CZ" sz="2900" dirty="0"/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PRŮBĚH VEŘEJNOSPRÁVNÍ KONTROLY</a:t>
            </a:r>
            <a:endParaRPr lang="cs-CZ" sz="32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8919" y="2420888"/>
            <a:ext cx="8229600" cy="3528392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>
                <a:cs typeface="Arial" panose="020B0604020202020204" pitchFamily="34" charset="0"/>
              </a:rPr>
              <a:t>Telefonicky oznámen termín kontroly</a:t>
            </a:r>
          </a:p>
          <a:p>
            <a:r>
              <a:rPr lang="cs-CZ" sz="2800" dirty="0" smtClean="0">
                <a:cs typeface="Arial" panose="020B0604020202020204" pitchFamily="34" charset="0"/>
              </a:rPr>
              <a:t>Informace o termínu konání následné veřejnosprávní kontroly na místě </a:t>
            </a:r>
            <a:r>
              <a:rPr lang="cs-CZ" sz="2800" dirty="0" smtClean="0">
                <a:cs typeface="Arial" panose="020B0604020202020204" pitchFamily="34" charset="0"/>
              </a:rPr>
              <a:t>vč. požadavku na přípravu dokumentů ke kontrole </a:t>
            </a:r>
          </a:p>
          <a:p>
            <a:r>
              <a:rPr lang="cs-CZ" sz="2800" dirty="0" smtClean="0">
                <a:cs typeface="Arial" panose="020B0604020202020204" pitchFamily="34" charset="0"/>
              </a:rPr>
              <a:t>kontrolována</a:t>
            </a:r>
            <a:r>
              <a:rPr lang="cs-CZ" sz="2800" b="1" dirty="0" smtClean="0"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cs typeface="Arial" panose="020B0604020202020204" pitchFamily="34" charset="0"/>
              </a:rPr>
              <a:t>finanční část</a:t>
            </a:r>
            <a:r>
              <a:rPr lang="cs-CZ" sz="2200" b="1" dirty="0" smtClean="0">
                <a:cs typeface="Arial" panose="020B0604020202020204" pitchFamily="34" charset="0"/>
              </a:rPr>
              <a:t> </a:t>
            </a:r>
            <a:r>
              <a:rPr lang="cs-CZ" sz="1800" dirty="0" smtClean="0">
                <a:cs typeface="Arial" panose="020B0604020202020204" pitchFamily="34" charset="0"/>
              </a:rPr>
              <a:t>(nutná spolupráce s účetní/účetním organizace)</a:t>
            </a:r>
          </a:p>
          <a:p>
            <a:r>
              <a:rPr lang="cs-CZ" sz="2800" dirty="0" smtClean="0">
                <a:cs typeface="Arial" panose="020B0604020202020204" pitchFamily="34" charset="0"/>
              </a:rPr>
              <a:t>kontrolováno </a:t>
            </a:r>
            <a:r>
              <a:rPr lang="cs-CZ" sz="2800" b="1" dirty="0" smtClean="0">
                <a:cs typeface="Arial" panose="020B0604020202020204" pitchFamily="34" charset="0"/>
              </a:rPr>
              <a:t>věcné plnění projektu</a:t>
            </a:r>
            <a:r>
              <a:rPr lang="cs-CZ" sz="1800" b="1" dirty="0" smtClean="0">
                <a:cs typeface="Arial" panose="020B0604020202020204" pitchFamily="34" charset="0"/>
              </a:rPr>
              <a:t> </a:t>
            </a:r>
            <a:br>
              <a:rPr lang="cs-CZ" sz="1800" b="1" dirty="0" smtClean="0">
                <a:cs typeface="Arial" panose="020B0604020202020204" pitchFamily="34" charset="0"/>
              </a:rPr>
            </a:br>
            <a:r>
              <a:rPr lang="cs-CZ" sz="1800" dirty="0" smtClean="0">
                <a:cs typeface="Arial" panose="020B0604020202020204" pitchFamily="34" charset="0"/>
              </a:rPr>
              <a:t>(člen/členka kontrolní skupiny zpravidla jede na místo realizace projektu/do sociálně vyloučených lokalit )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389756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VÝSLEDKY KONTROL</a:t>
            </a:r>
            <a:r>
              <a:rPr lang="cs-CZ" sz="40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cs-CZ" sz="4000" dirty="0" smtClean="0">
                <a:latin typeface="+mn-lt"/>
                <a:cs typeface="Arial" panose="020B0604020202020204" pitchFamily="34" charset="0"/>
              </a:rPr>
            </a:br>
            <a:r>
              <a:rPr lang="cs-CZ" sz="40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cs-CZ" sz="4000" dirty="0" smtClean="0">
                <a:latin typeface="+mn-lt"/>
                <a:cs typeface="Arial" panose="020B0604020202020204" pitchFamily="34" charset="0"/>
              </a:rPr>
            </a:br>
            <a:r>
              <a:rPr lang="cs-CZ" sz="3600" dirty="0" smtClean="0">
                <a:latin typeface="+mn-lt"/>
                <a:cs typeface="Arial" panose="020B0604020202020204" pitchFamily="34" charset="0"/>
              </a:rPr>
              <a:t>ZA </a:t>
            </a:r>
            <a:r>
              <a:rPr lang="cs-CZ" sz="3600" dirty="0" smtClean="0">
                <a:latin typeface="+mn-lt"/>
                <a:cs typeface="Arial" panose="020B0604020202020204" pitchFamily="34" charset="0"/>
              </a:rPr>
              <a:t>OBDOBÍ 2015 –2018</a:t>
            </a:r>
            <a:endParaRPr lang="cs-CZ" sz="3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>
                <a:latin typeface="+mn-lt"/>
                <a:cs typeface="Arial" panose="020B0604020202020204" pitchFamily="34" charset="0"/>
              </a:rPr>
              <a:t>VÝSLEDKY KONTROL</a:t>
            </a:r>
            <a:endParaRPr lang="cs-CZ" sz="4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86124"/>
              </p:ext>
            </p:extLst>
          </p:nvPr>
        </p:nvGraphicFramePr>
        <p:xfrm>
          <a:off x="971600" y="2420888"/>
          <a:ext cx="67790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93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>
                <a:latin typeface="+mn-lt"/>
                <a:cs typeface="Arial" panose="020B0604020202020204" pitchFamily="34" charset="0"/>
              </a:rPr>
              <a:t>VÝSLEDKY KONTROL</a:t>
            </a:r>
            <a:endParaRPr lang="cs-CZ" sz="4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160128"/>
              </p:ext>
            </p:extLst>
          </p:nvPr>
        </p:nvGraphicFramePr>
        <p:xfrm>
          <a:off x="971600" y="2420888"/>
          <a:ext cx="67790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06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>
                <a:latin typeface="+mn-lt"/>
                <a:cs typeface="Arial" panose="020B0604020202020204" pitchFamily="34" charset="0"/>
              </a:rPr>
              <a:t>VÝSLEDKY KONTROL</a:t>
            </a:r>
            <a:endParaRPr lang="cs-CZ" sz="4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348285"/>
              </p:ext>
            </p:extLst>
          </p:nvPr>
        </p:nvGraphicFramePr>
        <p:xfrm>
          <a:off x="971600" y="2420888"/>
          <a:ext cx="67790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49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03" y="125963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>
                <a:latin typeface="+mn-lt"/>
                <a:cs typeface="Arial" panose="020B0604020202020204" pitchFamily="34" charset="0"/>
              </a:rPr>
              <a:t>VÝSLEDKY KONTROL</a:t>
            </a:r>
            <a:endParaRPr lang="cs-CZ" sz="4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344800"/>
              </p:ext>
            </p:extLst>
          </p:nvPr>
        </p:nvGraphicFramePr>
        <p:xfrm>
          <a:off x="971600" y="2420888"/>
          <a:ext cx="67790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98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ZÁKLADNÍ PRAVIDLA aneb PŘEDCHÁZENÍ NEUZNATELNÝCH NÁKLADŮ</a:t>
            </a:r>
            <a:endParaRPr lang="cs-CZ" sz="3600" dirty="0">
              <a:solidFill>
                <a:schemeClr val="accent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464495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dirty="0" smtClean="0">
                <a:cs typeface="Arial" panose="020B0604020202020204" pitchFamily="34" charset="0"/>
              </a:rPr>
              <a:t>důležitá vazba </a:t>
            </a:r>
            <a:r>
              <a:rPr lang="cs-CZ" sz="2400" dirty="0" smtClean="0">
                <a:cs typeface="Arial" panose="020B0604020202020204" pitchFamily="34" charset="0"/>
              </a:rPr>
              <a:t>mezi </a:t>
            </a:r>
            <a:r>
              <a:rPr lang="cs-CZ" sz="2400" b="1" dirty="0" smtClean="0">
                <a:cs typeface="Arial" panose="020B0604020202020204" pitchFamily="34" charset="0"/>
              </a:rPr>
              <a:t>věcným vedením </a:t>
            </a:r>
            <a:r>
              <a:rPr lang="cs-CZ" sz="2400" dirty="0" smtClean="0">
                <a:cs typeface="Arial" panose="020B0604020202020204" pitchFamily="34" charset="0"/>
              </a:rPr>
              <a:t>projektu a </a:t>
            </a:r>
            <a:r>
              <a:rPr lang="cs-CZ" sz="2400" b="1" dirty="0" smtClean="0">
                <a:cs typeface="Arial" panose="020B0604020202020204" pitchFamily="34" charset="0"/>
              </a:rPr>
              <a:t>účetnictvím </a:t>
            </a:r>
            <a:r>
              <a:rPr lang="cs-CZ" sz="2400" dirty="0" smtClean="0">
                <a:cs typeface="Arial" panose="020B0604020202020204" pitchFamily="34" charset="0"/>
              </a:rPr>
              <a:t>(propojenost týmu) </a:t>
            </a:r>
            <a:endParaRPr lang="cs-CZ" sz="2400" dirty="0">
              <a:cs typeface="Arial" panose="020B0604020202020204" pitchFamily="34" charset="0"/>
            </a:endParaRPr>
          </a:p>
          <a:p>
            <a:r>
              <a:rPr lang="cs-CZ" sz="2400" b="1" dirty="0" smtClean="0">
                <a:cs typeface="Arial" panose="020B0604020202020204" pitchFamily="34" charset="0"/>
              </a:rPr>
              <a:t>Rozhodnutí</a:t>
            </a:r>
            <a:r>
              <a:rPr lang="cs-CZ" sz="2400" dirty="0" smtClean="0">
                <a:cs typeface="Arial" panose="020B0604020202020204" pitchFamily="34" charset="0"/>
              </a:rPr>
              <a:t> o poskytnutí </a:t>
            </a:r>
            <a:r>
              <a:rPr lang="cs-CZ" sz="2400" dirty="0" smtClean="0">
                <a:cs typeface="Arial" panose="020B0604020202020204" pitchFamily="34" charset="0"/>
              </a:rPr>
              <a:t>dotace </a:t>
            </a:r>
            <a:r>
              <a:rPr lang="cs-CZ" sz="2400" dirty="0" smtClean="0">
                <a:cs typeface="Arial" panose="020B0604020202020204" pitchFamily="34" charset="0"/>
              </a:rPr>
              <a:t>vč. </a:t>
            </a:r>
            <a:r>
              <a:rPr 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rozpočtu </a:t>
            </a:r>
            <a:r>
              <a:rPr lang="cs-CZ" sz="2400" b="1" dirty="0" smtClean="0">
                <a:cs typeface="Arial" panose="020B0604020202020204" pitchFamily="34" charset="0"/>
              </a:rPr>
              <a:t>dotace </a:t>
            </a:r>
            <a:r>
              <a:rPr lang="cs-CZ" sz="2400" dirty="0" smtClean="0">
                <a:cs typeface="Arial" panose="020B0604020202020204" pitchFamily="34" charset="0"/>
              </a:rPr>
              <a:t>a jednotlivých </a:t>
            </a:r>
            <a:r>
              <a:rPr lang="cs-CZ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specifikací </a:t>
            </a:r>
            <a:r>
              <a:rPr lang="cs-CZ" sz="2400" b="1" dirty="0" smtClean="0">
                <a:cs typeface="Arial" panose="020B0604020202020204" pitchFamily="34" charset="0"/>
              </a:rPr>
              <a:t>k jednotlivým položkám </a:t>
            </a:r>
            <a:endParaRPr lang="cs-CZ" sz="2400" b="1" dirty="0">
              <a:cs typeface="Arial" panose="020B0604020202020204" pitchFamily="34" charset="0"/>
            </a:endParaRPr>
          </a:p>
          <a:p>
            <a:r>
              <a:rPr lang="cs-CZ" sz="2400" b="1" dirty="0" smtClean="0"/>
              <a:t>možné </a:t>
            </a:r>
            <a:r>
              <a:rPr lang="cs-CZ" sz="2400" b="1" dirty="0"/>
              <a:t>navýšení </a:t>
            </a:r>
            <a:r>
              <a:rPr lang="cs-CZ" sz="2400" b="1" u="sng" dirty="0">
                <a:solidFill>
                  <a:srgbClr val="FF0000"/>
                </a:solidFill>
              </a:rPr>
              <a:t>jednotlivých položek </a:t>
            </a:r>
            <a:r>
              <a:rPr lang="cs-CZ" sz="2400" b="1" dirty="0"/>
              <a:t> </a:t>
            </a:r>
            <a:r>
              <a:rPr lang="cs-CZ" sz="2400" b="1" dirty="0" smtClean="0"/>
              <a:t>do 20 </a:t>
            </a:r>
            <a:r>
              <a:rPr lang="cs-CZ" sz="2400" b="1" dirty="0" smtClean="0"/>
              <a:t>%</a:t>
            </a:r>
            <a:r>
              <a:rPr lang="cs-CZ" sz="2400" dirty="0" smtClean="0"/>
              <a:t>, </a:t>
            </a:r>
            <a:r>
              <a:rPr lang="cs-CZ" sz="2400" dirty="0" smtClean="0"/>
              <a:t>výjimka </a:t>
            </a:r>
            <a:r>
              <a:rPr lang="cs-CZ" sz="2400" dirty="0"/>
              <a:t>pro skupinu položek </a:t>
            </a:r>
            <a:r>
              <a:rPr lang="cs-CZ" sz="2000" dirty="0"/>
              <a:t>OSOBNÍ NÁKLADY </a:t>
            </a:r>
            <a:r>
              <a:rPr lang="cs-CZ" sz="2000" dirty="0" smtClean="0"/>
              <a:t>CELKEM</a:t>
            </a:r>
            <a:endParaRPr lang="cs-CZ" sz="2000" b="1" dirty="0" smtClean="0"/>
          </a:p>
          <a:p>
            <a:r>
              <a:rPr lang="cs-CZ" sz="2400" dirty="0" smtClean="0"/>
              <a:t>finanční prostředky z dotace </a:t>
            </a:r>
            <a:r>
              <a:rPr lang="cs-CZ" sz="2400" dirty="0"/>
              <a:t>nelze použít na položku s nulovou </a:t>
            </a:r>
            <a:r>
              <a:rPr lang="cs-CZ" sz="2400" dirty="0" smtClean="0"/>
              <a:t>hodnotou</a:t>
            </a:r>
          </a:p>
          <a:p>
            <a:r>
              <a:rPr lang="cs-CZ" sz="2400" dirty="0" smtClean="0"/>
              <a:t>nelze </a:t>
            </a:r>
            <a:r>
              <a:rPr lang="cs-CZ" sz="2400" dirty="0" smtClean="0"/>
              <a:t>hradit z poskytnuté dotace </a:t>
            </a:r>
            <a:r>
              <a:rPr lang="cs-CZ" sz="2400" b="1" dirty="0" smtClean="0">
                <a:solidFill>
                  <a:srgbClr val="FF0000"/>
                </a:solidFill>
              </a:rPr>
              <a:t>náklad</a:t>
            </a:r>
            <a:r>
              <a:rPr lang="cs-CZ" sz="2400" b="1" dirty="0" smtClean="0">
                <a:solidFill>
                  <a:srgbClr val="FF0000"/>
                </a:solidFill>
              </a:rPr>
              <a:t>, který nebyl </a:t>
            </a:r>
            <a:r>
              <a:rPr lang="cs-CZ" sz="2400" b="1" dirty="0" smtClean="0">
                <a:solidFill>
                  <a:srgbClr val="FF0000"/>
                </a:solidFill>
              </a:rPr>
              <a:t>schválený </a:t>
            </a:r>
            <a:r>
              <a:rPr lang="cs-CZ" sz="2400" b="1" dirty="0" smtClean="0"/>
              <a:t>(nebyl uvedený ve specifikaci)</a:t>
            </a:r>
            <a:endParaRPr lang="cs-CZ" sz="2400" b="1" strike="sngStrike" dirty="0" smtClean="0">
              <a:cs typeface="Arial" panose="020B0604020202020204" pitchFamily="34" charset="0"/>
            </a:endParaRPr>
          </a:p>
          <a:p>
            <a:r>
              <a:rPr lang="cs-CZ" sz="2400" b="1" dirty="0" smtClean="0">
                <a:cs typeface="Arial" panose="020B0604020202020204" pitchFamily="34" charset="0"/>
              </a:rPr>
              <a:t>dodržování</a:t>
            </a:r>
            <a:r>
              <a:rPr lang="cs-CZ" sz="2400" dirty="0" smtClean="0">
                <a:cs typeface="Arial" panose="020B0604020202020204" pitchFamily="34" charset="0"/>
              </a:rPr>
              <a:t> příslušných </a:t>
            </a:r>
            <a:r>
              <a:rPr lang="cs-CZ" sz="2400" b="1" dirty="0" smtClean="0">
                <a:cs typeface="Arial" panose="020B0604020202020204" pitchFamily="34" charset="0"/>
              </a:rPr>
              <a:t>zákonů </a:t>
            </a:r>
            <a:r>
              <a:rPr lang="cs-CZ" sz="2400" dirty="0" smtClean="0">
                <a:cs typeface="Arial" panose="020B0604020202020204" pitchFamily="34" charset="0"/>
              </a:rPr>
              <a:t>(zejména zákoník práce)</a:t>
            </a:r>
          </a:p>
          <a:p>
            <a:r>
              <a:rPr lang="cs-CZ" sz="2400" b="1" dirty="0">
                <a:cs typeface="Arial" panose="020B0604020202020204" pitchFamily="34" charset="0"/>
              </a:rPr>
              <a:t>v</a:t>
            </a:r>
            <a:r>
              <a:rPr lang="cs-CZ" sz="2400" b="1" dirty="0" smtClean="0">
                <a:cs typeface="Arial" panose="020B0604020202020204" pitchFamily="34" charset="0"/>
              </a:rPr>
              <a:t>časné zaslání závěrečné zprávy </a:t>
            </a:r>
            <a:r>
              <a:rPr lang="cs-CZ" sz="2400" dirty="0" smtClean="0">
                <a:cs typeface="Arial" panose="020B0604020202020204" pitchFamily="34" charset="0"/>
              </a:rPr>
              <a:t>o realizaci </a:t>
            </a:r>
            <a:r>
              <a:rPr lang="cs-CZ" sz="2400" dirty="0" smtClean="0">
                <a:cs typeface="Arial" panose="020B0604020202020204" pitchFamily="34" charset="0"/>
              </a:rPr>
              <a:t>projektu včetně všech příloh, případně vratky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dirty="0"/>
          </a:p>
        </p:txBody>
      </p:sp>
      <p:pic>
        <p:nvPicPr>
          <p:cNvPr id="5" name="Picture 1" descr="http://intranet.vlada.cz/intranet/rs.nsf/4ce5752983d4f6b7c1256e58007a6b8e/613a55332fb78e12c1257d4e0047c5b7/Body/39.2E4E?OpenElement&amp;FieldElemForma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18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Úřad vlády České republiky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cs-CZ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Odbor právní a kontrolní</a:t>
            </a:r>
            <a:endParaRPr lang="cs-CZ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770</Words>
  <Application>Microsoft Office PowerPoint</Application>
  <PresentationFormat>Předvádění na obrazovce (4:3)</PresentationFormat>
  <Paragraphs>148</Paragraphs>
  <Slides>26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PROVÁDĚNÉ KONTROLY PLNĚNÍ PODMÍNEK ROZHODNUTÍ</vt:lpstr>
      <vt:lpstr>VEŘEJNOSPRÁVNÍ KONTROLY NA MÍSTĚ</vt:lpstr>
      <vt:lpstr>PRŮBĚH VEŘEJNOSPRÁVNÍ KONTROLY</vt:lpstr>
      <vt:lpstr>VÝSLEDKY KONTROL  ZA OBDOBÍ 2015 –2018</vt:lpstr>
      <vt:lpstr>VÝSLEDKY KONTROL</vt:lpstr>
      <vt:lpstr>VÝSLEDKY KONTROL</vt:lpstr>
      <vt:lpstr>VÝSLEDKY KONTROL</vt:lpstr>
      <vt:lpstr>VÝSLEDKY KONTROL</vt:lpstr>
      <vt:lpstr>ZÁKLADNÍ PRAVIDLA aneb PŘEDCHÁZENÍ NEUZNATELNÝCH NÁKLADŮ</vt:lpstr>
      <vt:lpstr>ZÁKLADNÍ PRAVIDLA aneb PŘEDCHÁZENÍ NEUZNATELNÝCH NÁKLADŮ</vt:lpstr>
      <vt:lpstr>Prezentace aplikace PowerPoint</vt:lpstr>
      <vt:lpstr>ZÁKLADNÍ PRAVIDLA aneb PŘEDCHÁZENÍ NEUZNATELNÝCH NÁKLADŮ</vt:lpstr>
      <vt:lpstr>UZNATELNÉ OSOBNÍ NÁKLADY</vt:lpstr>
      <vt:lpstr>UZNATELNÉ OSOBNÍ NÁKLADY</vt:lpstr>
      <vt:lpstr>UZNATELNÉ OSOBNÍ NÁKLADY</vt:lpstr>
      <vt:lpstr>PŘÍKLAD</vt:lpstr>
      <vt:lpstr>Prezentace aplikace PowerPoint</vt:lpstr>
      <vt:lpstr>VÝSLEDEK</vt:lpstr>
      <vt:lpstr>Prezentace aplikace PowerPoint</vt:lpstr>
      <vt:lpstr>ZÁKLADNÍ PRAVIDLA aneb PŘEDCHÁZENÍ NEUZNATELNÝCH NÁKLADŮ</vt:lpstr>
      <vt:lpstr>Prezentace aplikace PowerPoint</vt:lpstr>
      <vt:lpstr>Prezentace aplikace PowerPoint</vt:lpstr>
      <vt:lpstr>Prezentace aplikace PowerPoint</vt:lpstr>
      <vt:lpstr>Prezentace aplikace PowerPoint</vt:lpstr>
      <vt:lpstr>PRAVIDLA „3E“</vt:lpstr>
      <vt:lpstr>Prezentace aplikace PowerPoint</vt:lpstr>
    </vt:vector>
  </TitlesOfParts>
  <Company>Úřad vlády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 a změny v poskytování dotací pro rok 2016</dc:title>
  <dc:creator>Vitovská Hana</dc:creator>
  <cp:lastModifiedBy>Kameník Tomáš</cp:lastModifiedBy>
  <cp:revision>104</cp:revision>
  <cp:lastPrinted>2018-08-31T09:02:50Z</cp:lastPrinted>
  <dcterms:created xsi:type="dcterms:W3CDTF">2015-07-30T10:40:41Z</dcterms:created>
  <dcterms:modified xsi:type="dcterms:W3CDTF">2019-08-14T12:37:36Z</dcterms:modified>
</cp:coreProperties>
</file>