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86" r:id="rId3"/>
    <p:sldId id="309" r:id="rId4"/>
    <p:sldId id="345" r:id="rId5"/>
    <p:sldId id="346" r:id="rId6"/>
    <p:sldId id="347" r:id="rId7"/>
    <p:sldId id="348" r:id="rId8"/>
    <p:sldId id="310" r:id="rId9"/>
    <p:sldId id="287" r:id="rId10"/>
    <p:sldId id="261" r:id="rId11"/>
    <p:sldId id="302" r:id="rId12"/>
    <p:sldId id="306" r:id="rId13"/>
    <p:sldId id="349" r:id="rId14"/>
    <p:sldId id="324" r:id="rId15"/>
    <p:sldId id="291" r:id="rId16"/>
    <p:sldId id="265" r:id="rId17"/>
    <p:sldId id="336" r:id="rId18"/>
    <p:sldId id="327" r:id="rId19"/>
    <p:sldId id="317" r:id="rId20"/>
    <p:sldId id="342" r:id="rId21"/>
    <p:sldId id="325" r:id="rId22"/>
    <p:sldId id="320" r:id="rId23"/>
    <p:sldId id="328" r:id="rId24"/>
    <p:sldId id="329" r:id="rId25"/>
    <p:sldId id="351" r:id="rId26"/>
    <p:sldId id="352" r:id="rId27"/>
    <p:sldId id="331" r:id="rId28"/>
    <p:sldId id="353" r:id="rId29"/>
    <p:sldId id="354" r:id="rId30"/>
    <p:sldId id="275" r:id="rId31"/>
    <p:sldId id="332" r:id="rId32"/>
    <p:sldId id="293" r:id="rId33"/>
    <p:sldId id="276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lavová Kateřina" initials="H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0" autoAdjust="0"/>
    <p:restoredTop sz="89829" autoAdjust="0"/>
  </p:normalViewPr>
  <p:slideViewPr>
    <p:cSldViewPr>
      <p:cViewPr>
        <p:scale>
          <a:sx n="60" d="100"/>
          <a:sy n="60" d="100"/>
        </p:scale>
        <p:origin x="-636" y="-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48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40DD9E9D-5E47-4041-8C55-771F3CAD18F0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BEE60C21-58EA-41CC-A20E-A9A83023F5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951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2A1F764A-CE61-4AB5-BD4D-A4A88600D7E8}" type="datetimeFigureOut">
              <a:rPr lang="cs-CZ" smtClean="0"/>
              <a:t>22.08.2019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924" y="4715585"/>
            <a:ext cx="5437827" cy="4467066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025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815" y="9428025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60558DB5-E354-40EC-8E34-E40153DF92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5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0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70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743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355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355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 dotace lze hradit pouze uznatelné náklady vzniklé od 1.1.2020 do 31.12.2020.</a:t>
            </a:r>
            <a:r>
              <a:rPr lang="cs-CZ" baseline="0" dirty="0" smtClean="0"/>
              <a:t> </a:t>
            </a:r>
          </a:p>
          <a:p>
            <a:pPr algn="just"/>
            <a:endParaRPr lang="cs-CZ" baseline="0" dirty="0" smtClean="0"/>
          </a:p>
          <a:p>
            <a:pPr algn="just"/>
            <a:r>
              <a:rPr lang="cs-CZ" baseline="0" dirty="0" smtClean="0"/>
              <a:t>Lze hradit pouze uznatelné náklady, které se vztahují pouze k realizaci projektu a k naplnění výstupů projektu. 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Poskytnutá dotace je účelovou dotací ke krytí nejvýše 70 % celkových nákladů projektu, na jehož realizaci je dotace poskytnuta. Pokud je týž projekt financován dotacemi z dalších státních zdrojů (z kapitoly dalšího ústředního či jiného orgánu státní správy nebo ze státního fondu), nesmí celková výše dotací ze státních zdrojů překročit 70 % celkových nákladů projektu.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 nutné vynakládat poskytnuté finanční prostředky z dotace účelně, hospodárně a efektivně, přičemž: </a:t>
            </a:r>
          </a:p>
          <a:p>
            <a:pPr algn="just"/>
            <a:r>
              <a:rPr lang="cs-CZ" dirty="0"/>
              <a:t>i. </a:t>
            </a:r>
            <a:r>
              <a:rPr lang="cs-CZ" b="1" dirty="0"/>
              <a:t>účelností </a:t>
            </a:r>
            <a:r>
              <a:rPr lang="cs-CZ" dirty="0"/>
              <a:t>se rozumí použití finančních prostředků z dotace, které zajistí optimální míru dosažení účelu, pro který je projekt realizován; </a:t>
            </a:r>
          </a:p>
          <a:p>
            <a:pPr algn="just"/>
            <a:r>
              <a:rPr lang="cs-CZ" dirty="0" err="1"/>
              <a:t>ii</a:t>
            </a:r>
            <a:r>
              <a:rPr lang="cs-CZ" dirty="0"/>
              <a:t>. </a:t>
            </a:r>
            <a:r>
              <a:rPr lang="cs-CZ" b="1" dirty="0"/>
              <a:t>hospodárností </a:t>
            </a:r>
            <a:r>
              <a:rPr lang="cs-CZ" dirty="0"/>
              <a:t>se rozumí minimalizace výdajů finančních prostředků z dotace k zajištění cíle projektu při dodržení odpovídající kvality stanoveného cíle; </a:t>
            </a:r>
          </a:p>
          <a:p>
            <a:pPr algn="just"/>
            <a:r>
              <a:rPr lang="cs-CZ" dirty="0" err="1"/>
              <a:t>iii</a:t>
            </a:r>
            <a:r>
              <a:rPr lang="cs-CZ" dirty="0"/>
              <a:t>. </a:t>
            </a:r>
            <a:r>
              <a:rPr lang="cs-CZ" b="1" dirty="0"/>
              <a:t>efektivností </a:t>
            </a:r>
            <a:r>
              <a:rPr lang="cs-CZ" dirty="0"/>
              <a:t>se rozumí použití finančních prostředků z dotace, kdy je dosaženo nejlepších možných výstupů (např. rozsah, kvalita) ve srovnání s objemem prostředků na zajištění těchto výstupů;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Poslední dva body zmiňuji s velkým !!!! Odůvodňovat náklady v žádosti a uvádět specifikaci k nákladům, na které požadujete dotaci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9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010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3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defTabSz="904524">
              <a:defRPr/>
            </a:pPr>
            <a:r>
              <a:rPr lang="cs-CZ" baseline="0" dirty="0" smtClean="0"/>
              <a:t>Vzhledem k tomu, že docházelo u výpočtů mezd a platů k častým chybám, pokusili jsme se to zjednodušit, tudíž nemusí tolik počítat. </a:t>
            </a:r>
            <a:r>
              <a:rPr lang="cs-CZ" dirty="0" smtClean="0"/>
              <a:t>V minulých letech bylo nutné určit 2násobek měsíčního tarifu, uvedeného v prvním</a:t>
            </a:r>
            <a:r>
              <a:rPr lang="cs-CZ" baseline="0" dirty="0" smtClean="0"/>
              <a:t> platovém stupni příslušné platové třídy v příloze č. 2 nařízení vlády č. 341/2017 Sb. o platových poměrech zaměstnanců ve veřejných službách. </a:t>
            </a:r>
          </a:p>
          <a:p>
            <a:pPr algn="just" defTabSz="904524">
              <a:defRPr/>
            </a:pPr>
            <a:endParaRPr lang="cs-CZ" baseline="0" dirty="0" smtClean="0"/>
          </a:p>
          <a:p>
            <a:pPr algn="just"/>
            <a:r>
              <a:rPr lang="cs-CZ" baseline="0" dirty="0" smtClean="0"/>
              <a:t>Není nutné již hledat v zákoně, nyní již je výzvě přímo tato tabulka ze, které budete vycházet.</a:t>
            </a:r>
          </a:p>
          <a:p>
            <a:pPr algn="just"/>
            <a:r>
              <a:rPr lang="cs-CZ" baseline="0" dirty="0" smtClean="0"/>
              <a:t>U mezd již není nutné určit dvojnásobek měsíčního tarifu, v tabulce č. 1 je již spočtený.</a:t>
            </a:r>
          </a:p>
          <a:p>
            <a:pPr algn="just"/>
            <a:r>
              <a:rPr lang="cs-CZ" baseline="0" dirty="0" smtClean="0"/>
              <a:t>U odměn již není nutné počítat hodinovou odměnu pracovníka, v tabulce č. 2 je již spočítaná. </a:t>
            </a:r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916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105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477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800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3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0915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6901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4524">
              <a:defRPr/>
            </a:pPr>
            <a:endParaRPr lang="cs-CZ" b="1" dirty="0"/>
          </a:p>
          <a:p>
            <a:pPr defTabSz="904524">
              <a:defRPr/>
            </a:pPr>
            <a:r>
              <a:rPr lang="cs-CZ" b="1" dirty="0"/>
              <a:t> </a:t>
            </a:r>
          </a:p>
          <a:p>
            <a:pPr defTabSz="904524">
              <a:defRPr/>
            </a:pPr>
            <a:endParaRPr lang="cs-CZ" b="1" dirty="0"/>
          </a:p>
          <a:p>
            <a:pPr defTabSz="904524">
              <a:defRPr/>
            </a:pPr>
            <a:r>
              <a:rPr lang="cs-CZ" b="1" dirty="0"/>
              <a:t> 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  <a:p>
            <a:endParaRPr lang="cs-CZ" b="1" dirty="0"/>
          </a:p>
          <a:p>
            <a:r>
              <a:rPr lang="cs-CZ" b="1" dirty="0"/>
              <a:t>  </a:t>
            </a:r>
          </a:p>
          <a:p>
            <a:r>
              <a:rPr lang="cs-CZ" b="1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6456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/>
              <a:t>Jádrová skupina = </a:t>
            </a:r>
            <a:r>
              <a:rPr lang="cs-CZ" dirty="0"/>
              <a:t>osoby z komunity, tzv. lídři, kteří svou autoritou ovlivňují okruh dalších lidí. Nemělo by ji tvořit více než 8 členů, a měla by být složena z lidí, kteří mají zájem o témata komunity a budou schopni spolupracovat. Mají to být lidé, kteří mají potenciál podporovat změnu v místním společenstvím a nést odpovědnost za konkrétní kroky v tomto procesu.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prodloužení licence na období 01.04.2019 – 31.03.2020</a:t>
            </a:r>
            <a:r>
              <a:rPr lang="cs-CZ" baseline="0" dirty="0" smtClean="0"/>
              <a:t>– pozor na vyúčtování dotace na konci roku – lze z dotace hradit pouze 9 měsíců za rok 2019, od ledna do března 2020 je to už neuznatelný náklad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1238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/>
              <a:t>Jádrová skupina = </a:t>
            </a:r>
            <a:r>
              <a:rPr lang="cs-CZ" dirty="0"/>
              <a:t>osoby z komunity, tzv. lídři, kteří svou autoritou ovlivňují okruh dalších lidí. Nemělo by ji tvořit více než 8 členů, a měla by být složena z lidí, kteří mají zájem o témata komunity a budou schopni spolupracovat. Mají to být lidé, kteří mají potenciál podporovat změnu v místním společenstvím a nést odpovědnost za konkrétní kroky v tomto procesu.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prodloužení licence na období 01.04.2019 – 31.03.2020</a:t>
            </a:r>
            <a:r>
              <a:rPr lang="cs-CZ" baseline="0" dirty="0" smtClean="0"/>
              <a:t>– pozor na vyúčtování dotace na konci roku – lze z dotace hradit pouze 9 měsíců za rok 2019, od ledna do března 2020 je to už neuznatelný náklad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1238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/>
              <a:t>Jádrová skupina = </a:t>
            </a:r>
            <a:r>
              <a:rPr lang="cs-CZ" dirty="0"/>
              <a:t>osoby z komunity, tzv. lídři, kteří svou autoritou ovlivňují okruh dalších lidí. Nemělo by ji tvořit více než 8 členů, a měla by být složena z lidí, kteří mají zájem o témata komunity a budou schopni spolupracovat. Mají to být lidé, kteří mají potenciál podporovat změnu v místním společenstvím a nést odpovědnost za konkrétní kroky v tomto procesu.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prodloužení licence na období 01.04.2019 – 31.03.2020</a:t>
            </a:r>
            <a:r>
              <a:rPr lang="cs-CZ" baseline="0" dirty="0" smtClean="0"/>
              <a:t>– pozor na vyúčtování dotace na konci roku – lze z dotace hradit pouze 9 měsíců za rok 2019, od ledna do března 2020 je to už neuznatelný náklad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1238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1905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1905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190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055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98164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3745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809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86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05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05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05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105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373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Formální</a:t>
            </a:r>
            <a:r>
              <a:rPr lang="cs-CZ" b="1" baseline="0" dirty="0" smtClean="0"/>
              <a:t> kontrola </a:t>
            </a:r>
            <a:r>
              <a:rPr lang="cs-CZ" baseline="0" dirty="0" smtClean="0"/>
              <a:t>– KL vygenerován ve lhůtě, KL podepsán statutárním orgánem, má žadatel právní formu, která je oprávněna žádat o dotaci, je žádost řádně, úplně a správně vyplněna, je přiložena bankovní identifikace, supervizor, byl žadatel zřízen alespoň jeden rok před podáním</a:t>
            </a:r>
          </a:p>
          <a:p>
            <a:pPr algn="just"/>
            <a:endParaRPr lang="cs-CZ" baseline="0" dirty="0" smtClean="0"/>
          </a:p>
          <a:p>
            <a:pPr algn="just"/>
            <a:r>
              <a:rPr lang="cs-CZ" baseline="0" dirty="0" smtClean="0"/>
              <a:t>Pro Komisi bude nově vypracovávat </a:t>
            </a:r>
            <a:r>
              <a:rPr lang="cs-CZ" b="1" baseline="0" dirty="0" smtClean="0"/>
              <a:t>krajský koordinátor pro romské záležitosti své stanovisko </a:t>
            </a:r>
            <a:r>
              <a:rPr lang="cs-CZ" baseline="0" dirty="0" smtClean="0"/>
              <a:t>k žadateli a k projektu – ve kterém bude uvádět např. jestli má kraj, resp. krajský koordinátor zkušenosti s žadatelem, jestli projekt reaguje na potřeby v lokalitě atd. V rámci svého stanoviska KRKO neuděluje body, je to pouze jakýsi informativní dokument pro Komisi a pro nás dotační pracovníky.</a:t>
            </a:r>
          </a:p>
          <a:p>
            <a:pPr algn="just"/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58DB5-E354-40EC-8E34-E40153DF926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25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64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6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72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8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54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10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2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22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1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093DB-278E-48CD-A637-BD3314D57C49}" type="datetimeFigureOut">
              <a:rPr lang="cs-CZ" smtClean="0"/>
              <a:pPr/>
              <a:t>22.08.2019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A3673-016D-4AF6-B32D-BEAAD46D78D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24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-lidskaprava.vlada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hradecka.lucie@vlada.cz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111103"/>
            <a:ext cx="9144000" cy="1470025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Dotační program</a:t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Podpora veřejně prospěšných</a:t>
            </a:r>
            <a:b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aktivit 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NNO v </a:t>
            </a: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oblasti</a:t>
            </a:r>
            <a:b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rovnosti žen a mužů pro rok </a:t>
            </a: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b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Lucie Hradecká</a:t>
            </a: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79612" y="5229200"/>
            <a:ext cx="6584776" cy="17526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Lichtenštejnský palác Úřadu vlády ČR</a:t>
            </a:r>
          </a:p>
          <a:p>
            <a:r>
              <a:rPr lang="cs-CZ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 srpna 2019</a:t>
            </a:r>
            <a:endParaRPr lang="cs-CZ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rovnosti žen a 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60848"/>
            <a:ext cx="8373616" cy="460851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se podává elektronicky prostřednictvím webové aplikace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www.dotace-lidskaprava.vlada.cz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žádost = 1 projekt, počet podaných žádostí není omezen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žádosti je nutno přiložit: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ankovní identifikaci účtu, na který má být případná dotace převedena (kopie smlouvy s bankou nebo potvrzení o vedení účtu žadatele), </a:t>
            </a:r>
            <a:r>
              <a:rPr lang="cs-CZ" altLang="cs-CZ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dodatek ke smlouvě není akceptován</a:t>
            </a:r>
          </a:p>
          <a:p>
            <a:pPr lvl="1" algn="just">
              <a:spcBef>
                <a:spcPts val="0"/>
              </a:spcBef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Čestné prohlášení žadatele o podporu v režimu de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vyplněný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řehled výstupů projektu </a:t>
            </a:r>
            <a:r>
              <a:rPr lang="cs-CZ" altLang="cs-CZ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jasně definované </a:t>
            </a:r>
            <a:r>
              <a:rPr lang="cs-CZ" sz="2200" u="sng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kvantitativní hodnoty</a:t>
            </a:r>
            <a:r>
              <a:rPr lang="cs-CZ" sz="2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výstupů)</a:t>
            </a:r>
            <a:endParaRPr lang="cs-CZ" sz="2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 algn="just">
              <a:spcBef>
                <a:spcPts val="0"/>
              </a:spcBef>
            </a:pPr>
            <a:r>
              <a:rPr lang="cs-CZ" alt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(alternativně) originál nebo ověřenou kopii plné moci</a:t>
            </a:r>
            <a:endParaRPr lang="cs-CZ" altLang="cs-CZ" sz="2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99381"/>
            <a:ext cx="8373616" cy="4669979"/>
          </a:xfrm>
        </p:spPr>
        <p:txBody>
          <a:bodyPr>
            <a:normAutofit/>
          </a:bodyPr>
          <a:lstStyle/>
          <a:p>
            <a:pPr algn="just"/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lektronické odeslání žádosti </a:t>
            </a:r>
            <a:r>
              <a:rPr lang="cs-CZ" sz="2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do </a:t>
            </a:r>
            <a:r>
              <a:rPr lang="cs-CZ" sz="2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září 2019</a:t>
            </a:r>
          </a:p>
          <a:p>
            <a:pPr algn="just"/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oručení krycího listu podepsaného statutárním zástupcem na Úřad vlády</a:t>
            </a: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do </a:t>
            </a:r>
            <a:r>
              <a:rPr lang="cs-CZ" sz="22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25. září 2019</a:t>
            </a:r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!!</a:t>
            </a:r>
            <a:r>
              <a:rPr lang="cs-CZ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včasné podání žádosti = doručení </a:t>
            </a:r>
            <a:r>
              <a:rPr lang="cs-CZ" sz="2200" u="sng" dirty="0">
                <a:latin typeface="Arial" panose="020B0604020202020204" pitchFamily="34" charset="0"/>
                <a:cs typeface="Arial" panose="020B0604020202020204" pitchFamily="34" charset="0"/>
              </a:rPr>
              <a:t>podepsaného krycího </a:t>
            </a:r>
            <a:r>
              <a:rPr lang="cs-CZ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listu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!!</a:t>
            </a:r>
          </a:p>
          <a:p>
            <a:pPr algn="just"/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en doručení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písemnosti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= dodání do datové schránky Úřadu vlády nebo datum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otisku razítka podací pošty na obálce anebo datum otisku razítka podatelny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Úřadu</a:t>
            </a:r>
          </a:p>
          <a:p>
            <a:pPr algn="just"/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alt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ž</a:t>
            </a:r>
            <a:r>
              <a:rPr lang="cs-CZ" alt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adatel, který vlastní </a:t>
            </a:r>
            <a:r>
              <a:rPr lang="cs-CZ" alt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datovou schránku</a:t>
            </a:r>
            <a:r>
              <a:rPr lang="cs-CZ" altLang="cs-CZ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by ji měl při komunikaci s orgány státní správy </a:t>
            </a:r>
            <a:r>
              <a:rPr lang="cs-CZ" altLang="cs-CZ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používat!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122864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71389"/>
            <a:ext cx="8373616" cy="423793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200" dirty="0" smtClean="0">
                <a:latin typeface="Arial" charset="0"/>
              </a:rPr>
              <a:t>Krycí list zasílejte prostřednictvím: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endParaRPr lang="cs-CZ" altLang="cs-CZ" sz="2200" dirty="0">
              <a:latin typeface="Arial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endParaRPr lang="cs-CZ" altLang="cs-CZ" sz="2200" dirty="0" smtClean="0">
              <a:latin typeface="Arial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200" dirty="0" smtClean="0">
                <a:latin typeface="Arial" charset="0"/>
              </a:rPr>
              <a:t>datové schránky, </a:t>
            </a:r>
            <a:r>
              <a:rPr lang="cs-CZ" altLang="cs-CZ" sz="2200" dirty="0">
                <a:latin typeface="Arial" charset="0"/>
              </a:rPr>
              <a:t>ID  datové schránky: </a:t>
            </a:r>
            <a:r>
              <a:rPr lang="cs-CZ" altLang="cs-CZ" sz="2200" i="1" dirty="0" smtClean="0">
                <a:latin typeface="Arial" charset="0"/>
              </a:rPr>
              <a:t>trfaa33;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200" dirty="0">
                <a:latin typeface="Arial" charset="0"/>
              </a:rPr>
              <a:t>p</a:t>
            </a:r>
            <a:r>
              <a:rPr lang="cs-CZ" altLang="cs-CZ" sz="2200" dirty="0" smtClean="0">
                <a:latin typeface="Arial" charset="0"/>
              </a:rPr>
              <a:t>rovozovatele poštovních služeb: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cs-CZ" altLang="cs-CZ" sz="2200" i="1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cs-CZ" altLang="cs-CZ" sz="2200" i="1" dirty="0" smtClean="0">
                <a:latin typeface="Arial" charset="0"/>
              </a:rPr>
              <a:t>Úřad </a:t>
            </a:r>
            <a:r>
              <a:rPr lang="cs-CZ" altLang="cs-CZ" sz="2200" i="1" dirty="0">
                <a:latin typeface="Arial" charset="0"/>
              </a:rPr>
              <a:t>vlády ČR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2200" i="1" dirty="0" smtClean="0">
                <a:latin typeface="Arial" charset="0"/>
              </a:rPr>
              <a:t>Sekce pro lidská práva - RRP</a:t>
            </a:r>
            <a:endParaRPr lang="cs-CZ" altLang="cs-CZ" sz="2200" i="1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2200" i="1" dirty="0">
                <a:latin typeface="Arial" charset="0"/>
              </a:rPr>
              <a:t>nábř. E. Beneše 4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2200" i="1" dirty="0">
                <a:latin typeface="Arial" charset="0"/>
              </a:rPr>
              <a:t>118 01 Praha 1 – Malá </a:t>
            </a:r>
            <a:r>
              <a:rPr lang="cs-CZ" altLang="cs-CZ" sz="2200" i="1" dirty="0" smtClean="0">
                <a:latin typeface="Arial" charset="0"/>
              </a:rPr>
              <a:t>Strana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cs-CZ" altLang="cs-CZ" sz="2200" i="1" dirty="0" smtClean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cs-CZ" altLang="cs-CZ" sz="2200" i="1" dirty="0" smtClean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1800" i="1" dirty="0" smtClean="0">
                <a:latin typeface="Arial" charset="0"/>
              </a:rPr>
              <a:t>(datovou zprávu / obálku </a:t>
            </a:r>
            <a:r>
              <a:rPr lang="cs-CZ" altLang="cs-CZ" sz="1800" i="1" dirty="0">
                <a:latin typeface="Arial" charset="0"/>
              </a:rPr>
              <a:t>označte „ŽÁDOST - Podpora veřejně prospěšných aktivit nestátních neziskových organizací v oblasti rovnosti žen a mužů 2020“ )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cs-CZ" altLang="cs-CZ" sz="2200" i="1" dirty="0">
              <a:latin typeface="Arial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Krycí list je možno také podat na podatelně Úřadu vlády.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23166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Podání žádosti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071389"/>
            <a:ext cx="8373616" cy="423793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200" dirty="0" smtClean="0">
                <a:latin typeface="Arial" charset="0"/>
              </a:rPr>
              <a:t>Krycí list zasílejte prostřednictvím: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endParaRPr lang="cs-CZ" altLang="cs-CZ" sz="2200" dirty="0">
              <a:latin typeface="Arial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endParaRPr lang="cs-CZ" altLang="cs-CZ" sz="2200" dirty="0" smtClean="0">
              <a:latin typeface="Arial" charset="0"/>
            </a:endParaRP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200" dirty="0" smtClean="0">
                <a:latin typeface="Arial" charset="0"/>
              </a:rPr>
              <a:t>datové schránky, </a:t>
            </a:r>
            <a:r>
              <a:rPr lang="cs-CZ" altLang="cs-CZ" sz="2200" dirty="0">
                <a:latin typeface="Arial" charset="0"/>
              </a:rPr>
              <a:t>ID  datové schránky: </a:t>
            </a:r>
            <a:r>
              <a:rPr lang="cs-CZ" altLang="cs-CZ" sz="2200" i="1" dirty="0" smtClean="0">
                <a:latin typeface="Arial" charset="0"/>
              </a:rPr>
              <a:t>trfaa33;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defRPr/>
            </a:pPr>
            <a:r>
              <a:rPr lang="cs-CZ" altLang="cs-CZ" sz="2200" dirty="0">
                <a:latin typeface="Arial" charset="0"/>
              </a:rPr>
              <a:t>p</a:t>
            </a:r>
            <a:r>
              <a:rPr lang="cs-CZ" altLang="cs-CZ" sz="2200" dirty="0" smtClean="0">
                <a:latin typeface="Arial" charset="0"/>
              </a:rPr>
              <a:t>rovozovatele poštovních služeb: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  <a:defRPr/>
            </a:pPr>
            <a:endParaRPr lang="cs-CZ" altLang="cs-CZ" sz="2200" i="1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cs-CZ" altLang="cs-CZ" sz="2200" i="1" dirty="0" smtClean="0">
                <a:latin typeface="Arial" charset="0"/>
              </a:rPr>
              <a:t>Úřad </a:t>
            </a:r>
            <a:r>
              <a:rPr lang="cs-CZ" altLang="cs-CZ" sz="2200" i="1" dirty="0">
                <a:latin typeface="Arial" charset="0"/>
              </a:rPr>
              <a:t>vlády ČR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2200" i="1" dirty="0" smtClean="0">
                <a:latin typeface="Arial" charset="0"/>
              </a:rPr>
              <a:t>Sekce pro lidská práva - RRP</a:t>
            </a:r>
            <a:endParaRPr lang="cs-CZ" altLang="cs-CZ" sz="2200" i="1" dirty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2200" i="1" dirty="0">
                <a:latin typeface="Arial" charset="0"/>
              </a:rPr>
              <a:t>nábř. E. Beneše 4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2200" i="1" dirty="0">
                <a:latin typeface="Arial" charset="0"/>
              </a:rPr>
              <a:t>118 01 Praha 1 – Malá </a:t>
            </a:r>
            <a:r>
              <a:rPr lang="cs-CZ" altLang="cs-CZ" sz="2200" i="1" dirty="0" smtClean="0">
                <a:latin typeface="Arial" charset="0"/>
              </a:rPr>
              <a:t>Strana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cs-CZ" altLang="cs-CZ" sz="2200" i="1" dirty="0" smtClean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cs-CZ" altLang="cs-CZ" sz="2200" i="1" dirty="0" smtClean="0">
              <a:latin typeface="Arial" charset="0"/>
            </a:endParaRP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r>
              <a:rPr lang="cs-CZ" altLang="cs-CZ" sz="1800" i="1" dirty="0" smtClean="0">
                <a:latin typeface="Arial" charset="0"/>
              </a:rPr>
              <a:t>(datovou zprávu / obálku </a:t>
            </a:r>
            <a:r>
              <a:rPr lang="cs-CZ" altLang="cs-CZ" sz="1800" i="1" dirty="0">
                <a:latin typeface="Arial" charset="0"/>
              </a:rPr>
              <a:t>označte „ŽÁDOST - Podpora veřejně prospěšných aktivit nestátních neziskových organizací v oblasti rovnosti žen a mužů 2020“ )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cs-CZ" altLang="cs-CZ" sz="2200" i="1" dirty="0">
              <a:latin typeface="Arial" charset="0"/>
            </a:endParaRPr>
          </a:p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Krycí list je možno také podat na podatelně Úřadu vlády.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17761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2060848"/>
            <a:ext cx="9036496" cy="455334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ze hradit uznatelné náklady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vzniklé od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1. 1. 2020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do 31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 12. 2020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vztahující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POUZE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 realizaci projektu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k naplnění výstupů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aximálně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70 %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celkových nákladů projektu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aximálně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70 %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státních prostředků na celkových nákladech projektu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musí splňovat principy 3E (efektivnost, účelnost, hospodárnost)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důvodněnost jednotlivých nákladů v žádosti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pecifikace jednotlivých nákladů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0" y="1052736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Sestavování rozpočtu dotace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2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 vývoje rozpočtu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60848"/>
            <a:ext cx="8373616" cy="504056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ozpočet uvedený v žádosti o poskytnutí dotace</a:t>
            </a:r>
            <a:endParaRPr lang="cs-CZ" altLang="cs-CZ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ávrh Komise na úpravu žádosti (včetně rozpočtu) a návrh výše poskytnuté dotace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Úprava žádosti</a:t>
            </a:r>
          </a:p>
          <a:p>
            <a:pPr lvl="1" indent="-342900" algn="just">
              <a:spcAft>
                <a:spcPts val="600"/>
              </a:spcAft>
            </a:pPr>
            <a:r>
              <a:rPr lang="cs-CZ" altLang="cs-CZ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úprava rozpočtu v reakci na navrženou výši dotace a hospodárnost jednotlivých nákladů (mj. v návaznosti </a:t>
            </a: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 </a:t>
            </a:r>
            <a:r>
              <a:rPr lang="cs-CZ" altLang="cs-C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ceny </a:t>
            </a:r>
            <a:r>
              <a:rPr lang="cs-CZ" altLang="cs-CZ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obvyklé zařízení</a:t>
            </a:r>
            <a:r>
              <a:rPr lang="cs-CZ" altLang="cs-CZ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hrazeného z </a:t>
            </a: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 – příloha č. 2 Výzvy)</a:t>
            </a:r>
          </a:p>
          <a:p>
            <a:pPr lvl="1" indent="-342900" algn="just">
              <a:spcAft>
                <a:spcPts val="600"/>
              </a:spcAft>
            </a:pP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vyškrtání </a:t>
            </a:r>
            <a:r>
              <a:rPr lang="cs-CZ" altLang="cs-CZ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položek neuznatelných nákladů (specifikovaných ve Výzvě k podání žádosti</a:t>
            </a: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indent="-342900" algn="just">
              <a:spcAft>
                <a:spcPts val="600"/>
              </a:spcAft>
            </a:pP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úprava </a:t>
            </a:r>
            <a:r>
              <a:rPr lang="cs-CZ" altLang="cs-CZ" sz="4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zařazení položek do rozpočtu (blíže viz </a:t>
            </a:r>
            <a:r>
              <a:rPr lang="cs-CZ" altLang="cs-CZ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Návod </a:t>
            </a:r>
            <a:r>
              <a:rPr lang="cs-CZ" altLang="cs-CZ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 vyplnění rozpočtu</a:t>
            </a: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příloha č. 1 Výzvy)</a:t>
            </a:r>
            <a:endParaRPr lang="cs-CZ" altLang="cs-CZ" sz="4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cs-CZ" alt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Schválení úpravy žádosti Komisí</a:t>
            </a:r>
          </a:p>
          <a:p>
            <a:pPr algn="just">
              <a:spcAft>
                <a:spcPts val="600"/>
              </a:spcAft>
            </a:pPr>
            <a:r>
              <a:rPr lang="cs-CZ" altLang="cs-CZ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Vydání Rozhodnutí o poskytnutí dotace – </a:t>
            </a:r>
            <a:r>
              <a:rPr lang="cs-CZ" altLang="cs-CZ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konečná a závazná </a:t>
            </a:r>
            <a:r>
              <a:rPr lang="cs-CZ" altLang="cs-CZ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podoba </a:t>
            </a:r>
            <a:r>
              <a:rPr lang="cs-CZ" altLang="cs-CZ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rozpočtu</a:t>
            </a:r>
            <a:endParaRPr lang="cs-CZ" altLang="cs-CZ" sz="4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FontTx/>
              <a:buNone/>
            </a:pPr>
            <a:endParaRPr lang="cs-CZ" altLang="cs-CZ" sz="26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763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792088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Neuznatelné náklady dotace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265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01608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altLang="cs-CZ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alt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šechny neuznatelné náklady jsou uvedeny ve Výzvě k podání žádosti</a:t>
            </a:r>
          </a:p>
          <a:p>
            <a:pPr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ejvíce problematické:</a:t>
            </a:r>
          </a:p>
          <a:p>
            <a:pPr lvl="1"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mzdy pracovníků a pracovnic projektu hrazených z dotace a jejich limity</a:t>
            </a: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odměny DPČ/DPP hrazené z dotace a jejich limity</a:t>
            </a:r>
          </a:p>
          <a:p>
            <a:pPr lvl="1" algn="just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ákonné odvody a další sociální náklady hrazené z dotace a jejich limity</a:t>
            </a:r>
          </a:p>
          <a:p>
            <a:pPr lvl="1"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na občerstvení u akcí předem plánovaných v 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(odborné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konference, workshopy, semináře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 obdobné akce)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cs-CZ" sz="2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ovéPole 16"/>
          <p:cNvSpPr txBox="1"/>
          <p:nvPr/>
        </p:nvSpPr>
        <p:spPr>
          <a:xfrm>
            <a:off x="6182692" y="1700808"/>
            <a:ext cx="2823641" cy="489364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základě kvalifikačního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předpokladu se určí platová třída, do které může být pracovník/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maximálně zařazen/a.</a:t>
            </a:r>
          </a:p>
          <a:p>
            <a:endParaRPr lang="cs-CZ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 stupnice platových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tříd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 určí maximální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měsíční výše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mzdy/platu.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aximální částka se vztahuje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pouze k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POŽADOVANÉ VÝŠI DOTACE.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Celková výše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mzdy/odměny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pracovníky/</a:t>
            </a:r>
            <a:r>
              <a:rPr lang="cs-CZ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projektu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 může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lišit 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 závislosti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na spoluúčasti</a:t>
            </a:r>
            <a:r>
              <a:rPr lang="cs-C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ypočítané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částky zaokrouhlujte na celé koruny </a:t>
            </a:r>
            <a:r>
              <a:rPr lang="cs-CZ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DOLŮ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13" name="Nadpis 1"/>
          <p:cNvSpPr txBox="1">
            <a:spLocks noGrp="1"/>
          </p:cNvSpPr>
          <p:nvPr>
            <p:ph type="title"/>
          </p:nvPr>
        </p:nvSpPr>
        <p:spPr>
          <a:xfrm>
            <a:off x="457200" y="9510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14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4664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Nadpis 1"/>
          <p:cNvSpPr txBox="1">
            <a:spLocks/>
          </p:cNvSpPr>
          <p:nvPr/>
        </p:nvSpPr>
        <p:spPr>
          <a:xfrm>
            <a:off x="0" y="764704"/>
            <a:ext cx="9144000" cy="1434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ctr"/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Mzdy pracovníků a pracovnic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projektu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hrazené z dotace a jejich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limity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703836"/>
              </p:ext>
            </p:extLst>
          </p:nvPr>
        </p:nvGraphicFramePr>
        <p:xfrm>
          <a:off x="0" y="2195329"/>
          <a:ext cx="6127253" cy="406391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647236"/>
                <a:gridCol w="737600"/>
                <a:gridCol w="1742417"/>
              </a:tblGrid>
              <a:tr h="2375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Maximální výše hrubé mzdy/platu hrazené z dotace</a:t>
                      </a:r>
                      <a:endParaRPr lang="cs-CZ" sz="1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22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Kvalifikační předpoklady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effectLst/>
                        </a:rPr>
                        <a:t>Platová třída</a:t>
                      </a:r>
                      <a:endParaRPr lang="cs-CZ" sz="11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Maximální výše měsíční mzdy/platu při úvazku 1,0 hrazená z dotace</a:t>
                      </a:r>
                      <a:endParaRPr lang="cs-CZ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základní vzdělání nebo základy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19 060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základní vzdělání nebo základy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20 700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22 420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výučným listem nebo střední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24 300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výučným listem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26 320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maturitní zkouškou nebo výučným listem 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28 540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maturitní zkouškou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30 960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maturitní zkouškou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33 600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5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vyšší odborné vzdělání nebo střední vzdělání s maturitní zkouškou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36 460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Bc. nebo vyšší odborné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39 520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Mgr. nebo Bc.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11.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42 960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Mgr. nebo Bc.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12.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46 540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Mgr.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13.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50 460 Kč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1916832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Tabulka č. 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59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10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9459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Nadpis 1"/>
          <p:cNvSpPr txBox="1">
            <a:spLocks/>
          </p:cNvSpPr>
          <p:nvPr/>
        </p:nvSpPr>
        <p:spPr>
          <a:xfrm>
            <a:off x="-324545" y="860573"/>
            <a:ext cx="9486453" cy="12304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ctr"/>
            <a:endParaRPr 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Odměny DPČ/DPP hrazené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z dotace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jejich limity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6084168" y="2254666"/>
            <a:ext cx="2987824" cy="4342686"/>
          </a:xfrm>
          <a:ln>
            <a:solidFill>
              <a:schemeClr val="accent3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základě kvalifikačních předpokladů určit maximální hodinovou odměnu pracovníka/</a:t>
            </a:r>
            <a:r>
              <a:rPr lang="cs-CZ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hrazenou z dotace</a:t>
            </a:r>
          </a:p>
          <a:p>
            <a:endParaRPr 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aximální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možná výše požadované dotace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plánovaný počet hodin na projektu *  hodinová odměna</a:t>
            </a:r>
          </a:p>
          <a:p>
            <a:pPr marL="0" indent="0">
              <a:buNone/>
            </a:pPr>
            <a:endParaRPr lang="cs-CZ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aximální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částka se vztahuje pouze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POŽADOVANÉ VÝŠI DOTACE.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Celková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výše mzdy/odměny pro 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pracovníky/</a:t>
            </a:r>
            <a:r>
              <a:rPr lang="cs-CZ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ice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projektu se může lišit v závislosti na spoluúčasti</a:t>
            </a:r>
            <a:r>
              <a:rPr lang="cs-CZ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cs-CZ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ypočítané </a:t>
            </a:r>
            <a:r>
              <a:rPr lang="cs-CZ" sz="1700" b="1" dirty="0">
                <a:latin typeface="Arial" panose="020B0604020202020204" pitchFamily="34" charset="0"/>
                <a:cs typeface="Arial" panose="020B0604020202020204" pitchFamily="34" charset="0"/>
              </a:rPr>
              <a:t>částky zaokrouhlujte na celé koruny </a:t>
            </a:r>
            <a:r>
              <a:rPr lang="cs-CZ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DOLŮ!</a:t>
            </a:r>
          </a:p>
          <a:p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5496" y="191611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Tabulka č. 2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79348"/>
              </p:ext>
            </p:extLst>
          </p:nvPr>
        </p:nvGraphicFramePr>
        <p:xfrm>
          <a:off x="35496" y="2254665"/>
          <a:ext cx="6009640" cy="4296276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399155"/>
                <a:gridCol w="810260"/>
                <a:gridCol w="1800225"/>
              </a:tblGrid>
              <a:tr h="23877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ysClr val="windowText" lastClr="000000"/>
                          </a:solidFill>
                          <a:effectLst/>
                        </a:rPr>
                        <a:t>Maximální výše odměn na DPČ/DPP hrazené z dotace</a:t>
                      </a:r>
                      <a:endParaRPr lang="cs-CZ" sz="18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746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Kvalifikační předpoklady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>
                          <a:solidFill>
                            <a:sysClr val="windowText" lastClr="000000"/>
                          </a:solidFill>
                          <a:effectLst/>
                        </a:rPr>
                        <a:t>Platová třída</a:t>
                      </a:r>
                      <a:endParaRPr lang="cs-CZ" sz="1100" b="1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Maximální hodinová odměna pro pracovníka na DPČ/DPP hrazená z dotace</a:t>
                      </a:r>
                      <a:endParaRPr lang="cs-CZ" sz="1100" b="1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základní vzdělání nebo základy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114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základní vzdělání nebo základy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123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3.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134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výučným listem nebo střední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4.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145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výučným listem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5.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157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maturitní zkouškou nebo výučným listem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6.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170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maturitní zkouškou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7.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185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střední vzdělání s maturitní zkouškou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8.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201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9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vyšší odborné vzdělání nebo střední vzdělání s maturitní zkouškou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9.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218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Bc. nebo vyšší odborné vzdělání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10.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236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Mgr. nebo Bc.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11.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257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Mgr. nebo Bc.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12.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278 Kč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8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vysokoškolské vzdělání – Mgr.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ysClr val="windowText" lastClr="000000"/>
                          </a:solidFill>
                          <a:effectLst/>
                        </a:rPr>
                        <a:t>13.</a:t>
                      </a:r>
                      <a:endParaRPr lang="cs-CZ" sz="110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ysClr val="windowText" lastClr="000000"/>
                          </a:solidFill>
                          <a:effectLst/>
                        </a:rPr>
                        <a:t>302 Kč</a:t>
                      </a:r>
                      <a:endParaRPr lang="cs-CZ" sz="1100" dirty="0">
                        <a:solidFill>
                          <a:sysClr val="windowText" lastClr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70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22522" y="4941168"/>
            <a:ext cx="712232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Zákonné odvody</a:t>
            </a:r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hrubá mzda (odměna) x 0,34</a:t>
            </a:r>
          </a:p>
          <a:p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Př. 150 000 x 0,34 = 51 000 Kč</a:t>
            </a: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124 200 x 0,34 = 42 228 Kč</a:t>
            </a:r>
          </a:p>
          <a:p>
            <a:endParaRPr lang="cs-CZ" sz="1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Vypočítané částky zaokrouhlujte na celé koruny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DOLŮ.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Nadpis 1"/>
          <p:cNvSpPr txBox="1">
            <a:spLocks noGrp="1"/>
          </p:cNvSpPr>
          <p:nvPr>
            <p:ph type="title"/>
          </p:nvPr>
        </p:nvSpPr>
        <p:spPr>
          <a:xfrm>
            <a:off x="366315" y="-100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11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265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-22448" y="105273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ctr"/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Zákonné odvody z mezd a odměn hrazené z dotace</a:t>
            </a:r>
          </a:p>
          <a:p>
            <a:pPr lvl="1" algn="ctr"/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jejich limity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4901469" cy="3076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515" y="3268786"/>
            <a:ext cx="5206037" cy="3020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V="1">
            <a:off x="2339752" y="3717032"/>
            <a:ext cx="3888011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2339752" y="3789040"/>
            <a:ext cx="4608512" cy="576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5139661" y="1933751"/>
            <a:ext cx="3966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DPČ – sociální a zdravotní pojištění 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 odměny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nad 2 500 Kč/měsíc</a:t>
            </a:r>
          </a:p>
          <a:p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DPP – sociální a zdravotní pojištění 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 odměny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nad 10 000 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Kč/měsíc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vál 24"/>
          <p:cNvSpPr/>
          <p:nvPr/>
        </p:nvSpPr>
        <p:spPr>
          <a:xfrm>
            <a:off x="5900152" y="4995056"/>
            <a:ext cx="93610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se šipkou 28"/>
          <p:cNvCxnSpPr/>
          <p:nvPr/>
        </p:nvCxnSpPr>
        <p:spPr>
          <a:xfrm flipV="1">
            <a:off x="3707904" y="5132152"/>
            <a:ext cx="2088232" cy="529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ál 33"/>
          <p:cNvSpPr/>
          <p:nvPr/>
        </p:nvSpPr>
        <p:spPr>
          <a:xfrm>
            <a:off x="6836256" y="5013176"/>
            <a:ext cx="93610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5" name="Přímá spojnice se šipkou 34"/>
          <p:cNvCxnSpPr/>
          <p:nvPr/>
        </p:nvCxnSpPr>
        <p:spPr>
          <a:xfrm flipV="1">
            <a:off x="3707904" y="5301208"/>
            <a:ext cx="3312368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4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/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Účel 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180641"/>
            <a:ext cx="8723312" cy="4344703"/>
          </a:xfrm>
        </p:spPr>
        <p:txBody>
          <a:bodyPr>
            <a:normAutofit fontScale="85000" lnSpcReduction="10000"/>
          </a:bodyPr>
          <a:lstStyle/>
          <a:p>
            <a:endParaRPr lang="cs-CZ" dirty="0"/>
          </a:p>
          <a:p>
            <a:pPr marL="0" indent="0" algn="just">
              <a:buNone/>
            </a:pPr>
            <a:r>
              <a:rPr lang="cs-CZ" sz="3300" dirty="0"/>
              <a:t>Dotace </a:t>
            </a:r>
            <a:r>
              <a:rPr lang="cs-CZ" sz="3300" dirty="0" smtClean="0"/>
              <a:t>se </a:t>
            </a:r>
            <a:r>
              <a:rPr lang="cs-CZ" sz="3300" dirty="0"/>
              <a:t>poskytuje za účelem podpory aktivit vedoucích </a:t>
            </a:r>
            <a:r>
              <a:rPr lang="cs-CZ" sz="3300" dirty="0" smtClean="0"/>
              <a:t>k rovnosti </a:t>
            </a:r>
            <a:r>
              <a:rPr lang="cs-CZ" sz="3300" dirty="0"/>
              <a:t>žen a mužů, a to zejména </a:t>
            </a:r>
            <a:r>
              <a:rPr lang="cs-CZ" sz="3300" dirty="0" smtClean="0"/>
              <a:t>v návaznosti </a:t>
            </a:r>
            <a:r>
              <a:rPr lang="cs-CZ" sz="3300" dirty="0"/>
              <a:t>na cíle </a:t>
            </a:r>
            <a:r>
              <a:rPr lang="cs-CZ" sz="3300" dirty="0" smtClean="0"/>
              <a:t>a opatření </a:t>
            </a:r>
            <a:r>
              <a:rPr lang="cs-CZ" sz="3300" dirty="0"/>
              <a:t>vytyčené Vládní strategií pro rovnost žen a mužů v České republice na léta </a:t>
            </a:r>
            <a:r>
              <a:rPr lang="cs-CZ" sz="3300" dirty="0" smtClean="0"/>
              <a:t>2014–2020 </a:t>
            </a:r>
            <a:r>
              <a:rPr lang="cs-CZ" sz="3300" dirty="0"/>
              <a:t>(dále </a:t>
            </a:r>
            <a:r>
              <a:rPr lang="cs-CZ" sz="3300" dirty="0" smtClean="0"/>
              <a:t>jen „Strategie“). </a:t>
            </a:r>
          </a:p>
          <a:p>
            <a:pPr algn="just"/>
            <a:endParaRPr lang="cs-CZ" sz="3300" dirty="0"/>
          </a:p>
          <a:p>
            <a:pPr marL="0" indent="0" algn="just">
              <a:buNone/>
            </a:pPr>
            <a:r>
              <a:rPr lang="cs-CZ" sz="3300" dirty="0"/>
              <a:t>(Případně v na ni navazujících akčních plánech a dalších souvisejících dokumentech a předpisech </a:t>
            </a:r>
            <a:r>
              <a:rPr lang="cs-CZ" sz="3300" b="1" dirty="0"/>
              <a:t>specifikovaných ve výzvě </a:t>
            </a:r>
            <a:r>
              <a:rPr lang="cs-CZ" sz="3300" dirty="0"/>
              <a:t>k podání žádosti o poskytnutí dotace na příslušný kalendářní rok.)</a:t>
            </a:r>
          </a:p>
          <a:p>
            <a:pPr lvl="1" algn="just"/>
            <a:endParaRPr lang="cs-CZ" altLang="cs-CZ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altLang="cs-CZ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  <a:p>
            <a:pPr algn="just">
              <a:spcBef>
                <a:spcPts val="0"/>
              </a:spcBef>
            </a:pPr>
            <a:endParaRPr lang="cs-CZ" altLang="cs-CZ" sz="2200" dirty="0" smtClean="0">
              <a:solidFill>
                <a:srgbClr val="00B0F0"/>
              </a:solidFill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rovnosti žen a 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0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8864" y="884387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Ostatní sociální náklady z mezd a odměn hrazené z dotace</a:t>
            </a:r>
            <a:b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jejich limity</a:t>
            </a:r>
            <a:b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0" y="1748408"/>
            <a:ext cx="4972451" cy="312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906" y="2746979"/>
            <a:ext cx="5634558" cy="3058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V="1">
            <a:off x="2399767" y="3212976"/>
            <a:ext cx="2820305" cy="900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2399767" y="3356992"/>
            <a:ext cx="3612393" cy="1109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6024" y="4797152"/>
            <a:ext cx="7921203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Ostatní sociální náklady:</a:t>
            </a:r>
          </a:p>
          <a:p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hrubá mzda </a:t>
            </a:r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0,0042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Př. 150 000 * 0,0042 = 630 Kč</a:t>
            </a:r>
          </a:p>
          <a:p>
            <a:r>
              <a:rPr lang="cs-CZ" sz="1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124 200 * 0,0042 = 521 Kč</a:t>
            </a:r>
          </a:p>
          <a:p>
            <a:endParaRPr lang="cs-CZ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Vypočítané částky zaokrouhlujte na celé koruny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DOLŮ</a:t>
            </a:r>
            <a: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sz="2000" b="1" dirty="0"/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491880" y="5157192"/>
            <a:ext cx="1944216" cy="7310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3491880" y="5157192"/>
            <a:ext cx="2808312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Nadpis 1"/>
          <p:cNvSpPr txBox="1">
            <a:spLocks/>
          </p:cNvSpPr>
          <p:nvPr/>
        </p:nvSpPr>
        <p:spPr>
          <a:xfrm>
            <a:off x="366315" y="-1002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19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32656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608512"/>
          </a:xfrm>
        </p:spPr>
        <p:txBody>
          <a:bodyPr>
            <a:normAutofit/>
          </a:bodyPr>
          <a:lstStyle/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ozepsat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předpokládaný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počet osob, délka trávní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akce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imit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 Kč na den a osobu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 případě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celodenní tuzemské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akce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(dále než 8 hodin)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kratší akce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limit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 Kč na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hodinu/osobu</a:t>
            </a: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3" indent="-342900" algn="just">
              <a:buFont typeface="Arial" panose="020B0604020202020204" pitchFamily="34" charset="0"/>
              <a:buChar char="•"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3" indent="0" algn="just">
              <a:buNone/>
            </a:pPr>
            <a:endParaRPr lang="cs-CZ" sz="2200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3" indent="0" algn="just">
              <a:buNone/>
            </a:pPr>
            <a:endParaRPr lang="cs-CZ" sz="2200" b="1" dirty="0" smtClean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367" y="476672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0" y="1340768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ctr"/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na občerstvení u akcí předem plánovaných v 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</a:p>
          <a:p>
            <a:pPr lvl="1" algn="ctr"/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odborné </a:t>
            </a: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konference, workshopy, semináře a obdobné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akce)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Zástupný symbol pro obsah 5"/>
          <p:cNvPicPr>
            <a:picLocks/>
          </p:cNvPicPr>
          <p:nvPr/>
        </p:nvPicPr>
        <p:blipFill rotWithShape="1">
          <a:blip r:embed="rId4"/>
          <a:srcRect l="33712" t="11913" r="17216" b="62063"/>
          <a:stretch/>
        </p:blipFill>
        <p:spPr bwMode="auto">
          <a:xfrm>
            <a:off x="884495" y="4077072"/>
            <a:ext cx="7478573" cy="223090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027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78855"/>
            <a:ext cx="9144000" cy="648072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Další problematické části žádosti</a:t>
            </a: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484784"/>
            <a:ext cx="9001000" cy="590465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Sekce 2.8.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řednášky a konference</a:t>
            </a:r>
          </a:p>
          <a:p>
            <a:pPr algn="just">
              <a:spcBef>
                <a:spcPts val="0"/>
              </a:spcBef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ektorné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– DPP/DPČ –  limitováno tabulkou č. 2 - </a:t>
            </a:r>
            <a:r>
              <a:rPr lang="cs-CZ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Maximální výše odměn </a:t>
            </a:r>
            <a:r>
              <a:rPr lang="cs-CZ" sz="1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DPČ/DPP hrazených </a:t>
            </a:r>
            <a:r>
              <a:rPr lang="cs-CZ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cs-CZ" sz="1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dotace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– uvést v části 3. Projektový tým, pokud bude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lektorné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fakturováno, nutné uvést v položce Ostatní služby</a:t>
            </a:r>
          </a:p>
          <a:p>
            <a:pPr algn="just">
              <a:spcBef>
                <a:spcPts val="0"/>
              </a:spcBef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áklady na pronájem prostor nebo na občerstvení se musí promítnout do tabulky 4.1. Náklady/dotace</a:t>
            </a:r>
          </a:p>
          <a:p>
            <a:pPr algn="just">
              <a:spcBef>
                <a:spcPts val="0"/>
              </a:spcBef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téma přednášky by mělo být uvedeno ve výstupech projektu </a:t>
            </a:r>
          </a:p>
          <a:p>
            <a:pPr marL="0" indent="0">
              <a:spcBef>
                <a:spcPts val="0"/>
              </a:spcBef>
              <a:buNone/>
            </a:pPr>
            <a:endParaRPr lang="cs-CZ" alt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49994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404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grpSp>
        <p:nvGrpSpPr>
          <p:cNvPr id="10" name="Skupina 9"/>
          <p:cNvGrpSpPr/>
          <p:nvPr/>
        </p:nvGrpSpPr>
        <p:grpSpPr>
          <a:xfrm>
            <a:off x="768872" y="4149080"/>
            <a:ext cx="7049987" cy="2708920"/>
            <a:chOff x="714400" y="2472122"/>
            <a:chExt cx="7715200" cy="3456384"/>
          </a:xfrm>
        </p:grpSpPr>
        <p:pic>
          <p:nvPicPr>
            <p:cNvPr id="9" name="Obrázek 8"/>
            <p:cNvPicPr/>
            <p:nvPr/>
          </p:nvPicPr>
          <p:blipFill rotWithShape="1">
            <a:blip r:embed="rId4"/>
            <a:srcRect l="22867" t="56535" r="20903" b="14905"/>
            <a:stretch/>
          </p:blipFill>
          <p:spPr bwMode="auto">
            <a:xfrm>
              <a:off x="714400" y="2472122"/>
              <a:ext cx="7715200" cy="3456384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4" name="Ovál 3"/>
            <p:cNvSpPr/>
            <p:nvPr/>
          </p:nvSpPr>
          <p:spPr>
            <a:xfrm>
              <a:off x="5921449" y="4020294"/>
              <a:ext cx="1368152" cy="36004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151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28539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Další problematické části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700809"/>
            <a:ext cx="8856984" cy="25922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Tabulka 4.1. Náklady/dotace  -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Specifikace rozpočtu dotace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altLang="cs-CZ" sz="21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Specifikace se </a:t>
            </a:r>
            <a:r>
              <a:rPr lang="cs-CZ" altLang="cs-CZ" sz="21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vztahuje </a:t>
            </a:r>
            <a:r>
              <a:rPr lang="cs-CZ" altLang="cs-CZ" sz="21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k požadované dotaci od ÚV ČR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specifikaci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vyplnit ke každé položce rozpočtu hrazené z dotace ÚV ČR, kterou žadatel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požaduje (</a:t>
            </a:r>
            <a:r>
              <a:rPr lang="cs-CZ" altLang="cs-CZ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druh </a:t>
            </a:r>
            <a:r>
              <a:rPr lang="cs-CZ" alt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nákladu – </a:t>
            </a:r>
            <a:r>
              <a:rPr lang="cs-CZ" altLang="cs-CZ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výše požadované </a:t>
            </a:r>
            <a:r>
              <a:rPr lang="cs-CZ" altLang="cs-CZ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dotace)</a:t>
            </a:r>
            <a:r>
              <a:rPr lang="cs-CZ" altLang="cs-CZ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vztahuje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se pouze k částkám uvedeným ve sloupci „Rozpočet dotace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ÚV ČR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“, nikoli k částkám, které žadatel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plánuje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hradit z jiných </a:t>
            </a:r>
            <a:r>
              <a:rPr 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zdrojů</a:t>
            </a:r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specifikace </a:t>
            </a: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rozpočtu musí být </a:t>
            </a: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věcná a výstižná (ne odkazovat na jiné části žádosti, jiné dokumenty apod.) </a:t>
            </a:r>
            <a:endParaRPr lang="cs-CZ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rovnosti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4664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58" y="4187470"/>
            <a:ext cx="8182321" cy="256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evá složená závorka 6"/>
          <p:cNvSpPr/>
          <p:nvPr/>
        </p:nvSpPr>
        <p:spPr>
          <a:xfrm rot="16200000">
            <a:off x="5605136" y="4487190"/>
            <a:ext cx="270309" cy="2232248"/>
          </a:xfrm>
          <a:prstGeom prst="leftBrace">
            <a:avLst>
              <a:gd name="adj1" fmla="val 8333"/>
              <a:gd name="adj2" fmla="val 492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571579" y="5747585"/>
            <a:ext cx="3312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2 * 500 + 2500 + 1500 = 5000 Kč</a:t>
            </a:r>
            <a:endParaRPr lang="cs-CZ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6012160" y="5722677"/>
            <a:ext cx="686894" cy="2581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563888" y="5496735"/>
            <a:ext cx="792088" cy="3703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7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Další problematické části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57192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Tabulka 4.1. Náklady/dotace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ařazení nákladů do položek rozpočtu – viz </a:t>
            </a:r>
            <a:r>
              <a:rPr 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Návod k vyplnění rozpočtu</a:t>
            </a:r>
          </a:p>
          <a:p>
            <a:pPr lvl="2" algn="just">
              <a:spcBef>
                <a:spcPts val="0"/>
              </a:spcBef>
            </a:pP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Občerstvení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akcích – pokud formou nákupu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Ostatní materiál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X pokud formou cateringu/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dodavatelsky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  <a:p>
            <a:pPr marL="914400" lvl="2" indent="0" algn="just">
              <a:spcBef>
                <a:spcPts val="0"/>
              </a:spcBef>
              <a:buNone/>
            </a:pPr>
            <a:endParaRPr lang="cs-CZ" altLang="cs-CZ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programy apod. – pokud nákup zcela nového software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Vybavení DDNM do 60 tis. Kč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formou prodloužení licence/pronájem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 dobu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určitou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  <a:p>
            <a:pPr lvl="2" algn="just">
              <a:spcBef>
                <a:spcPts val="0"/>
              </a:spcBef>
            </a:pPr>
            <a:endParaRPr lang="cs-CZ" altLang="cs-CZ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Cestovné pracovníků/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(dle zákoníku práce, včetně náhrad – jízdné, stravné, ostatní náklady + musí být sjednána možnost vyslat zaměstnance/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kyně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na pracovní cestu + mít účetní doklad + doklad o započetí a ukončení cesty + používání soukromého vozidla – nutnost mít kalkulaci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Cestovné tuzemské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na jízdné, občerstvení a ubytování pro cílovou skupinu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Ostatní služby</a:t>
            </a:r>
            <a:endParaRPr lang="cs-CZ" altLang="cs-CZ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4664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0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Další problematické části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5157192"/>
          </a:xfrm>
        </p:spPr>
        <p:txBody>
          <a:bodyPr>
            <a:noAutofit/>
          </a:bodyPr>
          <a:lstStyle/>
          <a:p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Tabulka 4.1. Náklady/dotace</a:t>
            </a:r>
          </a:p>
          <a:p>
            <a:pPr lvl="1"/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ařazení nákladů do položek rozpočtu – viz </a:t>
            </a:r>
            <a:r>
              <a:rPr lang="cs-CZ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Návod k vyplnění rozpočtu</a:t>
            </a:r>
          </a:p>
          <a:p>
            <a:pPr lvl="2" algn="just">
              <a:spcBef>
                <a:spcPts val="0"/>
              </a:spcBef>
            </a:pP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Občerstvení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akcích – pokud formou nákupu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Ostatní materiál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X pokud formou cateringu/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dodavatelsky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  <a:p>
            <a:pPr marL="914400" lvl="2" indent="0" algn="just">
              <a:spcBef>
                <a:spcPts val="0"/>
              </a:spcBef>
              <a:buNone/>
            </a:pPr>
            <a:endParaRPr lang="cs-CZ" altLang="cs-CZ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Účetní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programy apod. – pokud nákup zcela nového software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Vybavení DDNM do 60 tis. Kč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formou prodloužení licence/pronájem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 dobu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určitou 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Ostatní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  <a:p>
            <a:pPr lvl="2" algn="just">
              <a:spcBef>
                <a:spcPts val="0"/>
              </a:spcBef>
            </a:pPr>
            <a:endParaRPr lang="cs-CZ" altLang="cs-CZ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spcBef>
                <a:spcPts val="0"/>
              </a:spcBef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Cestovné pracovníků/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(dle zákoníku práce, včetně náhrad – jízdné, stravné, ostatní náklady + musí být sjednána možnost vyslat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zaměstnance/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kyně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na pracovní cestu + mít účetní doklad + doklad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 započetí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ukončení cesty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Cestovné tuzemské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náklady na jízdné, občerstvení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 ubytování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 cílovou skupinu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Ostatní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4664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7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136562"/>
              </p:ext>
            </p:extLst>
          </p:nvPr>
        </p:nvGraphicFramePr>
        <p:xfrm>
          <a:off x="107950" y="1556791"/>
          <a:ext cx="8928099" cy="4680523"/>
        </p:xfrm>
        <a:graphic>
          <a:graphicData uri="http://schemas.openxmlformats.org/drawingml/2006/table">
            <a:tbl>
              <a:tblPr/>
              <a:tblGrid>
                <a:gridCol w="1057275"/>
                <a:gridCol w="5180647"/>
                <a:gridCol w="2690177"/>
              </a:tblGrid>
              <a:tr h="75824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Přehled</a:t>
                      </a: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 </a:t>
                      </a:r>
                      <a:r>
                        <a:rPr lang="en-GB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výstupů</a:t>
                      </a:r>
                      <a:r>
                        <a:rPr lang="en-GB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 </a:t>
                      </a:r>
                      <a:r>
                        <a:rPr lang="en-GB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mbria"/>
                        </a:rPr>
                        <a:t>projektu</a:t>
                      </a:r>
                      <a:endParaRPr lang="en-GB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/>
                      </a:endParaRP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5943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811" marR="8811" marT="881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6359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Název žadatele: Pomoc samoživitelkám, z.s.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6359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Cíl projektu: 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Zlepšení postavení matek – samoživitelek</a:t>
                      </a:r>
                    </a:p>
                  </a:txBody>
                  <a:tcPr marL="8811" marR="8811" marT="881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811" marR="8811" marT="8811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59"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Cílová skupina projektu: 50 matek – samoživitelek, 25 zaměstnavatelů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7949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Pořadí výstupů</a:t>
                      </a:r>
                    </a:p>
                  </a:txBody>
                  <a:tcPr marL="8811" marR="8811" marT="88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Výstupy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projektu</a:t>
                      </a:r>
                      <a:endParaRPr lang="en-GB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Dokumentace a další relevantní zdroje pro ověření dosažení výstupů projektu </a:t>
                      </a:r>
                      <a:r>
                        <a:rPr lang="en-GB" sz="1000" b="1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(např. fotodokumentace, textové zápisy, deníky pracovníků, prezenční listiny, pozvánky, plakáty na akce apod.)</a:t>
                      </a:r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393163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Výstup č. 1</a:t>
                      </a:r>
                    </a:p>
                  </a:txBody>
                  <a:tcPr marL="8811" marR="8811" marT="88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Vstupní analýza (120 normostran)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Vstupní analýza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162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Výstup č. 2</a:t>
                      </a:r>
                    </a:p>
                  </a:txBody>
                  <a:tcPr marL="8811" marR="8811" marT="88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poradenských setkání s matkami – samoživitelkami na téma: Jak se dostat z dluhové pasti?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Pozvánky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na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poradenská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setkání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záznam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en-GB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provedených</a:t>
                      </a:r>
                      <a:r>
                        <a:rPr lang="en-GB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setkáních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(program,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prezentace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prezenční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listiny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zápis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fotodokumentace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42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Výstup č. 3</a:t>
                      </a:r>
                    </a:p>
                  </a:txBody>
                  <a:tcPr marL="8811" marR="8811" marT="881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1x měsíčně všeobecné právní poradenství</a:t>
                      </a: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Výstupy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poskytnutého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poradenství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zápisy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),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počet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zapojených</a:t>
                      </a:r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osob</a:t>
                      </a:r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811" marR="8811" marT="8811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Nadpis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4664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1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Hodnocení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993307"/>
          </a:xfrm>
        </p:spPr>
        <p:txBody>
          <a:bodyPr>
            <a:normAutofit/>
          </a:bodyPr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ritéria stanovená ve Výzvě k podání žádosti (viz příloha č. 5)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ormální hodnocení – provádí Odbor rovnosti žen a mužů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věcné hodnocení – min. 2 hodnotitelé/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ky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+ vyjádření poskytovatele (zejména stran uznatelnosti nákladů)</a:t>
            </a:r>
          </a:p>
          <a:p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</a:t>
            </a: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postupuje sestupně od žádosti, která obdržela nejvíce bodů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avrhne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výši dotace</a:t>
            </a: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případnou úpravu žádosti</a:t>
            </a:r>
          </a:p>
          <a:p>
            <a:pPr lvl="1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posoudí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upravenou žádost</a:t>
            </a:r>
          </a:p>
          <a:p>
            <a:pPr lvl="1"/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9250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70210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38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Kritéria věcného hodnocení I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16113"/>
            <a:ext cx="7560840" cy="4942656"/>
          </a:xfrm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59250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70210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85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94085"/>
            <a:ext cx="8229600" cy="827609"/>
          </a:xfrm>
        </p:spPr>
        <p:txBody>
          <a:bodyPr>
            <a:normAutofit/>
          </a:bodyPr>
          <a:lstStyle/>
          <a:p>
            <a:r>
              <a:rPr lang="cs-CZ" dirty="0" smtClean="0"/>
              <a:t>Kritéria věcného hodnocení II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9250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70210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700808"/>
            <a:ext cx="8641026" cy="4752527"/>
          </a:xfrm>
        </p:spPr>
      </p:pic>
    </p:spTree>
    <p:extLst>
      <p:ext uri="{BB962C8B-B14F-4D97-AF65-F5344CB8AC3E}">
        <p14:creationId xmlns:p14="http://schemas.microsoft.com/office/powerpoint/2010/main" val="251016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48595"/>
            <a:ext cx="8373616" cy="45487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programu lze podpořit projekty směřující k řešení problémů, které Vládní strategie identifikuje v následujících oblastech: 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institucionální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zabezpečení rovnosti žen a mužů;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vyrovnané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zastoupení žen a mužů v rozhodovacích pozicích;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rovnost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žen a mužů na trhu práce a v podnikání;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slaďování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pracovního, soukromého a rodinného života;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výzkum a rovnost žen a mužů ve znalostní společnosti;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důstojnost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integrita žen a mužů;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rovnost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žen a mužů ve vnějších vztazích; 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všední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život a životní styl; </a:t>
            </a:r>
            <a:endParaRPr 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horizontální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strategické priority, jakými jsou: </a:t>
            </a:r>
          </a:p>
          <a:p>
            <a:pPr marL="1200150" lvl="2" indent="-400050">
              <a:buFont typeface="+mj-lt"/>
              <a:buAutoNum type="romanL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genderové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stereotypy a vztahy; </a:t>
            </a:r>
          </a:p>
          <a:p>
            <a:pPr marL="1200150" lvl="2" indent="-400050">
              <a:buFont typeface="+mj-lt"/>
              <a:buAutoNum type="romanLcPeriod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legislativa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v oblasti rovnosti žen a mužů; </a:t>
            </a:r>
          </a:p>
          <a:p>
            <a:pPr marL="1200150" lvl="2" indent="-400050">
              <a:buFont typeface="+mj-lt"/>
              <a:buAutoNum type="romanL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sběr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statistických dat; </a:t>
            </a:r>
          </a:p>
          <a:p>
            <a:pPr marL="1200150" lvl="2" indent="-400050">
              <a:buFont typeface="+mj-lt"/>
              <a:buAutoNum type="romanLcPeriod"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muži </a:t>
            </a:r>
            <a:r>
              <a:rPr lang="it-IT" sz="1800" dirty="0">
                <a:latin typeface="Arial" panose="020B0604020202020204" pitchFamily="34" charset="0"/>
                <a:cs typeface="Arial" panose="020B0604020202020204" pitchFamily="34" charset="0"/>
              </a:rPr>
              <a:t>a rovnost žen a mužů; </a:t>
            </a:r>
          </a:p>
          <a:p>
            <a:pPr marL="1200150" lvl="2" indent="-400050">
              <a:buFont typeface="+mj-lt"/>
              <a:buAutoNum type="romanLcPeriod"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spolupráce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 partnery. 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0" y="1196752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Účel dotace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a věcné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zaměření výzvy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008112"/>
          </a:xfrm>
        </p:spPr>
        <p:txBody>
          <a:bodyPr>
            <a:noAutofit/>
          </a:bodyPr>
          <a:lstStyle/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Vydání rozhodnutí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04864"/>
            <a:ext cx="8568952" cy="4104456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 se zcela vyhoví a dotace se zcela poskytne, tj. bez nutnosti úpravy žádosti nebo poté, co žádost byla upravena</a:t>
            </a:r>
          </a:p>
          <a:p>
            <a:pPr algn="just">
              <a:defRPr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Žádosti se zčásti vyhoví a ve zbytku se zamítne</a:t>
            </a:r>
          </a:p>
          <a:p>
            <a:pPr algn="just">
              <a:defRPr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se zcela zamítne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57606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Změna rozhodnutí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 nutné ji provést v případě, že: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 změní výstupy projektu – jejich počet, jejich celková hodnota, jejich téma apod.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 nutné provést změnu v rozpočtu</a:t>
            </a:r>
          </a:p>
          <a:p>
            <a:pPr marL="457200" lvl="1" indent="0">
              <a:buNone/>
            </a:pP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měnu rozhodnutí lze provádět i vícekrát, ale</a:t>
            </a:r>
          </a:p>
          <a:p>
            <a:pPr lvl="1"/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oskytovatel nemusí vyhovět buď z důvodu časové náročnosti administrativy při změně rozhodnutí; posoudí změnu jako neoprávněnou, neefektivní apod.</a:t>
            </a:r>
          </a:p>
          <a:p>
            <a:pPr lvl="1"/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ydání rozhodnutí o změně rozhodnutí nebo rozhodnutí </a:t>
            </a:r>
            <a:b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zamítnutí žádosti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776253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535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13582"/>
            <a:ext cx="9144000" cy="1008112"/>
          </a:xfrm>
        </p:spPr>
        <p:txBody>
          <a:bodyPr>
            <a:normAutofit/>
          </a:bodyPr>
          <a:lstStyle/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Závěrečné doporučení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768" y="1772816"/>
            <a:ext cx="8748464" cy="5013176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dirty="0" smtClean="0">
                <a:latin typeface="Arial" charset="0"/>
              </a:rPr>
              <a:t>Vypočítané </a:t>
            </a:r>
            <a:r>
              <a:rPr lang="cs-CZ" altLang="cs-CZ" sz="2000" dirty="0">
                <a:latin typeface="Arial" charset="0"/>
              </a:rPr>
              <a:t>částky vždy zaokrouhlit na celé koruny dolů</a:t>
            </a:r>
          </a:p>
          <a:p>
            <a:pPr algn="just"/>
            <a:r>
              <a:rPr lang="cs-CZ" altLang="cs-CZ" sz="2000" dirty="0" smtClean="0">
                <a:latin typeface="Arial" charset="0"/>
              </a:rPr>
              <a:t>Všechny </a:t>
            </a:r>
            <a:r>
              <a:rPr lang="cs-CZ" altLang="cs-CZ" sz="2000" dirty="0">
                <a:latin typeface="Arial" charset="0"/>
              </a:rPr>
              <a:t>požadované náklady v žádosti dostatečně odůvodnit, </a:t>
            </a:r>
            <a:r>
              <a:rPr lang="cs-CZ" altLang="cs-CZ" sz="2000" dirty="0" smtClean="0">
                <a:latin typeface="Arial" charset="0"/>
              </a:rPr>
              <a:t>a to i náklady </a:t>
            </a:r>
            <a:r>
              <a:rPr lang="cs-CZ" altLang="cs-CZ" sz="2000" dirty="0">
                <a:latin typeface="Arial" charset="0"/>
              </a:rPr>
              <a:t>na mzdy a odměny</a:t>
            </a:r>
          </a:p>
          <a:p>
            <a:pPr algn="just"/>
            <a:r>
              <a:rPr lang="cs-CZ" altLang="cs-CZ" sz="2000" dirty="0" smtClean="0">
                <a:latin typeface="Arial" charset="0"/>
              </a:rPr>
              <a:t>Cíle</a:t>
            </a:r>
            <a:r>
              <a:rPr lang="cs-CZ" altLang="cs-CZ" sz="2000" dirty="0">
                <a:latin typeface="Arial" charset="0"/>
              </a:rPr>
              <a:t>, výstupy a aktivity (a jejich propojení) projektu jasně a srozumitelně popsat</a:t>
            </a:r>
          </a:p>
          <a:p>
            <a:pPr algn="just"/>
            <a:r>
              <a:rPr lang="cs-CZ" altLang="cs-CZ" sz="2000" dirty="0" smtClean="0">
                <a:latin typeface="Arial" charset="0"/>
              </a:rPr>
              <a:t>Vést </a:t>
            </a:r>
            <a:r>
              <a:rPr lang="cs-CZ" altLang="cs-CZ" sz="2000" dirty="0">
                <a:latin typeface="Arial" charset="0"/>
              </a:rPr>
              <a:t>dostatečně průkaznou evidenci aktivit pro účely kontrol výstupů</a:t>
            </a:r>
          </a:p>
          <a:p>
            <a:pPr algn="just"/>
            <a:r>
              <a:rPr lang="cs-CZ" altLang="cs-CZ" sz="2000" dirty="0" smtClean="0">
                <a:latin typeface="Arial" charset="0"/>
              </a:rPr>
              <a:t>Dodržovat </a:t>
            </a:r>
            <a:r>
              <a:rPr lang="cs-CZ" altLang="cs-CZ" sz="2000" dirty="0">
                <a:latin typeface="Arial" charset="0"/>
              </a:rPr>
              <a:t>termíny</a:t>
            </a:r>
          </a:p>
          <a:p>
            <a:pPr algn="just"/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Seznámit </a:t>
            </a: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se důkladně se všemi dokumenty (především Výzva </a:t>
            </a: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k podání </a:t>
            </a: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žádosti a Rozhodnutí) + s těmito dokumenty seznámit </a:t>
            </a:r>
            <a:r>
              <a:rPr lang="cs-CZ" altLang="cs-CZ" sz="2000" b="1" dirty="0" smtClean="0">
                <a:solidFill>
                  <a:srgbClr val="FF0000"/>
                </a:solidFill>
                <a:latin typeface="Arial" charset="0"/>
              </a:rPr>
              <a:t>i další </a:t>
            </a: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osoby zapojené do administrace projektu (</a:t>
            </a:r>
            <a:r>
              <a:rPr lang="cs-CZ" altLang="cs-CZ" sz="2000" b="1" u="sng" dirty="0">
                <a:solidFill>
                  <a:srgbClr val="FF0000"/>
                </a:solidFill>
                <a:latin typeface="Arial" charset="0"/>
              </a:rPr>
              <a:t>především účetní</a:t>
            </a:r>
            <a:r>
              <a:rPr lang="cs-CZ" altLang="cs-CZ" sz="2000" b="1" dirty="0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pPr algn="just"/>
            <a:r>
              <a:rPr lang="cs-CZ" altLang="cs-CZ" sz="2000" dirty="0" smtClean="0">
                <a:latin typeface="Arial" charset="0"/>
              </a:rPr>
              <a:t>Při </a:t>
            </a:r>
            <a:r>
              <a:rPr lang="cs-CZ" altLang="cs-CZ" sz="2000" dirty="0">
                <a:latin typeface="Arial" charset="0"/>
              </a:rPr>
              <a:t>komunikaci s Úřadem vlády využívat především datovou schránku</a:t>
            </a:r>
          </a:p>
          <a:p>
            <a:pPr algn="just"/>
            <a:r>
              <a:rPr lang="cs-CZ" altLang="cs-CZ" sz="2000" dirty="0" smtClean="0">
                <a:latin typeface="Arial" charset="0"/>
              </a:rPr>
              <a:t>Při </a:t>
            </a:r>
            <a:r>
              <a:rPr lang="cs-CZ" altLang="cs-CZ" sz="2000" dirty="0">
                <a:latin typeface="Arial" charset="0"/>
              </a:rPr>
              <a:t>zasílání poštou raději zasílat doporučeně pro případ ztráty dokumentu (pozor na razítko na konci otevírací doby)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cs-CZ" altLang="cs-CZ" sz="2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278856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556792"/>
            <a:ext cx="9144000" cy="4320480"/>
          </a:xfrm>
        </p:spPr>
        <p:txBody>
          <a:bodyPr/>
          <a:lstStyle/>
          <a:p>
            <a:r>
              <a:rPr lang="cs-CZ" sz="2800" dirty="0" smtClean="0"/>
              <a:t>DĚKUJI </a:t>
            </a:r>
            <a:r>
              <a:rPr lang="cs-CZ" sz="2800" dirty="0"/>
              <a:t>ZA POZORNOST </a:t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b="1" dirty="0" smtClean="0"/>
              <a:t>Kontaktní </a:t>
            </a:r>
            <a:r>
              <a:rPr lang="cs-CZ" sz="2800" b="1" dirty="0"/>
              <a:t>údaje: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pt-BR" sz="2800" dirty="0"/>
              <a:t>e-mail </a:t>
            </a:r>
            <a:r>
              <a:rPr lang="pt-BR" sz="2800" dirty="0" smtClean="0">
                <a:hlinkClick r:id="rId3"/>
              </a:rPr>
              <a:t>hradecka.lucie@vlada.cz</a:t>
            </a:r>
            <a:r>
              <a:rPr lang="pt-BR" sz="2800" dirty="0" smtClean="0"/>
              <a:t>, </a:t>
            </a:r>
            <a:r>
              <a:rPr lang="pt-BR" sz="2800" dirty="0"/>
              <a:t>tel. +420 606 080 427 </a:t>
            </a:r>
            <a:endParaRPr lang="cs-CZ" sz="2800" dirty="0"/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</p:spTree>
    <p:extLst>
      <p:ext uri="{BB962C8B-B14F-4D97-AF65-F5344CB8AC3E}">
        <p14:creationId xmlns:p14="http://schemas.microsoft.com/office/powerpoint/2010/main" val="35500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48595"/>
            <a:ext cx="8373616" cy="454875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 rok 2020 budou v souladu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 Směrnicí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vedoucí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ÚV ČR č. 24/2019 o poskytování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neinvestičních dotací k financování programů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 oblasti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lidských práv a ve vazbě na aktuální společenskou potřebu upřednostněny (tzn. bodově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zvýhodněny)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projekty, které se zaměřují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 následující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oblasti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Prevence a potírání domácího a </a:t>
            </a:r>
            <a:r>
              <a:rPr lang="cs-CZ" sz="1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 podmíněného násilí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 vazbě na specifický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cíl Strategie 6.1, 6.2 a 6.6), a to v tématech pokrytých Akčním plánem prevence domácího 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podmíněného násilí na léta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2019 – 2022.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Prosazování rovnosti žen a mužů ve vnějších vztazích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(ve vazbě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 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specifický cíl Strategie č. 7.2 a 7.4), a to v tématech pokrytých Akčním plánem České republiky k implementaci rezoluce Rady bezpečnosti OSN č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 1325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(2000), o ženách, míru a bezpečnosti a souvisejících rezolucí na léta 2017 – 2020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Podpora vyrovnaného zastoupení žen a mužů v rozhodovacích pozicích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(ve vazbě na specifický cíl Strategie č. 2.1 a 2.4), a to v tématech pokrytých Akčním plánem pro vyrovnané zastoupení žen a mužů v rozhodovacích pozicích na léta 2016 – </a:t>
            </a: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2018.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0" y="1196752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Účel dotace a věcné zaměření výzvy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873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48595"/>
            <a:ext cx="8373616" cy="454875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vazbě na specifický cíl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Strategie 6.1, 6.2 a </a:t>
            </a: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6.6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to v tématech pokrytých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Akčním plánem prevence domácího a </a:t>
            </a:r>
            <a:r>
              <a:rPr lang="cs-CZ" altLang="cs-CZ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podmíněného násilí na léta 2019 – </a:t>
            </a: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Aktuální společenská potřebnost této oblasti je odůvodněna v kapitole č. 2 tohoto akčního plánu. Bodově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zvýhodněna nebudou témata podporovaná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z výzvy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 malého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grantového schématu v rámci programu „Lidská práva, začleňování Romů a domácí a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podmíněné násilí“ financovaném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 Norských fondů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jedná se o tyto tematické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oblasti:</a:t>
            </a:r>
          </a:p>
          <a:p>
            <a:pPr marL="400050" lvl="1" indent="0" algn="just">
              <a:buNone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i. zřizování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nových specializovaných služeb pro oběti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podmíněného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násilí,</a:t>
            </a:r>
          </a:p>
          <a:p>
            <a:pPr marL="400050" lvl="1" indent="0" algn="just">
              <a:buNone/>
            </a:pP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 podpora kapacit intervenčních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center,</a:t>
            </a:r>
          </a:p>
          <a:p>
            <a:pPr marL="400050" lvl="1" indent="0" algn="just">
              <a:buNone/>
            </a:pP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 realizace osvětových kampaní za účelem potírání genderových stereotypů, sexismu a klíčových příčin domácího a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podmíněného násilí, potírání nových forem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podmíněného násilí a motivace mužů k zapojení se do potírání těchto forem násilí a podpory rovnosti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žen a mužů,</a:t>
            </a:r>
          </a:p>
          <a:p>
            <a:pPr marL="400050" lvl="1" indent="0" algn="just">
              <a:buNone/>
            </a:pP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 zvyšování kapacit organizací poskytujících intervence pro násilné osoby.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0" y="1196752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Prevence a potírání domácího a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genderově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podmíněného násilí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2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48595"/>
            <a:ext cx="8373616" cy="454875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vazbě na specifický cíl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Strategie č. 7.2 a </a:t>
            </a: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7.4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to v tématech pokrytých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Akčním plánem České republiky k implementaci rezoluce Rady bezpečnosti OSN č. 1325 (2000), o ženách, míru </a:t>
            </a: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 bezpečnosti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 souvisejících rezolucí na léta 2017 – 2020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Aktuální společenská potřebnost této oblasti je odůvodněna v kapitole č. II tohoto akčního plánu.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0" y="1196752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Prosazování rovnosti žen a mužů ve vnějších vztazích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86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" y="2048595"/>
            <a:ext cx="8373616" cy="454875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vazbě na specifický cíl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Strategie č. 2.1 a </a:t>
            </a: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2.4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to v tématech pokrytých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Akčním plánem pro vyrovnané zastoupení žen a mužů v rozhodovacích pozicích na léta 2016 – </a:t>
            </a: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schváleným usnesením vlády ČR ze dne 11. července 2016 č. 632. Aktuální společenská potřebnost této oblasti je odůvodněna v kapitolách č.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2-5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tohoto akčního plánu a v kapitole č. 2 Zprávy za rok 2018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 naplňování.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0" y="1196752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Podpora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vyrovnaného zastoupení žen a mužů 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 rozhodovacích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pozicích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43397"/>
            <a:ext cx="8373616" cy="4597971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Spolek </a:t>
            </a:r>
          </a:p>
          <a:p>
            <a:pPr algn="just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</a:t>
            </a:r>
          </a:p>
          <a:p>
            <a:pPr algn="just">
              <a:spcAft>
                <a:spcPts val="0"/>
              </a:spcAft>
              <a:defRPr/>
            </a:pPr>
            <a:r>
              <a:rPr lang="cs-CZ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Účelové zařízení církve</a:t>
            </a:r>
            <a:endParaRPr lang="cs-CZ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prospěšná společnost</a:t>
            </a:r>
          </a:p>
          <a:p>
            <a:pPr algn="just">
              <a:spcAft>
                <a:spcPts val="1200"/>
              </a:spcAft>
              <a:defRPr/>
            </a:pP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Nadace či nadační </a:t>
            </a:r>
            <a:r>
              <a:rPr lang="cs-CZ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</a:t>
            </a:r>
            <a:endParaRPr lang="cs-CZ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Dotaci lze poskytnout pouze organizaci, která byla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zřízena alespoň jeden rok před podáním žádosti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 poskytnutí dotace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má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alespoň jeden rok zkušeností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se stejným nebo obdobným typem aktivit, na které žádá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dotaci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Žadatelé o poskytnutí dotace musí mít řádně splněné povinnosti stanovené zákonem č. 304/2013 Sb., o veřejných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rejstřících právnických 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yzických osob a o evidenci </a:t>
            </a:r>
            <a:r>
              <a:rPr 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svěřenských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fondů, ve znění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pozdějších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předpisů.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</a:t>
            </a: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mužů</a:t>
            </a:r>
            <a:endParaRPr lang="cs-CZ" sz="1400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0" y="1268760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Žadatelé o dotaci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0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008112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Průběh dotačního řízení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 descr="http://intranet.vlada.cz/intranet/rs.nsf/4ce5752983d4f6b7c1256e58007a6b8e/613a55332fb78e12c1257d4e0047c5b7/Body/39.2E4E?OpenElement&amp;FieldElemFormat=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49275"/>
            <a:ext cx="1790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sz="2400" b="1" dirty="0">
                <a:solidFill>
                  <a:schemeClr val="tx2"/>
                </a:solidFill>
                <a:latin typeface="Cambria" panose="02040503050406030204" pitchFamily="18" charset="0"/>
              </a:rPr>
              <a:t>Úřad vlády České republiky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/>
            </a:r>
            <a:br>
              <a:rPr lang="cs-CZ" sz="2800" dirty="0" smtClean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Cambria" panose="02040503050406030204" pitchFamily="18" charset="0"/>
              </a:rPr>
              <a:t>Odbor </a:t>
            </a:r>
            <a:r>
              <a:rPr lang="cs-CZ" sz="1400" dirty="0">
                <a:solidFill>
                  <a:schemeClr val="tx2"/>
                </a:solidFill>
                <a:latin typeface="Cambria" panose="02040503050406030204" pitchFamily="18" charset="0"/>
              </a:rPr>
              <a:t>rovnosti žen a mužů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2060848"/>
            <a:ext cx="8964488" cy="468052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Žádost o poskytnutí dotace do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září 2019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krycí list do 25. září 2019</a:t>
            </a:r>
            <a:endParaRPr lang="cs-CZ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Předpokládaný harmonogram: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Výzva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 odstranění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formálních nedostatků (říjen 2019)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Jednání Komise pro hodnocení projektů (prosinec 2019)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 hodnocení min. 2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hodnotitelů/hodnotitelek</a:t>
            </a:r>
          </a:p>
          <a:p>
            <a:pPr marL="857250" lvl="2" indent="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posouzení žádosti poskytovatelem z hlediska 3E)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Úprava žádosti na doporučení Komise (leden 2020)</a:t>
            </a:r>
          </a:p>
          <a:p>
            <a:pPr marL="800100" lvl="2" indent="0" algn="just">
              <a:buNone/>
            </a:pP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(+ Závěrečná zpráva a vyúčtování dotace 2019)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Posouzení upravené žádosti Komisí (únor 2020)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Rozhodnutí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 poskytnutí dotace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+ rozhodnutí o zamítnutí žádosti (březen 2020)           </a:t>
            </a:r>
          </a:p>
          <a:p>
            <a:pPr lvl="1" algn="just"/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Závěrečná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zpráva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vyúčtování (únor 2021)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2769</Words>
  <Application>Microsoft Office PowerPoint</Application>
  <PresentationFormat>Předvádění na obrazovce (4:3)</PresentationFormat>
  <Paragraphs>468</Paragraphs>
  <Slides>33</Slides>
  <Notes>33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systému Office</vt:lpstr>
      <vt:lpstr>Dotační program     Podpora veřejně prospěšných aktivit NNO v oblasti rovnosti žen a mužů pro rok 2020  Lucie Hradecká  </vt:lpstr>
      <vt:lpstr>Účel dotace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Průběh dotačního řízení</vt:lpstr>
      <vt:lpstr>Podání žádosti </vt:lpstr>
      <vt:lpstr>Podání žádosti</vt:lpstr>
      <vt:lpstr>Podání žádosti</vt:lpstr>
      <vt:lpstr>Podání žádosti</vt:lpstr>
      <vt:lpstr>Úřad vlády České republiky Odbor rovnosti žen a mužů</vt:lpstr>
      <vt:lpstr>Shrnutí vývoje rozpočtu</vt:lpstr>
      <vt:lpstr>Neuznatelné náklady dotace</vt:lpstr>
      <vt:lpstr>Úřad vlády České republiky Odbor rovnosti žen a mužů</vt:lpstr>
      <vt:lpstr>Úřad vlády České republiky Odbor rovnosti žen a mužů</vt:lpstr>
      <vt:lpstr>Úřad vlády České republiky Odbor rovnosti žen a mužů</vt:lpstr>
      <vt:lpstr>Ostatní sociální náklady z mezd a odměn hrazené z dotace a jejich limity </vt:lpstr>
      <vt:lpstr>Úřad vlády České republiky Odbor rovnosti žen a mužů</vt:lpstr>
      <vt:lpstr>Další problematické části žádosti</vt:lpstr>
      <vt:lpstr>Další problematické části žádosti</vt:lpstr>
      <vt:lpstr>Další problematické části žádosti</vt:lpstr>
      <vt:lpstr>Další problematické části žádosti</vt:lpstr>
      <vt:lpstr>Prezentace aplikace PowerPoint</vt:lpstr>
      <vt:lpstr>Hodnocení žádosti</vt:lpstr>
      <vt:lpstr>Kritéria věcného hodnocení I</vt:lpstr>
      <vt:lpstr>Kritéria věcného hodnocení II</vt:lpstr>
      <vt:lpstr>Vydání rozhodnutí</vt:lpstr>
      <vt:lpstr>Změna rozhodnutí</vt:lpstr>
      <vt:lpstr>Závěrečné doporučení</vt:lpstr>
      <vt:lpstr>DĚKUJI ZA POZORNOST     Kontaktní údaje:   e-mail hradecka.lucie@vlada.cz, tel. +420 606 080 427 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Dotační program Prevence sociálního vyloučení a komunitní práce</dc:title>
  <dc:creator>Vitovská Hana</dc:creator>
  <cp:lastModifiedBy>Hradecká Lucie</cp:lastModifiedBy>
  <cp:revision>318</cp:revision>
  <cp:lastPrinted>2015-08-20T04:59:13Z</cp:lastPrinted>
  <dcterms:created xsi:type="dcterms:W3CDTF">2015-08-10T09:23:05Z</dcterms:created>
  <dcterms:modified xsi:type="dcterms:W3CDTF">2019-08-22T16:27:17Z</dcterms:modified>
</cp:coreProperties>
</file>