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4" r:id="rId3"/>
    <p:sldId id="281" r:id="rId4"/>
    <p:sldId id="267" r:id="rId5"/>
    <p:sldId id="257" r:id="rId6"/>
    <p:sldId id="274" r:id="rId7"/>
    <p:sldId id="271" r:id="rId8"/>
    <p:sldId id="287" r:id="rId9"/>
    <p:sldId id="289" r:id="rId10"/>
    <p:sldId id="292" r:id="rId11"/>
    <p:sldId id="294" r:id="rId12"/>
    <p:sldId id="295" r:id="rId13"/>
    <p:sldId id="296" r:id="rId14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ucida Sans Unicode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 autoAdjust="0"/>
    <p:restoredTop sz="94624" autoAdjust="0"/>
  </p:normalViewPr>
  <p:slideViewPr>
    <p:cSldViewPr>
      <p:cViewPr>
        <p:scale>
          <a:sx n="112" d="100"/>
          <a:sy n="112" d="100"/>
        </p:scale>
        <p:origin x="-7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5" name="Skupina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Volný tvar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7" name="Volný tvar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10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11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3442EF2-FAB0-4F2B-8488-70A0EA696EA4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12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E1C9300-51F2-4C55-B8BC-3444F2DFB0F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4923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A5478-0432-46CD-A3B5-1F8B3A8BEE11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ADB2F-0800-40C3-B844-BC123AFA5D4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53CC0-584F-4B6B-A395-6EDED82EFF71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3D859-41C1-4C09-85B0-82EF1EAF28C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00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FD09F-0467-4EE8-B086-7AE978A7D7AA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83AE6-4D28-438D-A2D6-E6E2C584A12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92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5A48F7-AF0A-448F-A2F2-C16CDA08FA6F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4934E1-B991-4345-8C20-32A220A3B50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67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F3C27-FBEC-4AA1-9355-1E831C96FE23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4A000-1DD2-4516-884E-0F6EE06AE3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550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577EB9-F7DC-4E9F-8953-D21DBCAFD6A9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2639C4-B343-4000-8459-72AECA5BE6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633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0D06B-5128-4EC6-B452-3C38AAAEE3CE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3519F-BD05-4A3C-9025-F94240DC001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53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8047E-CB03-4B15-B8C2-5295D7713898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468C3-5AB5-4B8F-B1D8-468904C9BF4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19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9BFFBE-5240-455D-9612-C3B6D9C195B0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34005E-6A55-4089-A911-EFA77D1741E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78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Volný tvar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96BD47E-8A77-48A4-87DA-92301E5CA934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EFB101D-782E-4185-BAA7-01DC1AAB990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7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7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E1DFB0E-CFA9-489A-A9C7-45234D6C6490}" type="datetimeFigureOut">
              <a:rPr lang="cs-CZ"/>
              <a:pPr>
                <a:defRPr/>
              </a:pPr>
              <a:t>25.1.2018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98CFEFF-B02B-49D9-846D-F52CAFAEB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17" r:id="rId2"/>
    <p:sldLayoutId id="2147483924" r:id="rId3"/>
    <p:sldLayoutId id="2147483918" r:id="rId4"/>
    <p:sldLayoutId id="2147483925" r:id="rId5"/>
    <p:sldLayoutId id="2147483919" r:id="rId6"/>
    <p:sldLayoutId id="2147483920" r:id="rId7"/>
    <p:sldLayoutId id="2147483926" r:id="rId8"/>
    <p:sldLayoutId id="2147483927" r:id="rId9"/>
    <p:sldLayoutId id="2147483921" r:id="rId10"/>
    <p:sldLayoutId id="21474839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1484785"/>
            <a:ext cx="7850187" cy="1872207"/>
          </a:xfrm>
        </p:spPr>
        <p:txBody>
          <a:bodyPr rtlCol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Valorizace pracovních odměn odsouzených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528" y="5661248"/>
            <a:ext cx="3384376" cy="72797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sah 1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5259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altLang="cs-CZ" smtClean="0"/>
              <a:t>  </a:t>
            </a:r>
          </a:p>
          <a:p>
            <a:pPr>
              <a:buFont typeface="Wingdings 3" pitchFamily="18" charset="2"/>
              <a:buNone/>
            </a:pPr>
            <a:endParaRPr lang="cs-CZ" alt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5409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Rozúčtování čisté odměny - úprava </a:t>
            </a:r>
            <a:br>
              <a:rPr lang="cs-C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po 1. 4. 2018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428625" y="2000250"/>
          <a:ext cx="8229600" cy="3775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214446"/>
                <a:gridCol w="1357322"/>
                <a:gridCol w="1200120"/>
                <a:gridCol w="1371600"/>
                <a:gridCol w="1371600"/>
              </a:tblGrid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Čistá mzda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31. 3. 2018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Od</a:t>
                      </a:r>
                      <a:r>
                        <a:rPr lang="cs-CZ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1 . 4. 2018</a:t>
                      </a:r>
                      <a:endParaRPr lang="cs-CZ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II. skupina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6 007,50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7 342,50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výživné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1 802,25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2 202,75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+ 400,50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náklady VTOS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1 922,40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26 %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1 909,05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- 13,35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přednostní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720,90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881,10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+ 160,20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nepřednostní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240,30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293,70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+ 53,40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kapesné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1 201,50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1 248,22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+ 46,72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úložné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2 %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120,15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11 %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807,68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+ 687,53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1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5259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altLang="cs-CZ" smtClean="0"/>
              <a:t>  </a:t>
            </a:r>
          </a:p>
          <a:p>
            <a:pPr>
              <a:buFont typeface="Wingdings 3" pitchFamily="18" charset="2"/>
              <a:buNone/>
            </a:pPr>
            <a:endParaRPr lang="cs-CZ" alt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5409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Rozúčtování čisté odměny - úprava </a:t>
            </a:r>
            <a:br>
              <a:rPr lang="cs-C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po 1. 4. 2018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428625" y="2000250"/>
          <a:ext cx="8229600" cy="3775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214446"/>
                <a:gridCol w="1357322"/>
                <a:gridCol w="1200120"/>
                <a:gridCol w="1371600"/>
                <a:gridCol w="1371600"/>
              </a:tblGrid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Čistá mzda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31. 3. 2018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Od</a:t>
                      </a:r>
                      <a:r>
                        <a:rPr lang="cs-CZ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1 . 4. 2018</a:t>
                      </a:r>
                      <a:endParaRPr lang="cs-CZ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III. skupina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8 010,00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9 790,00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výživné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2 403,00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2 937,00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+ 534,00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náklady VTOS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2 563,20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26 %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2 545,40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- 17,80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přednostní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961,20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1 174,80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+ 213,60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nepřednostní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320,40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391,60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+ 71,20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kapesné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1 602,00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1 664,30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+ 62,30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úložné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2 %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160,20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11 %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1 076,90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cs-C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916,70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sah 1"/>
          <p:cNvSpPr>
            <a:spLocks noGrp="1"/>
          </p:cNvSpPr>
          <p:nvPr>
            <p:ph idx="1"/>
          </p:nvPr>
        </p:nvSpPr>
        <p:spPr>
          <a:xfrm>
            <a:off x="500063" y="1500188"/>
            <a:ext cx="8229600" cy="4525962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altLang="cs-CZ" smtClean="0"/>
              <a:t>  </a:t>
            </a:r>
          </a:p>
          <a:p>
            <a:pPr>
              <a:buFont typeface="Wingdings 3" pitchFamily="18" charset="2"/>
              <a:buNone/>
            </a:pPr>
            <a:endParaRPr lang="cs-CZ" altLang="cs-CZ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54098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Rozúčtování čisté odměny - úprava </a:t>
            </a:r>
            <a:br>
              <a:rPr lang="cs-C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po 1. 4. 2018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428625" y="2000250"/>
          <a:ext cx="8229600" cy="3775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214446"/>
                <a:gridCol w="1357322"/>
                <a:gridCol w="1200120"/>
                <a:gridCol w="1371600"/>
                <a:gridCol w="1371600"/>
              </a:tblGrid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Čistá mzda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31. 3. 2018</a:t>
                      </a:r>
                    </a:p>
                    <a:p>
                      <a:pPr algn="ctr"/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(III. </a:t>
                      </a:r>
                      <a:r>
                        <a:rPr lang="cs-CZ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sk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..)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Od</a:t>
                      </a:r>
                      <a:r>
                        <a:rPr lang="cs-CZ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1 . 4. 2018</a:t>
                      </a:r>
                      <a:endParaRPr lang="cs-CZ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IV. skupina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8 010,00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12 237,50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výživné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2 403,00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671</a:t>
                      </a:r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,25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+ 1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268,25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náklady VTOS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2 563,20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26 %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3 181,75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+ 615,55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přednostní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961,20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468,50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+ 507,30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nepřednostní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320,40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489,50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+ 169,10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kapesné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1 602,00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080,38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+ 478,38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úložné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2 %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160,20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11 %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cs-C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346,12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cs-CZ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1 184,92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1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3960812"/>
          </a:xfrm>
        </p:spPr>
        <p:txBody>
          <a:bodyPr/>
          <a:lstStyle/>
          <a:p>
            <a:pPr algn="just"/>
            <a:endParaRPr lang="cs-CZ" altLang="cs-CZ" sz="200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zvýšení úložného ze 2 % na 11 %  - dosaženo snížením procentního podílu připadajícího na úhradu nákladů VTOS a na kapesné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kapesné – snížení z 20 % na 17 % (reálně však malé zvýšení v důsledku obecného navýšení odměn)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limit úložného zvýšen na 35 000 Kč </a:t>
            </a:r>
          </a:p>
          <a:p>
            <a:pPr algn="just">
              <a:spcBef>
                <a:spcPct val="0"/>
              </a:spcBef>
              <a:spcAft>
                <a:spcPts val="1200"/>
              </a:spcAft>
            </a:pPr>
            <a:r>
              <a:rPr lang="cs-CZ" altLang="cs-CZ" sz="2000" smtClean="0">
                <a:latin typeface="Times New Roman" pitchFamily="18" charset="0"/>
                <a:cs typeface="Times New Roman" pitchFamily="18" charset="0"/>
              </a:rPr>
              <a:t>změny ve využití nadlimitní částky úložného (nově lze použít na náklady i na zajištění vlastního bydlení, na vyřízení dokladů a při krátkodobém opuštění VTOS – návštěva rodiny); již nelze využít na nákup potravin a  na dobročinné účely</a:t>
            </a:r>
          </a:p>
          <a:p>
            <a:endParaRPr lang="cs-CZ" altLang="cs-CZ" sz="200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936104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 úložného od 1. 4. 2018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37832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Právní úprava: nařízení vlády č. 365/1999 Sb., o výši a podmínkách odměňování odsouzených osob zařazených do zaměstnání ve VTOS, ve znění pozdějších předpisů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Výše odměn:</a:t>
            </a:r>
          </a:p>
          <a:p>
            <a:pPr eaLnBrk="1" hangingPunct="1">
              <a:defRPr/>
            </a:pPr>
            <a:endParaRPr lang="cs-CZ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Odměňování - současný stav  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547813" y="3429000"/>
          <a:ext cx="6024561" cy="2290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187"/>
                <a:gridCol w="2008187"/>
                <a:gridCol w="2008187"/>
              </a:tblGrid>
              <a:tr h="410768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49" marR="91449" marT="45716" marB="45716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Kvalifikace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Odměna (Kč)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50383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kategorie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 odborné</a:t>
                      </a:r>
                      <a:r>
                        <a:rPr lang="cs-C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kvalifikace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4 500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383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</a:t>
                      </a:r>
                      <a:r>
                        <a:rPr lang="cs-C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kategorie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 vzdělání s výučním</a:t>
                      </a:r>
                      <a:r>
                        <a:rPr lang="cs-CZ" sz="16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listem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6 750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9230"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kategorie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 vzdělání s maturitou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9" marR="91449" marT="45716" marB="45716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>
              <a:defRPr/>
            </a:pPr>
            <a:r>
              <a:rPr lang="cs-CZ" sz="3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Graf  vývoje zaměstnanosti</a:t>
            </a:r>
            <a:endParaRPr lang="cs-CZ" sz="3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219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17513" y="1577975"/>
          <a:ext cx="8320087" cy="434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r:id="rId4" imgW="8321761" imgH="4346825" progId="Excel.Chart.8">
                  <p:embed/>
                </p:oleObj>
              </mc:Choice>
              <mc:Fallback>
                <p:oleObj r:id="rId4" imgW="8321761" imgH="4346825" progId="Excel.Chart.8">
                  <p:embed/>
                  <p:pic>
                    <p:nvPicPr>
                      <p:cNvPr id="0" name="Zástupný symbol pro obsah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13" y="1577975"/>
                        <a:ext cx="8320087" cy="434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00213"/>
            <a:ext cx="8229600" cy="4306887"/>
          </a:xfrm>
        </p:spPr>
        <p:txBody>
          <a:bodyPr/>
          <a:lstStyle/>
          <a:p>
            <a:pPr marL="159312" indent="-3429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Ø"/>
              <a:defRPr/>
            </a:pP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nařízení </a:t>
            </a:r>
            <a:r>
              <a:rPr lang="cs-CZ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vlády</a:t>
            </a:r>
            <a:r>
              <a:rPr lang="cs-CZ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 výši a podmínkách odměňování odsouzených zařazených do práce ve VTOS (</a:t>
            </a:r>
            <a:r>
              <a:rPr lang="cs-CZ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 dne 11. října 2017, č. 361/2017 Sb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.); zrušuje nařízení vlády č. 365/1999 Sb., o výši a podmínkách odměňování odsouzených osob zařazených  do zaměstnání ve VTOS (+ 2 novely tohoto nařízení) </a:t>
            </a:r>
          </a:p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 3" pitchFamily="18" charset="2"/>
              <a:buNone/>
              <a:defRPr/>
            </a:pPr>
            <a:endParaRPr lang="cs-CZ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9312" indent="-34290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120000"/>
              <a:buFont typeface="Wingdings" panose="05000000000000000000" pitchFamily="2" charset="2"/>
              <a:buChar char="Ø"/>
              <a:defRPr/>
            </a:pP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novela vyhlášky č. 10/2000 Sb. o srážkách z odměny 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osob, které jsou ve VTOS zaměstnány, o výkonu rozhodnutí srážkami z odměny těchto osob a chovanců zvláštních výchovných zařízení a o úhradě dalších nákladů, ve znění pozdějších předpisů – </a:t>
            </a:r>
            <a:r>
              <a:rPr lang="cs-CZ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vyhláška č. 362/2017 Sb</a:t>
            </a:r>
            <a:r>
              <a:rPr lang="cs-CZ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ze dne 30. října 2017</a:t>
            </a:r>
          </a:p>
          <a:p>
            <a:pPr marL="109537" indent="0" eaLnBrk="1" hangingPunct="1">
              <a:buFont typeface="Wingdings 3" pitchFamily="18" charset="2"/>
              <a:buNone/>
              <a:defRPr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8984"/>
          </a:xfr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Nová právní úprava</a:t>
            </a:r>
            <a:endParaRPr lang="cs-CZ" sz="3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1"/>
          <p:cNvSpPr>
            <a:spLocks noGrp="1"/>
          </p:cNvSpPr>
          <p:nvPr>
            <p:ph idx="1"/>
          </p:nvPr>
        </p:nvSpPr>
        <p:spPr>
          <a:xfrm>
            <a:off x="468313" y="14843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cs-CZ" alt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1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109537" indent="0" eaLnBrk="1" hangingPunct="1">
              <a:buFont typeface="Wingdings 3" pitchFamily="18" charset="2"/>
              <a:buNone/>
              <a:defRPr/>
            </a:pPr>
            <a:endParaRPr lang="cs-CZ" alt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27584" y="620688"/>
            <a:ext cx="7416824" cy="108012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Skupiny a časová složka </a:t>
            </a:r>
            <a:b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odměny po 1. 4. 2018</a:t>
            </a:r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00113" y="2565400"/>
          <a:ext cx="7343775" cy="2451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964"/>
                <a:gridCol w="3239902"/>
                <a:gridCol w="1079967"/>
                <a:gridCol w="1799942"/>
              </a:tblGrid>
              <a:tr h="396243">
                <a:tc>
                  <a:txBody>
                    <a:bodyPr/>
                    <a:lstStyle/>
                    <a:p>
                      <a:endParaRPr lang="cs-C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Kvalifikace</a:t>
                      </a:r>
                      <a:endParaRPr lang="cs-CZ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Nyní</a:t>
                      </a:r>
                      <a:endParaRPr lang="cs-CZ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 1. 4. 2018</a:t>
                      </a:r>
                      <a:endParaRPr lang="cs-CZ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3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  <a:r>
                        <a:rPr lang="cs-CZ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bez odborné</a:t>
                      </a:r>
                      <a:r>
                        <a:rPr lang="cs-C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kvalifikace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4 500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5 500</a:t>
                      </a:r>
                      <a:endParaRPr lang="cs-CZ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3085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 skupina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 vzdělání s výučním</a:t>
                      </a:r>
                      <a:r>
                        <a:rPr lang="cs-C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listem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6 750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8 250</a:t>
                      </a:r>
                      <a:endParaRPr lang="cs-CZ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085"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skupina</a:t>
                      </a:r>
                      <a:endParaRPr lang="cs-CZ" sz="1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</a:t>
                      </a:r>
                      <a:r>
                        <a:rPr lang="cs-C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vzdělání s maturitou/vyšší odborné vzdělání/vysokoškolské vzdělání (bakalář)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9 000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11 000</a:t>
                      </a:r>
                      <a:endParaRPr lang="cs-CZ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3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IV. skupina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vysokoškolské vzdělání</a:t>
                      </a:r>
                      <a:r>
                        <a:rPr lang="cs-CZ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(magistr)</a:t>
                      </a:r>
                      <a:endParaRPr lang="cs-CZ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</a:t>
                      </a:r>
                      <a:endParaRPr lang="cs-CZ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13 750</a:t>
                      </a:r>
                      <a:endParaRPr lang="cs-CZ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3" marR="91423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68313" y="2708275"/>
          <a:ext cx="8156576" cy="2160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9144"/>
                <a:gridCol w="2039144"/>
                <a:gridCol w="2039144"/>
                <a:gridCol w="2039144"/>
              </a:tblGrid>
              <a:tr h="651279"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91429" marR="91429" marT="45727" marB="45727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Jednosměnný provoz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Dvousměnný provoz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Třísměnný provoz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732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 skupina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31,62 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32,64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33,73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32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</a:t>
                      </a:r>
                      <a:r>
                        <a:rPr lang="cs-CZ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47,44 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48,97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50,60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32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 skupina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63,25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65,29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67,46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32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IV. skupina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79,06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81,61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84,33</a:t>
                      </a:r>
                      <a:endParaRPr lang="cs-CZ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27" marB="45727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764704"/>
            <a:ext cx="8147248" cy="108012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Skupiny a úkolová složka </a:t>
            </a:r>
            <a:br>
              <a:rPr lang="cs-CZ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odměny po 1. 4. 2018 </a:t>
            </a:r>
            <a:endParaRPr lang="cs-CZ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cs-CZ" sz="36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Skladba odměny odsouzených</a:t>
            </a:r>
            <a:endParaRPr lang="cs-CZ" sz="36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42938" y="1714500"/>
          <a:ext cx="3240087" cy="701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87"/>
              </a:tblGrid>
              <a:tr h="701675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Základní složka odměny</a:t>
                      </a:r>
                    </a:p>
                    <a:p>
                      <a:endParaRPr lang="cs-CZ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801" marB="4580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42938" y="2571750"/>
          <a:ext cx="3240087" cy="701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87"/>
              </a:tblGrid>
              <a:tr h="701675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Odměna</a:t>
                      </a:r>
                      <a:r>
                        <a:rPr lang="cs-CZ" sz="2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za práci přesčas</a:t>
                      </a:r>
                    </a:p>
                    <a:p>
                      <a:r>
                        <a:rPr lang="cs-CZ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25 % a 50 %</a:t>
                      </a:r>
                      <a:endParaRPr lang="cs-CZ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797" marB="4579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642938" y="3429000"/>
          <a:ext cx="3240087" cy="701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87"/>
              </a:tblGrid>
              <a:tr h="701675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Příplatky</a:t>
                      </a:r>
                      <a:r>
                        <a:rPr lang="cs-CZ" sz="2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odvozené </a:t>
                      </a:r>
                    </a:p>
                    <a:p>
                      <a:r>
                        <a:rPr lang="cs-CZ" sz="200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ze základní složky</a:t>
                      </a:r>
                      <a:endParaRPr lang="cs-CZ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2" marR="91432" marT="45725" marB="457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Šipka doprava 10"/>
          <p:cNvSpPr/>
          <p:nvPr/>
        </p:nvSpPr>
        <p:spPr>
          <a:xfrm>
            <a:off x="4140200" y="3716338"/>
            <a:ext cx="719138" cy="73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5143500" y="1643063"/>
          <a:ext cx="3455988" cy="1401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8"/>
              </a:tblGrid>
              <a:tr h="700881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časová</a:t>
                      </a:r>
                      <a:r>
                        <a:rPr lang="cs-CZ" sz="20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složka odměny</a:t>
                      </a:r>
                    </a:p>
                    <a:p>
                      <a:r>
                        <a:rPr lang="cs-CZ" sz="20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až 50 %; - až 50 %)</a:t>
                      </a:r>
                      <a:endParaRPr lang="cs-CZ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678" marB="45678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700881">
                <a:tc>
                  <a:txBody>
                    <a:bodyPr/>
                    <a:lstStyle/>
                    <a:p>
                      <a:r>
                        <a:rPr lang="cs-C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úkolová složka odměny</a:t>
                      </a:r>
                    </a:p>
                    <a:p>
                      <a:r>
                        <a:rPr lang="cs-CZ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</a:t>
                      </a:r>
                      <a:r>
                        <a:rPr lang="cs-CZ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až 50 %)</a:t>
                      </a:r>
                      <a:endParaRPr lang="cs-CZ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678" marB="45678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Šipka doprava 13"/>
          <p:cNvSpPr/>
          <p:nvPr/>
        </p:nvSpPr>
        <p:spPr>
          <a:xfrm>
            <a:off x="4140200" y="2205038"/>
            <a:ext cx="720725" cy="460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5148263" y="3357563"/>
          <a:ext cx="3455987" cy="2408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987"/>
              </a:tblGrid>
              <a:tr h="701126">
                <a:tc>
                  <a:txBody>
                    <a:bodyPr/>
                    <a:lstStyle/>
                    <a:p>
                      <a:pPr algn="l"/>
                      <a:r>
                        <a:rPr lang="cs-CZ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příplatek</a:t>
                      </a:r>
                      <a:r>
                        <a:rPr lang="cs-CZ" sz="20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na práci ve svátek</a:t>
                      </a:r>
                    </a:p>
                    <a:p>
                      <a:r>
                        <a:rPr lang="cs-CZ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10 %</a:t>
                      </a:r>
                      <a:endParaRPr lang="cs-CZ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701126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příplatek za</a:t>
                      </a:r>
                      <a:r>
                        <a:rPr lang="cs-CZ" sz="2000" b="0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noční práci</a:t>
                      </a:r>
                    </a:p>
                    <a:p>
                      <a:r>
                        <a:rPr lang="cs-CZ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20 %</a:t>
                      </a:r>
                      <a:endParaRPr lang="cs-CZ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1005985">
                <a:tc>
                  <a:txBody>
                    <a:bodyPr/>
                    <a:lstStyle/>
                    <a:p>
                      <a:r>
                        <a:rPr lang="cs-CZ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příplatek za práci ve ztíženém pracovním prostředí </a:t>
                      </a:r>
                    </a:p>
                    <a:p>
                      <a:r>
                        <a:rPr lang="cs-CZ" sz="2000" b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200-700 Kč</a:t>
                      </a:r>
                      <a:endParaRPr lang="cs-CZ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9" marR="91429" marT="45705" marB="45705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r>
              <a:rPr lang="cs-CZ" altLang="cs-CZ" sz="1800" b="1" smtClean="0">
                <a:latin typeface="Times New Roman" pitchFamily="18" charset="0"/>
                <a:cs typeface="Times New Roman" pitchFamily="18" charset="0"/>
              </a:rPr>
              <a:t>Z hrubé odměny</a:t>
            </a: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pojistné na sociální zabezpečení a státní politiku zaměstnanosti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pojistné na veřejné zdravotní pojištění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zálohy na daň z příjmů fyzických osob</a:t>
            </a:r>
          </a:p>
          <a:p>
            <a:pPr>
              <a:buFont typeface="Wingdings 3" pitchFamily="18" charset="2"/>
              <a:buNone/>
            </a:pPr>
            <a:r>
              <a:rPr lang="cs-CZ" altLang="cs-CZ" sz="1800" b="1" smtClean="0">
                <a:latin typeface="Times New Roman" pitchFamily="18" charset="0"/>
                <a:cs typeface="Times New Roman" pitchFamily="18" charset="0"/>
              </a:rPr>
              <a:t>Z čisté odměny</a:t>
            </a: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30 % na srážky k úhradě výživného nezaopatřených dětí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32 % na srážky k úhradě nákladů VTOS  (max. 1500 Kč/měsíc)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12 % na další srážky (nařízený výkon rozhodnutí soudu nebo orgánu st. správy)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4 % na ostatní srážky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20 % na kapesné</a:t>
            </a:r>
          </a:p>
          <a:p>
            <a:pPr>
              <a:buFont typeface="Wingdings" pitchFamily="2" charset="2"/>
              <a:buChar char="Ø"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2 % na úložné (limit úložného 2 000 Kč, jinak lze částku použít na úhradu jiných položek – výživné, úhradu škody, podporu rodiny, na výkon rozhodnutí o úhradě nákladů VTOS, nákup potravin; z částky nad 500 Kč též na úhradu  zdravotní péče nehrazené z pojištění, nákup nezbytných léčivých přípravků, zdravot. prostředků)</a:t>
            </a:r>
          </a:p>
          <a:p>
            <a:pPr>
              <a:buFont typeface="Wingdings 3" pitchFamily="18" charset="2"/>
              <a:buNone/>
            </a:pPr>
            <a:r>
              <a:rPr lang="cs-CZ" altLang="cs-CZ" sz="180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 3" pitchFamily="18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3" pitchFamily="18" charset="2"/>
              <a:buNone/>
            </a:pPr>
            <a:endParaRPr lang="cs-CZ" altLang="cs-CZ" sz="1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Rozúčtování odměny  - současný stav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0063" y="2000250"/>
          <a:ext cx="8229600" cy="3775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214446"/>
                <a:gridCol w="1357322"/>
                <a:gridCol w="1200120"/>
                <a:gridCol w="1371600"/>
                <a:gridCol w="1371600"/>
              </a:tblGrid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Čistá mzda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31. 3. 2018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Od</a:t>
                      </a:r>
                      <a:r>
                        <a:rPr lang="cs-CZ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1 . 4. 2018</a:t>
                      </a:r>
                      <a:endParaRPr lang="cs-CZ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8" marB="45728"/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I. skupina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4005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4895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endParaRPr lang="cs-CZ" sz="1800"/>
                    </a:p>
                  </a:txBody>
                  <a:tcPr marT="45728" marB="45728"/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výživné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30 %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1201,50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30 %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1468,50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+267,00</a:t>
                      </a:r>
                      <a:endParaRPr lang="cs-CZ" sz="1800" dirty="0"/>
                    </a:p>
                  </a:txBody>
                  <a:tcPr marT="45728" marB="45728"/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náklady VTOS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32 %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1281,60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26 %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1272,70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-9,00</a:t>
                      </a:r>
                      <a:endParaRPr lang="cs-CZ" sz="1800" dirty="0"/>
                    </a:p>
                  </a:txBody>
                  <a:tcPr marT="45728" marB="45728"/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přednostní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12 %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480,60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12 %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587,40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+107</a:t>
                      </a:r>
                      <a:endParaRPr lang="cs-CZ" sz="1800" dirty="0"/>
                    </a:p>
                  </a:txBody>
                  <a:tcPr marT="45728" marB="45728"/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nepřednostní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160,20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4 %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195,80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+36</a:t>
                      </a:r>
                      <a:endParaRPr lang="cs-CZ" sz="1800" dirty="0"/>
                    </a:p>
                  </a:txBody>
                  <a:tcPr marT="45728" marB="45728"/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kapesné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20 %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801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17 %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832,15</a:t>
                      </a:r>
                      <a:endParaRPr lang="cs-CZ" sz="1800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+ 31</a:t>
                      </a:r>
                      <a:endParaRPr lang="cs-CZ" sz="1800" dirty="0"/>
                    </a:p>
                  </a:txBody>
                  <a:tcPr marT="45728" marB="45728"/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úložné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2 %</a:t>
                      </a:r>
                      <a:endParaRPr lang="cs-CZ" sz="1800" b="1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80,10</a:t>
                      </a:r>
                      <a:endParaRPr lang="cs-CZ" sz="1800" b="1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11 %</a:t>
                      </a:r>
                      <a:endParaRPr lang="cs-CZ" sz="1800" b="1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538,45</a:t>
                      </a:r>
                      <a:endParaRPr lang="cs-CZ" sz="1800" b="1" dirty="0"/>
                    </a:p>
                  </a:txBody>
                  <a:tcPr marT="45728" marB="45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+458</a:t>
                      </a:r>
                      <a:endParaRPr lang="cs-CZ" sz="1800" b="1" dirty="0"/>
                    </a:p>
                  </a:txBody>
                  <a:tcPr marT="45728" marB="45728"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Rozúčtování čisté odměny - úprava </a:t>
            </a:r>
            <a:br>
              <a:rPr lang="cs-CZ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po 1. 4. 2018</a:t>
            </a:r>
            <a:endParaRPr lang="cs-CZ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0063" y="2000250"/>
          <a:ext cx="8229600" cy="3775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1214446"/>
                <a:gridCol w="1357322"/>
                <a:gridCol w="1200120"/>
                <a:gridCol w="1371600"/>
                <a:gridCol w="1371600"/>
              </a:tblGrid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Čistá mzda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Do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31. 3. 2018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Procentní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podíl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Od</a:t>
                      </a:r>
                      <a:r>
                        <a:rPr lang="cs-CZ" sz="140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1 . 4. 2018</a:t>
                      </a:r>
                      <a:endParaRPr lang="cs-CZ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I. skupina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4 005,00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4 895,00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výživné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1 201,50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1 468,50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+ 267,00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náklady VTOS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1 281,60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26 %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1 272,70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- 9,00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přednostní</a:t>
                      </a:r>
                      <a:r>
                        <a:rPr lang="cs-CZ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480,60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12 %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587,40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+ 107,00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18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nepřednostní pohledávky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160,20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195,80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+ 36,00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kapesné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20 %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801,00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17 %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832,15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+ 31,00</a:t>
                      </a:r>
                      <a:endParaRPr lang="cs-CZ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902"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úložné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2 %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80,10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11 %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538,45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+ 458,00</a:t>
                      </a:r>
                      <a:endParaRPr lang="cs-CZ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8" marB="45728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1690</TotalTime>
  <Words>911</Words>
  <Application>Microsoft Office PowerPoint</Application>
  <PresentationFormat>Předvádění na obrazovce (4:3)</PresentationFormat>
  <Paragraphs>331</Paragraphs>
  <Slides>13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3" baseType="lpstr">
      <vt:lpstr>Lucida Sans Unicode</vt:lpstr>
      <vt:lpstr>Arial</vt:lpstr>
      <vt:lpstr>Wingdings 3</vt:lpstr>
      <vt:lpstr>Verdana</vt:lpstr>
      <vt:lpstr>Wingdings 2</vt:lpstr>
      <vt:lpstr>Calibri</vt:lpstr>
      <vt:lpstr>Times New Roman</vt:lpstr>
      <vt:lpstr>Wingdings</vt:lpstr>
      <vt:lpstr>Shluk</vt:lpstr>
      <vt:lpstr>Graf aplikace Microsoft Excel</vt:lpstr>
      <vt:lpstr>Valorizace pracovních odměn odsouzených</vt:lpstr>
      <vt:lpstr>Odměňování - současný stav  </vt:lpstr>
      <vt:lpstr>Graf  vývoje zaměstnanosti</vt:lpstr>
      <vt:lpstr>Nová právní úprava</vt:lpstr>
      <vt:lpstr>Skupiny a časová složka  odměny po 1. 4. 2018</vt:lpstr>
      <vt:lpstr>Skupiny a úkolová složka  odměny po 1. 4. 2018 </vt:lpstr>
      <vt:lpstr>Skladba odměny odsouzených</vt:lpstr>
      <vt:lpstr>Rozúčtování odměny  - současný stav</vt:lpstr>
      <vt:lpstr>Rozúčtování čisté odměny - úprava  po 1. 4. 2018</vt:lpstr>
      <vt:lpstr>Rozúčtování čisté odměny - úprava  po 1. 4. 2018</vt:lpstr>
      <vt:lpstr>Rozúčtování čisté odměny - úprava  po 1. 4. 2018</vt:lpstr>
      <vt:lpstr>Rozúčtování čisté odměny - úprava  po 1. 4. 2018</vt:lpstr>
      <vt:lpstr>Limit úložného od 1. 4. 2018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HP</dc:creator>
  <cp:lastModifiedBy>Kalenská Petra</cp:lastModifiedBy>
  <cp:revision>126</cp:revision>
  <cp:lastPrinted>2018-01-22T16:25:18Z</cp:lastPrinted>
  <dcterms:created xsi:type="dcterms:W3CDTF">2017-11-26T08:43:58Z</dcterms:created>
  <dcterms:modified xsi:type="dcterms:W3CDTF">2018-01-25T13:00:49Z</dcterms:modified>
</cp:coreProperties>
</file>