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sldIdLst>
    <p:sldId id="271" r:id="rId2"/>
    <p:sldId id="258" r:id="rId3"/>
    <p:sldId id="259" r:id="rId4"/>
    <p:sldId id="260" r:id="rId5"/>
    <p:sldId id="261" r:id="rId6"/>
    <p:sldId id="262" r:id="rId7"/>
    <p:sldId id="263" r:id="rId8"/>
    <p:sldId id="264" r:id="rId9"/>
    <p:sldId id="265" r:id="rId10"/>
    <p:sldId id="266" r:id="rId11"/>
    <p:sldId id="269" r:id="rId12"/>
    <p:sldId id="270" r:id="rId13"/>
    <p:sldId id="267" r:id="rId14"/>
    <p:sldId id="272" r:id="rId15"/>
    <p:sldId id="273" r:id="rId16"/>
    <p:sldId id="274" r:id="rId17"/>
    <p:sldId id="275" r:id="rId18"/>
    <p:sldId id="276" r:id="rId19"/>
    <p:sldId id="278" r:id="rId20"/>
    <p:sldId id="279" r:id="rId21"/>
    <p:sldId id="277" r:id="rId22"/>
    <p:sldId id="282" r:id="rId23"/>
    <p:sldId id="283" r:id="rId24"/>
    <p:sldId id="284" r:id="rId25"/>
    <p:sldId id="285" r:id="rId26"/>
    <p:sldId id="28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3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D5113F-9C34-4B1B-A7B9-73B8376606F4}" type="datetimeFigureOut">
              <a:rPr lang="cs-CZ" smtClean="0"/>
              <a:t>27.9.2017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F4222-060E-4D14-8D84-A25B9646C7CD}" type="slidenum">
              <a:rPr lang="cs-CZ" smtClean="0"/>
              <a:t>‹#›</a:t>
            </a:fld>
            <a:endParaRPr lang="cs-CZ"/>
          </a:p>
        </p:txBody>
      </p:sp>
    </p:spTree>
    <p:extLst>
      <p:ext uri="{BB962C8B-B14F-4D97-AF65-F5344CB8AC3E}">
        <p14:creationId xmlns:p14="http://schemas.microsoft.com/office/powerpoint/2010/main" val="2673678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9"/>
          <p:cNvSpPr>
            <a:spLocks noGrp="1" noChangeArrowheads="1"/>
          </p:cNvSpPr>
          <p:nvPr>
            <p:ph type="sldNum" sz="quarter" idx="5"/>
          </p:nvPr>
        </p:nvSpPr>
        <p:spPr>
          <a:noFill/>
          <a:ln>
            <a:miter lim="800000"/>
            <a:headEnd/>
            <a:tailEnd/>
          </a:ln>
        </p:spPr>
        <p:txBody>
          <a:bodyPr/>
          <a:lstStyle/>
          <a:p>
            <a:pPr defTabSz="958850">
              <a:tabLst>
                <a:tab pos="0" algn="l"/>
                <a:tab pos="463550" algn="l"/>
                <a:tab pos="927100" algn="l"/>
                <a:tab pos="1390650" algn="l"/>
                <a:tab pos="1854200" algn="l"/>
                <a:tab pos="2317750" algn="l"/>
                <a:tab pos="2781300" algn="l"/>
                <a:tab pos="3244850" algn="l"/>
                <a:tab pos="3708400" algn="l"/>
                <a:tab pos="4171950" algn="l"/>
                <a:tab pos="4635500" algn="l"/>
                <a:tab pos="5099050" algn="l"/>
                <a:tab pos="5562600" algn="l"/>
                <a:tab pos="6026150" algn="l"/>
                <a:tab pos="6489700" algn="l"/>
                <a:tab pos="6953250" algn="l"/>
                <a:tab pos="7416800" algn="l"/>
                <a:tab pos="7880350" algn="l"/>
                <a:tab pos="8343900" algn="l"/>
                <a:tab pos="8807450" algn="l"/>
                <a:tab pos="9271000" algn="l"/>
              </a:tabLst>
            </a:pPr>
            <a:fld id="{04946A83-9282-40E4-8646-B447467BEB78}" type="slidenum">
              <a:rPr lang="cs-CZ" sz="1200" smtClean="0">
                <a:solidFill>
                  <a:srgbClr val="000000"/>
                </a:solidFill>
                <a:latin typeface="Times New Roman" pitchFamily="18" charset="0"/>
                <a:ea typeface="DejaVu Sans"/>
                <a:cs typeface="DejaVu Sans"/>
              </a:rPr>
              <a:pPr defTabSz="958850">
                <a:tabLst>
                  <a:tab pos="0" algn="l"/>
                  <a:tab pos="463550" algn="l"/>
                  <a:tab pos="927100" algn="l"/>
                  <a:tab pos="1390650" algn="l"/>
                  <a:tab pos="1854200" algn="l"/>
                  <a:tab pos="2317750" algn="l"/>
                  <a:tab pos="2781300" algn="l"/>
                  <a:tab pos="3244850" algn="l"/>
                  <a:tab pos="3708400" algn="l"/>
                  <a:tab pos="4171950" algn="l"/>
                  <a:tab pos="4635500" algn="l"/>
                  <a:tab pos="5099050" algn="l"/>
                  <a:tab pos="5562600" algn="l"/>
                  <a:tab pos="6026150" algn="l"/>
                  <a:tab pos="6489700" algn="l"/>
                  <a:tab pos="6953250" algn="l"/>
                  <a:tab pos="7416800" algn="l"/>
                  <a:tab pos="7880350" algn="l"/>
                  <a:tab pos="8343900" algn="l"/>
                  <a:tab pos="8807450" algn="l"/>
                  <a:tab pos="9271000" algn="l"/>
                </a:tabLst>
              </a:pPr>
              <a:t>1</a:t>
            </a:fld>
            <a:endParaRPr lang="cs-CZ" sz="1200" smtClean="0">
              <a:solidFill>
                <a:srgbClr val="000000"/>
              </a:solidFill>
              <a:latin typeface="Times New Roman" pitchFamily="18" charset="0"/>
              <a:ea typeface="DejaVu Sans"/>
              <a:cs typeface="DejaVu Sans"/>
            </a:endParaRPr>
          </a:p>
        </p:txBody>
      </p:sp>
      <p:sp>
        <p:nvSpPr>
          <p:cNvPr id="40963" name="Rectangle 1"/>
          <p:cNvSpPr>
            <a:spLocks noGrp="1" noRot="1" noChangeAspect="1" noChangeArrowheads="1" noTextEdit="1"/>
          </p:cNvSpPr>
          <p:nvPr>
            <p:ph type="sldImg"/>
          </p:nvPr>
        </p:nvSpPr>
        <p:spPr>
          <a:xfrm>
            <a:off x="1144588" y="685800"/>
            <a:ext cx="4573587" cy="3429000"/>
          </a:xfrm>
          <a:solidFill>
            <a:srgbClr val="FFFFFF"/>
          </a:solidFill>
          <a:ln/>
        </p:spPr>
      </p:sp>
      <p:sp>
        <p:nvSpPr>
          <p:cNvPr id="40964" name="Rectangle 2"/>
          <p:cNvSpPr>
            <a:spLocks noGrp="1" noChangeArrowheads="1"/>
          </p:cNvSpPr>
          <p:nvPr>
            <p:ph type="body" idx="1"/>
          </p:nvPr>
        </p:nvSpPr>
        <p:spPr>
          <a:xfrm>
            <a:off x="686568" y="4341284"/>
            <a:ext cx="5487058" cy="4114800"/>
          </a:xfrm>
          <a:noFill/>
        </p:spPr>
        <p:txBody>
          <a:bodyPr wrap="none" anchor="ctr"/>
          <a:lstStyle/>
          <a:p>
            <a:endParaRPr lang="cs-CZ" smtClean="0"/>
          </a:p>
        </p:txBody>
      </p:sp>
    </p:spTree>
    <p:extLst>
      <p:ext uri="{BB962C8B-B14F-4D97-AF65-F5344CB8AC3E}">
        <p14:creationId xmlns:p14="http://schemas.microsoft.com/office/powerpoint/2010/main" val="1706383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10</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11</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13</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14</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15</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16</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17</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18</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19</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20</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21</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22</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23</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24</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25</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26</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3</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4</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5</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6</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7</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8</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Zástupný symbol pro obrázek snímku 1"/>
          <p:cNvSpPr>
            <a:spLocks noGrp="1" noRot="1" noChangeAspect="1"/>
          </p:cNvSpPr>
          <p:nvPr>
            <p:ph type="sldImg"/>
          </p:nvPr>
        </p:nvSpPr>
        <p:spPr>
          <a:ln/>
        </p:spPr>
      </p:sp>
      <p:sp>
        <p:nvSpPr>
          <p:cNvPr id="43010" name="Zástupný symbol pro poznámky 2"/>
          <p:cNvSpPr>
            <a:spLocks noGrp="1"/>
          </p:cNvSpPr>
          <p:nvPr>
            <p:ph type="body" idx="1"/>
          </p:nvPr>
        </p:nvSpPr>
        <p:spPr>
          <a:noFill/>
        </p:spPr>
        <p:txBody>
          <a:bodyPr/>
          <a:lstStyle/>
          <a:p>
            <a:endParaRPr lang="cs-CZ" smtClean="0"/>
          </a:p>
        </p:txBody>
      </p:sp>
      <p:sp>
        <p:nvSpPr>
          <p:cNvPr id="43011" name="Zástupný symbol pro číslo snímku 3"/>
          <p:cNvSpPr>
            <a:spLocks noGrp="1"/>
          </p:cNvSpPr>
          <p:nvPr>
            <p:ph type="sldNum" sz="quarter" idx="5"/>
          </p:nvPr>
        </p:nvSpPr>
        <p:spPr>
          <a:noFill/>
          <a:ln>
            <a:miter lim="800000"/>
            <a:headEnd/>
            <a:tailEnd/>
          </a:ln>
        </p:spPr>
        <p:txBody>
          <a:bodyPr/>
          <a:lstStyle/>
          <a:p>
            <a:pPr defTabSz="958850"/>
            <a:fld id="{DB308832-884F-4133-B006-CEC3C5A5DE4B}" type="slidenum">
              <a:rPr lang="cs-CZ" smtClean="0">
                <a:cs typeface="Arial" charset="0"/>
              </a:rPr>
              <a:pPr defTabSz="958850"/>
              <a:t>9</a:t>
            </a:fld>
            <a:endParaRPr lang="cs-CZ" smtClean="0">
              <a:cs typeface="Arial" charset="0"/>
            </a:endParaRPr>
          </a:p>
        </p:txBody>
      </p:sp>
    </p:spTree>
    <p:extLst>
      <p:ext uri="{BB962C8B-B14F-4D97-AF65-F5344CB8AC3E}">
        <p14:creationId xmlns:p14="http://schemas.microsoft.com/office/powerpoint/2010/main" val="4201174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10241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3603435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354414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166927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69013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55F2A9A-4FD5-45DD-8AA7-02C4AE4AC1C5}"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323908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55F2A9A-4FD5-45DD-8AA7-02C4AE4AC1C5}" type="datetimeFigureOut">
              <a:rPr lang="cs-CZ" smtClean="0"/>
              <a:t>27.9.2017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247629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55F2A9A-4FD5-45DD-8AA7-02C4AE4AC1C5}" type="datetimeFigureOut">
              <a:rPr lang="cs-CZ" smtClean="0"/>
              <a:t>27.9.2017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224815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55F2A9A-4FD5-45DD-8AA7-02C4AE4AC1C5}" type="datetimeFigureOut">
              <a:rPr lang="cs-CZ" smtClean="0"/>
              <a:t>27.9.2017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3345013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55F2A9A-4FD5-45DD-8AA7-02C4AE4AC1C5}"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90276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55F2A9A-4FD5-45DD-8AA7-02C4AE4AC1C5}"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D24906D-F62F-4ABC-AF9A-91B29EED3757}" type="slidenum">
              <a:rPr lang="cs-CZ" smtClean="0"/>
              <a:t>‹#›</a:t>
            </a:fld>
            <a:endParaRPr lang="cs-CZ"/>
          </a:p>
        </p:txBody>
      </p:sp>
    </p:spTree>
    <p:extLst>
      <p:ext uri="{BB962C8B-B14F-4D97-AF65-F5344CB8AC3E}">
        <p14:creationId xmlns:p14="http://schemas.microsoft.com/office/powerpoint/2010/main" val="338726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F2A9A-4FD5-45DD-8AA7-02C4AE4AC1C5}" type="datetimeFigureOut">
              <a:rPr lang="cs-CZ" smtClean="0"/>
              <a:t>27.9.2017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4906D-F62F-4ABC-AF9A-91B29EED3757}" type="slidenum">
              <a:rPr lang="cs-CZ" smtClean="0"/>
              <a:t>‹#›</a:t>
            </a:fld>
            <a:endParaRPr lang="cs-CZ"/>
          </a:p>
        </p:txBody>
      </p:sp>
    </p:spTree>
    <p:extLst>
      <p:ext uri="{BB962C8B-B14F-4D97-AF65-F5344CB8AC3E}">
        <p14:creationId xmlns:p14="http://schemas.microsoft.com/office/powerpoint/2010/main" val="514504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tbinternet.ohchr.org/_layouts/treatybodyexternal/Download.aspx?symbolno=E/C.12/1999/4&amp;Lang=en"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p.ohchr.org/documents/dpage_e.aspx?si=A/HRC/32/32"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mailto:anna.hofschneiderova@mpsv.cz"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9939" name="Rectangle 2"/>
          <p:cNvSpPr>
            <a:spLocks noChangeArrowheads="1"/>
          </p:cNvSpPr>
          <p:nvPr/>
        </p:nvSpPr>
        <p:spPr bwMode="auto">
          <a:xfrm>
            <a:off x="2411413" y="1341438"/>
            <a:ext cx="6408737" cy="3603167"/>
          </a:xfrm>
          <a:prstGeom prst="rect">
            <a:avLst/>
          </a:prstGeom>
          <a:noFill/>
          <a:ln w="9525">
            <a:noFill/>
            <a:miter lim="800000"/>
            <a:headEnd/>
            <a:tailEnd/>
          </a:ln>
        </p:spPr>
        <p:txBody>
          <a:bodyPr lIns="90000" tIns="46800" rIns="90000" bIns="46800">
            <a:spAutoFit/>
          </a:bodyPr>
          <a:lstStyle/>
          <a:p>
            <a:pPr algn="ctr" defTabSz="457200">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cs-CZ" sz="1200" b="1" dirty="0" smtClean="0">
              <a:solidFill>
                <a:srgbClr val="2D2DB9"/>
              </a:solidFill>
              <a:cs typeface="DejaVu Sans"/>
            </a:endParaRPr>
          </a:p>
          <a:p>
            <a:pPr algn="ctr" defTabSz="457200">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cs-CZ" sz="3200" b="1" dirty="0" smtClean="0">
                <a:solidFill>
                  <a:srgbClr val="2D2DB9"/>
                </a:solidFill>
                <a:cs typeface="DejaVu Sans"/>
              </a:rPr>
              <a:t>Obecné komentáře</a:t>
            </a:r>
          </a:p>
          <a:p>
            <a:pPr marL="457200" indent="-457200" algn="ctr" defTabSz="457200">
              <a:buSzPct val="100000"/>
              <a:buFontTx/>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cs-CZ" sz="3200" b="1" dirty="0" smtClean="0">
                <a:solidFill>
                  <a:srgbClr val="2D2DB9"/>
                </a:solidFill>
                <a:cs typeface="DejaVu Sans"/>
              </a:rPr>
              <a:t>Výboru OSN pro práva dítěte č. 21</a:t>
            </a:r>
          </a:p>
          <a:p>
            <a:pPr marL="457200" indent="-457200" algn="ctr" defTabSz="457200">
              <a:buSzPct val="100000"/>
              <a:buFontTx/>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cs-CZ" sz="3200" b="1" dirty="0" smtClean="0">
                <a:solidFill>
                  <a:srgbClr val="2D2DB9"/>
                </a:solidFill>
                <a:cs typeface="DejaVu Sans"/>
              </a:rPr>
              <a:t>Výboru OSN pro práva osob se zdravotním postižením č. 5</a:t>
            </a:r>
            <a:endParaRPr lang="cs-CZ" sz="2800" b="1" dirty="0">
              <a:solidFill>
                <a:srgbClr val="000000"/>
              </a:solidFill>
              <a:cs typeface="DejaVu Sans"/>
            </a:endParaRPr>
          </a:p>
          <a:p>
            <a:pPr algn="ctr" defTabSz="457200">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cs-CZ" sz="2400" b="1" dirty="0">
              <a:solidFill>
                <a:srgbClr val="000000"/>
              </a:solidFill>
              <a:cs typeface="DejaVu Sans"/>
            </a:endParaRPr>
          </a:p>
          <a:p>
            <a:pPr algn="ctr" defTabSz="457200">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cs-CZ" sz="2000" b="1" dirty="0">
              <a:solidFill>
                <a:srgbClr val="808080"/>
              </a:solidFill>
              <a:cs typeface="DejaVu Sans"/>
            </a:endParaRPr>
          </a:p>
          <a:p>
            <a:pPr algn="ctr" defTabSz="457200">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cs-CZ" sz="2400" dirty="0" smtClean="0">
                <a:solidFill>
                  <a:srgbClr val="2D2DB9"/>
                </a:solidFill>
                <a:cs typeface="DejaVu Sans"/>
              </a:rPr>
              <a:t>Praha, 27. září 2017</a:t>
            </a:r>
            <a:endParaRPr lang="cs-CZ" sz="2400" dirty="0">
              <a:solidFill>
                <a:srgbClr val="2D2DB9"/>
              </a:solidFill>
              <a:cs typeface="DejaVu Sans"/>
            </a:endParaRPr>
          </a:p>
          <a:p>
            <a:pPr algn="ctr" defTabSz="457200">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cs-CZ" sz="2000" b="1" dirty="0">
              <a:solidFill>
                <a:srgbClr val="808080"/>
              </a:solidFill>
              <a:cs typeface="DejaVu Sans"/>
            </a:endParaRPr>
          </a:p>
        </p:txBody>
      </p:sp>
    </p:spTree>
    <p:extLst>
      <p:ext uri="{BB962C8B-B14F-4D97-AF65-F5344CB8AC3E}">
        <p14:creationId xmlns:p14="http://schemas.microsoft.com/office/powerpoint/2010/main" val="153314332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Nový rozměr naplnění práva na vzdělání</a:t>
            </a:r>
          </a:p>
        </p:txBody>
      </p:sp>
      <p:sp>
        <p:nvSpPr>
          <p:cNvPr id="62467" name="Zástupný symbol pro obsah 2"/>
          <p:cNvSpPr>
            <a:spLocks noGrp="1"/>
          </p:cNvSpPr>
          <p:nvPr>
            <p:ph idx="4294967295"/>
          </p:nvPr>
        </p:nvSpPr>
        <p:spPr>
          <a:xfrm>
            <a:off x="827584" y="1052736"/>
            <a:ext cx="7921625" cy="5805264"/>
          </a:xfrm>
        </p:spPr>
        <p:txBody>
          <a:bodyPr>
            <a:normAutofit fontScale="62500" lnSpcReduction="20000"/>
          </a:bodyPr>
          <a:lstStyle/>
          <a:p>
            <a:r>
              <a:rPr lang="cs-CZ" dirty="0"/>
              <a:t>I právo dítěte na vzdělání může být naplňováno terénní formou: </a:t>
            </a:r>
          </a:p>
          <a:p>
            <a:pPr lvl="1"/>
            <a:r>
              <a:rPr lang="cs-CZ" dirty="0"/>
              <a:t>odst. 54: </a:t>
            </a:r>
            <a:r>
              <a:rPr lang="cs-CZ" i="1" dirty="0"/>
              <a:t>„(…) Učitelé by měli být vyškolení v právech dítěte a situaci dětí ulice a metodách participativního, na děti soustředěného učení.“</a:t>
            </a:r>
          </a:p>
          <a:p>
            <a:pPr lvl="1"/>
            <a:r>
              <a:rPr lang="cs-CZ" dirty="0"/>
              <a:t>odst. 55: </a:t>
            </a:r>
            <a:r>
              <a:rPr lang="cs-CZ" i="1" dirty="0"/>
              <a:t>„Cíle vzdělávání dětí ulice by měly být v souladu s článkem 29 a zahrnovat gramotnost v oblasti čtení a psaní, gramotnost v oblasti počítání, digitální gramotnost, životní dovednosti, vzdělávání v oblasti práv dítěte, toleranci k odlišnostem a občanské vzdělávání. Takové vzdělávání je životně důležité pro naplnění práv dítěte na ochranu, rozvoj a zapojování, včetně posilování jejich autonomie a jejich </a:t>
            </a:r>
            <a:r>
              <a:rPr lang="cs-CZ" i="1" dirty="0" err="1"/>
              <a:t>zeschopňování</a:t>
            </a:r>
            <a:r>
              <a:rPr lang="cs-CZ" i="1" dirty="0"/>
              <a:t> pro lepší řešení rizikových situací, aby děti nekončily s vazbou na ulici, stejně jako pro děti, které již vazbu na ulici mají. </a:t>
            </a:r>
            <a:r>
              <a:rPr lang="cs-CZ" i="1" u="sng" dirty="0"/>
              <a:t>Státy by měly přijmout opatření za účelem poskytování kvalitního, bezplatného vzdělávání v oblasti práv dítěte a životních dovedností obecně všem dětem, prostřednictvím školních osnov a prostřednictvím neformálního a pouličního (terénního) vzdělávání s cílem zahrnout též děti, které nechodí do školy.</a:t>
            </a:r>
            <a:r>
              <a:rPr lang="cs-CZ" i="1" dirty="0"/>
              <a:t>“</a:t>
            </a:r>
          </a:p>
          <a:p>
            <a:r>
              <a:rPr lang="cs-CZ" dirty="0"/>
              <a:t>K tomu viz Obecný komentář Výboru OSN pro hospodářská, sociální a kulturní práva č. 11 (1999) – Akční plány základního vzdělání (E/C.12/1999/4): odst. 6: „(…) Mělo by být nicméně zdůrazněno, že nabídnuté vzdělávání musí být odpovídající v kvalitě, relevantní pro dítě a musí vést k realizaci dalších práv dítěte.“ (</a:t>
            </a:r>
            <a:r>
              <a:rPr lang="cs-CZ" dirty="0">
                <a:hlinkClick r:id="rId3"/>
              </a:rPr>
              <a:t>http://tbinternet.ohchr.org/_</a:t>
            </a:r>
            <a:r>
              <a:rPr lang="cs-CZ" dirty="0" err="1">
                <a:hlinkClick r:id="rId3"/>
              </a:rPr>
              <a:t>layouts</a:t>
            </a:r>
            <a:r>
              <a:rPr lang="cs-CZ" dirty="0">
                <a:hlinkClick r:id="rId3"/>
              </a:rPr>
              <a:t>/</a:t>
            </a:r>
            <a:r>
              <a:rPr lang="cs-CZ" dirty="0" err="1">
                <a:hlinkClick r:id="rId3"/>
              </a:rPr>
              <a:t>treatybodyexternal</a:t>
            </a:r>
            <a:r>
              <a:rPr lang="cs-CZ" dirty="0">
                <a:hlinkClick r:id="rId3"/>
              </a:rPr>
              <a:t>/</a:t>
            </a:r>
            <a:r>
              <a:rPr lang="cs-CZ" dirty="0" err="1">
                <a:hlinkClick r:id="rId3"/>
              </a:rPr>
              <a:t>Download.aspx?symbolno</a:t>
            </a:r>
            <a:r>
              <a:rPr lang="cs-CZ" dirty="0">
                <a:hlinkClick r:id="rId3"/>
              </a:rPr>
              <a:t>=E%2fC.12%2f1999%2f4&amp;Lang=en</a:t>
            </a:r>
            <a:r>
              <a:rPr lang="cs-CZ" dirty="0"/>
              <a:t>)</a:t>
            </a:r>
          </a:p>
          <a:p>
            <a:pPr marL="0" indent="0" algn="just">
              <a:spcAft>
                <a:spcPts val="600"/>
              </a:spcAft>
              <a:buNone/>
              <a:defRPr/>
            </a:pPr>
            <a:endParaRPr lang="cs-CZ" sz="2000" dirty="0" smtClean="0"/>
          </a:p>
        </p:txBody>
      </p:sp>
      <p:pic>
        <p:nvPicPr>
          <p:cNvPr id="41987" name="Picture 14" descr="pruh"/>
          <p:cNvPicPr>
            <a:picLocks noChangeAspect="1" noChangeArrowheads="1"/>
          </p:cNvPicPr>
          <p:nvPr/>
        </p:nvPicPr>
        <p:blipFill>
          <a:blip r:embed="rId4"/>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2355784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Odmítnutí donucujících intervencí</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1052736"/>
            <a:ext cx="7921625" cy="5805264"/>
          </a:xfrm>
        </p:spPr>
        <p:txBody>
          <a:bodyPr>
            <a:normAutofit/>
          </a:bodyPr>
          <a:lstStyle/>
          <a:p>
            <a:r>
              <a:rPr lang="cs-CZ" sz="2000" dirty="0"/>
              <a:t>V souvislosti s právem dítěte na přežití a rozvoj (čl. 6 Úmluvy):</a:t>
            </a:r>
          </a:p>
          <a:p>
            <a:pPr lvl="1"/>
            <a:r>
              <a:rPr lang="cs-CZ" sz="2000" dirty="0"/>
              <a:t>Odst. 31: </a:t>
            </a:r>
            <a:r>
              <a:rPr lang="cs-CZ" sz="2000" i="1" dirty="0"/>
              <a:t>„(…) Povinnosti států podle článku 6 vyžadují, aby pečlivá pozornost byla věnována způsobům chování a životním stylům dětí, i když tyto neodpovídají tomu, co specifické komunity nebo společnosti určují jako přijatelné podle převládajících kulturních norem pro konkrétní věkovou skupinu. Programy mohou být účinné pouze, pokud uznají realitu [života] dětí ulice. Intervence by měla podporovat konkrétní děti ulice s cílem dosáhnout jejich optimálního rozvoje, maximalizuje jejich pozitivní přínos společnosti.“</a:t>
            </a:r>
          </a:p>
          <a:p>
            <a:pPr marL="0" indent="0" algn="just">
              <a:spcAft>
                <a:spcPts val="600"/>
              </a:spcAft>
              <a:buNone/>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
        <p:nvSpPr>
          <p:cNvPr id="16" name="Rectangle 10"/>
          <p:cNvSpPr>
            <a:spLocks noChangeArrowheads="1"/>
          </p:cNvSpPr>
          <p:nvPr/>
        </p:nvSpPr>
        <p:spPr bwMode="auto">
          <a:xfrm>
            <a:off x="1657350" y="2100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Arial" pitchFamily="34" charset="0"/>
                <a:cs typeface="Arial" pitchFamily="34" charset="0"/>
              </a:rPr>
              <a:t/>
            </a:r>
            <a:br>
              <a:rPr kumimoji="0" lang="cs-CZ" altLang="cs-CZ" sz="1800" b="0" i="0" u="none" strike="noStrike" cap="none" normalizeH="0" baseline="0" smtClean="0">
                <a:ln>
                  <a:noFill/>
                </a:ln>
                <a:solidFill>
                  <a:schemeClr val="tx1"/>
                </a:solidFill>
                <a:effectLst/>
                <a:latin typeface="Arial" pitchFamily="34" charset="0"/>
                <a:cs typeface="Arial" pitchFamily="34" charset="0"/>
              </a:rPr>
            </a:b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2"/>
          <p:cNvSpPr>
            <a:spLocks noChangeArrowheads="1"/>
          </p:cNvSpPr>
          <p:nvPr/>
        </p:nvSpPr>
        <p:spPr bwMode="auto">
          <a:xfrm>
            <a:off x="1657350" y="2219797"/>
            <a:ext cx="21672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cs-CZ" alt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35062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9130" y="260648"/>
            <a:ext cx="8229600" cy="1008112"/>
          </a:xfrm>
        </p:spPr>
        <p:txBody>
          <a:bodyPr>
            <a:normAutofit/>
          </a:bodyPr>
          <a:lstStyle/>
          <a:p>
            <a:r>
              <a:rPr lang="cs-CZ" sz="2800" b="1" dirty="0" smtClean="0">
                <a:solidFill>
                  <a:srgbClr val="362BC5"/>
                </a:solidFill>
              </a:rPr>
              <a:t>Odmítnutí donucujících intervencí</a:t>
            </a:r>
            <a:endParaRPr lang="cs-CZ" sz="2800" dirty="0"/>
          </a:p>
        </p:txBody>
      </p:sp>
      <p:pic>
        <p:nvPicPr>
          <p:cNvPr id="5" name="Picture 1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3" name="Zástupný symbol pro obsah 2"/>
          <p:cNvSpPr>
            <a:spLocks noGrp="1"/>
          </p:cNvSpPr>
          <p:nvPr>
            <p:ph idx="1"/>
          </p:nvPr>
        </p:nvSpPr>
        <p:spPr>
          <a:xfrm>
            <a:off x="755576" y="1124744"/>
            <a:ext cx="7931224" cy="5001419"/>
          </a:xfrm>
        </p:spPr>
        <p:txBody>
          <a:bodyPr>
            <a:normAutofit fontScale="55000" lnSpcReduction="20000"/>
          </a:bodyPr>
          <a:lstStyle/>
          <a:p>
            <a:r>
              <a:rPr lang="cs-CZ" dirty="0"/>
              <a:t>V souvislosti s umísťováním dětí do náhradní péče (čl. 20 Úmluvy):</a:t>
            </a:r>
          </a:p>
          <a:p>
            <a:pPr lvl="1"/>
            <a:r>
              <a:rPr lang="cs-CZ" dirty="0"/>
              <a:t>Odst. 45: </a:t>
            </a:r>
            <a:r>
              <a:rPr lang="cs-CZ" i="1" dirty="0"/>
              <a:t>„Intervence, které nerespektují děti jako aktivní činitele v procesu jejich odchodu z ulice do náhradní péče, nefungují: děti často končí zpět na ulici, když utečou nebo když umístění selže. Umístění selhávají, pokud jsou děti ulice posílány do neznámého prostředí, v němž mají žít se svými příbuznými, které znají jen málo. V rámci uplatňování přístupu založeného na právech dítěte k rozvoji a poskytování náhradní volby státy zajistí, že děti nebudou pro své přežití a/nebo rozvoj závislé na svých vazbách na ulici a že </a:t>
            </a:r>
            <a:r>
              <a:rPr lang="cs-CZ" b="1" i="1" u="sng" dirty="0"/>
              <a:t>nebudou nuceny přijmout umístění proti své vůli.</a:t>
            </a:r>
            <a:r>
              <a:rPr lang="cs-CZ" i="1" dirty="0"/>
              <a:t> Státy by měly zajistit, prostřednictvím legislativy, nařízení a směrnic přijatých v rámci politik, že při rozhodování o umístění, tvorbě a revizi plánů péče a kontaktech s rodinou budou zjišťovány a zohledněny názory dítěte. Státy by měly respektovat nastolené mezinárodní parametry, v souladu s nimiž má institucionalizace postavení krajního opatření, zajistit, že děti nebudou umísťovány do náhradní péče neúčelně a zajistit, že tam, kde je náhradní péče poskytována, se tak děje ve vhodných podmínkách, odpovídajících právům a nejlepšímu zájmu dítěte. Státy by měly zajistit, že přístřeší a zařízení, provozovaná státem i občanskou společností, jsou bezpečná a kvalitní. Tam, kde je zvažováno, a to v konzultaci se samotnými dětmi ulice, že v jejich nejlepším zájmu je jejich umístění u členů rodiny, je na obou stranách nezbytná pečlivá příprava a následné doprovázení. Mezi ulicí a dlouhodobým umístěním musí být často přechodné období, jehož délka musí být určena případ od případu společně s dítětem. Využívání policejních nebo jiných detenčních cel pro umístění dětí z důvodu nedostatku alternativních zařízení péče je nepřijatelné.“</a:t>
            </a:r>
          </a:p>
          <a:p>
            <a:endParaRPr lang="cs-CZ" dirty="0"/>
          </a:p>
        </p:txBody>
      </p:sp>
    </p:spTree>
    <p:extLst>
      <p:ext uri="{BB962C8B-B14F-4D97-AF65-F5344CB8AC3E}">
        <p14:creationId xmlns:p14="http://schemas.microsoft.com/office/powerpoint/2010/main" val="1956962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Odmítnutí donucujících intervencí</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1052736"/>
            <a:ext cx="7921625" cy="5805264"/>
          </a:xfrm>
        </p:spPr>
        <p:txBody>
          <a:bodyPr>
            <a:normAutofit fontScale="55000" lnSpcReduction="20000"/>
          </a:bodyPr>
          <a:lstStyle/>
          <a:p>
            <a:r>
              <a:rPr lang="cs-CZ" dirty="0"/>
              <a:t>V souvislosti s právem dětí – uživatelů návykových látek (čl. 33 Úmluvy)</a:t>
            </a:r>
          </a:p>
          <a:p>
            <a:pPr lvl="1"/>
            <a:r>
              <a:rPr lang="cs-CZ" dirty="0"/>
              <a:t>Odst. 53: „Prostředí ulice může zvyšovat zranitelnost, pokud jde o otázky fyzického a duševního zdraví. Otázky, na něž je třeba se zaměřit, zahrnují nepřiměřeně vysoké zastoupení užívání návykových látek, HIV a dalších sexuálně přenosných infekcí, </a:t>
            </a:r>
            <a:r>
              <a:rPr lang="cs-CZ" dirty="0" err="1"/>
              <a:t>sebeléčení</a:t>
            </a:r>
            <a:r>
              <a:rPr lang="cs-CZ" dirty="0"/>
              <a:t> neregulovanými léčivy a vystavení infekčním chorobám, znečištění ovzduší a dopravním nehodám. Výbor zdůrazňuje nezbytnost vzdělávání a služeb v oblasti zdraví, včetně sexuálního a reprodukčního zdraví, šitého na míru specifickým potřebám dětem ulice. Takové vzdělávání a služby by měly být vstřícné a podporující, schopny porozumění, přístupné, bezplatné, důvěrné, neodsuzující, nediskriminační, respektující autonomní rozhodnutí učiněné dítětem a nevyžadující souhlas rodičů. Služby v oblasti zdraví by měly být přístupné bez ohledu na jejich fyzické umístění a sociální status [dítěte]. Děti ulice by měly mít přístup k bezplatným základním zdravotním službám prostřednictvím všeobecného zdravotního postižení a systému sociální ochrany. Státy by měly zvyšovat dostupnost preventivních, léčebných a rehabilitačních služeb pro uživatele návykových látek, </a:t>
            </a:r>
            <a:r>
              <a:rPr lang="cs-CZ" b="1" u="sng" dirty="0"/>
              <a:t>včetně služeb </a:t>
            </a:r>
            <a:r>
              <a:rPr lang="cs-CZ" b="1" u="sng" dirty="0" err="1"/>
              <a:t>harm-reduction</a:t>
            </a:r>
            <a:r>
              <a:rPr lang="cs-CZ" b="1" u="sng" dirty="0"/>
              <a:t> </a:t>
            </a:r>
            <a:r>
              <a:rPr lang="cs-CZ" dirty="0"/>
              <a:t>a služeb zaměřených na terapii traumatu a duševní zdraví pro děti ulice. Tyto služby by měly být personálně vybaveny profesionály vyškolenými v oblasti práv dítěte a zvláštních okolností situace dětí ulice. Státy mohou prosazovat řádně podporované vzdělávání mezi vrstevníky, které může být obzvláště účinné při boji proti užívání návykových látek, sexuálně přenosným infekcím a HIV. Zvláštní pozornost je nezbytná pro ochranu dětí ulice před jejich zapojením do obchodu s drogami</a:t>
            </a:r>
            <a:r>
              <a:rPr lang="cs-CZ" dirty="0" smtClean="0"/>
              <a:t>.“</a:t>
            </a:r>
          </a:p>
          <a:p>
            <a:pPr marL="457200" lvl="1" indent="0">
              <a:buNone/>
            </a:pPr>
            <a:endParaRPr lang="cs-CZ" dirty="0"/>
          </a:p>
          <a:p>
            <a:r>
              <a:rPr lang="cs-CZ" dirty="0"/>
              <a:t>Ve vztahu k dospívajícím viz též Tematickou zprávu zvláštního zpravodaje OSN pro právo na zdravá, </a:t>
            </a:r>
            <a:r>
              <a:rPr lang="cs-CZ" dirty="0" err="1"/>
              <a:t>Dainiuse</a:t>
            </a:r>
            <a:r>
              <a:rPr lang="cs-CZ" dirty="0"/>
              <a:t> </a:t>
            </a:r>
            <a:r>
              <a:rPr lang="cs-CZ" dirty="0" err="1"/>
              <a:t>Pūrase</a:t>
            </a:r>
            <a:r>
              <a:rPr lang="cs-CZ" dirty="0"/>
              <a:t>, k právu na zdraví dospívajících (2016; A/HRC/32/32; </a:t>
            </a:r>
            <a:r>
              <a:rPr lang="cs-CZ" dirty="0">
                <a:hlinkClick r:id="rId3"/>
              </a:rPr>
              <a:t>http://ap.ohchr.org/</a:t>
            </a:r>
            <a:r>
              <a:rPr lang="cs-CZ" dirty="0" err="1">
                <a:hlinkClick r:id="rId3"/>
              </a:rPr>
              <a:t>documents</a:t>
            </a:r>
            <a:r>
              <a:rPr lang="cs-CZ" dirty="0">
                <a:hlinkClick r:id="rId3"/>
              </a:rPr>
              <a:t>/</a:t>
            </a:r>
            <a:r>
              <a:rPr lang="cs-CZ" dirty="0" err="1">
                <a:hlinkClick r:id="rId3"/>
              </a:rPr>
              <a:t>dpage_e.aspx?si</a:t>
            </a:r>
            <a:r>
              <a:rPr lang="cs-CZ" dirty="0">
                <a:hlinkClick r:id="rId3"/>
              </a:rPr>
              <a:t>=A/HRC/32/32</a:t>
            </a:r>
            <a:r>
              <a:rPr lang="cs-CZ" dirty="0"/>
              <a:t>)</a:t>
            </a:r>
          </a:p>
          <a:p>
            <a:pPr lvl="1"/>
            <a:r>
              <a:rPr lang="cs-CZ" dirty="0"/>
              <a:t> 	Všechna drogová centra, kde jsou dospívající svévolně zadržováni a zažívají extrémní zneužívání, musí být zavřena.</a:t>
            </a:r>
          </a:p>
          <a:p>
            <a:pPr algn="just">
              <a:spcAft>
                <a:spcPts val="600"/>
              </a:spcAft>
              <a:buFontTx/>
              <a:buChar char="-"/>
              <a:defRPr/>
            </a:pPr>
            <a:endParaRPr lang="cs-CZ" sz="2400" dirty="0" smtClean="0"/>
          </a:p>
        </p:txBody>
      </p:sp>
      <p:pic>
        <p:nvPicPr>
          <p:cNvPr id="41987" name="Picture 14" descr="pruh"/>
          <p:cNvPicPr>
            <a:picLocks noChangeAspect="1" noChangeArrowheads="1"/>
          </p:cNvPicPr>
          <p:nvPr/>
        </p:nvPicPr>
        <p:blipFill>
          <a:blip r:embed="rId4"/>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716119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548680"/>
            <a:ext cx="8136904" cy="576064"/>
          </a:xfrm>
        </p:spPr>
        <p:txBody>
          <a:bodyPr>
            <a:noAutofit/>
          </a:bodyPr>
          <a:lstStyle/>
          <a:p>
            <a:r>
              <a:rPr lang="cs-CZ" sz="2800" b="1" dirty="0" smtClean="0">
                <a:solidFill>
                  <a:srgbClr val="362BC5"/>
                </a:solidFill>
              </a:rPr>
              <a:t>Obecný komentář Výboru OSN pro práva osob se zdravotním postižením č. 5 – právo žít nezávisle a být začleněný do komunity</a:t>
            </a:r>
          </a:p>
        </p:txBody>
      </p:sp>
      <p:sp>
        <p:nvSpPr>
          <p:cNvPr id="62467" name="Zástupný symbol pro obsah 2"/>
          <p:cNvSpPr>
            <a:spLocks noGrp="1"/>
          </p:cNvSpPr>
          <p:nvPr>
            <p:ph idx="4294967295"/>
          </p:nvPr>
        </p:nvSpPr>
        <p:spPr>
          <a:xfrm>
            <a:off x="827584" y="1628800"/>
            <a:ext cx="7921625" cy="5229200"/>
          </a:xfrm>
        </p:spPr>
        <p:txBody>
          <a:bodyPr>
            <a:normAutofit/>
          </a:bodyPr>
          <a:lstStyle/>
          <a:p>
            <a:r>
              <a:rPr lang="cs-CZ" sz="2400" dirty="0"/>
              <a:t>Definice nezávislého životního uspořádání (a tím </a:t>
            </a:r>
            <a:r>
              <a:rPr lang="cs-CZ" sz="2400" i="1" dirty="0"/>
              <a:t>a contrario </a:t>
            </a:r>
            <a:r>
              <a:rPr lang="cs-CZ" sz="2400" dirty="0"/>
              <a:t>instituce) </a:t>
            </a:r>
          </a:p>
          <a:p>
            <a:r>
              <a:rPr lang="cs-CZ" sz="2400" dirty="0"/>
              <a:t>Propojení práva žít nezávisle se svéprávností</a:t>
            </a:r>
          </a:p>
          <a:p>
            <a:r>
              <a:rPr lang="cs-CZ" sz="2400" dirty="0"/>
              <a:t>Zapovězení dalšího rozvoje institucí a </a:t>
            </a:r>
            <a:r>
              <a:rPr lang="cs-CZ" sz="2400" dirty="0" err="1"/>
              <a:t>retrogresivních</a:t>
            </a:r>
            <a:r>
              <a:rPr lang="cs-CZ" sz="2400" dirty="0"/>
              <a:t> opatření</a:t>
            </a:r>
          </a:p>
          <a:p>
            <a:r>
              <a:rPr lang="cs-CZ" sz="2400" dirty="0"/>
              <a:t>Důraz na rovnost všech lidí v právech (bez ohledu na míru podpory) </a:t>
            </a:r>
          </a:p>
          <a:p>
            <a:r>
              <a:rPr lang="cs-CZ" sz="2400" dirty="0"/>
              <a:t>Jasné vyzdvižení závazků okamžité povahy </a:t>
            </a:r>
          </a:p>
          <a:p>
            <a:r>
              <a:rPr lang="cs-CZ" sz="2400" dirty="0"/>
              <a:t>Odmítnutí donucujících opatření (včetně nedobrovolné hospitalizace)</a:t>
            </a:r>
          </a:p>
          <a:p>
            <a:pPr lvl="1" algn="just">
              <a:spcAft>
                <a:spcPts val="600"/>
              </a:spcAft>
              <a:buFontTx/>
              <a:buChar char="-"/>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4186625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Nezávislé životní uspořádání</a:t>
            </a:r>
          </a:p>
        </p:txBody>
      </p:sp>
      <p:sp>
        <p:nvSpPr>
          <p:cNvPr id="62467" name="Zástupný symbol pro obsah 2"/>
          <p:cNvSpPr>
            <a:spLocks noGrp="1"/>
          </p:cNvSpPr>
          <p:nvPr>
            <p:ph idx="4294967295"/>
          </p:nvPr>
        </p:nvSpPr>
        <p:spPr>
          <a:xfrm>
            <a:off x="827584" y="1052736"/>
            <a:ext cx="7921625" cy="5805264"/>
          </a:xfrm>
        </p:spPr>
        <p:txBody>
          <a:bodyPr>
            <a:normAutofit fontScale="85000" lnSpcReduction="10000"/>
          </a:bodyPr>
          <a:lstStyle/>
          <a:p>
            <a:pPr algn="just">
              <a:spcAft>
                <a:spcPts val="600"/>
              </a:spcAft>
              <a:defRPr/>
            </a:pPr>
            <a:r>
              <a:rPr lang="cs-CZ" sz="2000" dirty="0"/>
              <a:t>Odst. 16 písm. c): </a:t>
            </a:r>
            <a:r>
              <a:rPr lang="cs-CZ" sz="2000" i="1" dirty="0"/>
              <a:t>„Jak nezávislý život, tak být začleněn do komunity odkazují k životnímu uspořádání mimo pobytová zařízení všeho druhu. </a:t>
            </a:r>
            <a:r>
              <a:rPr lang="cs-CZ" sz="2000" b="1" i="1" u="sng" dirty="0"/>
              <a:t>To není „pouze“ o životu ve specifické budově nebo zařízení, je to, předně a především, o ztrátě osobní volby a autonomie jako výsledku vnucení určitého uspořádání života a žití.</a:t>
            </a:r>
            <a:r>
              <a:rPr lang="cs-CZ" sz="2000" b="1" dirty="0"/>
              <a:t> </a:t>
            </a:r>
            <a:r>
              <a:rPr lang="cs-CZ" sz="2000" i="1" dirty="0"/>
              <a:t>Jak velkokapacitní zařízení s více než stovky obyvatel, tak menší skupinové domy s pěti až osmi lidmi a dokonce ani jednotlivé domy nemohou být nazývány nezávislým životním uspořádáním, pokud naplňují další definiční znaky instituce nebo institucionalizace. Jakkoli se institucionální zařízení mohou lišit ve velikosti, názvu a způsobu zřízení, existují zde určité definiční znaky, jako je: </a:t>
            </a:r>
            <a:r>
              <a:rPr lang="cs-CZ" sz="2000" b="1" i="1" u="sng" dirty="0"/>
              <a:t>povinné sdílení asistentů s ostatními nebo žádný či omezený vliv na to, od koho musí člověk asistenci přijmout, izolace a segregace z nezávislého života v rámci komunity, nedostatek kontroly nad každodenními rozhodnutími, nedostatek volby ohledně toho, s kým žít, rigidita každodenních činností bez ohledu na osobní vůli a preference, identické aktivity na stejném místě pro skupinu lidí pod určitou autoritou, paternalistický přístup k poskytování služeb, dohled nad životním uspořádáním a obvykle rovněž disproporce v počtu lidí se zdravotním postižením žijících ve stejném prostředí.</a:t>
            </a:r>
            <a:r>
              <a:rPr lang="cs-CZ" sz="2000" i="1" dirty="0"/>
              <a:t> Ústavní zařízení mohou lidem se zdravotním postižením nabízet určitý stupeň volby a kontroly, nicméně tato volba je omezená na specifické oblasti života a nemění segregující charakter instituce. </a:t>
            </a:r>
            <a:r>
              <a:rPr lang="cs-CZ" sz="2000" i="1" dirty="0" err="1"/>
              <a:t>Deinstitucionalizační</a:t>
            </a:r>
            <a:r>
              <a:rPr lang="cs-CZ" sz="2000" i="1" dirty="0"/>
              <a:t> politiky proto vyžadují implementaci strukturálních reforem, které jdou za uzavření ústavních zařízení. Velké nebo malé skupinové domovy jsou </a:t>
            </a:r>
            <a:r>
              <a:rPr lang="cs-CZ" sz="2000" b="1" i="1" u="sng" dirty="0"/>
              <a:t>obzvláště nebezpečné pro děti, kterým nemohou nijak nahradit potřebu vyrůstat v rodině. Instituce „rodinného typu“ jsou stále instituce a nejsou žádnou náhradou za péči v rodině</a:t>
            </a:r>
            <a:r>
              <a:rPr lang="cs-CZ" sz="2000" i="1" dirty="0"/>
              <a:t>.“</a:t>
            </a:r>
          </a:p>
          <a:p>
            <a:pPr algn="just">
              <a:spcAft>
                <a:spcPts val="600"/>
              </a:spcAft>
              <a:buFontTx/>
              <a:buChar char="-"/>
              <a:defRPr/>
            </a:pPr>
            <a:endParaRPr lang="cs-CZ" sz="2000" i="1"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862415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Nezávislý život</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1052736"/>
            <a:ext cx="7921625" cy="5976664"/>
          </a:xfrm>
        </p:spPr>
        <p:txBody>
          <a:bodyPr>
            <a:normAutofit fontScale="92500" lnSpcReduction="10000"/>
          </a:bodyPr>
          <a:lstStyle/>
          <a:p>
            <a:pPr>
              <a:spcAft>
                <a:spcPts val="600"/>
              </a:spcAft>
              <a:defRPr/>
            </a:pPr>
            <a:r>
              <a:rPr lang="cs-CZ" sz="2000" dirty="0"/>
              <a:t>Odst. 16 písm. a): </a:t>
            </a:r>
            <a:r>
              <a:rPr lang="cs-CZ" sz="2000" i="1" dirty="0"/>
              <a:t>„Nezávislý život/žít nezávisle znamená, že lidem se zdravotním postižením budou poskytnuty všechny nezbytné prostředky, umožňující jim vykonávat volbu a kontrolu nad svými životy a činit všechna rozhodnutí, která se týkají jejich životů. Osobní autonomie a sebeurčení je pro nezávislý život zásadní, včetně přístupu k dopravě, informacím, komunikaci, osobní asistenci, místu pobytu, každodenním pravidelným zvykům, slušnému zaměstnání, osobním vztahům, ošacení, výživě, hygieně a zdravotní péči, náboženským, kulturním a sexuálním a reprodukčním právům. </a:t>
            </a:r>
            <a:r>
              <a:rPr lang="cs-CZ" sz="2000" b="1" i="1" u="sng" dirty="0"/>
              <a:t>Tyto aktivity jsou spojené s rozvojem osobní identity a osobnosti: s tím, kde žijeme a s kým, co jíme, zda si rádi ráno přispíme nebo rádi chodíme do postele pozdě v noci, zda jsme radši uvnitř či venku, máme na stole ubrus či svíčky, máme domácí mazlíčky nebo posloucháme hudbu. Taková jednání a rozhodnutí tvoří to, kým jsme. </a:t>
            </a:r>
            <a:r>
              <a:rPr lang="cs-CZ" sz="2000" i="1" dirty="0"/>
              <a:t>Nezávislý život je stěžejní součást autonomie člověka a jeho svobody a neznamená nutně žít sám. Rovněž by neměl být interpretován pouze jako schopnost vykonávat samostatně každodenní činnosti. Spíše by na něj mělo být nahlíženo jako </a:t>
            </a:r>
            <a:r>
              <a:rPr lang="cs-CZ" sz="2000" b="1" i="1" u="sng" dirty="0"/>
              <a:t>na svobodu volby a kontroly</a:t>
            </a:r>
            <a:r>
              <a:rPr lang="cs-CZ" sz="2000" i="1" dirty="0"/>
              <a:t>, v souladu s respektem k vrozené důstojnosti a individuální autonomii, jak jsou zakotveny v článku 3 (a) Úmluvy. </a:t>
            </a:r>
            <a:r>
              <a:rPr lang="cs-CZ" sz="2000" b="1" i="1" u="sng" dirty="0"/>
              <a:t>Nezávislost jako forma osobní autonomie </a:t>
            </a:r>
            <a:r>
              <a:rPr lang="cs-CZ" sz="2000" i="1" dirty="0"/>
              <a:t>znamená, že člověku se zdravotním postižením nebude upřena </a:t>
            </a:r>
            <a:r>
              <a:rPr lang="cs-CZ" sz="2000" b="1" i="1" u="sng" dirty="0"/>
              <a:t>příležitost volby a kontroly ohledně osobního životního stylu a každodenních aktivit</a:t>
            </a:r>
            <a:r>
              <a:rPr lang="cs-CZ" sz="2000" i="1" dirty="0"/>
              <a:t>.“</a:t>
            </a:r>
          </a:p>
          <a:p>
            <a:pPr>
              <a:spcAft>
                <a:spcPts val="600"/>
              </a:spcAft>
              <a:buFontTx/>
              <a:buChar char="-"/>
              <a:defRPr/>
            </a:pPr>
            <a:endParaRPr lang="cs-CZ" sz="2000" dirty="0" smtClean="0"/>
          </a:p>
          <a:p>
            <a:pPr lvl="1" algn="just">
              <a:spcAft>
                <a:spcPts val="600"/>
              </a:spcAft>
              <a:buFontTx/>
              <a:buChar char="-"/>
              <a:defRPr/>
            </a:pPr>
            <a:endParaRPr lang="cs-CZ" sz="1600" dirty="0" smtClean="0"/>
          </a:p>
          <a:p>
            <a:pPr lvl="1" algn="just">
              <a:spcAft>
                <a:spcPts val="600"/>
              </a:spcAft>
              <a:buFontTx/>
              <a:buChar char="-"/>
              <a:defRPr/>
            </a:pPr>
            <a:endParaRPr lang="cs-CZ" sz="1600" i="1" dirty="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175955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Instituce…</a:t>
            </a:r>
          </a:p>
        </p:txBody>
      </p:sp>
      <p:sp>
        <p:nvSpPr>
          <p:cNvPr id="62467" name="Zástupný symbol pro obsah 2"/>
          <p:cNvSpPr>
            <a:spLocks noGrp="1"/>
          </p:cNvSpPr>
          <p:nvPr>
            <p:ph idx="4294967295"/>
          </p:nvPr>
        </p:nvSpPr>
        <p:spPr>
          <a:xfrm>
            <a:off x="827584" y="1052736"/>
            <a:ext cx="7921625" cy="5976664"/>
          </a:xfrm>
        </p:spPr>
        <p:txBody>
          <a:bodyPr>
            <a:normAutofit/>
          </a:bodyPr>
          <a:lstStyle/>
          <a:p>
            <a:r>
              <a:rPr lang="cs-CZ" sz="2400" dirty="0" smtClean="0"/>
              <a:t>… </a:t>
            </a:r>
            <a:r>
              <a:rPr lang="cs-CZ" sz="2400" dirty="0"/>
              <a:t>není jen o kapacitě, </a:t>
            </a:r>
          </a:p>
          <a:p>
            <a:r>
              <a:rPr lang="cs-CZ" sz="2400" dirty="0"/>
              <a:t>ale rovněž o filozofii poskytování služby!</a:t>
            </a:r>
          </a:p>
          <a:p>
            <a:r>
              <a:rPr lang="cs-CZ" sz="2400" dirty="0"/>
              <a:t>Je to o možnosti volby, včetně těch nejmalichernějších každodenních rozhodnutí. </a:t>
            </a:r>
          </a:p>
          <a:p>
            <a:r>
              <a:rPr lang="cs-CZ" sz="2400" dirty="0"/>
              <a:t>Tím spíše to je o možnosti určovat běh svého vlastního života.</a:t>
            </a:r>
          </a:p>
          <a:p>
            <a:pPr lvl="1">
              <a:spcBef>
                <a:spcPts val="0"/>
              </a:spcBef>
              <a:buFontTx/>
              <a:buChar char="-"/>
              <a:defRPr/>
            </a:pPr>
            <a:endParaRPr lang="cs-CZ" sz="2000" dirty="0" smtClean="0"/>
          </a:p>
          <a:p>
            <a:pPr lvl="1" algn="just">
              <a:spcAft>
                <a:spcPts val="600"/>
              </a:spcAft>
              <a:buFontTx/>
              <a:buChar char="-"/>
              <a:defRPr/>
            </a:pPr>
            <a:endParaRPr lang="cs-CZ" sz="1600" dirty="0" smtClean="0"/>
          </a:p>
          <a:p>
            <a:pPr lvl="1" algn="just">
              <a:spcAft>
                <a:spcPts val="600"/>
              </a:spcAft>
              <a:buFontTx/>
              <a:buChar char="-"/>
              <a:defRPr/>
            </a:pPr>
            <a:endParaRPr lang="cs-CZ" sz="1600" i="1" dirty="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3987905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Propojení práva žít nezávisle se svéprávností</a:t>
            </a:r>
          </a:p>
        </p:txBody>
      </p:sp>
      <p:sp>
        <p:nvSpPr>
          <p:cNvPr id="62467" name="Zástupný symbol pro obsah 2"/>
          <p:cNvSpPr>
            <a:spLocks noGrp="1"/>
          </p:cNvSpPr>
          <p:nvPr>
            <p:ph idx="4294967295"/>
          </p:nvPr>
        </p:nvSpPr>
        <p:spPr>
          <a:xfrm>
            <a:off x="827584" y="1052736"/>
            <a:ext cx="7921625" cy="5805264"/>
          </a:xfrm>
        </p:spPr>
        <p:txBody>
          <a:bodyPr>
            <a:normAutofit lnSpcReduction="10000"/>
          </a:bodyPr>
          <a:lstStyle/>
          <a:p>
            <a:r>
              <a:rPr lang="cs-CZ" sz="2200" dirty="0"/>
              <a:t>Odst. 26: </a:t>
            </a:r>
            <a:r>
              <a:rPr lang="cs-CZ" sz="2200" i="1" dirty="0"/>
              <a:t>„Lidem se zdravotním postižením navíc nemusí být umožněno učinit jejich osobní volbu z důvodu nedostatku dostupných informací o škále dostupných možností a/nebo z důvodu právních omezení, vyplývajících z opatrovnického práva a obdobných právních norem nebo rozhodnutí, která nepřiznávají lidem se zdravotním postižením právo realizovat svou způsobilost k právním jednáním. I pokud neexistují takové formální zákony, jiní lidé, jako jsou rodiny, pečovatelé nebo místní orgány občas vykonávají kontrolu nad osobní volbou a kontrolují ji tak, že jednají jako náhradní rozhodující osoby.“</a:t>
            </a:r>
          </a:p>
          <a:p>
            <a:r>
              <a:rPr lang="cs-CZ" sz="2200" dirty="0"/>
              <a:t>Odst. 27: </a:t>
            </a:r>
            <a:r>
              <a:rPr lang="cs-CZ" sz="2200" i="1" dirty="0"/>
              <a:t>„Právní osobnost a způsobilost k právním jednáním jsou pro lidi se zdravotním postižením základem pro realizaci nezávislého života v rámci komunity. Článek 19 je proto spojen s uznáním a výkonem právní osobnosti a způsobilosti k právním jednáním, jak jsou zakotveny v článku 2 Úmluvy a dále vysvětleny v Obecném komentáři Výboru č. 1 (2014) o rovnosti před zákonem. (…)“</a:t>
            </a:r>
          </a:p>
          <a:p>
            <a:pPr lvl="1" algn="just">
              <a:spcAft>
                <a:spcPts val="600"/>
              </a:spcAft>
              <a:buFontTx/>
              <a:buChar char="-"/>
              <a:defRPr/>
            </a:pPr>
            <a:endParaRPr lang="cs-CZ" sz="1600" i="1" dirty="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3110623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Zapovězení rozvoje institucí a </a:t>
            </a:r>
            <a:r>
              <a:rPr lang="cs-CZ" sz="2800" b="1" dirty="0" err="1" smtClean="0">
                <a:solidFill>
                  <a:srgbClr val="362BC5"/>
                </a:solidFill>
              </a:rPr>
              <a:t>retrogresivních</a:t>
            </a:r>
            <a:r>
              <a:rPr lang="cs-CZ" sz="2800" b="1" dirty="0" smtClean="0">
                <a:solidFill>
                  <a:srgbClr val="362BC5"/>
                </a:solidFill>
              </a:rPr>
              <a:t> opatření</a:t>
            </a:r>
          </a:p>
        </p:txBody>
      </p:sp>
      <p:sp>
        <p:nvSpPr>
          <p:cNvPr id="62467" name="Zástupný symbol pro obsah 2"/>
          <p:cNvSpPr>
            <a:spLocks noGrp="1"/>
          </p:cNvSpPr>
          <p:nvPr>
            <p:ph idx="4294967295"/>
          </p:nvPr>
        </p:nvSpPr>
        <p:spPr>
          <a:xfrm>
            <a:off x="827584" y="1052736"/>
            <a:ext cx="7921625" cy="5976664"/>
          </a:xfrm>
        </p:spPr>
        <p:txBody>
          <a:bodyPr>
            <a:normAutofit/>
          </a:bodyPr>
          <a:lstStyle/>
          <a:p>
            <a:r>
              <a:rPr lang="cs-CZ" sz="2400" dirty="0"/>
              <a:t>Odst. 49: </a:t>
            </a:r>
            <a:r>
              <a:rPr lang="cs-CZ" sz="2400" i="1" dirty="0"/>
              <a:t>„Respektovat práva lidí se zdravotním postižením podle článku 19 znamená, že smluvní státy musí postupně ukončit institucionalizaci. Žádné nové instituce by neměly být smluvními státy budovány, stejně tak by neměly být renovovány staré instituce, s výjimkou nejurgentnějších opatření, nezbytných pro ochranu fyzické bezpečnosti jejich obyvatel. Instituce by neměly být rozšiřovány, noví obyvatelé by neměli být přijímáni na místo těch, kteří odešli, a „satelitní“ životní uspořádání, která vycházejí z instituce, mají podobu individuálního bydlení (byty nebo samostatné doby), ale točí se kolem instituce, by neměla být zřizována.“</a:t>
            </a:r>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3339136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 jaké Obecné komentáře se jedná</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088" y="1124744"/>
            <a:ext cx="7921625" cy="5472608"/>
          </a:xfrm>
        </p:spPr>
        <p:txBody>
          <a:bodyPr>
            <a:normAutofit/>
          </a:bodyPr>
          <a:lstStyle/>
          <a:p>
            <a:r>
              <a:rPr lang="cs-CZ" sz="2000" dirty="0"/>
              <a:t>Obecný komentář Výboru OSN pro práva dítěte č. 21 (2017) – děti ulice</a:t>
            </a:r>
          </a:p>
          <a:p>
            <a:r>
              <a:rPr lang="cs-CZ" sz="2000" dirty="0"/>
              <a:t>Obecný komentář Výboru OSN pro práva osob se zdravotním postižením č. 5 (2017) – právo žít nezávisle a být začleněn do komunity</a:t>
            </a:r>
          </a:p>
          <a:p>
            <a:pPr marL="0" indent="0" algn="just">
              <a:spcAft>
                <a:spcPts val="600"/>
              </a:spcAft>
              <a:buNone/>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23353901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Důraz na rovnost všech lidí se zdravotním postižením (bez ohledu na zdravotní postižení)</a:t>
            </a:r>
          </a:p>
        </p:txBody>
      </p:sp>
      <p:sp>
        <p:nvSpPr>
          <p:cNvPr id="62467" name="Zástupný symbol pro obsah 2"/>
          <p:cNvSpPr>
            <a:spLocks noGrp="1"/>
          </p:cNvSpPr>
          <p:nvPr>
            <p:ph idx="4294967295"/>
          </p:nvPr>
        </p:nvSpPr>
        <p:spPr>
          <a:xfrm>
            <a:off x="827584" y="1052736"/>
            <a:ext cx="7921625" cy="5976664"/>
          </a:xfrm>
        </p:spPr>
        <p:txBody>
          <a:bodyPr>
            <a:normAutofit/>
          </a:bodyPr>
          <a:lstStyle/>
          <a:p>
            <a:pPr marL="466725" lvl="2" indent="-342900" algn="just">
              <a:spcBef>
                <a:spcPts val="0"/>
              </a:spcBef>
              <a:defRPr/>
            </a:pPr>
            <a:r>
              <a:rPr lang="cs-CZ" dirty="0"/>
              <a:t>Odst. 2: </a:t>
            </a:r>
            <a:r>
              <a:rPr lang="cs-CZ" i="1" dirty="0"/>
              <a:t>„Článek 19 Úmluvy o právech osob se zdravotním postižením uznává rovné právo všech lidí se zdravotním postižením žít nezávisle a být začleněn do komunity, společně se svobodou volby a kontroly svých životů. Jádrem je základní princip lidských práv, že všechny lidské bytosti se rodí rovné ve své důstojnosti a právech a že všechny životy mají stejnou hodnotu.“</a:t>
            </a:r>
          </a:p>
          <a:p>
            <a:pPr lvl="2" algn="just">
              <a:spcBef>
                <a:spcPts val="0"/>
              </a:spcBef>
              <a:buFontTx/>
              <a:buChar char="-"/>
              <a:defRPr/>
            </a:pPr>
            <a:endParaRPr lang="cs-CZ"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4110880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Důraz na rovnost všech lidí všech lidí v právech (bez ohledu na míru podpory)</a:t>
            </a:r>
          </a:p>
        </p:txBody>
      </p:sp>
      <p:sp>
        <p:nvSpPr>
          <p:cNvPr id="62467" name="Zástupný symbol pro obsah 2"/>
          <p:cNvSpPr>
            <a:spLocks noGrp="1"/>
          </p:cNvSpPr>
          <p:nvPr>
            <p:ph idx="4294967295"/>
          </p:nvPr>
        </p:nvSpPr>
        <p:spPr>
          <a:xfrm>
            <a:off x="827584" y="1052736"/>
            <a:ext cx="7921625" cy="5976664"/>
          </a:xfrm>
        </p:spPr>
        <p:txBody>
          <a:bodyPr>
            <a:normAutofit/>
          </a:bodyPr>
          <a:lstStyle/>
          <a:p>
            <a:pPr>
              <a:spcAft>
                <a:spcPts val="600"/>
              </a:spcAft>
              <a:defRPr/>
            </a:pPr>
            <a:r>
              <a:rPr lang="cs-CZ" sz="2000" dirty="0"/>
              <a:t>Odst. 21: </a:t>
            </a:r>
            <a:r>
              <a:rPr lang="cs-CZ" sz="2000" i="1" dirty="0"/>
              <a:t>„Tam, kde lidé se zdravotním postižením kladou vysoké nároky na osobní službu, smluvní státy často považují instituce jako jediné řešení, zvláště, pokud by osobní služby byly posouzeny jako „příliš nákladné“ nebo člověk se zdravotním postižením jako „neschopný“ žít mimo institucionální zařízení. Lidé s mentálním postižením, především ti, kteří mají komplexní komunikační nároky, jsou velmi často posouzeni mj. jako neschopní žít mimo ústavní zařízení. Takové uvažování odporuje článku 19, který garantuje právo žít nezávisle a být začleněn do komunity všem lidem se zdravotním postižením bez ohledu na mentální způsobilost, soběstačnost nebo potřebu podpory.“</a:t>
            </a:r>
          </a:p>
          <a:p>
            <a:pPr>
              <a:spcAft>
                <a:spcPts val="600"/>
              </a:spcAft>
              <a:buFontTx/>
              <a:buChar char="-"/>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053202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Jasné vyzdvižení závazků okamžité povahy</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980728"/>
            <a:ext cx="7921625" cy="5760640"/>
          </a:xfrm>
        </p:spPr>
        <p:txBody>
          <a:bodyPr>
            <a:normAutofit/>
          </a:bodyPr>
          <a:lstStyle/>
          <a:p>
            <a:r>
              <a:rPr lang="cs-CZ" sz="2400" dirty="0"/>
              <a:t>Odst. 42: </a:t>
            </a:r>
            <a:r>
              <a:rPr lang="cs-CZ" sz="2400" i="1" dirty="0"/>
              <a:t>„Smluvní státy mají závazek okamžité povahy vstoupit do strategického plánování s odpovídajícími časovými rámci a zdroji v úzké a respektující konzultaci se zástupci organizací lidí se zdravotním postižením s cílem </a:t>
            </a:r>
            <a:r>
              <a:rPr lang="cs-CZ" sz="2400" b="1" i="1" u="sng" dirty="0"/>
              <a:t>nahradit institucionalizovaná zařízení podpůrnými službami</a:t>
            </a:r>
            <a:r>
              <a:rPr lang="cs-CZ" sz="2400" b="1" i="1" dirty="0"/>
              <a:t> </a:t>
            </a:r>
            <a:r>
              <a:rPr lang="cs-CZ" sz="2400" i="1" dirty="0"/>
              <a:t>pro nezávislý život. </a:t>
            </a:r>
            <a:r>
              <a:rPr lang="cs-CZ" sz="2400" b="1" i="1" u="sng" dirty="0"/>
              <a:t>Míra uvážení smluvních států se vztahuje k programům implementace, ale nikoli k samotné otázce nahrazení.</a:t>
            </a:r>
            <a:r>
              <a:rPr lang="cs-CZ" sz="2400" b="1" i="1" dirty="0"/>
              <a:t> </a:t>
            </a:r>
            <a:r>
              <a:rPr lang="cs-CZ" sz="2400" i="1" dirty="0"/>
              <a:t>(…)“</a:t>
            </a:r>
          </a:p>
          <a:p>
            <a:pPr marL="0" indent="0">
              <a:buNone/>
            </a:pPr>
            <a:endParaRPr lang="cs-CZ" sz="2400" dirty="0"/>
          </a:p>
          <a:p>
            <a:pPr marL="0" indent="0">
              <a:spcAft>
                <a:spcPts val="600"/>
              </a:spcAft>
              <a:buNone/>
              <a:defRPr/>
            </a:pPr>
            <a:endParaRPr lang="cs-CZ" sz="2400" u="sng"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239098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Odmítnutí donucujících opatření</a:t>
            </a:r>
          </a:p>
        </p:txBody>
      </p:sp>
      <p:sp>
        <p:nvSpPr>
          <p:cNvPr id="62467" name="Zástupný symbol pro obsah 2"/>
          <p:cNvSpPr>
            <a:spLocks noGrp="1"/>
          </p:cNvSpPr>
          <p:nvPr>
            <p:ph idx="4294967295"/>
          </p:nvPr>
        </p:nvSpPr>
        <p:spPr>
          <a:xfrm>
            <a:off x="827584" y="980728"/>
            <a:ext cx="7921625" cy="5760640"/>
          </a:xfrm>
        </p:spPr>
        <p:txBody>
          <a:bodyPr>
            <a:normAutofit/>
          </a:bodyPr>
          <a:lstStyle/>
          <a:p>
            <a:r>
              <a:rPr lang="cs-CZ" sz="2400" dirty="0"/>
              <a:t>Odst. 36: </a:t>
            </a:r>
            <a:r>
              <a:rPr lang="cs-CZ" sz="2400" i="1" dirty="0"/>
              <a:t>„(…) Individualizované podpůrné služby, které neumožňují osobní volbu a vlastní kontrolu, nejsou poskytovány pro nezávislý život v rámci komunity. (...) Možnost volby je i jedním ze tří klíčových prvků práva žít nezávisle v rámci komunity.“</a:t>
            </a:r>
          </a:p>
          <a:p>
            <a:pPr marL="0" indent="0">
              <a:buNone/>
            </a:pPr>
            <a:endParaRPr lang="cs-CZ" sz="2400" dirty="0"/>
          </a:p>
          <a:p>
            <a:pPr marL="0" indent="0">
              <a:spcAft>
                <a:spcPts val="600"/>
              </a:spcAft>
              <a:buNone/>
              <a:defRPr/>
            </a:pPr>
            <a:endParaRPr lang="cs-CZ" sz="2400" u="sng"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2635756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Odmítnutí donucujících opatření</a:t>
            </a:r>
          </a:p>
        </p:txBody>
      </p:sp>
      <p:sp>
        <p:nvSpPr>
          <p:cNvPr id="62467" name="Zástupný symbol pro obsah 2"/>
          <p:cNvSpPr>
            <a:spLocks noGrp="1"/>
          </p:cNvSpPr>
          <p:nvPr>
            <p:ph idx="4294967295"/>
          </p:nvPr>
        </p:nvSpPr>
        <p:spPr>
          <a:xfrm>
            <a:off x="827584" y="980728"/>
            <a:ext cx="7921625" cy="5760640"/>
          </a:xfrm>
        </p:spPr>
        <p:txBody>
          <a:bodyPr>
            <a:normAutofit/>
          </a:bodyPr>
          <a:lstStyle/>
          <a:p>
            <a:r>
              <a:rPr lang="cs-CZ" sz="2400" dirty="0"/>
              <a:t>Odst. 27: </a:t>
            </a:r>
            <a:r>
              <a:rPr lang="cs-CZ" sz="2400" i="1" dirty="0"/>
              <a:t>„(…) [Čl. 19] je dále spojen s absolutním zákazem detence na základě zdravotního postižení, jak je zakotveno v článku 14 a rozpracováno v příslušných pokynech.“</a:t>
            </a:r>
          </a:p>
          <a:p>
            <a:r>
              <a:rPr lang="cs-CZ" sz="2400" dirty="0"/>
              <a:t>Odst. 48: </a:t>
            </a:r>
            <a:r>
              <a:rPr lang="cs-CZ" sz="2400" i="1" dirty="0"/>
              <a:t>„Závazek rovněž vyžaduje, aby smluvní státy zrušily nebo ustoupily od přijetí zákonů, politik nebo struktur, které udržují či vytvářejí bariéry v přístupu k podpůrným službám, stejně jako k obecným zařízením a službám. To rovněž zahrnuje </a:t>
            </a:r>
            <a:r>
              <a:rPr lang="cs-CZ" sz="2400" b="1" i="1" u="sng" dirty="0"/>
              <a:t>závazek propustit všechny jednotlivce, kteří jsou drženi proti své vůli v zařízeních duševního zdraví a dalších formách zbavení osobní svobody, specificky spojených se zdravotním postižením</a:t>
            </a:r>
            <a:r>
              <a:rPr lang="cs-CZ" sz="2400" i="1" dirty="0"/>
              <a:t>. Dále to zahrnuje </a:t>
            </a:r>
            <a:r>
              <a:rPr lang="cs-CZ" sz="2400" b="1" i="1" u="sng" dirty="0"/>
              <a:t>zákaz všech forem opatrovnictví</a:t>
            </a:r>
            <a:r>
              <a:rPr lang="cs-CZ" sz="2400" i="1" dirty="0"/>
              <a:t> a závazek nahradit režimy náhradního rozhodování alternativami podporovaného rozhodování.“</a:t>
            </a:r>
          </a:p>
          <a:p>
            <a:endParaRPr lang="cs-CZ" sz="2400" dirty="0"/>
          </a:p>
          <a:p>
            <a:pPr marL="0" indent="0">
              <a:buNone/>
            </a:pPr>
            <a:endParaRPr lang="cs-CZ" sz="2400" dirty="0"/>
          </a:p>
          <a:p>
            <a:pPr marL="0" indent="0">
              <a:spcAft>
                <a:spcPts val="600"/>
              </a:spcAft>
              <a:buNone/>
              <a:defRPr/>
            </a:pPr>
            <a:endParaRPr lang="cs-CZ" sz="2400" u="sng"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871296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Na závěr…</a:t>
            </a:r>
          </a:p>
        </p:txBody>
      </p:sp>
      <p:sp>
        <p:nvSpPr>
          <p:cNvPr id="62467" name="Zástupný symbol pro obsah 2"/>
          <p:cNvSpPr>
            <a:spLocks noGrp="1"/>
          </p:cNvSpPr>
          <p:nvPr>
            <p:ph idx="4294967295"/>
          </p:nvPr>
        </p:nvSpPr>
        <p:spPr>
          <a:xfrm>
            <a:off x="827584" y="980728"/>
            <a:ext cx="7921625" cy="5760640"/>
          </a:xfrm>
        </p:spPr>
        <p:txBody>
          <a:bodyPr>
            <a:normAutofit/>
          </a:bodyPr>
          <a:lstStyle/>
          <a:p>
            <a:r>
              <a:rPr lang="cs-CZ" sz="2400" i="1" dirty="0" smtClean="0"/>
              <a:t>„Pokládáme </a:t>
            </a:r>
            <a:r>
              <a:rPr lang="cs-CZ" sz="2400" i="1" dirty="0"/>
              <a:t>za samozřejmé pravdy, že všichni lidé jsou stvořeni sobě rovni, že jsou obdařeni svým stvořitelem určitými nezcizitelnými právy, že mezi tato práva náleží život, svoboda a sledování osobního štěstí</a:t>
            </a:r>
            <a:r>
              <a:rPr lang="cs-CZ" sz="2400" i="1" dirty="0" smtClean="0"/>
              <a:t>.“</a:t>
            </a:r>
          </a:p>
          <a:p>
            <a:pPr marL="0" indent="0" algn="r">
              <a:buNone/>
            </a:pPr>
            <a:r>
              <a:rPr lang="cs-CZ" sz="2000" dirty="0"/>
              <a:t>Deklarace nezávislosti Spojených států amerických, 1776</a:t>
            </a:r>
          </a:p>
          <a:p>
            <a:pPr marL="0" indent="0">
              <a:buNone/>
            </a:pPr>
            <a:endParaRPr lang="cs-CZ" sz="2400" dirty="0"/>
          </a:p>
          <a:p>
            <a:pPr marL="0" indent="0">
              <a:buNone/>
            </a:pPr>
            <a:endParaRPr lang="cs-CZ" sz="2400" dirty="0"/>
          </a:p>
          <a:p>
            <a:pPr marL="0" indent="0">
              <a:spcAft>
                <a:spcPts val="600"/>
              </a:spcAft>
              <a:buNone/>
              <a:defRPr/>
            </a:pPr>
            <a:endParaRPr lang="cs-CZ" sz="2400" u="sng"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20380951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endParaRPr lang="cs-CZ" sz="2800" b="1" dirty="0" smtClean="0">
              <a:solidFill>
                <a:srgbClr val="362BC5"/>
              </a:solidFill>
            </a:endParaRPr>
          </a:p>
        </p:txBody>
      </p:sp>
      <p:sp>
        <p:nvSpPr>
          <p:cNvPr id="62467" name="Zástupný symbol pro obsah 2"/>
          <p:cNvSpPr>
            <a:spLocks noGrp="1"/>
          </p:cNvSpPr>
          <p:nvPr>
            <p:ph idx="4294967295"/>
          </p:nvPr>
        </p:nvSpPr>
        <p:spPr>
          <a:xfrm>
            <a:off x="827584" y="980728"/>
            <a:ext cx="7921625" cy="5760640"/>
          </a:xfrm>
        </p:spPr>
        <p:txBody>
          <a:bodyPr>
            <a:normAutofit/>
          </a:bodyPr>
          <a:lstStyle/>
          <a:p>
            <a:pPr marL="0" indent="0" algn="ctr">
              <a:buNone/>
            </a:pPr>
            <a:endParaRPr lang="cs-CZ" sz="4000" dirty="0" smtClean="0"/>
          </a:p>
          <a:p>
            <a:pPr marL="0" indent="0" algn="ctr">
              <a:buNone/>
            </a:pPr>
            <a:endParaRPr lang="cs-CZ" sz="4000" dirty="0"/>
          </a:p>
          <a:p>
            <a:pPr marL="0" indent="0" algn="ctr">
              <a:buNone/>
            </a:pPr>
            <a:r>
              <a:rPr lang="cs-CZ" sz="4000" dirty="0" smtClean="0"/>
              <a:t>Děkuji </a:t>
            </a:r>
            <a:r>
              <a:rPr lang="cs-CZ" sz="4000" dirty="0"/>
              <a:t>za pozornost.</a:t>
            </a:r>
          </a:p>
          <a:p>
            <a:pPr marL="0" indent="0" algn="ctr">
              <a:buNone/>
            </a:pPr>
            <a:endParaRPr lang="cs-CZ" sz="4000" dirty="0"/>
          </a:p>
          <a:p>
            <a:pPr marL="0" indent="0" algn="ctr">
              <a:buNone/>
            </a:pPr>
            <a:r>
              <a:rPr lang="cs-CZ" sz="2400" dirty="0">
                <a:solidFill>
                  <a:schemeClr val="accent2">
                    <a:lumMod val="50000"/>
                  </a:schemeClr>
                </a:solidFill>
                <a:hlinkClick r:id="rId3"/>
              </a:rPr>
              <a:t>anna.hofschneiderova@mpsv.cz</a:t>
            </a:r>
            <a:r>
              <a:rPr lang="cs-CZ" sz="2400" dirty="0">
                <a:solidFill>
                  <a:schemeClr val="accent2">
                    <a:lumMod val="50000"/>
                  </a:schemeClr>
                </a:solidFill>
              </a:rPr>
              <a:t> </a:t>
            </a:r>
          </a:p>
          <a:p>
            <a:pPr marL="0" indent="0">
              <a:buNone/>
            </a:pPr>
            <a:endParaRPr lang="cs-CZ" sz="2400" dirty="0"/>
          </a:p>
          <a:p>
            <a:pPr marL="0" indent="0">
              <a:buNone/>
            </a:pPr>
            <a:endParaRPr lang="cs-CZ" sz="2400" dirty="0"/>
          </a:p>
          <a:p>
            <a:pPr marL="0" indent="0">
              <a:spcAft>
                <a:spcPts val="600"/>
              </a:spcAft>
              <a:buNone/>
              <a:defRPr/>
            </a:pPr>
            <a:endParaRPr lang="cs-CZ" sz="2400" u="sng" dirty="0" smtClean="0"/>
          </a:p>
        </p:txBody>
      </p:sp>
      <p:pic>
        <p:nvPicPr>
          <p:cNvPr id="41987" name="Picture 14" descr="pruh"/>
          <p:cNvPicPr>
            <a:picLocks noChangeAspect="1" noChangeArrowheads="1"/>
          </p:cNvPicPr>
          <p:nvPr/>
        </p:nvPicPr>
        <p:blipFill>
          <a:blip r:embed="rId4"/>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51512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Co mají oba Obecné komentáře společné</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1052736"/>
            <a:ext cx="7921625" cy="5616624"/>
          </a:xfrm>
        </p:spPr>
        <p:txBody>
          <a:bodyPr>
            <a:normAutofit/>
          </a:bodyPr>
          <a:lstStyle/>
          <a:p>
            <a:r>
              <a:rPr lang="cs-CZ" sz="2000" dirty="0"/>
              <a:t>Oba Obecné komentáře vycházejí z přístupu založeného na právech jako z jediného možného přístupu k naplňování práv člověka ve zranitelné situaci</a:t>
            </a:r>
          </a:p>
          <a:p>
            <a:pPr lvl="1"/>
            <a:r>
              <a:rPr lang="cs-CZ" sz="2000" dirty="0"/>
              <a:t>Autonomie člověka (bez ohledu na věk, zdravotní postižení)</a:t>
            </a:r>
          </a:p>
          <a:p>
            <a:pPr lvl="1"/>
            <a:r>
              <a:rPr lang="cs-CZ" sz="2000" dirty="0"/>
              <a:t>Zákaz diskriminace</a:t>
            </a:r>
          </a:p>
          <a:p>
            <a:pPr lvl="1"/>
            <a:r>
              <a:rPr lang="cs-CZ" sz="2000" dirty="0"/>
              <a:t>Práva musí zůstat právy </a:t>
            </a:r>
          </a:p>
          <a:p>
            <a:pPr lvl="1"/>
            <a:r>
              <a:rPr lang="cs-CZ" sz="2000" dirty="0"/>
              <a:t>Donucující intervence nefungují (odmítnutí represivního přístupu)</a:t>
            </a:r>
          </a:p>
          <a:p>
            <a:pPr lvl="1"/>
            <a:endParaRPr lang="cs-CZ" sz="2000" dirty="0"/>
          </a:p>
          <a:p>
            <a:pPr lvl="1"/>
            <a:r>
              <a:rPr lang="cs-CZ" sz="2000" dirty="0"/>
              <a:t>Naplnění práv klade nároky na toho, komu z těchto práv vyplývají závazky (stát, veřejná moc), nikoli na toho, komu tato práva náleží </a:t>
            </a:r>
          </a:p>
          <a:p>
            <a:r>
              <a:rPr lang="cs-CZ" sz="2200" dirty="0"/>
              <a:t>Akcentace role sociálních pracovníků pro naplňování práv a práce s životní situací klientů ve zranitelné situaci</a:t>
            </a:r>
          </a:p>
          <a:p>
            <a:pPr marL="457200" lvl="1" indent="0" algn="just">
              <a:spcAft>
                <a:spcPts val="600"/>
              </a:spcAft>
              <a:buNone/>
              <a:defRPr/>
            </a:pPr>
            <a:endParaRPr lang="cs-CZ" sz="12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
        <p:nvSpPr>
          <p:cNvPr id="2" name="Šipka dolů 1"/>
          <p:cNvSpPr/>
          <p:nvPr/>
        </p:nvSpPr>
        <p:spPr>
          <a:xfrm>
            <a:off x="4211960" y="3476673"/>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7186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Obecný komentář Výboru OSN pro práva dítěte č. 21</a:t>
            </a:r>
          </a:p>
        </p:txBody>
      </p:sp>
      <p:sp>
        <p:nvSpPr>
          <p:cNvPr id="62467" name="Zástupný symbol pro obsah 2"/>
          <p:cNvSpPr>
            <a:spLocks noGrp="1"/>
          </p:cNvSpPr>
          <p:nvPr>
            <p:ph idx="4294967295"/>
          </p:nvPr>
        </p:nvSpPr>
        <p:spPr>
          <a:xfrm>
            <a:off x="827584" y="1052736"/>
            <a:ext cx="7921625" cy="5616624"/>
          </a:xfrm>
        </p:spPr>
        <p:txBody>
          <a:bodyPr>
            <a:normAutofit/>
          </a:bodyPr>
          <a:lstStyle/>
          <a:p>
            <a:r>
              <a:rPr lang="cs-CZ" sz="2600" dirty="0"/>
              <a:t>Definuje přístup založený na právech dítěte a jednoznačně odmítá opatrovnický přístup a represivní přístup</a:t>
            </a:r>
          </a:p>
          <a:p>
            <a:r>
              <a:rPr lang="cs-CZ" sz="2600" dirty="0"/>
              <a:t>Odmítá, že by jakékoli opatření zbavující dítě jeho osobní </a:t>
            </a:r>
            <a:r>
              <a:rPr lang="cs-CZ" sz="2400" dirty="0"/>
              <a:t>svobody</a:t>
            </a:r>
            <a:r>
              <a:rPr lang="cs-CZ" sz="2600" dirty="0"/>
              <a:t> mohlo být opatřením na ochranu dítěte</a:t>
            </a:r>
          </a:p>
          <a:p>
            <a:r>
              <a:rPr lang="cs-CZ" sz="2600" dirty="0"/>
              <a:t>Dává nový rozměr tomu, jak uvažovat o tom, co je to náhradní péče, a jakými formami může být tato péče zajištěna</a:t>
            </a:r>
          </a:p>
          <a:p>
            <a:r>
              <a:rPr lang="cs-CZ" sz="2600" dirty="0"/>
              <a:t>Dává nový rozměr tomu, jak uvažovat o naplnění práva dítěte na vzdělání</a:t>
            </a:r>
          </a:p>
          <a:p>
            <a:r>
              <a:rPr lang="cs-CZ" sz="2600" dirty="0"/>
              <a:t>Klade důraz na autonomii dítěte a odmítá donucovací opatření</a:t>
            </a:r>
          </a:p>
          <a:p>
            <a:pPr marL="457200" lvl="1" indent="0" algn="just">
              <a:spcAft>
                <a:spcPts val="600"/>
              </a:spcAft>
              <a:buNone/>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854813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Přístup založený na právech dítěte</a:t>
            </a:r>
          </a:p>
        </p:txBody>
      </p:sp>
      <p:sp>
        <p:nvSpPr>
          <p:cNvPr id="62467" name="Zástupný symbol pro obsah 2"/>
          <p:cNvSpPr>
            <a:spLocks noGrp="1"/>
          </p:cNvSpPr>
          <p:nvPr>
            <p:ph idx="4294967295"/>
          </p:nvPr>
        </p:nvSpPr>
        <p:spPr>
          <a:xfrm>
            <a:off x="827584" y="1052736"/>
            <a:ext cx="7921625" cy="5616624"/>
          </a:xfrm>
        </p:spPr>
        <p:txBody>
          <a:bodyPr>
            <a:normAutofit/>
          </a:bodyPr>
          <a:lstStyle/>
          <a:p>
            <a:pPr algn="just">
              <a:spcAft>
                <a:spcPts val="600"/>
              </a:spcAft>
              <a:defRPr/>
            </a:pPr>
            <a:r>
              <a:rPr lang="cs-CZ" sz="2000" dirty="0"/>
              <a:t>Odst. 5: </a:t>
            </a:r>
            <a:r>
              <a:rPr lang="cs-CZ" sz="2000" i="1" dirty="0"/>
              <a:t>K dětem ulice existují rozdílné přístupy, často v kombinaci. Zahrnují přístup založený na právech dítěte, opatrovnický [</a:t>
            </a:r>
            <a:r>
              <a:rPr lang="cs-CZ" sz="2000" i="1" dirty="0" err="1"/>
              <a:t>welfare</a:t>
            </a:r>
            <a:r>
              <a:rPr lang="cs-CZ" sz="2000" i="1" dirty="0"/>
              <a:t>] přístup, zahrnujíc “záchranu” dětí, které jsou vnímány jako objekt nebo oběť ulice a v němž jsou rozhodnutí činěna pro dítě bez vážného zohlednění jeho nebo jejích názorů; a represivní přístup, v němž je dítě vnímáno jako delikvent. </a:t>
            </a:r>
            <a:r>
              <a:rPr lang="cs-CZ" sz="2000" b="1" i="1" u="sng" dirty="0"/>
              <a:t>Opatrovnický a represivní přístup nevnímají dítě jako nositele práv a vyúsťují v nucené přemístění dětí z ulice, které dále porušuje jejich práva</a:t>
            </a:r>
            <a:r>
              <a:rPr lang="cs-CZ" sz="2000" i="1" dirty="0"/>
              <a:t>. Tvrdit, že opatrovnický a represivní přístup jsou v nejlepším zájmu dítěte neznamená, že jsou založeny na právech. Při aplikaci Úmluvy je stěžejní používat přístup založený na právech dítěte. Viz Obecný komentář č. 13 (2011) o právu dítěte na svobodu před všemi formami násilí, odst. 59, a č. 14 (2013) o právu dítěte na zohlednění jeho nejlepšího zájmu jako předního hlediska. </a:t>
            </a:r>
          </a:p>
          <a:p>
            <a:pPr marL="0" indent="0" algn="just">
              <a:spcAft>
                <a:spcPts val="600"/>
              </a:spcAft>
              <a:buNone/>
              <a:defRPr/>
            </a:pPr>
            <a:endParaRPr lang="cs-CZ" sz="1200" dirty="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4159036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Přístup založený na právech dítěte</a:t>
            </a:r>
          </a:p>
        </p:txBody>
      </p:sp>
      <p:sp>
        <p:nvSpPr>
          <p:cNvPr id="62467" name="Zástupný symbol pro obsah 2"/>
          <p:cNvSpPr>
            <a:spLocks noGrp="1"/>
          </p:cNvSpPr>
          <p:nvPr>
            <p:ph idx="4294967295"/>
          </p:nvPr>
        </p:nvSpPr>
        <p:spPr>
          <a:xfrm>
            <a:off x="827584" y="1052736"/>
            <a:ext cx="7921625" cy="5616624"/>
          </a:xfrm>
        </p:spPr>
        <p:txBody>
          <a:bodyPr>
            <a:normAutofit/>
          </a:bodyPr>
          <a:lstStyle/>
          <a:p>
            <a:pPr>
              <a:spcAft>
                <a:spcPts val="600"/>
              </a:spcAft>
              <a:defRPr/>
            </a:pPr>
            <a:r>
              <a:rPr lang="cs-CZ" sz="2800" dirty="0"/>
              <a:t>Odst. 10: </a:t>
            </a:r>
            <a:r>
              <a:rPr lang="cs-CZ" sz="2800" i="1" dirty="0"/>
              <a:t>V přístupu založeném na právech dítěte je proces realizace práv dítěte stejně důležitý, jako výsledek. Přístup založený na právech dítěte zajištuje respekt k důstojnosti, životu, přežití, pohodě [</a:t>
            </a:r>
            <a:r>
              <a:rPr lang="cs-CZ" sz="2800" i="1" dirty="0" err="1"/>
              <a:t>well-being</a:t>
            </a:r>
            <a:r>
              <a:rPr lang="cs-CZ" sz="2800" i="1" dirty="0"/>
              <a:t>], zdraví, rozvoji, participaci a zákazu diskriminace dítěte jak nositele práv. </a:t>
            </a:r>
          </a:p>
          <a:p>
            <a:pPr marL="0" indent="0">
              <a:spcAft>
                <a:spcPts val="600"/>
              </a:spcAft>
              <a:buNone/>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4159036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Přístup založený na právech dítěte</a:t>
            </a:r>
            <a:endParaRPr lang="cs-CZ" sz="2800" b="1" u="sng" dirty="0" smtClean="0">
              <a:solidFill>
                <a:srgbClr val="362BC5"/>
              </a:solidFill>
            </a:endParaRPr>
          </a:p>
        </p:txBody>
      </p:sp>
      <p:sp>
        <p:nvSpPr>
          <p:cNvPr id="62467" name="Zástupný symbol pro obsah 2"/>
          <p:cNvSpPr>
            <a:spLocks noGrp="1"/>
          </p:cNvSpPr>
          <p:nvPr>
            <p:ph idx="4294967295"/>
          </p:nvPr>
        </p:nvSpPr>
        <p:spPr>
          <a:xfrm>
            <a:off x="827584" y="1052736"/>
            <a:ext cx="7921625" cy="5805264"/>
          </a:xfrm>
        </p:spPr>
        <p:txBody>
          <a:bodyPr>
            <a:normAutofit/>
          </a:bodyPr>
          <a:lstStyle/>
          <a:p>
            <a:r>
              <a:rPr lang="cs-CZ" sz="2000" dirty="0"/>
              <a:t>Odst. 12: </a:t>
            </a:r>
            <a:r>
              <a:rPr lang="cs-CZ" sz="2000" i="1" dirty="0"/>
              <a:t>Výbor má za to, že strategie a iniciativy, které si osvojí přístup založený na právech dítěte, naplňují hlavní kritéria dobré praxe, a to bez ohledu na úroveň či kontext. Děti ulice jsou často nedůvěřivé k tomu nechat dospělé intervenovat do svých životů. Zneužívající zacházení ze strany dospělých ve společnosti, které se jim dostalo, je přivedlo k tomu, že nejsou ochotny vzdát se své těžko získané, byť omezené, autonomie. </a:t>
            </a:r>
            <a:r>
              <a:rPr lang="cs-CZ" sz="2000" b="1" i="1" u="sng" dirty="0"/>
              <a:t>Tento přístup plně respektuje jejich autonomii a podporuje je v nacházení alternativ k tomu být závislý na ulici</a:t>
            </a:r>
            <a:r>
              <a:rPr lang="cs-CZ" sz="2000" i="1" dirty="0">
                <a:effectLst>
                  <a:outerShdw blurRad="38100" dist="38100" dir="2700000" algn="tl">
                    <a:srgbClr val="000000">
                      <a:alpha val="43137"/>
                    </a:srgbClr>
                  </a:outerShdw>
                </a:effectLst>
              </a:rPr>
              <a:t>. </a:t>
            </a:r>
            <a:r>
              <a:rPr lang="cs-CZ" sz="2000" i="1" dirty="0"/>
              <a:t>Podporuje jejich odolnost a schopnosti, zvyšuje jejich zapojení do rozhodování a </a:t>
            </a:r>
            <a:r>
              <a:rPr lang="cs-CZ" sz="2000" i="1" dirty="0" err="1"/>
              <a:t>zeschopňuje</a:t>
            </a:r>
            <a:r>
              <a:rPr lang="cs-CZ" sz="2000" i="1" dirty="0"/>
              <a:t> je jako socioekonomické, politické a kulturní aktéry. Staví na jejich existujících silných stránkách a pozitivním přispění ke svému vlastnímu přežití a rozvoji, stejně jako přežití a rozvoji svých vrstevníků, rodin a komunit. Uplatňování tohoto přístupu je nejen morálním a právním imperativem, avšak rovněž </a:t>
            </a:r>
            <a:r>
              <a:rPr lang="cs-CZ" sz="2000" b="1" i="1" u="sng" dirty="0"/>
              <a:t>nejudržitelnějším přístupem pro nalezení a implementaci dlouhodobých řešení</a:t>
            </a:r>
            <a:r>
              <a:rPr lang="cs-CZ" sz="2000" i="1" dirty="0"/>
              <a:t> s dětmi ulice. </a:t>
            </a:r>
          </a:p>
          <a:p>
            <a:r>
              <a:rPr lang="cs-CZ" sz="2000" dirty="0"/>
              <a:t>Odst. 13: </a:t>
            </a:r>
            <a:r>
              <a:rPr lang="cs-CZ" sz="2000" i="1" dirty="0"/>
              <a:t>(…) </a:t>
            </a:r>
            <a:r>
              <a:rPr lang="cs-CZ" sz="2000" b="1" i="1" u="sng" dirty="0"/>
              <a:t>Jako odborníci na své vlastní životy </a:t>
            </a:r>
            <a:r>
              <a:rPr lang="cs-CZ" sz="2000" i="1" dirty="0"/>
              <a:t>(…)</a:t>
            </a:r>
          </a:p>
          <a:p>
            <a:pPr lvl="1" algn="just">
              <a:spcAft>
                <a:spcPts val="600"/>
              </a:spcAft>
              <a:buFontTx/>
              <a:buChar char="-"/>
              <a:defRPr/>
            </a:pPr>
            <a:endParaRPr lang="cs-CZ" sz="2000" b="1"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368373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Odmítnutí zbavení osobní svobody dítěte jako opatření za účelem zajištění ochrany dítěte</a:t>
            </a:r>
          </a:p>
        </p:txBody>
      </p:sp>
      <p:sp>
        <p:nvSpPr>
          <p:cNvPr id="62467" name="Zástupný symbol pro obsah 2"/>
          <p:cNvSpPr>
            <a:spLocks noGrp="1"/>
          </p:cNvSpPr>
          <p:nvPr>
            <p:ph idx="4294967295"/>
          </p:nvPr>
        </p:nvSpPr>
        <p:spPr>
          <a:xfrm>
            <a:off x="827584" y="1052736"/>
            <a:ext cx="7921625" cy="5805264"/>
          </a:xfrm>
        </p:spPr>
        <p:txBody>
          <a:bodyPr>
            <a:normAutofit/>
          </a:bodyPr>
          <a:lstStyle/>
          <a:p>
            <a:r>
              <a:rPr lang="cs-CZ" sz="2400" dirty="0"/>
              <a:t>Zbavení osobní svobody nemůže být nikdy přijímáno za účelem „ochrany dítěte“; opatření náhradní péče (čl. 20 Úmluvy o právech dítěte) nesmí vyústit ve zbavení osobní svobody</a:t>
            </a:r>
          </a:p>
          <a:p>
            <a:pPr lvl="1"/>
            <a:r>
              <a:rPr lang="cs-CZ" sz="2400" dirty="0"/>
              <a:t>Odst. 44: </a:t>
            </a:r>
            <a:r>
              <a:rPr lang="cs-CZ" sz="2400" i="1" dirty="0"/>
              <a:t>„(…) Zbavení osobní svobody, např. v zajišťovacích celách nebo uzavřených centrech, není nikdy formou ochrany.“</a:t>
            </a:r>
          </a:p>
          <a:p>
            <a:pPr marL="0" indent="0">
              <a:buNone/>
            </a:pPr>
            <a:endParaRPr lang="cs-CZ" sz="2600" i="1" dirty="0"/>
          </a:p>
          <a:p>
            <a:pPr marL="0" indent="0" algn="just">
              <a:spcAft>
                <a:spcPts val="600"/>
              </a:spcAft>
              <a:buNone/>
              <a:defRPr/>
            </a:pPr>
            <a:endParaRPr lang="cs-CZ" sz="2000" dirty="0" smtClean="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4030063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idx="4294967295"/>
          </p:nvPr>
        </p:nvSpPr>
        <p:spPr>
          <a:xfrm>
            <a:off x="685800" y="332656"/>
            <a:ext cx="8136904" cy="576064"/>
          </a:xfrm>
        </p:spPr>
        <p:txBody>
          <a:bodyPr>
            <a:noAutofit/>
          </a:bodyPr>
          <a:lstStyle/>
          <a:p>
            <a:r>
              <a:rPr lang="cs-CZ" sz="2800" b="1" dirty="0" smtClean="0">
                <a:solidFill>
                  <a:srgbClr val="362BC5"/>
                </a:solidFill>
              </a:rPr>
              <a:t>Nový rozměr náhradní péče</a:t>
            </a:r>
          </a:p>
        </p:txBody>
      </p:sp>
      <p:sp>
        <p:nvSpPr>
          <p:cNvPr id="62467" name="Zástupný symbol pro obsah 2"/>
          <p:cNvSpPr>
            <a:spLocks noGrp="1"/>
          </p:cNvSpPr>
          <p:nvPr>
            <p:ph idx="4294967295"/>
          </p:nvPr>
        </p:nvSpPr>
        <p:spPr>
          <a:xfrm>
            <a:off x="827584" y="1052736"/>
            <a:ext cx="7921625" cy="5805264"/>
          </a:xfrm>
        </p:spPr>
        <p:txBody>
          <a:bodyPr>
            <a:normAutofit/>
          </a:bodyPr>
          <a:lstStyle/>
          <a:p>
            <a:pPr algn="just">
              <a:spcAft>
                <a:spcPts val="600"/>
              </a:spcAft>
              <a:defRPr/>
            </a:pPr>
            <a:r>
              <a:rPr lang="cs-CZ" sz="2000" dirty="0"/>
              <a:t>Formou náhradní péče (čl. 20 Úmluvy o právech dítěte) může být i terénní sociální práce, drop-in centra či komunitní centra: </a:t>
            </a:r>
            <a:endParaRPr lang="cs-CZ" sz="2000" dirty="0" smtClean="0"/>
          </a:p>
          <a:p>
            <a:pPr lvl="1" algn="just">
              <a:spcAft>
                <a:spcPts val="600"/>
              </a:spcAft>
              <a:defRPr/>
            </a:pPr>
            <a:r>
              <a:rPr lang="cs-CZ" sz="2000" dirty="0" smtClean="0"/>
              <a:t>odst</a:t>
            </a:r>
            <a:r>
              <a:rPr lang="cs-CZ" sz="2000" dirty="0"/>
              <a:t>. 44: </a:t>
            </a:r>
            <a:r>
              <a:rPr lang="cs-CZ" sz="2000" i="1" dirty="0"/>
              <a:t>„(…) Typy péče zahrnují: praktickou a mravní podporu dětí ulice prostřednictvím důvěryhodného dospělého </a:t>
            </a:r>
            <a:r>
              <a:rPr lang="cs-CZ" sz="2000" i="1" dirty="0" err="1"/>
              <a:t>streetworkera</a:t>
            </a:r>
            <a:r>
              <a:rPr lang="cs-CZ" sz="2000" i="1" dirty="0"/>
              <a:t> nebo prostřednictvím vrstevnické podpory, bez vyžadování či nucení dětí vzdát se svých vazeb na ulici a/nebo se přestěhovat do náhradního ubytování; drop-in center a komunitních/sociálních center; denních center; dočasná pobytová péče ve skupinových domovech; pěstounská péče; opětovné sloučení rodiny; a nezávislé bydlení nebo možnosti dlouhodobé péče, včetně, nikoli však výlučně, osvojení. (…)“</a:t>
            </a:r>
          </a:p>
          <a:p>
            <a:pPr marL="0" indent="0" algn="just">
              <a:spcAft>
                <a:spcPts val="600"/>
              </a:spcAft>
              <a:buNone/>
              <a:defRPr/>
            </a:pPr>
            <a:endParaRPr lang="cs-CZ" sz="2000" dirty="0"/>
          </a:p>
        </p:txBody>
      </p:sp>
      <p:pic>
        <p:nvPicPr>
          <p:cNvPr id="41987" name="Picture 1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1342265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1699</Words>
  <Application>Microsoft Office PowerPoint</Application>
  <PresentationFormat>Předvádění na obrazovce (4:3)</PresentationFormat>
  <Paragraphs>127</Paragraphs>
  <Slides>26</Slides>
  <Notes>25</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systému Office</vt:lpstr>
      <vt:lpstr>Prezentace aplikace PowerPoint</vt:lpstr>
      <vt:lpstr>O jaké Obecné komentáře se jedná</vt:lpstr>
      <vt:lpstr>Co mají oba Obecné komentáře společné</vt:lpstr>
      <vt:lpstr>Obecný komentář Výboru OSN pro práva dítěte č. 21</vt:lpstr>
      <vt:lpstr>Přístup založený na právech dítěte</vt:lpstr>
      <vt:lpstr>Přístup založený na právech dítěte</vt:lpstr>
      <vt:lpstr>Přístup založený na právech dítěte</vt:lpstr>
      <vt:lpstr>Odmítnutí zbavení osobní svobody dítěte jako opatření za účelem zajištění ochrany dítěte</vt:lpstr>
      <vt:lpstr>Nový rozměr náhradní péče</vt:lpstr>
      <vt:lpstr>Nový rozměr naplnění práva na vzdělání</vt:lpstr>
      <vt:lpstr>Odmítnutí donucujících intervencí</vt:lpstr>
      <vt:lpstr>Odmítnutí donucujících intervencí</vt:lpstr>
      <vt:lpstr>Odmítnutí donucujících intervencí</vt:lpstr>
      <vt:lpstr>Obecný komentář Výboru OSN pro práva osob se zdravotním postižením č. 5 – právo žít nezávisle a být začleněný do komunity</vt:lpstr>
      <vt:lpstr>Nezávislé životní uspořádání</vt:lpstr>
      <vt:lpstr>Nezávislý život</vt:lpstr>
      <vt:lpstr>Instituce…</vt:lpstr>
      <vt:lpstr>Propojení práva žít nezávisle se svéprávností</vt:lpstr>
      <vt:lpstr>Zapovězení rozvoje institucí a retrogresivních opatření</vt:lpstr>
      <vt:lpstr>Důraz na rovnost všech lidí se zdravotním postižením (bez ohledu na zdravotní postižení)</vt:lpstr>
      <vt:lpstr>Důraz na rovnost všech lidí všech lidí v právech (bez ohledu na míru podpory)</vt:lpstr>
      <vt:lpstr>Jasné vyzdvižení závazků okamžité povahy</vt:lpstr>
      <vt:lpstr>Odmítnutí donucujících opatření</vt:lpstr>
      <vt:lpstr>Odmítnutí donucujících opatření</vt:lpstr>
      <vt:lpstr>Na závěr…</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Mgr. Anna Hofschneiderová</dc:creator>
  <cp:lastModifiedBy>Kalenská Petra</cp:lastModifiedBy>
  <cp:revision>31</cp:revision>
  <dcterms:created xsi:type="dcterms:W3CDTF">2017-01-23T05:50:20Z</dcterms:created>
  <dcterms:modified xsi:type="dcterms:W3CDTF">2017-09-27T14:24:24Z</dcterms:modified>
</cp:coreProperties>
</file>