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21"/>
  </p:notesMasterIdLst>
  <p:handoutMasterIdLst>
    <p:handoutMasterId r:id="rId22"/>
  </p:handoutMasterIdLst>
  <p:sldIdLst>
    <p:sldId id="259" r:id="rId5"/>
    <p:sldId id="271" r:id="rId6"/>
    <p:sldId id="285" r:id="rId7"/>
    <p:sldId id="287" r:id="rId8"/>
    <p:sldId id="29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84" r:id="rId19"/>
    <p:sldId id="277" r:id="rId20"/>
  </p:sldIdLst>
  <p:sldSz cx="9144000" cy="5143500" type="screen16x9"/>
  <p:notesSz cx="6797675" cy="9926638"/>
  <p:defaultTextStyle>
    <a:defPPr>
      <a:defRPr lang="cs-C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3127" userDrawn="1">
          <p15:clr>
            <a:srgbClr val="A4A3A4"/>
          </p15:clr>
        </p15:guide>
        <p15:guide id="2" pos="2141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82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047" autoAdjust="0"/>
    <p:restoredTop sz="94681" autoAdjust="0"/>
  </p:normalViewPr>
  <p:slideViewPr>
    <p:cSldViewPr>
      <p:cViewPr varScale="1">
        <p:scale>
          <a:sx n="111" d="100"/>
          <a:sy n="111" d="100"/>
        </p:scale>
        <p:origin x="-96" y="-528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8" d="100"/>
          <a:sy n="78" d="100"/>
        </p:scale>
        <p:origin x="3966" y="102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tableStyles" Target="tableStyles.xml"/><Relationship Id="rId3" Type="http://schemas.openxmlformats.org/officeDocument/2006/relationships/customXml" Target="../customXml/item3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6189" cy="496332"/>
          </a:xfrm>
          <a:prstGeom prst="rect">
            <a:avLst/>
          </a:prstGeom>
        </p:spPr>
        <p:txBody>
          <a:bodyPr vert="horz" lIns="91568" tIns="45784" rIns="91568" bIns="45784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49899" y="0"/>
            <a:ext cx="2946189" cy="496332"/>
          </a:xfrm>
          <a:prstGeom prst="rect">
            <a:avLst/>
          </a:prstGeom>
        </p:spPr>
        <p:txBody>
          <a:bodyPr vert="horz" lIns="91568" tIns="45784" rIns="91568" bIns="45784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AD75984E-EF5B-4780-9037-E9EC107F5059}" type="datetimeFigureOut">
              <a:rPr lang="cs-CZ"/>
              <a:pPr>
                <a:defRPr/>
              </a:pPr>
              <a:t>13.9.2017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1" y="9428716"/>
            <a:ext cx="2946189" cy="496332"/>
          </a:xfrm>
          <a:prstGeom prst="rect">
            <a:avLst/>
          </a:prstGeom>
        </p:spPr>
        <p:txBody>
          <a:bodyPr vert="horz" lIns="91568" tIns="45784" rIns="91568" bIns="45784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49899" y="9428716"/>
            <a:ext cx="2946189" cy="496332"/>
          </a:xfrm>
          <a:prstGeom prst="rect">
            <a:avLst/>
          </a:prstGeom>
        </p:spPr>
        <p:txBody>
          <a:bodyPr vert="horz" lIns="91568" tIns="45784" rIns="91568" bIns="45784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6E2E4E40-DE71-40C9-A01E-A99CA4FD9266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1892103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media/image3.jpe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6189" cy="496332"/>
          </a:xfrm>
          <a:prstGeom prst="rect">
            <a:avLst/>
          </a:prstGeom>
        </p:spPr>
        <p:txBody>
          <a:bodyPr vert="horz" lIns="91568" tIns="45784" rIns="91568" bIns="45784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49899" y="0"/>
            <a:ext cx="2946189" cy="496332"/>
          </a:xfrm>
          <a:prstGeom prst="rect">
            <a:avLst/>
          </a:prstGeom>
        </p:spPr>
        <p:txBody>
          <a:bodyPr vert="horz" lIns="91568" tIns="45784" rIns="91568" bIns="45784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609DDC70-3670-476D-8D38-48BD441E0005}" type="datetimeFigureOut">
              <a:rPr lang="cs-CZ"/>
              <a:pPr>
                <a:defRPr/>
              </a:pPr>
              <a:t>13.9.2017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68" tIns="45784" rIns="91568" bIns="45784" rtlCol="0" anchor="ctr"/>
          <a:lstStyle/>
          <a:p>
            <a:pPr lvl="0"/>
            <a:endParaRPr lang="cs-CZ" noProof="0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568" tIns="45784" rIns="91568" bIns="45784" rtlCol="0"/>
          <a:lstStyle/>
          <a:p>
            <a:pPr lvl="0"/>
            <a:r>
              <a:rPr lang="cs-CZ" noProof="0" smtClean="0"/>
              <a:t>Kliknutím lze upravit styly předlohy textu.</a:t>
            </a:r>
          </a:p>
          <a:p>
            <a:pPr lvl="1"/>
            <a:r>
              <a:rPr lang="cs-CZ" noProof="0" smtClean="0"/>
              <a:t>Druhá úroveň</a:t>
            </a:r>
          </a:p>
          <a:p>
            <a:pPr lvl="2"/>
            <a:r>
              <a:rPr lang="cs-CZ" noProof="0" smtClean="0"/>
              <a:t>Třetí úroveň</a:t>
            </a:r>
          </a:p>
          <a:p>
            <a:pPr lvl="3"/>
            <a:r>
              <a:rPr lang="cs-CZ" noProof="0" smtClean="0"/>
              <a:t>Čtvrtá úroveň</a:t>
            </a:r>
          </a:p>
          <a:p>
            <a:pPr lvl="4"/>
            <a:r>
              <a:rPr lang="cs-CZ" noProof="0" smtClean="0"/>
              <a:t>Pátá úroveň</a:t>
            </a:r>
            <a:endParaRPr lang="cs-CZ" noProof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1" y="9428716"/>
            <a:ext cx="2946189" cy="496332"/>
          </a:xfrm>
          <a:prstGeom prst="rect">
            <a:avLst/>
          </a:prstGeom>
        </p:spPr>
        <p:txBody>
          <a:bodyPr vert="horz" lIns="91568" tIns="45784" rIns="91568" bIns="45784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49899" y="9428716"/>
            <a:ext cx="2946189" cy="496332"/>
          </a:xfrm>
          <a:prstGeom prst="rect">
            <a:avLst/>
          </a:prstGeom>
        </p:spPr>
        <p:txBody>
          <a:bodyPr vert="horz" lIns="91568" tIns="45784" rIns="91568" bIns="45784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E026F5E0-984B-49A1-86EF-98868E93C14A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8152233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Zástupný symbol pro obrázek snímku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3555" name="Zástupný symbol pro poznámky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cs-CZ" altLang="cs-CZ" smtClean="0"/>
          </a:p>
        </p:txBody>
      </p:sp>
      <p:sp>
        <p:nvSpPr>
          <p:cNvPr id="23556" name="Zástupný symbol pro číslo snímku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3990" indent="-286150">
              <a:defRPr>
                <a:solidFill>
                  <a:schemeClr val="tx1"/>
                </a:solidFill>
                <a:latin typeface="Arial" charset="0"/>
              </a:defRPr>
            </a:lvl2pPr>
            <a:lvl3pPr marL="1144600" indent="-228920">
              <a:defRPr>
                <a:solidFill>
                  <a:schemeClr val="tx1"/>
                </a:solidFill>
                <a:latin typeface="Arial" charset="0"/>
              </a:defRPr>
            </a:lvl3pPr>
            <a:lvl4pPr marL="1602440" indent="-228920">
              <a:defRPr>
                <a:solidFill>
                  <a:schemeClr val="tx1"/>
                </a:solidFill>
                <a:latin typeface="Arial" charset="0"/>
              </a:defRPr>
            </a:lvl4pPr>
            <a:lvl5pPr marL="2060280" indent="-228920">
              <a:defRPr>
                <a:solidFill>
                  <a:schemeClr val="tx1"/>
                </a:solidFill>
                <a:latin typeface="Arial" charset="0"/>
              </a:defRPr>
            </a:lvl5pPr>
            <a:lvl6pPr marL="2518120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596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3380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9164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643F00D6-463A-4A88-87F7-28B8F91EEA59}" type="slidenum">
              <a:rPr lang="cs-CZ" altLang="cs-CZ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lang="cs-CZ" altLang="cs-CZ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099250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Zástupný symbol pro obrázek snímku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6627" name="Zástupný symbol pro poznámky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cs-CZ" altLang="cs-CZ" smtClean="0"/>
          </a:p>
        </p:txBody>
      </p:sp>
      <p:sp>
        <p:nvSpPr>
          <p:cNvPr id="26628" name="Zástupný symbol pro číslo snímku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3990" indent="-286150">
              <a:defRPr>
                <a:solidFill>
                  <a:schemeClr val="tx1"/>
                </a:solidFill>
                <a:latin typeface="Arial" charset="0"/>
              </a:defRPr>
            </a:lvl2pPr>
            <a:lvl3pPr marL="1144600" indent="-228920">
              <a:defRPr>
                <a:solidFill>
                  <a:schemeClr val="tx1"/>
                </a:solidFill>
                <a:latin typeface="Arial" charset="0"/>
              </a:defRPr>
            </a:lvl3pPr>
            <a:lvl4pPr marL="1602440" indent="-228920">
              <a:defRPr>
                <a:solidFill>
                  <a:schemeClr val="tx1"/>
                </a:solidFill>
                <a:latin typeface="Arial" charset="0"/>
              </a:defRPr>
            </a:lvl4pPr>
            <a:lvl5pPr marL="2060280" indent="-228920">
              <a:defRPr>
                <a:solidFill>
                  <a:schemeClr val="tx1"/>
                </a:solidFill>
                <a:latin typeface="Arial" charset="0"/>
              </a:defRPr>
            </a:lvl5pPr>
            <a:lvl6pPr marL="2518120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596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3380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9164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721CEDBC-E7C2-4361-9F64-3C356CE9B968}" type="slidenum">
              <a:rPr lang="cs-CZ" altLang="cs-CZ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cs-CZ" altLang="cs-CZ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9623201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Zástupný symbol pro obrázek snímku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6627" name="Zástupný symbol pro poznámky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cs-CZ" altLang="cs-CZ" smtClean="0"/>
          </a:p>
        </p:txBody>
      </p:sp>
      <p:sp>
        <p:nvSpPr>
          <p:cNvPr id="26628" name="Zástupný symbol pro číslo snímku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3990" indent="-286150">
              <a:defRPr>
                <a:solidFill>
                  <a:schemeClr val="tx1"/>
                </a:solidFill>
                <a:latin typeface="Arial" charset="0"/>
              </a:defRPr>
            </a:lvl2pPr>
            <a:lvl3pPr marL="1144600" indent="-228920">
              <a:defRPr>
                <a:solidFill>
                  <a:schemeClr val="tx1"/>
                </a:solidFill>
                <a:latin typeface="Arial" charset="0"/>
              </a:defRPr>
            </a:lvl3pPr>
            <a:lvl4pPr marL="1602440" indent="-228920">
              <a:defRPr>
                <a:solidFill>
                  <a:schemeClr val="tx1"/>
                </a:solidFill>
                <a:latin typeface="Arial" charset="0"/>
              </a:defRPr>
            </a:lvl4pPr>
            <a:lvl5pPr marL="2060280" indent="-228920">
              <a:defRPr>
                <a:solidFill>
                  <a:schemeClr val="tx1"/>
                </a:solidFill>
                <a:latin typeface="Arial" charset="0"/>
              </a:defRPr>
            </a:lvl5pPr>
            <a:lvl6pPr marL="2518120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596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3380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9164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721CEDBC-E7C2-4361-9F64-3C356CE9B968}" type="slidenum">
              <a:rPr lang="cs-CZ" altLang="cs-CZ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15</a:t>
            </a:fld>
            <a:endParaRPr lang="cs-CZ" altLang="cs-CZ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454307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Zástupný symbol pro obrázek snímku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0963" name="Zástupný symbol pro poznámky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cs-CZ" altLang="cs-CZ" smtClean="0"/>
          </a:p>
        </p:txBody>
      </p:sp>
      <p:sp>
        <p:nvSpPr>
          <p:cNvPr id="40964" name="Zástupný symbol pro číslo snímku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3990" indent="-286150">
              <a:defRPr>
                <a:solidFill>
                  <a:schemeClr val="tx1"/>
                </a:solidFill>
                <a:latin typeface="Arial" charset="0"/>
              </a:defRPr>
            </a:lvl2pPr>
            <a:lvl3pPr marL="1144600" indent="-228920">
              <a:defRPr>
                <a:solidFill>
                  <a:schemeClr val="tx1"/>
                </a:solidFill>
                <a:latin typeface="Arial" charset="0"/>
              </a:defRPr>
            </a:lvl3pPr>
            <a:lvl4pPr marL="1602440" indent="-228920">
              <a:defRPr>
                <a:solidFill>
                  <a:schemeClr val="tx1"/>
                </a:solidFill>
                <a:latin typeface="Arial" charset="0"/>
              </a:defRPr>
            </a:lvl4pPr>
            <a:lvl5pPr marL="2060280" indent="-228920">
              <a:defRPr>
                <a:solidFill>
                  <a:schemeClr val="tx1"/>
                </a:solidFill>
                <a:latin typeface="Arial" charset="0"/>
              </a:defRPr>
            </a:lvl5pPr>
            <a:lvl6pPr marL="2518120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596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3380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91641" indent="-22892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1C2F6DA7-C5AA-4705-BE3A-852EE77D48DF}" type="slidenum">
              <a:rPr lang="cs-CZ" altLang="cs-CZ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16</a:t>
            </a:fld>
            <a:endParaRPr lang="cs-CZ" altLang="cs-CZ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414791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ázek 5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48656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24000" y="2952001"/>
            <a:ext cx="8786874" cy="834196"/>
          </a:xfrm>
          <a:prstGeom prst="rect">
            <a:avLst/>
          </a:prstGeom>
        </p:spPr>
        <p:txBody>
          <a:bodyPr lIns="0">
            <a:normAutofit/>
          </a:bodyPr>
          <a:lstStyle>
            <a:lvl1pPr>
              <a:defRPr sz="3200">
                <a:solidFill>
                  <a:srgbClr val="008273"/>
                </a:solidFill>
              </a:defRPr>
            </a:lvl1pPr>
          </a:lstStyle>
          <a:p>
            <a:r>
              <a:rPr lang="cs-CZ" smtClean="0"/>
              <a:t>Kliknutím lze upravit styl.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324000" y="3744000"/>
            <a:ext cx="5576664" cy="571504"/>
          </a:xfrm>
          <a:prstGeom prst="rect">
            <a:avLst/>
          </a:prstGeom>
        </p:spPr>
        <p:txBody>
          <a:bodyPr lIns="0" tIns="0" rIns="0" bIns="0">
            <a:normAutofit/>
          </a:bodyPr>
          <a:lstStyle>
            <a:lvl1pPr marL="0" indent="0" algn="l">
              <a:buNone/>
              <a:defRPr sz="1600" b="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cs-CZ"/>
              <a:t>Mgr. Ondřej Vala / 17. května, 2013. © Copyright Veřejný ochránce práv, 2013</a:t>
            </a:r>
          </a:p>
        </p:txBody>
      </p:sp>
    </p:spTree>
    <p:extLst>
      <p:ext uri="{BB962C8B-B14F-4D97-AF65-F5344CB8AC3E}">
        <p14:creationId xmlns:p14="http://schemas.microsoft.com/office/powerpoint/2010/main" val="21524861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Zástupný symbol pro nadpis 1"/>
          <p:cNvSpPr>
            <a:spLocks noGrp="1"/>
          </p:cNvSpPr>
          <p:nvPr>
            <p:ph type="title"/>
          </p:nvPr>
        </p:nvSpPr>
        <p:spPr>
          <a:xfrm>
            <a:off x="324000" y="1714500"/>
            <a:ext cx="8462842" cy="857250"/>
          </a:xfrm>
          <a:prstGeom prst="rect">
            <a:avLst/>
          </a:prstGeom>
        </p:spPr>
        <p:txBody>
          <a:bodyPr lIns="0" tIns="0" rIns="0" bIns="0" rtlCol="0">
            <a:normAutofit/>
          </a:bodyPr>
          <a:lstStyle>
            <a:lvl1pPr>
              <a:defRPr sz="4000">
                <a:solidFill>
                  <a:srgbClr val="008273"/>
                </a:solidFill>
              </a:defRPr>
            </a:lvl1pPr>
          </a:lstStyle>
          <a:p>
            <a:r>
              <a:rPr lang="cs-CZ" smtClean="0"/>
              <a:t>Kliknutím lze upravit styl.</a:t>
            </a:r>
            <a:endParaRPr lang="cs-CZ" dirty="0"/>
          </a:p>
        </p:txBody>
      </p:sp>
      <p:sp>
        <p:nvSpPr>
          <p:cNvPr id="3" name="Zástupný symbol pro zápatí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cs-CZ"/>
              <a:t>Mgr. Ondřej Vala / 17. května, 2013. © Copyright Veřejný ochránce práv, 2013</a:t>
            </a:r>
          </a:p>
        </p:txBody>
      </p:sp>
    </p:spTree>
    <p:extLst>
      <p:ext uri="{BB962C8B-B14F-4D97-AF65-F5344CB8AC3E}">
        <p14:creationId xmlns:p14="http://schemas.microsoft.com/office/powerpoint/2010/main" val="25491558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Kliknutím lze upravit styl.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11"/>
          </p:nvPr>
        </p:nvSpPr>
        <p:spPr>
          <a:xfrm>
            <a:off x="324000" y="2500324"/>
            <a:ext cx="8286780" cy="17859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zápatí 4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cs-CZ"/>
              <a:t>Mgr. Ondřej Vala / 17. května, 2013. © Copyright Veřejný ochránce práv, 2013</a:t>
            </a:r>
          </a:p>
        </p:txBody>
      </p:sp>
    </p:spTree>
    <p:extLst>
      <p:ext uri="{BB962C8B-B14F-4D97-AF65-F5344CB8AC3E}">
        <p14:creationId xmlns:p14="http://schemas.microsoft.com/office/powerpoint/2010/main" val="31217909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adpis text a obraz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P:\Ochrance\2013_0320_PPT_prezentace\sablona_PPT\pozadi\foto_ochrance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51388" y="1439863"/>
            <a:ext cx="4432300" cy="271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24000" y="1643056"/>
            <a:ext cx="3962248" cy="785818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11"/>
          </p:nvPr>
        </p:nvSpPr>
        <p:spPr>
          <a:xfrm>
            <a:off x="324000" y="2500313"/>
            <a:ext cx="3929062" cy="2000250"/>
          </a:xfrm>
        </p:spPr>
        <p:txBody>
          <a:bodyPr/>
          <a:lstStyle>
            <a:lvl2pPr marL="85725" indent="-85725">
              <a:buFontTx/>
              <a:buNone/>
              <a:defRPr sz="1600"/>
            </a:lvl2pPr>
            <a:lvl3pPr marL="85725" indent="-85725">
              <a:defRPr/>
            </a:lvl3pPr>
            <a:lvl4pPr marL="180975" indent="-95250">
              <a:defRPr/>
            </a:lvl4pPr>
            <a:lvl5pPr marL="266700" indent="-85725">
              <a:defRPr/>
            </a:lvl5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</p:txBody>
      </p:sp>
      <p:sp>
        <p:nvSpPr>
          <p:cNvPr id="6" name="Zástupný symbol pro zápatí 2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cs-CZ"/>
              <a:t>Mgr. Ondřej Vala / 17. května, 2013. © Copyright Veřejný ochránce práv, 2013</a:t>
            </a:r>
          </a:p>
        </p:txBody>
      </p:sp>
    </p:spTree>
    <p:extLst>
      <p:ext uri="{BB962C8B-B14F-4D97-AF65-F5344CB8AC3E}">
        <p14:creationId xmlns:p14="http://schemas.microsoft.com/office/powerpoint/2010/main" val="14320774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jpe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Obrázek 7"/>
          <p:cNvPicPr>
            <a:picLocks noChangeAspect="1"/>
          </p:cNvPicPr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48656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23850" y="4643438"/>
            <a:ext cx="3824288" cy="274637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800" dirty="0" smtClean="0">
                <a:solidFill>
                  <a:srgbClr val="008273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cs-CZ"/>
              <a:t>Mgr. Ondřej Vala / 17. května, 2013. © Copyright Veřejný ochránce práv, 2013</a:t>
            </a:r>
          </a:p>
        </p:txBody>
      </p:sp>
      <p:sp>
        <p:nvSpPr>
          <p:cNvPr id="1028" name="Zástupný symbol pro nadpis 10"/>
          <p:cNvSpPr>
            <a:spLocks noGrp="1"/>
          </p:cNvSpPr>
          <p:nvPr>
            <p:ph type="title"/>
          </p:nvPr>
        </p:nvSpPr>
        <p:spPr bwMode="auto">
          <a:xfrm>
            <a:off x="323850" y="1643063"/>
            <a:ext cx="8229600" cy="7858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cs-CZ" altLang="cs-CZ" smtClean="0"/>
              <a:t>Klepnutím lze upravit styl předlohy nadpisů.</a:t>
            </a:r>
          </a:p>
        </p:txBody>
      </p:sp>
      <p:sp>
        <p:nvSpPr>
          <p:cNvPr id="1029" name="Zástupný symbol pro text 13"/>
          <p:cNvSpPr>
            <a:spLocks noGrp="1"/>
          </p:cNvSpPr>
          <p:nvPr>
            <p:ph type="body" idx="1"/>
          </p:nvPr>
        </p:nvSpPr>
        <p:spPr bwMode="auto">
          <a:xfrm>
            <a:off x="323850" y="2428875"/>
            <a:ext cx="8229600" cy="1785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altLang="cs-CZ" smtClean="0"/>
              <a:t>Klepnutím lze upravit styly předlohy textu.</a:t>
            </a:r>
          </a:p>
          <a:p>
            <a:pPr lvl="1"/>
            <a:r>
              <a:rPr lang="cs-CZ" altLang="cs-CZ" smtClean="0"/>
              <a:t>Druhá úroveň</a:t>
            </a:r>
          </a:p>
          <a:p>
            <a:pPr lvl="2"/>
            <a:r>
              <a:rPr lang="cs-CZ" altLang="cs-CZ" smtClean="0"/>
              <a:t>Třetí úroveň</a:t>
            </a:r>
          </a:p>
          <a:p>
            <a:pPr lvl="3"/>
            <a:r>
              <a:rPr lang="cs-CZ" altLang="cs-CZ" smtClean="0"/>
              <a:t>Čtvrtá úroveň</a:t>
            </a:r>
          </a:p>
          <a:p>
            <a:pPr lvl="4"/>
            <a:r>
              <a:rPr lang="cs-CZ" altLang="cs-CZ" smtClean="0"/>
              <a:t>Pátá úroveň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  <p:sldLayoutId id="2147483655" r:id="rId2"/>
    <p:sldLayoutId id="2147483656" r:id="rId3"/>
    <p:sldLayoutId id="2147483658" r:id="rId4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fontAlgn="base">
        <a:spcBef>
          <a:spcPct val="0"/>
        </a:spcBef>
        <a:spcAft>
          <a:spcPct val="0"/>
        </a:spcAft>
        <a:defRPr sz="2800" b="1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charset="0"/>
        </a:defRPr>
      </a:lvl2pPr>
      <a:lvl3pPr algn="l" rtl="0" fontAlgn="base"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charset="0"/>
        </a:defRPr>
      </a:lvl3pPr>
      <a:lvl4pPr algn="l" rtl="0" fontAlgn="base"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charset="0"/>
        </a:defRPr>
      </a:lvl4pPr>
      <a:lvl5pPr algn="l" rtl="0" fontAlgn="base"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charset="0"/>
        </a:defRPr>
      </a:lvl9pPr>
    </p:titleStyle>
    <p:bodyStyle>
      <a:lvl1pPr marL="180975" indent="-180975" algn="l" rtl="0" fontAlgn="base">
        <a:spcBef>
          <a:spcPct val="20000"/>
        </a:spcBef>
        <a:spcAft>
          <a:spcPct val="0"/>
        </a:spcAft>
        <a:buFont typeface="Arial" charset="0"/>
        <a:buChar char="•"/>
        <a:defRPr b="1" kern="1200">
          <a:solidFill>
            <a:srgbClr val="008273"/>
          </a:solidFill>
          <a:latin typeface="+mn-lt"/>
          <a:ea typeface="+mn-ea"/>
          <a:cs typeface="+mn-cs"/>
        </a:defRPr>
      </a:lvl1pPr>
      <a:lvl2pPr marL="361950" indent="-180975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542925" indent="-180975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714375" indent="-17145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895350" indent="-180975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chrance.cz/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eti.ochrance.cz/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hyperlink" Target="mailto:deti@ochrance.cz" TargetMode="Externa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Nadpis 4"/>
          <p:cNvSpPr>
            <a:spLocks noGrp="1"/>
          </p:cNvSpPr>
          <p:nvPr>
            <p:ph type="ctrTitle"/>
          </p:nvPr>
        </p:nvSpPr>
        <p:spPr>
          <a:xfrm>
            <a:off x="250825" y="3003550"/>
            <a:ext cx="8786813" cy="1872456"/>
          </a:xfrm>
        </p:spPr>
        <p:txBody>
          <a:bodyPr>
            <a:normAutofit/>
          </a:bodyPr>
          <a:lstStyle/>
          <a:p>
            <a:pPr algn="ctr"/>
            <a:r>
              <a:rPr lang="cs-CZ" dirty="0"/>
              <a:t>Role veřejného ochránce </a:t>
            </a:r>
            <a:r>
              <a:rPr lang="cs-CZ" dirty="0" smtClean="0"/>
              <a:t>práv</a:t>
            </a:r>
            <a:br>
              <a:rPr lang="cs-CZ" dirty="0" smtClean="0"/>
            </a:br>
            <a:r>
              <a:rPr lang="cs-CZ" dirty="0" smtClean="0"/>
              <a:t>v</a:t>
            </a:r>
            <a:r>
              <a:rPr lang="cs-CZ" dirty="0"/>
              <a:t> ochraně práv dětí</a:t>
            </a:r>
            <a:br>
              <a:rPr lang="cs-CZ" dirty="0"/>
            </a:br>
            <a:r>
              <a:rPr lang="cs-CZ" altLang="cs-CZ" sz="1400" dirty="0" smtClean="0"/>
              <a:t/>
            </a:r>
            <a:br>
              <a:rPr lang="cs-CZ" altLang="cs-CZ" sz="1400" dirty="0" smtClean="0"/>
            </a:br>
            <a:r>
              <a:rPr lang="cs-CZ" altLang="cs-CZ" sz="1400" dirty="0" smtClean="0"/>
              <a:t>Mgr. Barbora Kubíková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7544" y="1635646"/>
            <a:ext cx="8229600" cy="432048"/>
          </a:xfrm>
        </p:spPr>
        <p:txBody>
          <a:bodyPr/>
          <a:lstStyle/>
          <a:p>
            <a:r>
              <a:rPr lang="cs-CZ" dirty="0" smtClean="0"/>
              <a:t>Zvláštní oprávnění ochránce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467544" y="2139702"/>
            <a:ext cx="8208440" cy="2664296"/>
          </a:xfrm>
        </p:spPr>
        <p:txBody>
          <a:bodyPr/>
          <a:lstStyle/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</a:rPr>
              <a:t>zjištění </a:t>
            </a:r>
            <a:r>
              <a:rPr lang="cs-CZ" b="0" dirty="0">
                <a:solidFill>
                  <a:schemeClr val="tx1"/>
                </a:solidFill>
              </a:rPr>
              <a:t>systémových nedostatků ve správní praxi nebo v právních </a:t>
            </a:r>
            <a:r>
              <a:rPr lang="cs-CZ" b="0" dirty="0" smtClean="0">
                <a:solidFill>
                  <a:schemeClr val="tx1"/>
                </a:solidFill>
              </a:rPr>
              <a:t>předpisech</a:t>
            </a:r>
            <a:endParaRPr lang="cs-CZ" b="0" dirty="0">
              <a:solidFill>
                <a:schemeClr val="tx1"/>
              </a:solidFill>
            </a:endParaRPr>
          </a:p>
          <a:p>
            <a:pPr lvl="0">
              <a:buFont typeface="Wingdings" panose="05000000000000000000" pitchFamily="2" charset="2"/>
              <a:buChar char="§"/>
            </a:pPr>
            <a:r>
              <a:rPr lang="cs-CZ" b="0" dirty="0">
                <a:solidFill>
                  <a:schemeClr val="tx1"/>
                </a:solidFill>
              </a:rPr>
              <a:t>doporučení vydat, změnit nebo zrušit právní či vnitřní předpis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cs-CZ" b="0" dirty="0">
                <a:solidFill>
                  <a:schemeClr val="tx1"/>
                </a:solidFill>
              </a:rPr>
              <a:t>návrh Ústavnímu soudu na zrušení podzákonného předpisu (jednotlivých ustanovení) – včetně obecně závazných vyhlášek obcí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cs-CZ" b="0" dirty="0">
                <a:solidFill>
                  <a:schemeClr val="tx1"/>
                </a:solidFill>
              </a:rPr>
              <a:t>vedlejší účastenství v řízení před Ústavním soudem v řízení o zrušení zákona (jednotlivých ustanovení)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cs-CZ" b="0" dirty="0">
                <a:solidFill>
                  <a:schemeClr val="tx1"/>
                </a:solidFill>
              </a:rPr>
              <a:t>správní žaloba k ochraně závažného veřejného zájmu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cs-CZ" b="0" dirty="0">
                <a:solidFill>
                  <a:schemeClr val="tx1"/>
                </a:solidFill>
              </a:rPr>
              <a:t>připomínkování návrhů právních předpisů</a:t>
            </a:r>
          </a:p>
          <a:p>
            <a:pPr>
              <a:buFont typeface="Wingdings" panose="05000000000000000000" pitchFamily="2" charset="2"/>
              <a:buChar char="§"/>
            </a:pPr>
            <a:endParaRPr lang="cs-CZ" b="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65329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7544" y="1635646"/>
            <a:ext cx="8229600" cy="432048"/>
          </a:xfrm>
        </p:spPr>
        <p:txBody>
          <a:bodyPr/>
          <a:lstStyle/>
          <a:p>
            <a:r>
              <a:rPr lang="cs-CZ" dirty="0" smtClean="0"/>
              <a:t>Zvláštní oprávnění ochránce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467544" y="2139702"/>
            <a:ext cx="8208440" cy="2664296"/>
          </a:xfrm>
        </p:spPr>
        <p:txBody>
          <a:bodyPr/>
          <a:lstStyle/>
          <a:p>
            <a:pPr marL="0" indent="0">
              <a:buNone/>
            </a:pPr>
            <a:r>
              <a:rPr lang="cs-CZ" b="0" dirty="0">
                <a:solidFill>
                  <a:schemeClr val="tx1"/>
                </a:solidFill>
                <a:effectLst>
                  <a:glow>
                    <a:srgbClr val="000000"/>
                  </a:glow>
                  <a:outerShdw sx="0" sy="0">
                    <a:srgbClr val="000000"/>
                  </a:outerShdw>
                  <a:reflection stA="0" endPos="0" fadeDir="0" sx="0" sy="0"/>
                </a:effectLst>
              </a:rPr>
              <a:t>l</a:t>
            </a:r>
            <a:r>
              <a:rPr lang="cs-CZ" b="0" dirty="0" smtClean="0">
                <a:solidFill>
                  <a:schemeClr val="tx1"/>
                </a:solidFill>
                <a:effectLst>
                  <a:glow>
                    <a:srgbClr val="000000"/>
                  </a:glow>
                  <a:outerShdw sx="0" sy="0">
                    <a:srgbClr val="000000"/>
                  </a:outerShdw>
                  <a:reflection stA="0" endPos="0" fadeDir="0" sx="0" sy="0"/>
                </a:effectLst>
              </a:rPr>
              <a:t>egislativní doporučení Poslanecké sněmovně ve výroční zprávě</a:t>
            </a:r>
          </a:p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  <a:effectLst>
                  <a:glow>
                    <a:srgbClr val="000000"/>
                  </a:glow>
                  <a:outerShdw sx="0" sy="0">
                    <a:srgbClr val="000000"/>
                  </a:outerShdw>
                  <a:reflection stA="0" endPos="0" fadeDir="0" sx="0" sy="0"/>
                </a:effectLst>
              </a:rPr>
              <a:t>2016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b="0" dirty="0" smtClean="0">
                <a:solidFill>
                  <a:schemeClr val="tx1"/>
                </a:solidFill>
                <a:effectLst>
                  <a:glow>
                    <a:srgbClr val="000000"/>
                  </a:glow>
                  <a:outerShdw sx="0" sy="0">
                    <a:srgbClr val="000000"/>
                  </a:outerShdw>
                  <a:reflection stA="0" endPos="0" fadeDir="0" sx="0" sy="0"/>
                </a:effectLst>
              </a:rPr>
              <a:t>umožnit </a:t>
            </a:r>
            <a:r>
              <a:rPr lang="cs-CZ" b="0" dirty="0">
                <a:solidFill>
                  <a:schemeClr val="tx1"/>
                </a:solidFill>
                <a:effectLst>
                  <a:glow>
                    <a:srgbClr val="000000"/>
                  </a:glow>
                  <a:outerShdw sx="0" sy="0">
                    <a:srgbClr val="000000"/>
                  </a:outerShdw>
                  <a:reflection stA="0" endPos="0" fadeDir="0" sx="0" sy="0"/>
                </a:effectLst>
              </a:rPr>
              <a:t>pěstounům pečujícím o děti se zdravotním postižením, aby za dítě mohli vyřizovat a přijímat dávku pro osoby se zdravotním </a:t>
            </a:r>
            <a:r>
              <a:rPr lang="cs-CZ" b="0" dirty="0" smtClean="0">
                <a:solidFill>
                  <a:schemeClr val="tx1"/>
                </a:solidFill>
                <a:effectLst>
                  <a:glow>
                    <a:srgbClr val="000000"/>
                  </a:glow>
                  <a:outerShdw sx="0" sy="0">
                    <a:srgbClr val="000000"/>
                  </a:outerShdw>
                  <a:reflection stA="0" endPos="0" fadeDir="0" sx="0" sy="0"/>
                </a:effectLst>
              </a:rPr>
              <a:t>postižením</a:t>
            </a:r>
          </a:p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  <a:effectLst>
                  <a:glow>
                    <a:srgbClr val="000000"/>
                  </a:glow>
                  <a:outerShdw sx="0" sy="0">
                    <a:srgbClr val="000000"/>
                  </a:outerShdw>
                  <a:reflection stA="0" endPos="0" fadeDir="0" sx="0" sy="0"/>
                </a:effectLst>
              </a:rPr>
              <a:t>2013 (opakovaně 2015)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b="0" dirty="0" smtClean="0">
                <a:solidFill>
                  <a:schemeClr val="tx1"/>
                </a:solidFill>
                <a:effectLst>
                  <a:glow>
                    <a:srgbClr val="000000"/>
                  </a:glow>
                  <a:outerShdw sx="0" sy="0">
                    <a:srgbClr val="000000"/>
                  </a:outerShdw>
                  <a:reflection stA="0" endPos="0" fadeDir="0" sx="0" sy="0"/>
                </a:effectLst>
              </a:rPr>
              <a:t>umožnit advokátům a jiným osobám, jež soud ustanovil opatrovníkem nezletilého dítěte c řízení ve věcech péče o nezletilé, nahlížet do spisové dokumentace vedené o dítěti OSPOD</a:t>
            </a:r>
            <a:endParaRPr lang="cs-CZ" b="0" dirty="0">
              <a:solidFill>
                <a:schemeClr val="tx1"/>
              </a:solidFill>
              <a:effectLst>
                <a:glow>
                  <a:srgbClr val="000000"/>
                </a:glow>
                <a:outerShdw sx="0" sy="0">
                  <a:srgbClr val="000000"/>
                </a:outerShdw>
                <a:reflection stA="0" endPos="0" fadeDir="0" sx="0" sy="0"/>
              </a:effectLst>
            </a:endParaRPr>
          </a:p>
          <a:p>
            <a:pPr>
              <a:buFont typeface="Wingdings" panose="05000000000000000000" pitchFamily="2" charset="2"/>
              <a:buChar char="§"/>
            </a:pPr>
            <a:endParaRPr lang="cs-CZ" b="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7389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7544" y="1635646"/>
            <a:ext cx="8229600" cy="432048"/>
          </a:xfrm>
        </p:spPr>
        <p:txBody>
          <a:bodyPr/>
          <a:lstStyle/>
          <a:p>
            <a:r>
              <a:rPr lang="cs-CZ" dirty="0" smtClean="0"/>
              <a:t>Jiné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467544" y="2139702"/>
            <a:ext cx="8424936" cy="2664296"/>
          </a:xfrm>
        </p:spPr>
        <p:txBody>
          <a:bodyPr/>
          <a:lstStyle/>
          <a:p>
            <a:pPr marL="0" indent="0">
              <a:buNone/>
            </a:pPr>
            <a:r>
              <a:rPr lang="cs-CZ" b="0" dirty="0">
                <a:solidFill>
                  <a:schemeClr val="tx1"/>
                </a:solidFill>
              </a:rPr>
              <a:t>zástupce ochránkyně kolizním opatrovníkem v řízení před Ústavním </a:t>
            </a:r>
            <a:r>
              <a:rPr lang="cs-CZ" b="0" dirty="0" smtClean="0">
                <a:solidFill>
                  <a:schemeClr val="tx1"/>
                </a:solidFill>
              </a:rPr>
              <a:t>soudem</a:t>
            </a:r>
          </a:p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</a:rPr>
              <a:t>shoda </a:t>
            </a:r>
            <a:r>
              <a:rPr lang="cs-CZ" b="0" dirty="0">
                <a:solidFill>
                  <a:schemeClr val="tx1"/>
                </a:solidFill>
              </a:rPr>
              <a:t>na tom, že v daném případě střídavá péče není v nejlepším zájmu </a:t>
            </a:r>
            <a:r>
              <a:rPr lang="cs-CZ" b="0" dirty="0" smtClean="0">
                <a:solidFill>
                  <a:schemeClr val="tx1"/>
                </a:solidFill>
              </a:rPr>
              <a:t>dítěte </a:t>
            </a:r>
            <a:r>
              <a:rPr lang="cs-CZ" b="0" dirty="0">
                <a:solidFill>
                  <a:schemeClr val="tx1"/>
                </a:solidFill>
              </a:rPr>
              <a:t>(II. ÚS 169/16)</a:t>
            </a:r>
          </a:p>
          <a:p>
            <a:pPr>
              <a:buFont typeface="Wingdings" panose="05000000000000000000" pitchFamily="2" charset="2"/>
              <a:buChar char="§"/>
            </a:pPr>
            <a:endParaRPr lang="cs-CZ" b="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38776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7544" y="1635646"/>
            <a:ext cx="8229600" cy="432048"/>
          </a:xfrm>
        </p:spPr>
        <p:txBody>
          <a:bodyPr/>
          <a:lstStyle/>
          <a:p>
            <a:pPr marL="0" indent="0">
              <a:buNone/>
            </a:pPr>
            <a:r>
              <a:rPr lang="cs-CZ" dirty="0" smtClean="0"/>
              <a:t>Workshopy</a:t>
            </a:r>
            <a:r>
              <a:rPr lang="cs-CZ" dirty="0"/>
              <a:t>, semináře, kulaté stoly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467544" y="2139702"/>
            <a:ext cx="8208440" cy="2592288"/>
          </a:xfrm>
        </p:spPr>
        <p:txBody>
          <a:bodyPr/>
          <a:lstStyle/>
          <a:p>
            <a:pPr>
              <a:buFont typeface="Wingdings" panose="05000000000000000000" pitchFamily="2" charset="2"/>
              <a:buChar char="§"/>
            </a:pPr>
            <a:r>
              <a:rPr lang="cs-CZ" b="0" dirty="0">
                <a:solidFill>
                  <a:schemeClr val="tx1"/>
                </a:solidFill>
              </a:rPr>
              <a:t>Sociálně-právní ochrana dětí v praxi veřejné ochránkyně práv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b="0" dirty="0" smtClean="0">
                <a:solidFill>
                  <a:schemeClr val="tx1"/>
                </a:solidFill>
              </a:rPr>
              <a:t>Budoucnost </a:t>
            </a:r>
            <a:r>
              <a:rPr lang="cs-CZ" b="0" dirty="0" err="1">
                <a:solidFill>
                  <a:schemeClr val="tx1"/>
                </a:solidFill>
              </a:rPr>
              <a:t>rodinněprávního</a:t>
            </a:r>
            <a:r>
              <a:rPr lang="cs-CZ" b="0" dirty="0">
                <a:solidFill>
                  <a:schemeClr val="tx1"/>
                </a:solidFill>
              </a:rPr>
              <a:t> soudnictví aneb justice vstřícná k dětem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b="0" dirty="0">
                <a:solidFill>
                  <a:schemeClr val="tx1"/>
                </a:solidFill>
              </a:rPr>
              <a:t>Dobrovolné pobyty mladých lidí ve školských zařízeních pro výkon ústavní a ochranné </a:t>
            </a:r>
            <a:r>
              <a:rPr lang="cs-CZ" b="0" dirty="0" smtClean="0">
                <a:solidFill>
                  <a:schemeClr val="tx1"/>
                </a:solidFill>
              </a:rPr>
              <a:t>výchovy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b="0" dirty="0">
                <a:solidFill>
                  <a:schemeClr val="tx1"/>
                </a:solidFill>
              </a:rPr>
              <a:t>Aktuální problémy při poskytování ochrany a pomoci dětem v zařízeních pro děti vyžadující okamžitou </a:t>
            </a:r>
            <a:r>
              <a:rPr lang="cs-CZ" b="0" dirty="0" smtClean="0">
                <a:solidFill>
                  <a:schemeClr val="tx1"/>
                </a:solidFill>
              </a:rPr>
              <a:t>pomoc</a:t>
            </a:r>
            <a:endParaRPr lang="cs-CZ" b="0" dirty="0">
              <a:solidFill>
                <a:schemeClr val="tx1"/>
              </a:solidFill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cs-CZ" b="0" dirty="0">
                <a:solidFill>
                  <a:schemeClr val="tx1"/>
                </a:solidFill>
              </a:rPr>
              <a:t>Rok 2016 v oblasti boje proti diskriminaci – pohled VOP a neziskových organizací</a:t>
            </a:r>
          </a:p>
          <a:p>
            <a:pPr>
              <a:buFont typeface="Wingdings" panose="05000000000000000000" pitchFamily="2" charset="2"/>
              <a:buChar char="§"/>
            </a:pPr>
            <a:endParaRPr lang="cs-CZ" b="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21591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7544" y="1563638"/>
            <a:ext cx="8229600" cy="432048"/>
          </a:xfrm>
        </p:spPr>
        <p:txBody>
          <a:bodyPr/>
          <a:lstStyle/>
          <a:p>
            <a:pPr marL="0" indent="0">
              <a:buNone/>
            </a:pPr>
            <a:r>
              <a:rPr lang="cs-CZ" dirty="0" smtClean="0"/>
              <a:t>Publikace, informační letáky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478124" y="1995686"/>
            <a:ext cx="8414356" cy="2736304"/>
          </a:xfrm>
        </p:spPr>
        <p:txBody>
          <a:bodyPr/>
          <a:lstStyle/>
          <a:p>
            <a:pPr marL="0" indent="0">
              <a:buNone/>
            </a:pPr>
            <a:r>
              <a:rPr lang="cs-CZ" sz="1600" b="0" dirty="0" smtClean="0">
                <a:solidFill>
                  <a:schemeClr val="tx1"/>
                </a:solidFill>
              </a:rPr>
              <a:t>sborník stanovisek ochránce </a:t>
            </a:r>
            <a:r>
              <a:rPr lang="cs-CZ" sz="1600" dirty="0" smtClean="0">
                <a:solidFill>
                  <a:schemeClr val="tx1"/>
                </a:solidFill>
              </a:rPr>
              <a:t>Rodina a dítě </a:t>
            </a:r>
            <a:r>
              <a:rPr lang="cs-CZ" sz="1600" b="0" dirty="0" smtClean="0">
                <a:solidFill>
                  <a:schemeClr val="tx1"/>
                </a:solidFill>
              </a:rPr>
              <a:t>(2007) s pozdějšími dodatky</a:t>
            </a:r>
          </a:p>
          <a:p>
            <a:pPr marL="0" indent="0">
              <a:buNone/>
            </a:pPr>
            <a:r>
              <a:rPr lang="cs-CZ" sz="1600" b="0" dirty="0" smtClean="0">
                <a:solidFill>
                  <a:schemeClr val="tx1"/>
                </a:solidFill>
              </a:rPr>
              <a:t>sborník ze semináře </a:t>
            </a:r>
            <a:r>
              <a:rPr lang="cs-CZ" sz="1600" dirty="0" smtClean="0">
                <a:solidFill>
                  <a:schemeClr val="tx1"/>
                </a:solidFill>
              </a:rPr>
              <a:t>Péče </a:t>
            </a:r>
            <a:r>
              <a:rPr lang="cs-CZ" sz="1600" dirty="0">
                <a:solidFill>
                  <a:schemeClr val="tx1"/>
                </a:solidFill>
              </a:rPr>
              <a:t>o ohrožené děti a jejich </a:t>
            </a:r>
            <a:r>
              <a:rPr lang="cs-CZ" sz="1600" dirty="0" smtClean="0">
                <a:solidFill>
                  <a:schemeClr val="tx1"/>
                </a:solidFill>
              </a:rPr>
              <a:t>rodiny </a:t>
            </a:r>
            <a:r>
              <a:rPr lang="cs-CZ" sz="1600" b="0" dirty="0" smtClean="0">
                <a:solidFill>
                  <a:schemeClr val="tx1"/>
                </a:solidFill>
              </a:rPr>
              <a:t>(2012)</a:t>
            </a:r>
          </a:p>
          <a:p>
            <a:pPr marL="0" indent="0">
              <a:buNone/>
            </a:pPr>
            <a:r>
              <a:rPr lang="cs-CZ" sz="1600" dirty="0" smtClean="0">
                <a:solidFill>
                  <a:schemeClr val="tx1"/>
                </a:solidFill>
              </a:rPr>
              <a:t>Informační letáky: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 smtClean="0">
                <a:solidFill>
                  <a:schemeClr val="tx1"/>
                </a:solidFill>
              </a:rPr>
              <a:t>Nedejte </a:t>
            </a:r>
            <a:r>
              <a:rPr lang="cs-CZ" sz="1600" b="0" dirty="0">
                <a:solidFill>
                  <a:schemeClr val="tx1"/>
                </a:solidFill>
              </a:rPr>
              <a:t>se ve škole </a:t>
            </a:r>
            <a:r>
              <a:rPr lang="cs-CZ" sz="1600" b="0" dirty="0" smtClean="0">
                <a:solidFill>
                  <a:schemeClr val="tx1"/>
                </a:solidFill>
              </a:rPr>
              <a:t>odbýt! </a:t>
            </a:r>
            <a:r>
              <a:rPr lang="pt-BR" sz="1600" b="0" dirty="0" smtClean="0">
                <a:solidFill>
                  <a:schemeClr val="tx1"/>
                </a:solidFill>
              </a:rPr>
              <a:t>Vaše </a:t>
            </a:r>
            <a:r>
              <a:rPr lang="pt-BR" sz="1600" b="0" dirty="0">
                <a:solidFill>
                  <a:schemeClr val="tx1"/>
                </a:solidFill>
              </a:rPr>
              <a:t>dítě má právo na </a:t>
            </a:r>
            <a:r>
              <a:rPr lang="pt-BR" sz="1600" b="0" dirty="0" smtClean="0">
                <a:solidFill>
                  <a:schemeClr val="tx1"/>
                </a:solidFill>
              </a:rPr>
              <a:t>vzdělání</a:t>
            </a:r>
            <a:r>
              <a:rPr lang="cs-CZ" sz="1600" b="0" dirty="0">
                <a:solidFill>
                  <a:schemeClr val="tx1"/>
                </a:solidFill>
              </a:rPr>
              <a:t> </a:t>
            </a:r>
            <a:r>
              <a:rPr lang="cs-CZ" sz="1600" b="0" dirty="0" smtClean="0">
                <a:solidFill>
                  <a:schemeClr val="tx1"/>
                </a:solidFill>
              </a:rPr>
              <a:t>(</a:t>
            </a:r>
            <a:r>
              <a:rPr lang="cs-CZ" sz="1600" b="0" dirty="0">
                <a:solidFill>
                  <a:schemeClr val="tx1"/>
                </a:solidFill>
              </a:rPr>
              <a:t>k zápisům </a:t>
            </a:r>
            <a:r>
              <a:rPr lang="cs-CZ" sz="1600" b="0" dirty="0" smtClean="0">
                <a:solidFill>
                  <a:schemeClr val="tx1"/>
                </a:solidFill>
              </a:rPr>
              <a:t>dětí </a:t>
            </a:r>
            <a:r>
              <a:rPr lang="cs-CZ" sz="1600" b="0" dirty="0">
                <a:solidFill>
                  <a:schemeClr val="tx1"/>
                </a:solidFill>
              </a:rPr>
              <a:t>do MŠ a </a:t>
            </a:r>
            <a:r>
              <a:rPr lang="cs-CZ" sz="1600" b="0" dirty="0" smtClean="0">
                <a:solidFill>
                  <a:schemeClr val="tx1"/>
                </a:solidFill>
              </a:rPr>
              <a:t>ZŠ)</a:t>
            </a:r>
            <a:endParaRPr lang="cs-CZ" sz="1600" b="0" dirty="0" smtClean="0"/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>
                <a:solidFill>
                  <a:schemeClr val="tx1"/>
                </a:solidFill>
              </a:rPr>
              <a:t>Moje dítě je v dětském domově nebo ve výchovném </a:t>
            </a:r>
            <a:r>
              <a:rPr lang="cs-CZ" sz="1600" b="0" dirty="0" smtClean="0">
                <a:solidFill>
                  <a:schemeClr val="tx1"/>
                </a:solidFill>
              </a:rPr>
              <a:t>ústavu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>
                <a:solidFill>
                  <a:schemeClr val="tx1"/>
                </a:solidFill>
              </a:rPr>
              <a:t>Placení a vymáhání </a:t>
            </a:r>
            <a:r>
              <a:rPr lang="cs-CZ" sz="1600" b="0" dirty="0" smtClean="0">
                <a:solidFill>
                  <a:schemeClr val="tx1"/>
                </a:solidFill>
              </a:rPr>
              <a:t>výživného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>
                <a:solidFill>
                  <a:schemeClr val="tx1"/>
                </a:solidFill>
              </a:rPr>
              <a:t>Rodičovský </a:t>
            </a:r>
            <a:r>
              <a:rPr lang="cs-CZ" sz="1600" b="0" dirty="0" smtClean="0">
                <a:solidFill>
                  <a:schemeClr val="tx1"/>
                </a:solidFill>
              </a:rPr>
              <a:t>příspěvek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>
                <a:solidFill>
                  <a:schemeClr val="tx1"/>
                </a:solidFill>
              </a:rPr>
              <a:t>Úprava styku obou rodičů s </a:t>
            </a:r>
            <a:r>
              <a:rPr lang="cs-CZ" sz="1600" b="0" dirty="0" smtClean="0">
                <a:solidFill>
                  <a:schemeClr val="tx1"/>
                </a:solidFill>
              </a:rPr>
              <a:t>dítětem, spory </a:t>
            </a:r>
            <a:r>
              <a:rPr lang="cs-CZ" sz="1600" b="0" dirty="0">
                <a:solidFill>
                  <a:schemeClr val="tx1"/>
                </a:solidFill>
              </a:rPr>
              <a:t>mezi rodiči při jeho uskutečňování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>
                <a:solidFill>
                  <a:schemeClr val="tx1"/>
                </a:solidFill>
              </a:rPr>
              <a:t>Vyživovací povinnost rodičů k dětem, stanovení výživného</a:t>
            </a:r>
            <a:endParaRPr lang="cs-CZ" sz="1600" b="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7904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Nadpis 1"/>
          <p:cNvSpPr>
            <a:spLocks noGrp="1"/>
          </p:cNvSpPr>
          <p:nvPr>
            <p:ph type="title"/>
          </p:nvPr>
        </p:nvSpPr>
        <p:spPr>
          <a:xfrm>
            <a:off x="1043608" y="1491630"/>
            <a:ext cx="6984776" cy="432048"/>
          </a:xfrm>
        </p:spPr>
        <p:txBody>
          <a:bodyPr numCol="1"/>
          <a:lstStyle/>
          <a:p>
            <a:pPr algn="ctr"/>
            <a:r>
              <a:rPr lang="cs-CZ" altLang="cs-CZ" dirty="0" smtClean="0"/>
              <a:t>Úmluva a ochránce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quarter" idx="11"/>
          </p:nvPr>
        </p:nvSpPr>
        <p:spPr>
          <a:xfrm>
            <a:off x="323528" y="1995686"/>
            <a:ext cx="8640960" cy="2664296"/>
          </a:xfrm>
        </p:spPr>
        <p:txBody>
          <a:bodyPr lIns="180000" rIns="180000" numCol="1" rtlCol="0">
            <a:noAutofit/>
          </a:bodyPr>
          <a:lstStyle/>
          <a:p>
            <a:pPr fontAlgn="auto">
              <a:spcAft>
                <a:spcPts val="0"/>
              </a:spcAft>
              <a:buFont typeface="Wingdings" panose="05000000000000000000" pitchFamily="2" charset="2"/>
              <a:buChar char="§"/>
              <a:defRPr/>
            </a:pPr>
            <a:r>
              <a:rPr lang="cs-CZ" sz="1500" b="0" dirty="0" smtClean="0">
                <a:solidFill>
                  <a:schemeClr val="tx1"/>
                </a:solidFill>
              </a:rPr>
              <a:t>Veřejný ochránce práv </a:t>
            </a:r>
            <a:r>
              <a:rPr lang="cs-CZ" sz="1500" dirty="0" smtClean="0">
                <a:solidFill>
                  <a:schemeClr val="tx1"/>
                </a:solidFill>
              </a:rPr>
              <a:t>v mezích své působnosti usiluje o naplnění práv dětí </a:t>
            </a:r>
            <a:r>
              <a:rPr lang="cs-CZ" sz="1500" dirty="0" smtClean="0">
                <a:solidFill>
                  <a:schemeClr val="tx1"/>
                </a:solidFill>
                <a:cs typeface="Times New Roman"/>
              </a:rPr>
              <a:t>v konkrétních případech </a:t>
            </a:r>
            <a:r>
              <a:rPr lang="cs-CZ" sz="1500" b="0" dirty="0" smtClean="0">
                <a:solidFill>
                  <a:schemeClr val="tx1"/>
                </a:solidFill>
                <a:cs typeface="Times New Roman"/>
              </a:rPr>
              <a:t>postupu úřadů, v praxi zařízení, v nichž jsou umístěny děti, i na poli diskriminace.</a:t>
            </a:r>
            <a:endParaRPr lang="cs-CZ" sz="1500" b="0" i="1" dirty="0" smtClean="0">
              <a:solidFill>
                <a:schemeClr val="tx1"/>
              </a:solidFill>
              <a:cs typeface="Times New Roman"/>
            </a:endParaRP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§"/>
              <a:defRPr/>
            </a:pPr>
            <a:r>
              <a:rPr lang="cs-CZ" sz="1500" dirty="0" smtClean="0">
                <a:solidFill>
                  <a:schemeClr val="tx1"/>
                </a:solidFill>
              </a:rPr>
              <a:t>Působnost ochránce </a:t>
            </a:r>
            <a:r>
              <a:rPr lang="cs-CZ" sz="1500" b="0" dirty="0" smtClean="0">
                <a:solidFill>
                  <a:schemeClr val="tx1"/>
                </a:solidFill>
              </a:rPr>
              <a:t>až </a:t>
            </a:r>
            <a:r>
              <a:rPr lang="cs-CZ" sz="1500" b="0" dirty="0">
                <a:solidFill>
                  <a:schemeClr val="tx1"/>
                </a:solidFill>
              </a:rPr>
              <a:t>na </a:t>
            </a:r>
            <a:r>
              <a:rPr lang="cs-CZ" sz="1500" b="0" dirty="0" smtClean="0">
                <a:solidFill>
                  <a:schemeClr val="tx1"/>
                </a:solidFill>
              </a:rPr>
              <a:t>výjimky (systematické návštěvy, </a:t>
            </a:r>
            <a:r>
              <a:rPr lang="cs-CZ" sz="1500" b="0" dirty="0">
                <a:solidFill>
                  <a:schemeClr val="tx1"/>
                </a:solidFill>
              </a:rPr>
              <a:t>diskriminace</a:t>
            </a:r>
            <a:r>
              <a:rPr lang="cs-CZ" sz="1500" b="0" dirty="0" smtClean="0">
                <a:solidFill>
                  <a:schemeClr val="tx1"/>
                </a:solidFill>
              </a:rPr>
              <a:t>) </a:t>
            </a:r>
            <a:r>
              <a:rPr lang="cs-CZ" sz="1500" dirty="0" smtClean="0">
                <a:solidFill>
                  <a:schemeClr val="tx1"/>
                </a:solidFill>
              </a:rPr>
              <a:t>nedopadá na soukromoprávní subjekty, ani na orgány </a:t>
            </a:r>
            <a:r>
              <a:rPr lang="cs-CZ" sz="1500" dirty="0">
                <a:solidFill>
                  <a:schemeClr val="tx1"/>
                </a:solidFill>
              </a:rPr>
              <a:t>územních samosprávných </a:t>
            </a:r>
            <a:r>
              <a:rPr lang="cs-CZ" sz="1500" dirty="0" smtClean="0">
                <a:solidFill>
                  <a:schemeClr val="tx1"/>
                </a:solidFill>
              </a:rPr>
              <a:t>celků</a:t>
            </a:r>
            <a:r>
              <a:rPr lang="cs-CZ" sz="1500" b="0" dirty="0" smtClean="0">
                <a:solidFill>
                  <a:schemeClr val="tx1"/>
                </a:solidFill>
              </a:rPr>
              <a:t>, pokud nevykonávají státní správu. Ochránce rovněž nezasahuje do trestních ani civilních řízení (není oprávněn podat návrh, do řízení vstoupit, či účastníka zastoupit).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§"/>
              <a:defRPr/>
            </a:pPr>
            <a:r>
              <a:rPr lang="cs-CZ" sz="1500" b="0" dirty="0" smtClean="0">
                <a:solidFill>
                  <a:schemeClr val="tx1"/>
                </a:solidFill>
              </a:rPr>
              <a:t>Při </a:t>
            </a:r>
            <a:r>
              <a:rPr lang="cs-CZ" sz="1500" b="0" dirty="0">
                <a:solidFill>
                  <a:schemeClr val="tx1"/>
                </a:solidFill>
              </a:rPr>
              <a:t>zachování dosavadního standardu výkonu zákonem výslovně vymezené </a:t>
            </a:r>
            <a:r>
              <a:rPr lang="cs-CZ" sz="1500" b="0" dirty="0" smtClean="0">
                <a:solidFill>
                  <a:schemeClr val="tx1"/>
                </a:solidFill>
              </a:rPr>
              <a:t>působnosti ochránce aktuálně nemá dostatečnou kapacitu zabývat se ochranou práv dětí </a:t>
            </a:r>
            <a:r>
              <a:rPr lang="cs-CZ" sz="1500" dirty="0" smtClean="0">
                <a:solidFill>
                  <a:schemeClr val="tx1"/>
                </a:solidFill>
              </a:rPr>
              <a:t>komplexně a systematicky.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§"/>
              <a:defRPr/>
            </a:pPr>
            <a:r>
              <a:rPr lang="cs-CZ" sz="1500" b="0" dirty="0" smtClean="0">
                <a:solidFill>
                  <a:schemeClr val="tx1"/>
                </a:solidFill>
              </a:rPr>
              <a:t>Se současnými oprávněními by ochránce nebyl s to zajistit </a:t>
            </a:r>
            <a:r>
              <a:rPr lang="cs-CZ" sz="1500" dirty="0" smtClean="0">
                <a:solidFill>
                  <a:schemeClr val="tx1"/>
                </a:solidFill>
              </a:rPr>
              <a:t>účinnou nápravu</a:t>
            </a:r>
            <a:r>
              <a:rPr lang="cs-CZ" sz="1500" b="0" dirty="0" smtClean="0">
                <a:solidFill>
                  <a:schemeClr val="tx1"/>
                </a:solidFill>
              </a:rPr>
              <a:t> ve všech případech porušení práv dětí.</a:t>
            </a:r>
          </a:p>
          <a:p>
            <a:pPr marL="0" indent="0" fontAlgn="auto">
              <a:spcAft>
                <a:spcPts val="0"/>
              </a:spcAft>
              <a:buNone/>
              <a:defRPr/>
            </a:pPr>
            <a:endParaRPr lang="cs-CZ" sz="1400" b="0" dirty="0" smtClean="0">
              <a:solidFill>
                <a:schemeClr val="tx1"/>
              </a:solidFill>
            </a:endParaRPr>
          </a:p>
          <a:p>
            <a:pPr algn="just" fontAlgn="auto">
              <a:spcAft>
                <a:spcPts val="0"/>
              </a:spcAft>
              <a:buNone/>
              <a:defRPr/>
            </a:pPr>
            <a:endParaRPr lang="cs-CZ" sz="1600" b="0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Nadpis 4"/>
          <p:cNvSpPr>
            <a:spLocks noGrp="1"/>
          </p:cNvSpPr>
          <p:nvPr>
            <p:ph type="ctrTitle"/>
          </p:nvPr>
        </p:nvSpPr>
        <p:spPr>
          <a:xfrm>
            <a:off x="250825" y="3003550"/>
            <a:ext cx="8786813" cy="1584325"/>
          </a:xfrm>
        </p:spPr>
        <p:txBody>
          <a:bodyPr/>
          <a:lstStyle/>
          <a:p>
            <a:pPr algn="ctr"/>
            <a:r>
              <a:rPr lang="cs-CZ" altLang="cs-CZ" sz="1800" dirty="0" smtClean="0"/>
              <a:t>Děkuji Vám za pozornost.</a:t>
            </a:r>
            <a:br>
              <a:rPr lang="cs-CZ" altLang="cs-CZ" sz="1800" dirty="0" smtClean="0"/>
            </a:br>
            <a:r>
              <a:rPr lang="cs-CZ" altLang="cs-CZ" sz="1800" dirty="0" smtClean="0"/>
              <a:t/>
            </a:r>
            <a:br>
              <a:rPr lang="cs-CZ" altLang="cs-CZ" sz="1800" dirty="0" smtClean="0"/>
            </a:br>
            <a:r>
              <a:rPr lang="cs-CZ" altLang="cs-CZ" sz="1200" b="0" dirty="0" smtClean="0">
                <a:solidFill>
                  <a:schemeClr val="tx1"/>
                </a:solidFill>
                <a:hlinkClick r:id="rId3"/>
              </a:rPr>
              <a:t>www.ochrance.cz</a:t>
            </a:r>
            <a:r>
              <a:rPr lang="cs-CZ" altLang="cs-CZ" sz="1200" dirty="0" smtClean="0">
                <a:solidFill>
                  <a:schemeClr val="tx1"/>
                </a:solidFill>
              </a:rPr>
              <a:t>, </a:t>
            </a:r>
            <a:r>
              <a:rPr lang="cs-CZ" sz="1200" b="0" dirty="0" smtClean="0">
                <a:solidFill>
                  <a:schemeClr val="tx1"/>
                </a:solidFill>
                <a:hlinkClick r:id="rId4"/>
              </a:rPr>
              <a:t>www.deti.ochrance.cz</a:t>
            </a:r>
            <a:r>
              <a:rPr lang="cs-CZ" sz="1200" b="0" dirty="0" smtClean="0">
                <a:solidFill>
                  <a:schemeClr val="tx1"/>
                </a:solidFill>
              </a:rPr>
              <a:t>,</a:t>
            </a:r>
            <a:r>
              <a:rPr lang="cs-CZ" altLang="cs-CZ" sz="1200" dirty="0" smtClean="0">
                <a:solidFill>
                  <a:schemeClr val="tx1"/>
                </a:solidFill>
              </a:rPr>
              <a:t> </a:t>
            </a:r>
            <a:r>
              <a:rPr lang="cs-CZ" altLang="cs-CZ" sz="1200" b="0" dirty="0" smtClean="0">
                <a:solidFill>
                  <a:schemeClr val="tx1"/>
                </a:solidFill>
              </a:rPr>
              <a:t>informační linka: 542 542 888</a:t>
            </a:r>
            <a:r>
              <a:rPr lang="cs-CZ" altLang="cs-CZ" sz="1200" dirty="0" smtClean="0"/>
              <a:t/>
            </a:r>
            <a:br>
              <a:rPr lang="cs-CZ" altLang="cs-CZ" sz="1200" dirty="0" smtClean="0"/>
            </a:br>
            <a:endParaRPr lang="cs-CZ" altLang="cs-CZ" sz="1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23850" y="1643063"/>
            <a:ext cx="8229600" cy="352623"/>
          </a:xfrm>
        </p:spPr>
        <p:txBody>
          <a:bodyPr/>
          <a:lstStyle/>
          <a:p>
            <a:r>
              <a:rPr lang="cs-CZ" dirty="0"/>
              <a:t>Působnost ochránce</a:t>
            </a:r>
            <a:r>
              <a:rPr lang="cs-CZ" dirty="0" smtClean="0"/>
              <a:t>:</a:t>
            </a:r>
            <a:endParaRPr lang="cs-CZ" dirty="0"/>
          </a:p>
        </p:txBody>
      </p:sp>
      <p:sp>
        <p:nvSpPr>
          <p:cNvPr id="7" name="Obdélník 6"/>
          <p:cNvSpPr/>
          <p:nvPr/>
        </p:nvSpPr>
        <p:spPr>
          <a:xfrm>
            <a:off x="323850" y="2211710"/>
            <a:ext cx="8136582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spcAft>
                <a:spcPts val="0"/>
              </a:spcAft>
              <a:buAutoNum type="arabicPeriod"/>
            </a:pPr>
            <a:r>
              <a:rPr lang="cs-CZ" b="1" dirty="0" smtClean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státní </a:t>
            </a:r>
            <a:r>
              <a:rPr lang="cs-CZ" b="1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správa: </a:t>
            </a:r>
            <a:r>
              <a:rPr lang="cs-CZ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ochrana před nezákonným či nesprávným postupem nebo nečinností </a:t>
            </a:r>
            <a:r>
              <a:rPr lang="cs-CZ" dirty="0" smtClean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úřadů</a:t>
            </a:r>
          </a:p>
          <a:p>
            <a:pPr marL="342900" indent="-342900">
              <a:spcAft>
                <a:spcPts val="0"/>
              </a:spcAft>
              <a:buFontTx/>
              <a:buAutoNum type="arabicPeriod"/>
            </a:pPr>
            <a:r>
              <a:rPr lang="cs-CZ" b="1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ochrana osob omezených na svobodě</a:t>
            </a:r>
            <a:r>
              <a:rPr lang="cs-CZ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: preventivní systematické návštěvy zařízení (od roku </a:t>
            </a:r>
            <a:r>
              <a:rPr lang="cs-CZ" dirty="0" smtClean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2006) </a:t>
            </a:r>
          </a:p>
          <a:p>
            <a:pPr marL="342900" indent="-342900">
              <a:spcAft>
                <a:spcPts val="0"/>
              </a:spcAft>
              <a:buFontTx/>
              <a:buAutoNum type="arabicPeriod"/>
            </a:pPr>
            <a:r>
              <a:rPr lang="cs-CZ" b="1" dirty="0" smtClean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diskriminace</a:t>
            </a:r>
            <a:r>
              <a:rPr lang="cs-CZ" dirty="0" smtClean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: prosazování práva na rovné zacházení a ochrana před diskriminací (od roku 2009)</a:t>
            </a:r>
          </a:p>
          <a:p>
            <a:pPr marL="342900" indent="-342900">
              <a:spcAft>
                <a:spcPts val="0"/>
              </a:spcAft>
              <a:buFontTx/>
              <a:buAutoNum type="arabicPeriod"/>
            </a:pPr>
            <a:r>
              <a:rPr lang="cs-CZ" b="1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dohled nad vyhošťováním</a:t>
            </a:r>
            <a:r>
              <a:rPr lang="cs-CZ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(nucenými návraty): sledování zajištění, správního vyhoštění, předání a průvozu zajištěných cizinců (od roku 2011</a:t>
            </a:r>
            <a:r>
              <a:rPr lang="cs-CZ" dirty="0" smtClean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cs-CZ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23850" y="1419622"/>
            <a:ext cx="8496622" cy="504057"/>
          </a:xfrm>
        </p:spPr>
        <p:txBody>
          <a:bodyPr/>
          <a:lstStyle/>
          <a:p>
            <a:r>
              <a:rPr lang="cs-CZ" dirty="0" smtClean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Ochrana </a:t>
            </a:r>
            <a:r>
              <a:rPr lang="cs-CZ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před </a:t>
            </a:r>
            <a:r>
              <a:rPr lang="cs-CZ" dirty="0" smtClean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úřady – ochrana práv dětí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323850" y="1923679"/>
            <a:ext cx="8286780" cy="2736303"/>
          </a:xfrm>
        </p:spPr>
        <p:txBody>
          <a:bodyPr/>
          <a:lstStyle/>
          <a:p>
            <a:pPr marL="0" indent="0">
              <a:buNone/>
            </a:pPr>
            <a:r>
              <a:rPr lang="cs-CZ" sz="1600" b="0" dirty="0">
                <a:solidFill>
                  <a:schemeClr val="tx1"/>
                </a:solidFill>
              </a:rPr>
              <a:t>za rok 2016 vyřízeno </a:t>
            </a:r>
            <a:r>
              <a:rPr lang="cs-CZ" sz="1600" dirty="0">
                <a:solidFill>
                  <a:schemeClr val="tx1"/>
                </a:solidFill>
              </a:rPr>
              <a:t>386 podání </a:t>
            </a:r>
            <a:r>
              <a:rPr lang="cs-CZ" sz="1600" b="0" dirty="0">
                <a:solidFill>
                  <a:schemeClr val="tx1"/>
                </a:solidFill>
              </a:rPr>
              <a:t>týkajících se ochrany práv </a:t>
            </a:r>
            <a:r>
              <a:rPr lang="cs-CZ" sz="1600" b="0" dirty="0" smtClean="0">
                <a:solidFill>
                  <a:schemeClr val="tx1"/>
                </a:solidFill>
              </a:rPr>
              <a:t>dětí (z 8291)</a:t>
            </a:r>
            <a:endParaRPr lang="cs-CZ" sz="1600" b="0" dirty="0">
              <a:solidFill>
                <a:schemeClr val="tx1"/>
              </a:solidFill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>
                <a:solidFill>
                  <a:schemeClr val="tx1"/>
                </a:solidFill>
              </a:rPr>
              <a:t>činnost orgánů sociálně-právní ochrany dětí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>
                <a:solidFill>
                  <a:schemeClr val="tx1"/>
                </a:solidFill>
              </a:rPr>
              <a:t>náhradní rodinná </a:t>
            </a:r>
            <a:r>
              <a:rPr lang="cs-CZ" sz="1600" b="0" dirty="0" smtClean="0">
                <a:solidFill>
                  <a:schemeClr val="tx1"/>
                </a:solidFill>
              </a:rPr>
              <a:t>péče</a:t>
            </a:r>
          </a:p>
          <a:p>
            <a:pPr marL="0" indent="0">
              <a:buNone/>
            </a:pPr>
            <a:r>
              <a:rPr lang="cs-CZ" sz="1600" b="0" dirty="0" smtClean="0">
                <a:solidFill>
                  <a:schemeClr val="tx1"/>
                </a:solidFill>
              </a:rPr>
              <a:t>ostatní</a:t>
            </a:r>
            <a:endParaRPr lang="cs-CZ" sz="1600" b="0" dirty="0">
              <a:solidFill>
                <a:schemeClr val="tx1"/>
              </a:solidFill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>
                <a:solidFill>
                  <a:schemeClr val="tx1"/>
                </a:solidFill>
              </a:rPr>
              <a:t>správa na úseku </a:t>
            </a:r>
            <a:r>
              <a:rPr lang="cs-CZ" sz="1600" dirty="0">
                <a:solidFill>
                  <a:schemeClr val="tx1"/>
                </a:solidFill>
              </a:rPr>
              <a:t>školství </a:t>
            </a:r>
            <a:r>
              <a:rPr lang="cs-CZ" sz="1600" b="0" dirty="0" smtClean="0">
                <a:solidFill>
                  <a:schemeClr val="tx1"/>
                </a:solidFill>
              </a:rPr>
              <a:t>(přezkumy </a:t>
            </a:r>
            <a:r>
              <a:rPr lang="cs-CZ" sz="1600" b="0" dirty="0">
                <a:solidFill>
                  <a:schemeClr val="tx1"/>
                </a:solidFill>
              </a:rPr>
              <a:t>státních maturitních zkoušek)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dirty="0">
                <a:solidFill>
                  <a:schemeClr val="tx1"/>
                </a:solidFill>
              </a:rPr>
              <a:t>sociální zabezpečení </a:t>
            </a:r>
            <a:r>
              <a:rPr lang="cs-CZ" sz="1600" b="0" dirty="0">
                <a:solidFill>
                  <a:schemeClr val="tx1"/>
                </a:solidFill>
              </a:rPr>
              <a:t>(přídavek na dítě, sirotčí důchod…)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>
                <a:solidFill>
                  <a:schemeClr val="tx1"/>
                </a:solidFill>
              </a:rPr>
              <a:t>daně, </a:t>
            </a:r>
            <a:r>
              <a:rPr lang="cs-CZ" sz="1600" dirty="0">
                <a:solidFill>
                  <a:schemeClr val="tx1"/>
                </a:solidFill>
              </a:rPr>
              <a:t>poplatky</a:t>
            </a:r>
            <a:r>
              <a:rPr lang="cs-CZ" sz="1600" b="0" dirty="0">
                <a:solidFill>
                  <a:schemeClr val="tx1"/>
                </a:solidFill>
              </a:rPr>
              <a:t>, cla (místní poplatek za komunální odpad vyměřovaný dětem)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dirty="0">
                <a:solidFill>
                  <a:schemeClr val="tx1"/>
                </a:solidFill>
              </a:rPr>
              <a:t>Český telekomunikační úřad </a:t>
            </a:r>
            <a:r>
              <a:rPr lang="cs-CZ" sz="1600" b="0" dirty="0">
                <a:solidFill>
                  <a:schemeClr val="tx1"/>
                </a:solidFill>
              </a:rPr>
              <a:t>(účastnické spory)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dirty="0">
                <a:solidFill>
                  <a:schemeClr val="tx1"/>
                </a:solidFill>
              </a:rPr>
              <a:t>státní správa soudů </a:t>
            </a:r>
            <a:r>
              <a:rPr lang="cs-CZ" sz="1600" b="0" dirty="0">
                <a:solidFill>
                  <a:schemeClr val="tx1"/>
                </a:solidFill>
              </a:rPr>
              <a:t>(vleklost soudních řízení, v nichž se rozhoduje o </a:t>
            </a:r>
            <a:r>
              <a:rPr lang="cs-CZ" sz="1600" b="0" dirty="0" smtClean="0">
                <a:solidFill>
                  <a:schemeClr val="tx1"/>
                </a:solidFill>
              </a:rPr>
              <a:t>dětech)</a:t>
            </a:r>
            <a:endParaRPr lang="cs-CZ" sz="1600" b="0" dirty="0"/>
          </a:p>
        </p:txBody>
      </p:sp>
    </p:spTree>
    <p:extLst>
      <p:ext uri="{BB962C8B-B14F-4D97-AF65-F5344CB8AC3E}">
        <p14:creationId xmlns:p14="http://schemas.microsoft.com/office/powerpoint/2010/main" val="3789433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24000" y="1563638"/>
            <a:ext cx="8229600" cy="360040"/>
          </a:xfrm>
        </p:spPr>
        <p:txBody>
          <a:bodyPr/>
          <a:lstStyle/>
          <a:p>
            <a:r>
              <a:rPr lang="cs-CZ" dirty="0" smtClean="0"/>
              <a:t>Návštěvy zařízení, v nichž jsou umístěny děti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324000" y="1995686"/>
            <a:ext cx="8424464" cy="2808312"/>
          </a:xfrm>
        </p:spPr>
        <p:txBody>
          <a:bodyPr/>
          <a:lstStyle/>
          <a:p>
            <a:pPr marL="0" indent="0">
              <a:buNone/>
            </a:pPr>
            <a:r>
              <a:rPr lang="cs-CZ" sz="1400" dirty="0" smtClean="0">
                <a:solidFill>
                  <a:schemeClr val="tx1"/>
                </a:solidFill>
              </a:rPr>
              <a:t>zajistit </a:t>
            </a:r>
            <a:r>
              <a:rPr lang="cs-CZ" sz="1400" dirty="0">
                <a:solidFill>
                  <a:schemeClr val="tx1"/>
                </a:solidFill>
              </a:rPr>
              <a:t>respektování </a:t>
            </a:r>
            <a:r>
              <a:rPr lang="cs-CZ" sz="1400" dirty="0" smtClean="0">
                <a:solidFill>
                  <a:schemeClr val="tx1"/>
                </a:solidFill>
              </a:rPr>
              <a:t>základních </a:t>
            </a:r>
            <a:r>
              <a:rPr lang="cs-CZ" sz="1400" dirty="0">
                <a:solidFill>
                  <a:schemeClr val="tx1"/>
                </a:solidFill>
              </a:rPr>
              <a:t>práv </a:t>
            </a:r>
            <a:r>
              <a:rPr lang="cs-CZ" sz="1400" dirty="0" smtClean="0">
                <a:solidFill>
                  <a:schemeClr val="tx1"/>
                </a:solidFill>
              </a:rPr>
              <a:t>dětí a</a:t>
            </a:r>
            <a:r>
              <a:rPr lang="cs-CZ" sz="1400" dirty="0">
                <a:solidFill>
                  <a:schemeClr val="tx1"/>
                </a:solidFill>
              </a:rPr>
              <a:t> posílit jejich ochranu před tzv. špatným </a:t>
            </a:r>
            <a:r>
              <a:rPr lang="cs-CZ" sz="1400" dirty="0" smtClean="0">
                <a:solidFill>
                  <a:schemeClr val="tx1"/>
                </a:solidFill>
              </a:rPr>
              <a:t>zacházením</a:t>
            </a:r>
          </a:p>
          <a:p>
            <a:pPr marL="0" indent="0">
              <a:buNone/>
            </a:pPr>
            <a:r>
              <a:rPr lang="cs-CZ" sz="1400" dirty="0">
                <a:solidFill>
                  <a:schemeClr val="tx1"/>
                </a:solidFill>
              </a:rPr>
              <a:t>2011 a 2012 - systém péče o ohrožené děti </a:t>
            </a:r>
            <a:r>
              <a:rPr lang="cs-CZ" sz="1400" b="0" dirty="0">
                <a:solidFill>
                  <a:schemeClr val="tx1"/>
                </a:solidFill>
              </a:rPr>
              <a:t>v České republice a jeho </a:t>
            </a:r>
            <a:r>
              <a:rPr lang="cs-CZ" sz="1400" b="0" dirty="0" smtClean="0">
                <a:solidFill>
                  <a:schemeClr val="tx1"/>
                </a:solidFill>
              </a:rPr>
              <a:t>fungování</a:t>
            </a:r>
          </a:p>
          <a:p>
            <a:pPr marL="0" indent="0">
              <a:buNone/>
            </a:pPr>
            <a:r>
              <a:rPr lang="cs-CZ" sz="1400" b="0" dirty="0" smtClean="0">
                <a:solidFill>
                  <a:schemeClr val="tx1"/>
                </a:solidFill>
              </a:rPr>
              <a:t>systematické návštěvy </a:t>
            </a:r>
            <a:r>
              <a:rPr lang="cs-CZ" sz="1400" b="0" dirty="0">
                <a:solidFill>
                  <a:schemeClr val="tx1"/>
                </a:solidFill>
              </a:rPr>
              <a:t>školských </a:t>
            </a:r>
            <a:r>
              <a:rPr lang="cs-CZ" sz="1400" b="0" dirty="0" smtClean="0">
                <a:solidFill>
                  <a:schemeClr val="tx1"/>
                </a:solidFill>
              </a:rPr>
              <a:t>zařízení, v </a:t>
            </a:r>
            <a:r>
              <a:rPr lang="cs-CZ" sz="1400" b="0" dirty="0">
                <a:solidFill>
                  <a:schemeClr val="tx1"/>
                </a:solidFill>
              </a:rPr>
              <a:t>nichž </a:t>
            </a:r>
            <a:r>
              <a:rPr lang="cs-CZ" sz="1400" b="0" dirty="0" smtClean="0">
                <a:solidFill>
                  <a:schemeClr val="tx1"/>
                </a:solidFill>
              </a:rPr>
              <a:t>se poskytuje </a:t>
            </a:r>
            <a:r>
              <a:rPr lang="cs-CZ" sz="1400" b="0" dirty="0">
                <a:solidFill>
                  <a:schemeClr val="tx1"/>
                </a:solidFill>
              </a:rPr>
              <a:t>péče </a:t>
            </a:r>
            <a:r>
              <a:rPr lang="cs-CZ" sz="1400" b="0" dirty="0" smtClean="0">
                <a:solidFill>
                  <a:schemeClr val="tx1"/>
                </a:solidFill>
              </a:rPr>
              <a:t>dětem (dětské domovy, dětské domovy se školou, výchovné ústavy a diagnostické ústavy)</a:t>
            </a:r>
          </a:p>
          <a:p>
            <a:pPr marL="0" indent="0">
              <a:buNone/>
            </a:pPr>
            <a:r>
              <a:rPr lang="cs-CZ" sz="1400" b="0" dirty="0" smtClean="0">
                <a:solidFill>
                  <a:schemeClr val="tx1"/>
                </a:solidFill>
              </a:rPr>
              <a:t>2013 - </a:t>
            </a:r>
            <a:r>
              <a:rPr lang="cs-CZ" sz="1400" b="0" dirty="0">
                <a:solidFill>
                  <a:schemeClr val="tx1"/>
                </a:solidFill>
              </a:rPr>
              <a:t>systematické </a:t>
            </a:r>
            <a:r>
              <a:rPr lang="cs-CZ" sz="1400" b="0" dirty="0" smtClean="0">
                <a:solidFill>
                  <a:schemeClr val="tx1"/>
                </a:solidFill>
              </a:rPr>
              <a:t>návštěvy </a:t>
            </a:r>
            <a:r>
              <a:rPr lang="cs-CZ" sz="1400" b="0" dirty="0">
                <a:solidFill>
                  <a:schemeClr val="tx1"/>
                </a:solidFill>
              </a:rPr>
              <a:t>kojeneckých ústavů, dětských lůžkových psychiatrií a pobytových středisek výchovné péče</a:t>
            </a:r>
            <a:endParaRPr lang="cs-CZ" sz="1400" b="0" dirty="0" smtClean="0">
              <a:solidFill>
                <a:schemeClr val="tx1"/>
              </a:solidFill>
            </a:endParaRPr>
          </a:p>
          <a:p>
            <a:r>
              <a:rPr lang="cs-CZ" sz="1400" dirty="0" smtClean="0">
                <a:solidFill>
                  <a:schemeClr val="tx1"/>
                </a:solidFill>
              </a:rPr>
              <a:t>zprávy</a:t>
            </a:r>
            <a:r>
              <a:rPr lang="cs-CZ" sz="1400" b="0" dirty="0" smtClean="0">
                <a:solidFill>
                  <a:schemeClr val="tx1"/>
                </a:solidFill>
              </a:rPr>
              <a:t> z návštěv jednotlivých zařízení, souhrnné zprávy</a:t>
            </a:r>
          </a:p>
          <a:p>
            <a:r>
              <a:rPr lang="cs-CZ" sz="1400" dirty="0" smtClean="0">
                <a:solidFill>
                  <a:schemeClr val="tx1"/>
                </a:solidFill>
              </a:rPr>
              <a:t>diskuse</a:t>
            </a:r>
            <a:r>
              <a:rPr lang="cs-CZ" sz="1400" b="0" dirty="0" smtClean="0">
                <a:solidFill>
                  <a:schemeClr val="tx1"/>
                </a:solidFill>
              </a:rPr>
              <a:t> </a:t>
            </a:r>
            <a:r>
              <a:rPr lang="cs-CZ" sz="1400" b="0" dirty="0">
                <a:solidFill>
                  <a:schemeClr val="tx1"/>
                </a:solidFill>
              </a:rPr>
              <a:t>se zástupci zařízení, zřizovateli, pracovníky sociálně-právní ochrany dětí, zástupci příslušných ministerstev i s odborníky o zjištěních a poznatcích z návštěv školských zařízení</a:t>
            </a:r>
          </a:p>
          <a:p>
            <a:r>
              <a:rPr lang="cs-CZ" sz="1400" dirty="0" smtClean="0">
                <a:solidFill>
                  <a:schemeClr val="tx1"/>
                </a:solidFill>
              </a:rPr>
              <a:t>standardy </a:t>
            </a:r>
            <a:r>
              <a:rPr lang="cs-CZ" sz="1400" dirty="0">
                <a:solidFill>
                  <a:schemeClr val="tx1"/>
                </a:solidFill>
              </a:rPr>
              <a:t>péče o ohrožené děti </a:t>
            </a:r>
            <a:r>
              <a:rPr lang="cs-CZ" sz="1400" b="0" dirty="0">
                <a:solidFill>
                  <a:schemeClr val="tx1"/>
                </a:solidFill>
              </a:rPr>
              <a:t>- minimální a žádoucí standard </a:t>
            </a:r>
            <a:r>
              <a:rPr lang="cs-CZ" sz="1400" b="0" dirty="0" smtClean="0">
                <a:solidFill>
                  <a:schemeClr val="tx1"/>
                </a:solidFill>
              </a:rPr>
              <a:t>zacházení (2012, aktualizace 2013)</a:t>
            </a:r>
          </a:p>
          <a:p>
            <a:r>
              <a:rPr lang="cs-CZ" sz="1400" dirty="0" smtClean="0">
                <a:solidFill>
                  <a:schemeClr val="tx1"/>
                </a:solidFill>
              </a:rPr>
              <a:t>doporučení</a:t>
            </a:r>
            <a:r>
              <a:rPr lang="cs-CZ" sz="1400" b="0" dirty="0" smtClean="0">
                <a:solidFill>
                  <a:schemeClr val="tx1"/>
                </a:solidFill>
              </a:rPr>
              <a:t> vládě, Ministerstvu práce a sociálních věcí a Ministerstvu školství, mládeže a tělovýchovy</a:t>
            </a:r>
          </a:p>
        </p:txBody>
      </p:sp>
    </p:spTree>
    <p:extLst>
      <p:ext uri="{BB962C8B-B14F-4D97-AF65-F5344CB8AC3E}">
        <p14:creationId xmlns:p14="http://schemas.microsoft.com/office/powerpoint/2010/main" val="2115856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24000" y="1563638"/>
            <a:ext cx="8229600" cy="504056"/>
          </a:xfrm>
        </p:spPr>
        <p:txBody>
          <a:bodyPr/>
          <a:lstStyle/>
          <a:p>
            <a:r>
              <a:rPr lang="cs-CZ" dirty="0" smtClean="0"/>
              <a:t>Návštěvy zařízení, v nichž jsou umístěny děti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316443" y="2080656"/>
            <a:ext cx="8496472" cy="2507318"/>
          </a:xfrm>
        </p:spPr>
        <p:txBody>
          <a:bodyPr/>
          <a:lstStyle/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</a:rPr>
              <a:t>2016: návštěva devíti </a:t>
            </a:r>
            <a:r>
              <a:rPr lang="cs-CZ" dirty="0">
                <a:solidFill>
                  <a:schemeClr val="tx1"/>
                </a:solidFill>
              </a:rPr>
              <a:t>zařízení pro děti vyžadující okamžitou </a:t>
            </a:r>
            <a:r>
              <a:rPr lang="cs-CZ" dirty="0" smtClean="0">
                <a:solidFill>
                  <a:schemeClr val="tx1"/>
                </a:solidFill>
              </a:rPr>
              <a:t>pomoc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 smtClean="0">
                <a:solidFill>
                  <a:schemeClr val="tx1"/>
                </a:solidFill>
              </a:rPr>
              <a:t>Zařízení </a:t>
            </a:r>
            <a:r>
              <a:rPr lang="cs-CZ" sz="1600" dirty="0">
                <a:solidFill>
                  <a:schemeClr val="tx1"/>
                </a:solidFill>
              </a:rPr>
              <a:t>nejsou určena k dlouhodobé péči</a:t>
            </a:r>
            <a:r>
              <a:rPr lang="cs-CZ" sz="1600" b="0" dirty="0">
                <a:solidFill>
                  <a:schemeClr val="tx1"/>
                </a:solidFill>
              </a:rPr>
              <a:t>, a přitom k dlouhodobým pobytům </a:t>
            </a:r>
            <a:r>
              <a:rPr lang="cs-CZ" sz="1600" b="0" dirty="0" smtClean="0">
                <a:solidFill>
                  <a:schemeClr val="tx1"/>
                </a:solidFill>
              </a:rPr>
              <a:t>dochází.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 smtClean="0">
                <a:solidFill>
                  <a:schemeClr val="tx1"/>
                </a:solidFill>
              </a:rPr>
              <a:t>Dětem </a:t>
            </a:r>
            <a:r>
              <a:rPr lang="cs-CZ" sz="1600" b="0" dirty="0">
                <a:solidFill>
                  <a:schemeClr val="tx1"/>
                </a:solidFill>
              </a:rPr>
              <a:t>někdy není zajištěna včasná a dostatečná </a:t>
            </a:r>
            <a:r>
              <a:rPr lang="cs-CZ" sz="1600" dirty="0">
                <a:solidFill>
                  <a:schemeClr val="tx1"/>
                </a:solidFill>
              </a:rPr>
              <a:t>péče </a:t>
            </a:r>
            <a:r>
              <a:rPr lang="cs-CZ" sz="1600" dirty="0" smtClean="0">
                <a:solidFill>
                  <a:schemeClr val="tx1"/>
                </a:solidFill>
              </a:rPr>
              <a:t>psychologa</a:t>
            </a:r>
            <a:r>
              <a:rPr lang="cs-CZ" sz="1600" b="0" dirty="0" smtClean="0">
                <a:solidFill>
                  <a:schemeClr val="tx1"/>
                </a:solidFill>
              </a:rPr>
              <a:t>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 smtClean="0">
                <a:solidFill>
                  <a:schemeClr val="tx1"/>
                </a:solidFill>
              </a:rPr>
              <a:t>Některá </a:t>
            </a:r>
            <a:r>
              <a:rPr lang="cs-CZ" sz="1600" b="0" dirty="0">
                <a:solidFill>
                  <a:schemeClr val="tx1"/>
                </a:solidFill>
              </a:rPr>
              <a:t>zařízení </a:t>
            </a:r>
            <a:r>
              <a:rPr lang="cs-CZ" sz="1600" dirty="0">
                <a:solidFill>
                  <a:schemeClr val="tx1"/>
                </a:solidFill>
              </a:rPr>
              <a:t>neprovádí sociální práci</a:t>
            </a:r>
            <a:r>
              <a:rPr lang="cs-CZ" sz="1600" b="0" dirty="0">
                <a:solidFill>
                  <a:schemeClr val="tx1"/>
                </a:solidFill>
              </a:rPr>
              <a:t>, neposkytují rodičům dětí poradenství, nespolupracují s rodinou a nezapojují se do plánování práce s nimi, nestarají se o zajištění terapií a nácviků rodičovských </a:t>
            </a:r>
            <a:r>
              <a:rPr lang="cs-CZ" sz="1600" b="0" dirty="0" smtClean="0">
                <a:solidFill>
                  <a:schemeClr val="tx1"/>
                </a:solidFill>
              </a:rPr>
              <a:t>dovedností.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sz="1600" b="0" dirty="0" smtClean="0">
                <a:solidFill>
                  <a:schemeClr val="tx1"/>
                </a:solidFill>
              </a:rPr>
              <a:t>Je </a:t>
            </a:r>
            <a:r>
              <a:rPr lang="cs-CZ" sz="1600" b="0" dirty="0">
                <a:solidFill>
                  <a:schemeClr val="tx1"/>
                </a:solidFill>
              </a:rPr>
              <a:t>zapotřebí překonat zúžené vidění „my pečujeme o děti, problémy rodičů má řešit orgán sociálně-právní ochrany“.</a:t>
            </a:r>
          </a:p>
        </p:txBody>
      </p:sp>
    </p:spTree>
    <p:extLst>
      <p:ext uri="{BB962C8B-B14F-4D97-AF65-F5344CB8AC3E}">
        <p14:creationId xmlns:p14="http://schemas.microsoft.com/office/powerpoint/2010/main" val="10759992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24000" y="1565207"/>
            <a:ext cx="8229600" cy="432048"/>
          </a:xfrm>
        </p:spPr>
        <p:txBody>
          <a:bodyPr/>
          <a:lstStyle/>
          <a:p>
            <a:r>
              <a:rPr lang="cs-CZ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P</a:t>
            </a:r>
            <a:r>
              <a:rPr lang="cs-CZ" dirty="0" smtClean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rávo </a:t>
            </a:r>
            <a:r>
              <a:rPr lang="cs-CZ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na rovné zacházení a ochrana před </a:t>
            </a:r>
            <a:r>
              <a:rPr lang="cs-CZ" dirty="0" smtClean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diskriminací 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324000" y="2067693"/>
            <a:ext cx="8568480" cy="2809881"/>
          </a:xfrm>
        </p:spPr>
        <p:txBody>
          <a:bodyPr/>
          <a:lstStyle/>
          <a:p>
            <a:pPr marL="0" indent="0">
              <a:buNone/>
            </a:pPr>
            <a:r>
              <a:rPr lang="cs-CZ" b="0" dirty="0">
                <a:solidFill>
                  <a:schemeClr val="tx1"/>
                </a:solidFill>
              </a:rPr>
              <a:t>Ochránce přispívá k prosazování práva na rovné zacházení se všemi osobami bez ohledu na jejich rasu nebo etnický původ, národnost, pohlaví, sexuální orientaci, věk, zdravotní postižení, náboženské vyznání, víru nebo světový názor a za tím účelem</a:t>
            </a:r>
          </a:p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</a:rPr>
              <a:t>a</a:t>
            </a:r>
            <a:r>
              <a:rPr lang="cs-CZ" b="0" dirty="0">
                <a:solidFill>
                  <a:schemeClr val="tx1"/>
                </a:solidFill>
              </a:rPr>
              <a:t>) poskytuje </a:t>
            </a:r>
            <a:r>
              <a:rPr lang="cs-CZ" dirty="0">
                <a:solidFill>
                  <a:schemeClr val="tx1"/>
                </a:solidFill>
              </a:rPr>
              <a:t>metodickou pomoc obětem diskriminace </a:t>
            </a:r>
            <a:r>
              <a:rPr lang="cs-CZ" b="0" dirty="0">
                <a:solidFill>
                  <a:schemeClr val="tx1"/>
                </a:solidFill>
              </a:rPr>
              <a:t>při podávání návrhů na zahájení řízení z důvodů diskriminace,</a:t>
            </a:r>
          </a:p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</a:rPr>
              <a:t>b</a:t>
            </a:r>
            <a:r>
              <a:rPr lang="cs-CZ" b="0" dirty="0">
                <a:solidFill>
                  <a:schemeClr val="tx1"/>
                </a:solidFill>
              </a:rPr>
              <a:t>) provádí </a:t>
            </a:r>
            <a:r>
              <a:rPr lang="cs-CZ" dirty="0">
                <a:solidFill>
                  <a:schemeClr val="tx1"/>
                </a:solidFill>
              </a:rPr>
              <a:t>výzkum</a:t>
            </a:r>
            <a:r>
              <a:rPr lang="cs-CZ" b="0" dirty="0">
                <a:solidFill>
                  <a:schemeClr val="tx1"/>
                </a:solidFill>
              </a:rPr>
              <a:t>,</a:t>
            </a:r>
          </a:p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</a:rPr>
              <a:t>c</a:t>
            </a:r>
            <a:r>
              <a:rPr lang="cs-CZ" b="0" dirty="0">
                <a:solidFill>
                  <a:schemeClr val="tx1"/>
                </a:solidFill>
              </a:rPr>
              <a:t>) zveřejňuje </a:t>
            </a:r>
            <a:r>
              <a:rPr lang="cs-CZ" dirty="0">
                <a:solidFill>
                  <a:schemeClr val="tx1"/>
                </a:solidFill>
              </a:rPr>
              <a:t>zprávy</a:t>
            </a:r>
            <a:r>
              <a:rPr lang="cs-CZ" b="0" dirty="0">
                <a:solidFill>
                  <a:schemeClr val="tx1"/>
                </a:solidFill>
              </a:rPr>
              <a:t> a vydává </a:t>
            </a:r>
            <a:r>
              <a:rPr lang="cs-CZ" dirty="0">
                <a:solidFill>
                  <a:schemeClr val="tx1"/>
                </a:solidFill>
              </a:rPr>
              <a:t>doporučení</a:t>
            </a:r>
            <a:r>
              <a:rPr lang="cs-CZ" b="0" dirty="0">
                <a:solidFill>
                  <a:schemeClr val="tx1"/>
                </a:solidFill>
              </a:rPr>
              <a:t> k otázkám souvisejícím s diskriminací,</a:t>
            </a:r>
          </a:p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</a:rPr>
              <a:t>d</a:t>
            </a:r>
            <a:r>
              <a:rPr lang="cs-CZ" b="0" dirty="0">
                <a:solidFill>
                  <a:schemeClr val="tx1"/>
                </a:solidFill>
              </a:rPr>
              <a:t>) zajišťuje výměnu dostupných informací s příslušnými evropskými subjekty.</a:t>
            </a:r>
          </a:p>
        </p:txBody>
      </p:sp>
    </p:spTree>
    <p:extLst>
      <p:ext uri="{BB962C8B-B14F-4D97-AF65-F5344CB8AC3E}">
        <p14:creationId xmlns:p14="http://schemas.microsoft.com/office/powerpoint/2010/main" val="1041400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24000" y="1563638"/>
            <a:ext cx="8229600" cy="504056"/>
          </a:xfrm>
        </p:spPr>
        <p:txBody>
          <a:bodyPr/>
          <a:lstStyle/>
          <a:p>
            <a:r>
              <a:rPr lang="cs-CZ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P</a:t>
            </a:r>
            <a:r>
              <a:rPr lang="cs-CZ" dirty="0" smtClean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rávo </a:t>
            </a:r>
            <a:r>
              <a:rPr lang="cs-CZ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na rovné zacházení a ochrana před diskriminací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324000" y="2067694"/>
            <a:ext cx="8496472" cy="2880320"/>
          </a:xfrm>
        </p:spPr>
        <p:txBody>
          <a:bodyPr/>
          <a:lstStyle/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</a:rPr>
              <a:t>Děti mají právo na </a:t>
            </a:r>
            <a:r>
              <a:rPr lang="cs-CZ" dirty="0" smtClean="0">
                <a:solidFill>
                  <a:schemeClr val="tx1"/>
                </a:solidFill>
              </a:rPr>
              <a:t>přístup ke vzdělávání </a:t>
            </a:r>
            <a:r>
              <a:rPr lang="cs-CZ" b="0" dirty="0" smtClean="0">
                <a:solidFill>
                  <a:schemeClr val="tx1"/>
                </a:solidFill>
              </a:rPr>
              <a:t>bez ohledu na svůj sociální původ, majetek či etnikum.</a:t>
            </a:r>
          </a:p>
          <a:p>
            <a:pPr marL="0" indent="0">
              <a:buNone/>
            </a:pPr>
            <a:r>
              <a:rPr lang="cs-CZ" dirty="0">
                <a:solidFill>
                  <a:schemeClr val="tx1"/>
                </a:solidFill>
              </a:rPr>
              <a:t>D</a:t>
            </a:r>
            <a:r>
              <a:rPr lang="cs-CZ" dirty="0" smtClean="0">
                <a:solidFill>
                  <a:schemeClr val="tx1"/>
                </a:solidFill>
              </a:rPr>
              <a:t>oporučení k zápisům do prvních tříd</a:t>
            </a:r>
            <a:r>
              <a:rPr lang="cs-CZ" b="0" dirty="0" smtClean="0">
                <a:solidFill>
                  <a:schemeClr val="tx1"/>
                </a:solidFill>
              </a:rPr>
              <a:t>: návod školám, jak postupovat – pomůcka pro ředitele a ředitelky základních škol (2016)</a:t>
            </a:r>
          </a:p>
          <a:p>
            <a:pPr marL="0" indent="0">
              <a:buNone/>
            </a:pPr>
            <a:r>
              <a:rPr lang="cs-CZ" dirty="0" smtClean="0">
                <a:solidFill>
                  <a:schemeClr val="tx1"/>
                </a:solidFill>
              </a:rPr>
              <a:t>Neřešený problém: prostorová segregace ve školství</a:t>
            </a:r>
            <a:endParaRPr lang="cs-CZ" b="0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</a:rPr>
              <a:t>83 základních škol, v nichž je více než polovina žáků romského původu, a dalších 136 škol s více než čtvrtinou romských žáků</a:t>
            </a:r>
          </a:p>
          <a:p>
            <a:pPr marL="0" indent="0">
              <a:buNone/>
            </a:pPr>
            <a:r>
              <a:rPr lang="cs-CZ" b="0" dirty="0" smtClean="0">
                <a:solidFill>
                  <a:schemeClr val="tx1"/>
                </a:solidFill>
              </a:rPr>
              <a:t>Téměř čtvrtina romských žáků se nadále vzdělává v silně etnicky homogenních školách.</a:t>
            </a:r>
            <a:endParaRPr lang="cs-CZ" b="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47559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24000" y="1635646"/>
            <a:ext cx="8229600" cy="792088"/>
          </a:xfrm>
        </p:spPr>
        <p:txBody>
          <a:bodyPr/>
          <a:lstStyle/>
          <a:p>
            <a:r>
              <a:rPr lang="cs-CZ" dirty="0"/>
              <a:t>V</a:t>
            </a:r>
            <a:r>
              <a:rPr lang="cs-CZ" dirty="0" smtClean="0"/>
              <a:t>střícný </a:t>
            </a:r>
            <a:r>
              <a:rPr lang="cs-CZ" dirty="0"/>
              <a:t>přístup ochránce k dětem a náctiletým do dvaceti </a:t>
            </a:r>
            <a:r>
              <a:rPr lang="cs-CZ" dirty="0" smtClean="0"/>
              <a:t>let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324000" y="2571750"/>
            <a:ext cx="4175992" cy="1944216"/>
          </a:xfrm>
        </p:spPr>
        <p:txBody>
          <a:bodyPr/>
          <a:lstStyle/>
          <a:p>
            <a:pPr>
              <a:buFont typeface="Wingdings" panose="05000000000000000000" pitchFamily="2" charset="2"/>
              <a:buChar char="§"/>
            </a:pPr>
            <a:r>
              <a:rPr lang="cs-CZ" b="0" dirty="0">
                <a:solidFill>
                  <a:schemeClr val="tx1"/>
                </a:solidFill>
              </a:rPr>
              <a:t>www.deti.ochrance.cz (od 1. 9. </a:t>
            </a:r>
            <a:r>
              <a:rPr lang="cs-CZ" b="0" dirty="0" smtClean="0">
                <a:solidFill>
                  <a:schemeClr val="tx1"/>
                </a:solidFill>
              </a:rPr>
              <a:t>2012)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b="0" dirty="0" smtClean="0">
                <a:solidFill>
                  <a:schemeClr val="tx1"/>
                </a:solidFill>
                <a:hlinkClick r:id="rId2"/>
              </a:rPr>
              <a:t>deti@ochrance.cz</a:t>
            </a:r>
            <a:endParaRPr lang="cs-CZ" b="0" dirty="0" smtClean="0">
              <a:solidFill>
                <a:schemeClr val="tx1"/>
              </a:solidFill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cs-CZ" b="0" dirty="0" smtClean="0">
                <a:solidFill>
                  <a:schemeClr val="tx1"/>
                </a:solidFill>
              </a:rPr>
              <a:t>neformální </a:t>
            </a:r>
            <a:r>
              <a:rPr lang="cs-CZ" b="0" dirty="0">
                <a:solidFill>
                  <a:schemeClr val="tx1"/>
                </a:solidFill>
              </a:rPr>
              <a:t>vyřizování, rychlá a praktická </a:t>
            </a:r>
            <a:r>
              <a:rPr lang="cs-CZ" b="0" dirty="0" smtClean="0">
                <a:solidFill>
                  <a:schemeClr val="tx1"/>
                </a:solidFill>
              </a:rPr>
              <a:t>pomoc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b="0" dirty="0" smtClean="0">
                <a:solidFill>
                  <a:schemeClr val="tx1"/>
                </a:solidFill>
              </a:rPr>
              <a:t>přednášky</a:t>
            </a:r>
            <a:r>
              <a:rPr lang="cs-CZ" b="0" dirty="0">
                <a:solidFill>
                  <a:schemeClr val="tx1"/>
                </a:solidFill>
              </a:rPr>
              <a:t>, semináře pro děti ve </a:t>
            </a:r>
            <a:r>
              <a:rPr lang="cs-CZ" b="0" dirty="0" smtClean="0">
                <a:solidFill>
                  <a:schemeClr val="tx1"/>
                </a:solidFill>
              </a:rPr>
              <a:t>školách</a:t>
            </a:r>
          </a:p>
        </p:txBody>
      </p:sp>
      <p:pic>
        <p:nvPicPr>
          <p:cNvPr id="4" name="Obrázek 3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04048" y="2139702"/>
            <a:ext cx="2808352" cy="26254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02432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7544" y="1635646"/>
            <a:ext cx="8229600" cy="432048"/>
          </a:xfrm>
        </p:spPr>
        <p:txBody>
          <a:bodyPr/>
          <a:lstStyle/>
          <a:p>
            <a:r>
              <a:rPr lang="cs-CZ" dirty="0" smtClean="0"/>
              <a:t>61 podání dětí v roce 2016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quarter" idx="11"/>
          </p:nvPr>
        </p:nvSpPr>
        <p:spPr>
          <a:xfrm>
            <a:off x="467544" y="2139702"/>
            <a:ext cx="8208440" cy="2664296"/>
          </a:xfrm>
        </p:spPr>
        <p:txBody>
          <a:bodyPr/>
          <a:lstStyle/>
          <a:p>
            <a:pPr>
              <a:buFont typeface="Wingdings" panose="05000000000000000000" pitchFamily="2" charset="2"/>
              <a:buChar char="§"/>
            </a:pPr>
            <a:r>
              <a:rPr lang="cs-CZ" b="0" dirty="0">
                <a:solidFill>
                  <a:schemeClr val="tx1"/>
                </a:solidFill>
              </a:rPr>
              <a:t>p</a:t>
            </a:r>
            <a:r>
              <a:rPr lang="cs-CZ" b="0" dirty="0" smtClean="0">
                <a:solidFill>
                  <a:schemeClr val="tx1"/>
                </a:solidFill>
              </a:rPr>
              <a:t>roblémy dětí </a:t>
            </a:r>
            <a:r>
              <a:rPr lang="cs-CZ" b="0" dirty="0">
                <a:solidFill>
                  <a:schemeClr val="tx1"/>
                </a:solidFill>
              </a:rPr>
              <a:t>vyplývající z </a:t>
            </a:r>
            <a:r>
              <a:rPr lang="cs-CZ" dirty="0">
                <a:solidFill>
                  <a:schemeClr val="tx1"/>
                </a:solidFill>
              </a:rPr>
              <a:t>rodinných </a:t>
            </a:r>
            <a:r>
              <a:rPr lang="cs-CZ" dirty="0" smtClean="0">
                <a:solidFill>
                  <a:schemeClr val="tx1"/>
                </a:solidFill>
              </a:rPr>
              <a:t>vztahů</a:t>
            </a:r>
            <a:r>
              <a:rPr lang="cs-CZ" dirty="0">
                <a:solidFill>
                  <a:schemeClr val="tx1"/>
                </a:solidFill>
              </a:rPr>
              <a:t> </a:t>
            </a:r>
            <a:r>
              <a:rPr lang="cs-CZ" b="0" dirty="0" smtClean="0">
                <a:solidFill>
                  <a:schemeClr val="tx1"/>
                </a:solidFill>
              </a:rPr>
              <a:t>(dítě </a:t>
            </a:r>
            <a:r>
              <a:rPr lang="cs-CZ" b="0" dirty="0">
                <a:solidFill>
                  <a:schemeClr val="tx1"/>
                </a:solidFill>
              </a:rPr>
              <a:t>po rozvodu svěřeno do péče jednoho rodiče a nechce se stýkat s druhým, nebo naopak usiluje o to, aby mohlo žít s druhým </a:t>
            </a:r>
            <a:r>
              <a:rPr lang="cs-CZ" b="0" dirty="0" smtClean="0">
                <a:solidFill>
                  <a:schemeClr val="tx1"/>
                </a:solidFill>
              </a:rPr>
              <a:t>rodičem; děti si nevědí rady, potřebují radu, co </a:t>
            </a:r>
            <a:r>
              <a:rPr lang="cs-CZ" b="0" dirty="0">
                <a:solidFill>
                  <a:schemeClr val="tx1"/>
                </a:solidFill>
              </a:rPr>
              <a:t>mohou samy </a:t>
            </a:r>
            <a:r>
              <a:rPr lang="cs-CZ" b="0" dirty="0" smtClean="0">
                <a:solidFill>
                  <a:schemeClr val="tx1"/>
                </a:solidFill>
              </a:rPr>
              <a:t>udělat)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dirty="0" smtClean="0">
                <a:solidFill>
                  <a:schemeClr val="tx1"/>
                </a:solidFill>
              </a:rPr>
              <a:t>podněty </a:t>
            </a:r>
            <a:r>
              <a:rPr lang="cs-CZ" dirty="0">
                <a:solidFill>
                  <a:schemeClr val="tx1"/>
                </a:solidFill>
              </a:rPr>
              <a:t>dětí z dětských </a:t>
            </a:r>
            <a:r>
              <a:rPr lang="cs-CZ" dirty="0" smtClean="0">
                <a:solidFill>
                  <a:schemeClr val="tx1"/>
                </a:solidFill>
              </a:rPr>
              <a:t>domovů </a:t>
            </a:r>
            <a:r>
              <a:rPr lang="cs-CZ" b="0" dirty="0" smtClean="0">
                <a:solidFill>
                  <a:schemeClr val="tx1"/>
                </a:solidFill>
              </a:rPr>
              <a:t>(dotazy </a:t>
            </a:r>
            <a:r>
              <a:rPr lang="cs-CZ" b="0" dirty="0">
                <a:solidFill>
                  <a:schemeClr val="tx1"/>
                </a:solidFill>
              </a:rPr>
              <a:t>a žádosti o radu </a:t>
            </a:r>
            <a:r>
              <a:rPr lang="cs-CZ" b="0" dirty="0" smtClean="0">
                <a:solidFill>
                  <a:schemeClr val="tx1"/>
                </a:solidFill>
              </a:rPr>
              <a:t>- rozsah práv a povinností, pomoc při ukončení pobytu v dětském domově)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cs-CZ" dirty="0" smtClean="0">
                <a:solidFill>
                  <a:schemeClr val="tx1"/>
                </a:solidFill>
              </a:rPr>
              <a:t>nezaplacení </a:t>
            </a:r>
            <a:r>
              <a:rPr lang="cs-CZ" dirty="0">
                <a:solidFill>
                  <a:schemeClr val="tx1"/>
                </a:solidFill>
              </a:rPr>
              <a:t>výživného, </a:t>
            </a:r>
            <a:r>
              <a:rPr lang="cs-CZ" dirty="0" smtClean="0">
                <a:solidFill>
                  <a:schemeClr val="tx1"/>
                </a:solidFill>
              </a:rPr>
              <a:t>dluhy</a:t>
            </a:r>
            <a:r>
              <a:rPr lang="cs-CZ" b="0" dirty="0" smtClean="0">
                <a:solidFill>
                  <a:schemeClr val="tx1"/>
                </a:solidFill>
              </a:rPr>
              <a:t>, snaha pomoci rodičům </a:t>
            </a:r>
            <a:r>
              <a:rPr lang="cs-CZ" b="0" dirty="0">
                <a:solidFill>
                  <a:schemeClr val="tx1"/>
                </a:solidFill>
              </a:rPr>
              <a:t>řešit svízelnou finanční situaci celé </a:t>
            </a:r>
            <a:r>
              <a:rPr lang="cs-CZ" b="0" dirty="0" smtClean="0">
                <a:solidFill>
                  <a:schemeClr val="tx1"/>
                </a:solidFill>
              </a:rPr>
              <a:t>rodiny</a:t>
            </a:r>
            <a:endParaRPr lang="cs-CZ" b="0" dirty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cs-CZ" b="0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cs-CZ" b="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92206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chrance_prezentace_verze_B_ESF_EU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– klasické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D3A71DC738674B4893D02C4CA0E22FAC" ma:contentTypeVersion="4" ma:contentTypeDescription="Vytvořit nový dokument" ma:contentTypeScope="" ma:versionID="dcc6128f15bb73e67301b068d52033ce">
  <xsd:schema xmlns:xsd="http://www.w3.org/2001/XMLSchema" xmlns:xs="http://www.w3.org/2001/XMLSchema" xmlns:p="http://schemas.microsoft.com/office/2006/metadata/properties" xmlns:ns2="7aea5b64-986d-4ed0-9f25-146f1d978e98" targetNamespace="http://schemas.microsoft.com/office/2006/metadata/properties" ma:root="true" ma:fieldsID="4e0c4057c03dd2c7c9c20807d6e9694d" ns2:_="">
    <xsd:import namespace="7aea5b64-986d-4ed0-9f25-146f1d978e98"/>
    <xsd:element name="properties">
      <xsd:complexType>
        <xsd:sequence>
          <xsd:element name="documentManagement">
            <xsd:complexType>
              <xsd:all>
                <xsd:element ref="ns2:datum_x0020_vzniku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aea5b64-986d-4ed0-9f25-146f1d978e98" elementFormDefault="qualified">
    <xsd:import namespace="http://schemas.microsoft.com/office/2006/documentManagement/types"/>
    <xsd:import namespace="http://schemas.microsoft.com/office/infopath/2007/PartnerControls"/>
    <xsd:element name="datum_x0020_vzniku" ma:index="8" nillable="true" ma:displayName="datum vzniku" ma:internalName="datum_x0020_vzniku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datum_x0020_vzniku xmlns="7aea5b64-986d-4ed0-9f25-146f1d978e98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590CEE4-CD81-45FE-8E79-A78BA57569D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aea5b64-986d-4ed0-9f25-146f1d978e98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DF43D15D-DBD5-4EEB-B582-24FF0BAB8A9A}">
  <ds:schemaRefs>
    <ds:schemaRef ds:uri="http://schemas.microsoft.com/office/infopath/2007/PartnerControls"/>
    <ds:schemaRef ds:uri="http://schemas.microsoft.com/office/2006/documentManagement/types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purl.org/dc/elements/1.1/"/>
    <ds:schemaRef ds:uri="7aea5b64-986d-4ed0-9f25-146f1d978e98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7FB9FB29-FF60-4FC9-9D61-C174DC6BD5C2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Ochrance_prezentace_verze_B</Template>
  <TotalTime>1860</TotalTime>
  <Words>749</Words>
  <Application>Microsoft Office PowerPoint</Application>
  <PresentationFormat>Předvádění na obrazovce (16:9)</PresentationFormat>
  <Paragraphs>94</Paragraphs>
  <Slides>16</Slides>
  <Notes>4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16</vt:i4>
      </vt:variant>
    </vt:vector>
  </HeadingPairs>
  <TitlesOfParts>
    <vt:vector size="17" baseType="lpstr">
      <vt:lpstr>Ochrance_prezentace_verze_B_ESF_EU</vt:lpstr>
      <vt:lpstr>Role veřejného ochránce práv v ochraně práv dětí  Mgr. Barbora Kubíková</vt:lpstr>
      <vt:lpstr>Působnost ochránce:</vt:lpstr>
      <vt:lpstr>Ochrana před úřady – ochrana práv dětí</vt:lpstr>
      <vt:lpstr>Návštěvy zařízení, v nichž jsou umístěny děti</vt:lpstr>
      <vt:lpstr>Návštěvy zařízení, v nichž jsou umístěny děti</vt:lpstr>
      <vt:lpstr>Právo na rovné zacházení a ochrana před diskriminací </vt:lpstr>
      <vt:lpstr>Právo na rovné zacházení a ochrana před diskriminací</vt:lpstr>
      <vt:lpstr>Vstřícný přístup ochránce k dětem a náctiletým do dvaceti let</vt:lpstr>
      <vt:lpstr>61 podání dětí v roce 2016</vt:lpstr>
      <vt:lpstr>Zvláštní oprávnění ochránce</vt:lpstr>
      <vt:lpstr>Zvláštní oprávnění ochránce</vt:lpstr>
      <vt:lpstr>Jiné</vt:lpstr>
      <vt:lpstr>Workshopy, semináře, kulaté stoly</vt:lpstr>
      <vt:lpstr>Publikace, informační letáky</vt:lpstr>
      <vt:lpstr>Úmluva a ochránce</vt:lpstr>
      <vt:lpstr>Děkuji Vám za pozornost.  www.ochrance.cz, www.deti.ochrance.cz, informační linka: 542 542 888 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Zásady při vedení kontroly ve věci namítané šikany</dc:title>
  <dc:creator>Gabrišová Veronika JUDr.</dc:creator>
  <cp:lastModifiedBy>Kalenská Petra</cp:lastModifiedBy>
  <cp:revision>140</cp:revision>
  <cp:lastPrinted>2017-05-31T15:51:05Z</cp:lastPrinted>
  <dcterms:created xsi:type="dcterms:W3CDTF">2014-02-12T12:31:10Z</dcterms:created>
  <dcterms:modified xsi:type="dcterms:W3CDTF">2017-09-13T14:22:30Z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0x010100D3A71DC738674B4893D02C4CA0E22FAC</vt:lpwstr>
  </property>
</Properties>
</file>

<file path=docProps/thumbnail.jpeg>
</file>