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5175" cy="9753600"/>
  <p:notesSz cx="6797675" cy="9926638"/>
  <p:defaultTextStyle>
    <a:defPPr>
      <a:defRPr lang="cs-CZ"/>
    </a:defPPr>
    <a:lvl1pPr marL="0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27016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54033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81050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508066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135083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762099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89115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5016132" algn="l" defTabSz="125403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6956"/>
    <a:srgbClr val="AC0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24" y="282"/>
      </p:cViewPr>
      <p:guideLst>
        <p:guide orient="horz" pos="3072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BA92C-162D-40BA-AAA2-0B6B443B9453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B0E8B-D882-4FD0-A8AB-632F3B19A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707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96775-6821-4385-A9C5-4B7C6C1AC13C}" type="datetimeFigureOut">
              <a:rPr lang="cs-CZ" smtClean="0"/>
              <a:t>4.3.2015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71563" y="744538"/>
            <a:ext cx="46545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D0C69-AFD9-49EB-B7A9-1376A98B22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227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D0C69-AFD9-49EB-B7A9-1376A98B225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268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D0C69-AFD9-49EB-B7A9-1376A98B2250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782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D0C69-AFD9-49EB-B7A9-1376A98B225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931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D0C69-AFD9-49EB-B7A9-1376A98B225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632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D0C69-AFD9-49EB-B7A9-1376A98B225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949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D0C69-AFD9-49EB-B7A9-1376A98B225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150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D0C69-AFD9-49EB-B7A9-1376A98B225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055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D0C69-AFD9-49EB-B7A9-1376A98B225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640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D0C69-AFD9-49EB-B7A9-1376A98B225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461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D0C69-AFD9-49EB-B7A9-1376A98B225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297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638" y="3029939"/>
            <a:ext cx="10365899" cy="209070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9276" y="5527040"/>
            <a:ext cx="8536623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27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54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81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08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35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62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89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16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50F3-88D9-45FD-BA4F-7BDD751C4D8C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50F3-88D9-45FD-BA4F-7BDD751C4D8C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5474746" y="568960"/>
            <a:ext cx="4801851" cy="121378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67078" y="568960"/>
            <a:ext cx="14204415" cy="121378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50F3-88D9-45FD-BA4F-7BDD751C4D8C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50F3-88D9-45FD-BA4F-7BDD751C4D8C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335" y="6267593"/>
            <a:ext cx="10365899" cy="1937173"/>
          </a:xfr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335" y="4133992"/>
            <a:ext cx="10365899" cy="2133600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2701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5403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810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0806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3508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76209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38911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01613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50F3-88D9-45FD-BA4F-7BDD751C4D8C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7078" y="3318934"/>
            <a:ext cx="9502074" cy="9387840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772405" y="3318934"/>
            <a:ext cx="9504192" cy="9387840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50F3-88D9-45FD-BA4F-7BDD751C4D8C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760" y="390597"/>
            <a:ext cx="10975657" cy="16256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759" y="2183272"/>
            <a:ext cx="5388321" cy="909884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7016" indent="0">
              <a:buNone/>
              <a:defRPr sz="2800" b="1"/>
            </a:lvl2pPr>
            <a:lvl3pPr marL="1254033" indent="0">
              <a:buNone/>
              <a:defRPr sz="2400" b="1"/>
            </a:lvl3pPr>
            <a:lvl4pPr marL="1881050" indent="0">
              <a:buNone/>
              <a:defRPr sz="2200" b="1"/>
            </a:lvl4pPr>
            <a:lvl5pPr marL="2508066" indent="0">
              <a:buNone/>
              <a:defRPr sz="2200" b="1"/>
            </a:lvl5pPr>
            <a:lvl6pPr marL="3135083" indent="0">
              <a:buNone/>
              <a:defRPr sz="2200" b="1"/>
            </a:lvl6pPr>
            <a:lvl7pPr marL="3762099" indent="0">
              <a:buNone/>
              <a:defRPr sz="2200" b="1"/>
            </a:lvl7pPr>
            <a:lvl8pPr marL="4389115" indent="0">
              <a:buNone/>
              <a:defRPr sz="2200" b="1"/>
            </a:lvl8pPr>
            <a:lvl9pPr marL="5016132" indent="0">
              <a:buNone/>
              <a:defRPr sz="22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759" y="3093157"/>
            <a:ext cx="5388321" cy="561961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4980" y="2183272"/>
            <a:ext cx="5390436" cy="909884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7016" indent="0">
              <a:buNone/>
              <a:defRPr sz="2800" b="1"/>
            </a:lvl2pPr>
            <a:lvl3pPr marL="1254033" indent="0">
              <a:buNone/>
              <a:defRPr sz="2400" b="1"/>
            </a:lvl3pPr>
            <a:lvl4pPr marL="1881050" indent="0">
              <a:buNone/>
              <a:defRPr sz="2200" b="1"/>
            </a:lvl4pPr>
            <a:lvl5pPr marL="2508066" indent="0">
              <a:buNone/>
              <a:defRPr sz="2200" b="1"/>
            </a:lvl5pPr>
            <a:lvl6pPr marL="3135083" indent="0">
              <a:buNone/>
              <a:defRPr sz="2200" b="1"/>
            </a:lvl6pPr>
            <a:lvl7pPr marL="3762099" indent="0">
              <a:buNone/>
              <a:defRPr sz="2200" b="1"/>
            </a:lvl7pPr>
            <a:lvl8pPr marL="4389115" indent="0">
              <a:buNone/>
              <a:defRPr sz="2200" b="1"/>
            </a:lvl8pPr>
            <a:lvl9pPr marL="5016132" indent="0">
              <a:buNone/>
              <a:defRPr sz="22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4980" y="3093157"/>
            <a:ext cx="5390436" cy="561961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50F3-88D9-45FD-BA4F-7BDD751C4D8C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50F3-88D9-45FD-BA4F-7BDD751C4D8C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50F3-88D9-45FD-BA4F-7BDD751C4D8C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759" y="388338"/>
            <a:ext cx="4012128" cy="165269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7974" y="388339"/>
            <a:ext cx="6817442" cy="8324428"/>
          </a:xfrm>
        </p:spPr>
        <p:txBody>
          <a:bodyPr/>
          <a:lstStyle>
            <a:lvl1pPr>
              <a:defRPr sz="44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759" y="2041032"/>
            <a:ext cx="4012128" cy="6671735"/>
          </a:xfrm>
        </p:spPr>
        <p:txBody>
          <a:bodyPr/>
          <a:lstStyle>
            <a:lvl1pPr marL="0" indent="0">
              <a:buNone/>
              <a:defRPr sz="2000"/>
            </a:lvl1pPr>
            <a:lvl2pPr marL="627016" indent="0">
              <a:buNone/>
              <a:defRPr sz="1700"/>
            </a:lvl2pPr>
            <a:lvl3pPr marL="1254033" indent="0">
              <a:buNone/>
              <a:defRPr sz="1300"/>
            </a:lvl3pPr>
            <a:lvl4pPr marL="1881050" indent="0">
              <a:buNone/>
              <a:defRPr sz="1300"/>
            </a:lvl4pPr>
            <a:lvl5pPr marL="2508066" indent="0">
              <a:buNone/>
              <a:defRPr sz="1300"/>
            </a:lvl5pPr>
            <a:lvl6pPr marL="3135083" indent="0">
              <a:buNone/>
              <a:defRPr sz="1300"/>
            </a:lvl6pPr>
            <a:lvl7pPr marL="3762099" indent="0">
              <a:buNone/>
              <a:defRPr sz="1300"/>
            </a:lvl7pPr>
            <a:lvl8pPr marL="4389115" indent="0">
              <a:buNone/>
              <a:defRPr sz="1300"/>
            </a:lvl8pPr>
            <a:lvl9pPr marL="5016132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50F3-88D9-45FD-BA4F-7BDD751C4D8C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90340" y="6827521"/>
            <a:ext cx="7317105" cy="806027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90340" y="871503"/>
            <a:ext cx="7317105" cy="5852160"/>
          </a:xfrm>
        </p:spPr>
        <p:txBody>
          <a:bodyPr/>
          <a:lstStyle>
            <a:lvl1pPr marL="0" indent="0">
              <a:buNone/>
              <a:defRPr sz="4400"/>
            </a:lvl1pPr>
            <a:lvl2pPr marL="627016" indent="0">
              <a:buNone/>
              <a:defRPr sz="3900"/>
            </a:lvl2pPr>
            <a:lvl3pPr marL="1254033" indent="0">
              <a:buNone/>
              <a:defRPr sz="3300"/>
            </a:lvl3pPr>
            <a:lvl4pPr marL="1881050" indent="0">
              <a:buNone/>
              <a:defRPr sz="2800"/>
            </a:lvl4pPr>
            <a:lvl5pPr marL="2508066" indent="0">
              <a:buNone/>
              <a:defRPr sz="2800"/>
            </a:lvl5pPr>
            <a:lvl6pPr marL="3135083" indent="0">
              <a:buNone/>
              <a:defRPr sz="2800"/>
            </a:lvl6pPr>
            <a:lvl7pPr marL="3762099" indent="0">
              <a:buNone/>
              <a:defRPr sz="2800"/>
            </a:lvl7pPr>
            <a:lvl8pPr marL="4389115" indent="0">
              <a:buNone/>
              <a:defRPr sz="2800"/>
            </a:lvl8pPr>
            <a:lvl9pPr marL="5016132" indent="0">
              <a:buNone/>
              <a:defRPr sz="28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90340" y="7633548"/>
            <a:ext cx="7317105" cy="1144692"/>
          </a:xfrm>
        </p:spPr>
        <p:txBody>
          <a:bodyPr/>
          <a:lstStyle>
            <a:lvl1pPr marL="0" indent="0">
              <a:buNone/>
              <a:defRPr sz="2000"/>
            </a:lvl1pPr>
            <a:lvl2pPr marL="627016" indent="0">
              <a:buNone/>
              <a:defRPr sz="1700"/>
            </a:lvl2pPr>
            <a:lvl3pPr marL="1254033" indent="0">
              <a:buNone/>
              <a:defRPr sz="1300"/>
            </a:lvl3pPr>
            <a:lvl4pPr marL="1881050" indent="0">
              <a:buNone/>
              <a:defRPr sz="1300"/>
            </a:lvl4pPr>
            <a:lvl5pPr marL="2508066" indent="0">
              <a:buNone/>
              <a:defRPr sz="1300"/>
            </a:lvl5pPr>
            <a:lvl6pPr marL="3135083" indent="0">
              <a:buNone/>
              <a:defRPr sz="1300"/>
            </a:lvl6pPr>
            <a:lvl7pPr marL="3762099" indent="0">
              <a:buNone/>
              <a:defRPr sz="1300"/>
            </a:lvl7pPr>
            <a:lvl8pPr marL="4389115" indent="0">
              <a:buNone/>
              <a:defRPr sz="1300"/>
            </a:lvl8pPr>
            <a:lvl9pPr marL="5016132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50F3-88D9-45FD-BA4F-7BDD751C4D8C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760" y="390597"/>
            <a:ext cx="10975657" cy="1625600"/>
          </a:xfrm>
          <a:prstGeom prst="rect">
            <a:avLst/>
          </a:prstGeom>
        </p:spPr>
        <p:txBody>
          <a:bodyPr vert="horz" lIns="125403" tIns="62702" rIns="125403" bIns="62702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760" y="2275842"/>
            <a:ext cx="10975657" cy="6436925"/>
          </a:xfrm>
          <a:prstGeom prst="rect">
            <a:avLst/>
          </a:prstGeom>
        </p:spPr>
        <p:txBody>
          <a:bodyPr vert="horz" lIns="125403" tIns="62702" rIns="125403" bIns="62702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759" y="9040144"/>
            <a:ext cx="2845541" cy="519289"/>
          </a:xfrm>
          <a:prstGeom prst="rect">
            <a:avLst/>
          </a:prstGeom>
        </p:spPr>
        <p:txBody>
          <a:bodyPr vert="horz" lIns="125403" tIns="62702" rIns="125403" bIns="62702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450F3-88D9-45FD-BA4F-7BDD751C4D8C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6686" y="9040144"/>
            <a:ext cx="3861805" cy="519289"/>
          </a:xfrm>
          <a:prstGeom prst="rect">
            <a:avLst/>
          </a:prstGeom>
        </p:spPr>
        <p:txBody>
          <a:bodyPr vert="horz" lIns="125403" tIns="62702" rIns="125403" bIns="62702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9876" y="9040144"/>
            <a:ext cx="2845541" cy="519289"/>
          </a:xfrm>
          <a:prstGeom prst="rect">
            <a:avLst/>
          </a:prstGeom>
        </p:spPr>
        <p:txBody>
          <a:bodyPr vert="horz" lIns="125403" tIns="62702" rIns="125403" bIns="62702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6BF9-3620-4A78-A280-EB6AD2F66C2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54033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0263" indent="-470263" algn="l" defTabSz="1254033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8902" indent="-391886" algn="l" defTabSz="1254033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541" indent="-313508" algn="l" defTabSz="1254033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58" indent="-313508" algn="l" defTabSz="125403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575" indent="-313508" algn="l" defTabSz="1254033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448591" indent="-313508" algn="l" defTabSz="125403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607" indent="-313508" algn="l" defTabSz="125403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02624" indent="-313508" algn="l" defTabSz="125403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329640" indent="-313508" algn="l" defTabSz="1254033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16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4033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81050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508066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135083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762099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89115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016132" algn="l" defTabSz="125403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5233491" y="6648143"/>
            <a:ext cx="6552728" cy="385702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defTabSz="1714917"/>
            <a:r>
              <a:rPr lang="cs-CZ" sz="2000" b="1" dirty="0" smtClean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 5. března 2015</a:t>
            </a:r>
            <a:endParaRPr lang="cs-CZ" sz="2700" b="1" dirty="0" smtClean="0">
              <a:solidFill>
                <a:srgbClr val="AC0C4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233492" y="5884912"/>
            <a:ext cx="6552728" cy="693479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defTabSz="1714917"/>
            <a:r>
              <a:rPr lang="cs-CZ" sz="4000" b="1" dirty="0" smtClean="0">
                <a:latin typeface="Arial" pitchFamily="34" charset="0"/>
                <a:cs typeface="Arial" pitchFamily="34" charset="0"/>
              </a:rPr>
              <a:t>TISKOVÁ KONFERENCE</a:t>
            </a:r>
          </a:p>
        </p:txBody>
      </p:sp>
      <p:pic>
        <p:nvPicPr>
          <p:cNvPr id="4" name="Picture 13" descr="C:\Users\p013568\Desktop\Grafika\2015\Prezentace Kobry\logo-f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860" y="7757120"/>
            <a:ext cx="3046535" cy="603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p013568\Desktop\Grafika\2015\Prezentace Kobry\logo-cs-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73" y="6648143"/>
            <a:ext cx="988234" cy="1058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p013568\Desktop\Grafika\2015\Prezentace Kobry\logo polic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364" y="6654587"/>
            <a:ext cx="1906127" cy="107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705067"/>
            <a:ext cx="9539778" cy="1124366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1714917"/>
            <a:r>
              <a:rPr lang="pl-PL" sz="3400" b="1" dirty="0" smtClean="0">
                <a:latin typeface="Arial" pitchFamily="34" charset="0"/>
                <a:cs typeface="Arial" pitchFamily="34" charset="0"/>
              </a:rPr>
              <a:t>Budoucnost KOBRY</a:t>
            </a:r>
            <a:r>
              <a:rPr lang="pl-PL" sz="3400" b="1" dirty="0">
                <a:latin typeface="Arial" pitchFamily="34" charset="0"/>
                <a:cs typeface="Arial" pitchFamily="34" charset="0"/>
              </a:rPr>
              <a:t/>
            </a:r>
            <a:br>
              <a:rPr lang="pl-PL" sz="3400" b="1" dirty="0">
                <a:latin typeface="Arial" pitchFamily="34" charset="0"/>
                <a:cs typeface="Arial" pitchFamily="34" charset="0"/>
              </a:rPr>
            </a:br>
            <a:r>
              <a:rPr lang="pl-PL" sz="3400" b="1" dirty="0">
                <a:latin typeface="Arial" pitchFamily="34" charset="0"/>
                <a:cs typeface="Arial" pitchFamily="34" charset="0"/>
              </a:rPr>
              <a:t>Regionální Kobra!</a:t>
            </a:r>
            <a:endParaRPr lang="cs-CZ" sz="3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81627" y="3553088"/>
            <a:ext cx="11312913" cy="2986414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marL="457200" indent="-457200" defTabSz="1714917">
              <a:buFontTx/>
              <a:buChar char="-"/>
            </a:pPr>
            <a:r>
              <a:rPr lang="cs-CZ" sz="2700" b="1" dirty="0">
                <a:latin typeface="Arial" pitchFamily="34" charset="0"/>
                <a:cs typeface="Arial" pitchFamily="34" charset="0"/>
              </a:rPr>
              <a:t>Regionální Kobra odstartovala svoji činnost od 1. ledna </a:t>
            </a: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2015, krajská ředitelství Policie České republiky,</a:t>
            </a:r>
            <a:endParaRPr lang="cs-CZ" sz="2700" b="1" dirty="0">
              <a:latin typeface="Arial" pitchFamily="34" charset="0"/>
              <a:cs typeface="Arial" pitchFamily="34" charset="0"/>
            </a:endParaRPr>
          </a:p>
          <a:p>
            <a:pPr marL="457200" indent="-457200" defTabSz="1714917">
              <a:buFontTx/>
              <a:buChar char="-"/>
            </a:pPr>
            <a:endParaRPr lang="cs-CZ" sz="2700" b="1" dirty="0">
              <a:latin typeface="Arial" pitchFamily="34" charset="0"/>
              <a:cs typeface="Arial" pitchFamily="34" charset="0"/>
            </a:endParaRPr>
          </a:p>
          <a:p>
            <a:pPr marL="457200" indent="-457200" defTabSz="1714917">
              <a:buFontTx/>
              <a:buChar char="-"/>
            </a:pP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celní správa zapojena regionálními expoziturami odboru Pátrání GŘC a celními úřady v jednotlivých krajích,</a:t>
            </a:r>
          </a:p>
          <a:p>
            <a:pPr marL="457200" indent="-457200" defTabSz="1714917">
              <a:buFontTx/>
              <a:buChar char="-"/>
            </a:pPr>
            <a:endParaRPr lang="cs-CZ" sz="2700" b="1" dirty="0">
              <a:latin typeface="Arial" pitchFamily="34" charset="0"/>
              <a:cs typeface="Arial" pitchFamily="34" charset="0"/>
            </a:endParaRPr>
          </a:p>
          <a:p>
            <a:pPr marL="457200" indent="-457200" defTabSz="1714917">
              <a:buFontTx/>
              <a:buChar char="-"/>
            </a:pP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finanční správa zapojena specialisty na úrovni finančních úřadů. </a:t>
            </a:r>
            <a:endParaRPr lang="cs-CZ" sz="27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08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705067"/>
            <a:ext cx="9539778" cy="601146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1714917"/>
            <a:r>
              <a:rPr lang="cs-CZ" sz="3400" b="1" dirty="0">
                <a:latin typeface="Arial" pitchFamily="34" charset="0"/>
                <a:cs typeface="Arial" pitchFamily="34" charset="0"/>
              </a:rPr>
              <a:t>Co je KOBRA?</a:t>
            </a:r>
            <a:endParaRPr lang="cs-CZ" sz="3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81627" y="3553088"/>
            <a:ext cx="11312913" cy="381741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marL="457200" indent="-457200" defTabSz="1714917">
              <a:buFontTx/>
              <a:buChar char="-"/>
            </a:pPr>
            <a:r>
              <a:rPr lang="cs-CZ" sz="2700" b="1" dirty="0">
                <a:latin typeface="Arial" pitchFamily="34" charset="0"/>
                <a:cs typeface="Arial" pitchFamily="34" charset="0"/>
              </a:rPr>
              <a:t>N</a:t>
            </a: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emá </a:t>
            </a:r>
            <a:r>
              <a:rPr lang="cs-CZ" sz="2700" b="1" dirty="0">
                <a:latin typeface="Arial" pitchFamily="34" charset="0"/>
                <a:cs typeface="Arial" pitchFamily="34" charset="0"/>
              </a:rPr>
              <a:t>vlastní budovy</a:t>
            </a: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457200" indent="-457200" defTabSz="1714917">
              <a:buFontTx/>
              <a:buChar char="-"/>
            </a:pPr>
            <a:r>
              <a:rPr lang="cs-CZ" sz="2700" b="1" dirty="0" smtClean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nemá </a:t>
            </a:r>
            <a:r>
              <a:rPr lang="cs-CZ" sz="2700" b="1" dirty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zaměstnance, </a:t>
            </a:r>
            <a:endParaRPr lang="cs-CZ" sz="2700" b="1" dirty="0" smtClean="0">
              <a:solidFill>
                <a:srgbClr val="476956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defTabSz="1714917">
              <a:buFontTx/>
              <a:buChar char="-"/>
            </a:pP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nemá </a:t>
            </a:r>
            <a:r>
              <a:rPr lang="cs-CZ" sz="2700" b="1" dirty="0">
                <a:latin typeface="Arial" pitchFamily="34" charset="0"/>
                <a:cs typeface="Arial" pitchFamily="34" charset="0"/>
              </a:rPr>
              <a:t>dokonce ani korespondenční </a:t>
            </a: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adresu,</a:t>
            </a:r>
          </a:p>
          <a:p>
            <a:pPr marL="457200" indent="-457200" defTabSz="1714917">
              <a:buFontTx/>
              <a:buChar char="-"/>
            </a:pPr>
            <a:endParaRPr lang="cs-CZ" sz="2700" b="1" dirty="0" smtClean="0">
              <a:latin typeface="Arial" pitchFamily="34" charset="0"/>
              <a:cs typeface="Arial" pitchFamily="34" charset="0"/>
            </a:endParaRPr>
          </a:p>
          <a:p>
            <a:pPr algn="just" defTabSz="1714917"/>
            <a:r>
              <a:rPr lang="cs-CZ" sz="2700" b="1" dirty="0" smtClean="0">
                <a:latin typeface="Arial" pitchFamily="34" charset="0"/>
                <a:cs typeface="Arial" pitchFamily="34" charset="0"/>
              </a:rPr>
              <a:t>protože </a:t>
            </a:r>
            <a:r>
              <a:rPr lang="cs-CZ" sz="2700" b="1" dirty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není institucí, ale je efektivní metodou </a:t>
            </a:r>
            <a:r>
              <a:rPr lang="cs-CZ" sz="2700" b="1" dirty="0" smtClean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práce, </a:t>
            </a: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uskutečňovanou </a:t>
            </a:r>
            <a:r>
              <a:rPr lang="cs-CZ" sz="2700" b="1" dirty="0">
                <a:latin typeface="Arial" pitchFamily="34" charset="0"/>
                <a:cs typeface="Arial" pitchFamily="34" charset="0"/>
              </a:rPr>
              <a:t>v rámci stávajících právních předpisů a stávajících organizačních struktur, </a:t>
            </a:r>
            <a:r>
              <a:rPr lang="cs-CZ" sz="2700" b="1" dirty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proces zavádění této metody = tzv. projekt Kobra</a:t>
            </a:r>
            <a:r>
              <a:rPr lang="cs-CZ" sz="2700" b="1" dirty="0" smtClean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1714917">
              <a:buFontTx/>
              <a:buChar char="-"/>
            </a:pPr>
            <a:endParaRPr lang="cs-CZ" sz="2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59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705067"/>
            <a:ext cx="9539778" cy="601146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1714917"/>
            <a:r>
              <a:rPr lang="cs-CZ" sz="3400" b="1" dirty="0">
                <a:latin typeface="Arial" pitchFamily="34" charset="0"/>
                <a:cs typeface="Arial" pitchFamily="34" charset="0"/>
              </a:rPr>
              <a:t>Na projektu Kobra participují</a:t>
            </a:r>
          </a:p>
        </p:txBody>
      </p:sp>
      <p:pic>
        <p:nvPicPr>
          <p:cNvPr id="1027" name="Picture 3" descr="C:\Users\p013568\Desktop\Grafika\2015\Prezentace Kobry\logo poli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567" y="4911178"/>
            <a:ext cx="4723141" cy="266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013568\Desktop\Grafika\2015\Prezentace Kobry\logo-cs-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083" y="4744544"/>
            <a:ext cx="2888255" cy="309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p013568\Desktop\Grafika\2015\Prezentace Kobry\logo-f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917" y="2716560"/>
            <a:ext cx="7774332" cy="1539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705067"/>
            <a:ext cx="9539778" cy="601146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1714917"/>
            <a:r>
              <a:rPr lang="cs-CZ" sz="3400" b="1" dirty="0">
                <a:latin typeface="Arial" pitchFamily="34" charset="0"/>
                <a:cs typeface="Arial" pitchFamily="34" charset="0"/>
              </a:rPr>
              <a:t>Vývoj projektu Kobra</a:t>
            </a:r>
            <a:endParaRPr lang="cs-CZ" sz="3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81627" y="3553088"/>
            <a:ext cx="11312913" cy="381741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marL="457200" indent="-457200" defTabSz="1714917">
              <a:buFontTx/>
              <a:buChar char="-"/>
            </a:pPr>
            <a:r>
              <a:rPr lang="cs-CZ" sz="2700" b="1" dirty="0">
                <a:latin typeface="Arial" pitchFamily="34" charset="0"/>
                <a:cs typeface="Arial" pitchFamily="34" charset="0"/>
              </a:rPr>
              <a:t>D</a:t>
            </a: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ne </a:t>
            </a:r>
            <a:r>
              <a:rPr lang="cs-CZ" sz="2700" b="1" dirty="0">
                <a:latin typeface="Arial" pitchFamily="34" charset="0"/>
                <a:cs typeface="Arial" pitchFamily="34" charset="0"/>
              </a:rPr>
              <a:t>11. dubna 2014 byla uzavřena Dohoda o spolupráci, výměně informací a koordinaci mezi Ministerstvem financí a Ministerstvem vnitra, konkretizovaná prováděcím protokolem </a:t>
            </a:r>
            <a:endParaRPr lang="cs-CZ" sz="2700" b="1" dirty="0" smtClean="0">
              <a:latin typeface="Arial" pitchFamily="34" charset="0"/>
              <a:cs typeface="Arial" pitchFamily="34" charset="0"/>
            </a:endParaRPr>
          </a:p>
          <a:p>
            <a:pPr defTabSz="1714917"/>
            <a:r>
              <a:rPr lang="cs-CZ" sz="2700" b="1" dirty="0" smtClean="0">
                <a:latin typeface="Arial" pitchFamily="34" charset="0"/>
                <a:cs typeface="Arial" pitchFamily="34" charset="0"/>
              </a:rPr>
              <a:t>     z 13.6.2014,</a:t>
            </a:r>
          </a:p>
          <a:p>
            <a:pPr defTabSz="1714917"/>
            <a:endParaRPr lang="cs-CZ" sz="27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defTabSz="1714917">
              <a:buFontTx/>
              <a:buChar char="-"/>
            </a:pPr>
            <a:r>
              <a:rPr lang="cs-CZ" sz="2700" b="1" dirty="0">
                <a:latin typeface="Arial" pitchFamily="34" charset="0"/>
                <a:cs typeface="Arial" pitchFamily="34" charset="0"/>
              </a:rPr>
              <a:t>6/2014 - formální zahájení činnosti Centrální Kobry, navazující na součinnost prováděnou již od jara </a:t>
            </a: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2014,</a:t>
            </a:r>
          </a:p>
          <a:p>
            <a:pPr defTabSz="1714917"/>
            <a:endParaRPr lang="cs-CZ" sz="27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defTabSz="1714917">
              <a:buFontTx/>
              <a:buChar char="-"/>
            </a:pP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rozšíření </a:t>
            </a:r>
            <a:r>
              <a:rPr lang="cs-CZ" sz="2700" b="1" dirty="0">
                <a:latin typeface="Arial" pitchFamily="34" charset="0"/>
                <a:cs typeface="Arial" pitchFamily="34" charset="0"/>
              </a:rPr>
              <a:t>určených pracovišť do jednotlivých </a:t>
            </a: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krajů.</a:t>
            </a:r>
            <a:endParaRPr lang="cs-CZ" sz="27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7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705067"/>
            <a:ext cx="9539778" cy="601146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1714917"/>
            <a:r>
              <a:rPr lang="cs-CZ" sz="3400" b="1" dirty="0">
                <a:latin typeface="Arial" pitchFamily="34" charset="0"/>
                <a:cs typeface="Arial" pitchFamily="34" charset="0"/>
              </a:rPr>
              <a:t>Dělení projektu Kobra</a:t>
            </a:r>
            <a:endParaRPr lang="cs-CZ" sz="3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81627" y="3553088"/>
            <a:ext cx="11312913" cy="3401913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marL="457200" indent="-457200" defTabSz="1714917">
              <a:buFontTx/>
              <a:buChar char="-"/>
            </a:pPr>
            <a:r>
              <a:rPr lang="cs-CZ" sz="2700" b="1" dirty="0" smtClean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Kobra </a:t>
            </a: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cs-CZ" sz="2700" b="1" dirty="0">
                <a:latin typeface="Arial" pitchFamily="34" charset="0"/>
                <a:cs typeface="Arial" pitchFamily="34" charset="0"/>
              </a:rPr>
              <a:t>jakákoliv forma meziresortní součinnosti vykonávaná  </a:t>
            </a: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   v rámci Dohody,</a:t>
            </a:r>
            <a:endParaRPr lang="cs-CZ" sz="2700" b="1" dirty="0">
              <a:latin typeface="Arial" pitchFamily="34" charset="0"/>
              <a:cs typeface="Arial" pitchFamily="34" charset="0"/>
            </a:endParaRPr>
          </a:p>
          <a:p>
            <a:pPr marL="457200" indent="-457200" defTabSz="1714917">
              <a:buFontTx/>
              <a:buChar char="-"/>
            </a:pPr>
            <a:endParaRPr lang="cs-CZ" sz="2700" b="1" dirty="0">
              <a:latin typeface="Arial" pitchFamily="34" charset="0"/>
              <a:cs typeface="Arial" pitchFamily="34" charset="0"/>
            </a:endParaRPr>
          </a:p>
          <a:p>
            <a:pPr marL="457200" indent="-457200" defTabSz="1714917">
              <a:buFontTx/>
              <a:buChar char="-"/>
            </a:pPr>
            <a:r>
              <a:rPr lang="cs-CZ" sz="2700" b="1" dirty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Centrální </a:t>
            </a:r>
            <a:r>
              <a:rPr lang="cs-CZ" sz="2700" b="1" dirty="0" smtClean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Kobra </a:t>
            </a: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cs-CZ" sz="2700" b="1" dirty="0">
                <a:latin typeface="Arial" pitchFamily="34" charset="0"/>
                <a:cs typeface="Arial" pitchFamily="34" charset="0"/>
              </a:rPr>
              <a:t>Útvar odhalování korupce a finanční kriminality + Generální finanční ředitelství </a:t>
            </a: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a Generální </a:t>
            </a:r>
            <a:r>
              <a:rPr lang="cs-CZ" sz="2700" b="1" dirty="0">
                <a:latin typeface="Arial" pitchFamily="34" charset="0"/>
                <a:cs typeface="Arial" pitchFamily="34" charset="0"/>
              </a:rPr>
              <a:t>ředitelství </a:t>
            </a: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cel,</a:t>
            </a:r>
            <a:endParaRPr lang="cs-CZ" sz="2700" b="1" dirty="0">
              <a:latin typeface="Arial" pitchFamily="34" charset="0"/>
              <a:cs typeface="Arial" pitchFamily="34" charset="0"/>
            </a:endParaRPr>
          </a:p>
          <a:p>
            <a:pPr marL="457200" indent="-457200" defTabSz="1714917">
              <a:buFontTx/>
              <a:buChar char="-"/>
            </a:pPr>
            <a:endParaRPr lang="cs-CZ" sz="2700" b="1" dirty="0">
              <a:latin typeface="Arial" pitchFamily="34" charset="0"/>
              <a:cs typeface="Arial" pitchFamily="34" charset="0"/>
            </a:endParaRPr>
          </a:p>
          <a:p>
            <a:pPr marL="457200" indent="-457200" defTabSz="1714917">
              <a:buFontTx/>
              <a:buChar char="-"/>
            </a:pPr>
            <a:r>
              <a:rPr lang="cs-CZ" sz="2700" b="1" dirty="0" smtClean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Regionální Kobra </a:t>
            </a: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cs-CZ" sz="2700" b="1" dirty="0">
                <a:latin typeface="Arial" pitchFamily="34" charset="0"/>
                <a:cs typeface="Arial" pitchFamily="34" charset="0"/>
              </a:rPr>
              <a:t>krajská policejní ředitelství + </a:t>
            </a: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regionální orgány Finanční správy </a:t>
            </a:r>
            <a:r>
              <a:rPr lang="cs-CZ" sz="2700" b="1" dirty="0">
                <a:latin typeface="Arial" pitchFamily="34" charset="0"/>
                <a:cs typeface="Arial" pitchFamily="34" charset="0"/>
              </a:rPr>
              <a:t>ČR </a:t>
            </a: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a regionální orgány Celní správy ČR.</a:t>
            </a:r>
            <a:endParaRPr lang="cs-CZ" sz="27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10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705067"/>
            <a:ext cx="9539778" cy="601146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1714917"/>
            <a:r>
              <a:rPr lang="cs-CZ" sz="3400" b="1" dirty="0">
                <a:latin typeface="Arial" pitchFamily="34" charset="0"/>
                <a:cs typeface="Arial" pitchFamily="34" charset="0"/>
              </a:rPr>
              <a:t>Praxe práce v Centrální Kobře</a:t>
            </a:r>
            <a:endParaRPr lang="cs-CZ" sz="3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81627" y="3553088"/>
            <a:ext cx="11312913" cy="2570916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marL="457200" indent="-457200" defTabSz="1714917">
              <a:buFontTx/>
              <a:buChar char="-"/>
            </a:pP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cs-CZ" sz="2700" b="1" dirty="0">
                <a:latin typeface="Arial" pitchFamily="34" charset="0"/>
                <a:cs typeface="Arial" pitchFamily="34" charset="0"/>
              </a:rPr>
              <a:t>konkrétním případu flexibilně kooperují určení policisté, celníci a pracovníci Finanční správy ČR dle potřeb po celou dobu jeho </a:t>
            </a: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zpracovávání,</a:t>
            </a:r>
          </a:p>
          <a:p>
            <a:pPr marL="457200" indent="-457200" defTabSz="1714917">
              <a:buFontTx/>
              <a:buChar char="-"/>
            </a:pPr>
            <a:endParaRPr lang="cs-CZ" sz="27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defTabSz="1714917">
              <a:buFontTx/>
              <a:buChar char="-"/>
            </a:pPr>
            <a:r>
              <a:rPr lang="cs-CZ" sz="2700" b="1" dirty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cs-CZ" sz="2700" b="1" dirty="0" smtClean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700" b="1" dirty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Centrální Kobře pevně alokováno 60 pracovníků (policisté, celníci a finanční správa</a:t>
            </a:r>
            <a:r>
              <a:rPr lang="cs-CZ" sz="2700" b="1" dirty="0" smtClean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5189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705067"/>
            <a:ext cx="9539778" cy="601146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1714917"/>
            <a:r>
              <a:rPr lang="cs-CZ" sz="3400" b="1" dirty="0">
                <a:latin typeface="Arial" pitchFamily="34" charset="0"/>
                <a:cs typeface="Arial" pitchFamily="34" charset="0"/>
              </a:rPr>
              <a:t>Cíle projektu Kobra</a:t>
            </a:r>
            <a:endParaRPr lang="cs-CZ" sz="3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81627" y="3553088"/>
            <a:ext cx="11312913" cy="2986414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marL="457200" indent="-457200" defTabSz="1714917">
              <a:buFontTx/>
              <a:buChar char="-"/>
            </a:pPr>
            <a:r>
              <a:rPr lang="cs-CZ" sz="2700" b="1" dirty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Přijmout koordinovaná opatření</a:t>
            </a: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700" b="1" dirty="0">
                <a:latin typeface="Arial" pitchFamily="34" charset="0"/>
                <a:cs typeface="Arial" pitchFamily="34" charset="0"/>
              </a:rPr>
              <a:t>správce daně a policejního orgánu v zájmu </a:t>
            </a:r>
            <a:r>
              <a:rPr lang="cs-CZ" sz="2700" b="1" dirty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ochrany státního </a:t>
            </a:r>
            <a:r>
              <a:rPr lang="cs-CZ" sz="2700" b="1" dirty="0" smtClean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rozpočtu</a:t>
            </a:r>
            <a:r>
              <a:rPr lang="cs-CZ" sz="2700" b="1" dirty="0">
                <a:latin typeface="Arial" pitchFamily="34" charset="0"/>
                <a:cs typeface="Arial" pitchFamily="34" charset="0"/>
              </a:rPr>
              <a:t>,</a:t>
            </a:r>
          </a:p>
          <a:p>
            <a:pPr marL="457200" indent="-457200" defTabSz="1714917">
              <a:buFontTx/>
              <a:buChar char="-"/>
            </a:pPr>
            <a:endParaRPr lang="cs-CZ" sz="2700" b="1" dirty="0">
              <a:latin typeface="Arial" pitchFamily="34" charset="0"/>
              <a:cs typeface="Arial" pitchFamily="34" charset="0"/>
            </a:endParaRPr>
          </a:p>
          <a:p>
            <a:pPr marL="457200" indent="-457200" defTabSz="1714917">
              <a:buFontTx/>
              <a:buChar char="-"/>
            </a:pPr>
            <a:r>
              <a:rPr lang="cs-CZ" sz="2700" b="1" dirty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cs-CZ" sz="2700" b="1" dirty="0" smtClean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dhalit </a:t>
            </a:r>
            <a:r>
              <a:rPr lang="cs-CZ" sz="2700" b="1" dirty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protiprávní jednání včas, </a:t>
            </a: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tj</a:t>
            </a:r>
            <a:r>
              <a:rPr lang="cs-CZ" sz="2700" b="1" dirty="0">
                <a:latin typeface="Arial" pitchFamily="34" charset="0"/>
                <a:cs typeface="Arial" pitchFamily="34" charset="0"/>
              </a:rPr>
              <a:t>. v době, kdy je možné zabránit vzniku škody a dokumentovat trestnou činnost v jejím </a:t>
            </a: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průběhu,</a:t>
            </a:r>
            <a:endParaRPr lang="cs-CZ" sz="2700" b="1" dirty="0">
              <a:latin typeface="Arial" pitchFamily="34" charset="0"/>
              <a:cs typeface="Arial" pitchFamily="34" charset="0"/>
            </a:endParaRPr>
          </a:p>
          <a:p>
            <a:pPr marL="457200" indent="-457200" defTabSz="1714917">
              <a:buFontTx/>
              <a:buChar char="-"/>
            </a:pPr>
            <a:endParaRPr lang="cs-CZ" sz="2700" b="1" dirty="0">
              <a:latin typeface="Arial" pitchFamily="34" charset="0"/>
              <a:cs typeface="Arial" pitchFamily="34" charset="0"/>
            </a:endParaRPr>
          </a:p>
          <a:p>
            <a:pPr marL="457200" indent="-457200" defTabSz="1714917">
              <a:buFontTx/>
              <a:buChar char="-"/>
            </a:pPr>
            <a:r>
              <a:rPr lang="cs-CZ" sz="2700" b="1" dirty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cs-CZ" sz="2700" b="1" dirty="0" smtClean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tíhat</a:t>
            </a: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700" b="1" dirty="0">
                <a:latin typeface="Arial" pitchFamily="34" charset="0"/>
                <a:cs typeface="Arial" pitchFamily="34" charset="0"/>
              </a:rPr>
              <a:t>trestnou činnost </a:t>
            </a: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se zaměřením na </a:t>
            </a:r>
            <a:r>
              <a:rPr lang="cs-CZ" sz="2700" b="1" dirty="0">
                <a:latin typeface="Arial" pitchFamily="34" charset="0"/>
                <a:cs typeface="Arial" pitchFamily="34" charset="0"/>
              </a:rPr>
              <a:t>její organizátory</a:t>
            </a: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cs-CZ" sz="2700" b="1" dirty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700" b="1" dirty="0" smtClean="0">
              <a:solidFill>
                <a:srgbClr val="47695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66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705067"/>
            <a:ext cx="9539778" cy="1155144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1714917"/>
            <a:r>
              <a:rPr lang="pl-PL" sz="3400" b="1" dirty="0">
                <a:latin typeface="Arial" pitchFamily="34" charset="0"/>
                <a:cs typeface="Arial" pitchFamily="34" charset="0"/>
              </a:rPr>
              <a:t>O Kobře také na</a:t>
            </a:r>
            <a:br>
              <a:rPr lang="pl-PL" sz="3400" b="1" dirty="0">
                <a:latin typeface="Arial" pitchFamily="34" charset="0"/>
                <a:cs typeface="Arial" pitchFamily="34" charset="0"/>
              </a:rPr>
            </a:br>
            <a:r>
              <a:rPr lang="cs-CZ" sz="3600" b="1" dirty="0" smtClean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www.danovakobra.cz</a:t>
            </a:r>
            <a:endParaRPr lang="cs-CZ" sz="3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81627" y="3940696"/>
            <a:ext cx="11312913" cy="210925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1714917"/>
            <a:r>
              <a:rPr lang="cs-CZ" sz="4400" b="1" dirty="0" smtClean="0">
                <a:latin typeface="Arial" pitchFamily="34" charset="0"/>
                <a:cs typeface="Arial" pitchFamily="34" charset="0"/>
              </a:rPr>
              <a:t>Centrální KOBRA</a:t>
            </a:r>
          </a:p>
          <a:p>
            <a:pPr algn="ctr" defTabSz="1714917"/>
            <a:r>
              <a:rPr lang="cs-CZ" sz="4400" b="1" dirty="0" smtClean="0">
                <a:latin typeface="Arial" pitchFamily="34" charset="0"/>
                <a:cs typeface="Arial" pitchFamily="34" charset="0"/>
              </a:rPr>
              <a:t>k </a:t>
            </a:r>
            <a:r>
              <a:rPr lang="cs-CZ" sz="4400" b="1" dirty="0">
                <a:latin typeface="Arial" pitchFamily="34" charset="0"/>
                <a:cs typeface="Arial" pitchFamily="34" charset="0"/>
              </a:rPr>
              <a:t>5. 3. 2015 </a:t>
            </a:r>
            <a:r>
              <a:rPr lang="cs-CZ" sz="4400" b="1" dirty="0" smtClean="0">
                <a:latin typeface="Arial" pitchFamily="34" charset="0"/>
                <a:cs typeface="Arial" pitchFamily="34" charset="0"/>
              </a:rPr>
              <a:t>zachránila </a:t>
            </a:r>
            <a:r>
              <a:rPr lang="cs-CZ" sz="4400" b="1" dirty="0">
                <a:latin typeface="Arial" pitchFamily="34" charset="0"/>
                <a:cs typeface="Arial" pitchFamily="34" charset="0"/>
              </a:rPr>
              <a:t>státnímu rozpočtu </a:t>
            </a:r>
            <a:r>
              <a:rPr lang="cs-CZ" sz="4400" b="1" dirty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1.69 mld. </a:t>
            </a:r>
            <a:r>
              <a:rPr lang="cs-CZ" sz="4400" b="1" dirty="0" smtClean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Kč.</a:t>
            </a:r>
          </a:p>
        </p:txBody>
      </p:sp>
    </p:spTree>
    <p:extLst>
      <p:ext uri="{BB962C8B-B14F-4D97-AF65-F5344CB8AC3E}">
        <p14:creationId xmlns:p14="http://schemas.microsoft.com/office/powerpoint/2010/main" val="389004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27700" y="1705067"/>
            <a:ext cx="9539778" cy="601146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algn="ctr" defTabSz="1714917"/>
            <a:r>
              <a:rPr lang="pl-PL" sz="3400" b="1" dirty="0">
                <a:latin typeface="Arial" pitchFamily="34" charset="0"/>
                <a:cs typeface="Arial" pitchFamily="34" charset="0"/>
              </a:rPr>
              <a:t>Finanční efekt Centrální </a:t>
            </a:r>
            <a:r>
              <a:rPr lang="pl-PL" sz="3400" b="1" dirty="0" smtClean="0">
                <a:latin typeface="Arial" pitchFamily="34" charset="0"/>
                <a:cs typeface="Arial" pitchFamily="34" charset="0"/>
              </a:rPr>
              <a:t>Kobry </a:t>
            </a:r>
            <a:r>
              <a:rPr lang="pl-PL" sz="3400" b="1" dirty="0">
                <a:latin typeface="Arial" pitchFamily="34" charset="0"/>
                <a:cs typeface="Arial" pitchFamily="34" charset="0"/>
              </a:rPr>
              <a:t>za rok 2014</a:t>
            </a:r>
            <a:endParaRPr lang="cs-CZ" sz="3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81627" y="3553088"/>
            <a:ext cx="11312913" cy="3817411"/>
          </a:xfrm>
          <a:prstGeom prst="rect">
            <a:avLst/>
          </a:prstGeom>
          <a:noFill/>
        </p:spPr>
        <p:txBody>
          <a:bodyPr wrap="square" lIns="77171" tIns="38586" rIns="77171" bIns="38586" rtlCol="0">
            <a:spAutoFit/>
          </a:bodyPr>
          <a:lstStyle/>
          <a:p>
            <a:pPr marL="457200" indent="-457200" defTabSz="1714917">
              <a:buFontTx/>
              <a:buChar char="-"/>
            </a:pPr>
            <a:r>
              <a:rPr lang="cs-CZ" sz="2700" b="1" dirty="0">
                <a:latin typeface="Arial" pitchFamily="34" charset="0"/>
                <a:cs typeface="Arial" pitchFamily="34" charset="0"/>
              </a:rPr>
              <a:t>V</a:t>
            </a:r>
            <a:r>
              <a:rPr lang="cs-CZ" sz="2700" b="1" dirty="0" smtClean="0">
                <a:latin typeface="Arial" pitchFamily="34" charset="0"/>
                <a:cs typeface="Arial" pitchFamily="34" charset="0"/>
              </a:rPr>
              <a:t>časným </a:t>
            </a:r>
            <a:r>
              <a:rPr lang="cs-CZ" sz="2700" b="1" dirty="0">
                <a:latin typeface="Arial" pitchFamily="34" charset="0"/>
                <a:cs typeface="Arial" pitchFamily="34" charset="0"/>
              </a:rPr>
              <a:t>poskytnutím informací policejním orgánem správci daně se správci daně podařilo v </a:t>
            </a:r>
            <a:r>
              <a:rPr lang="cs-CZ" sz="2700" b="1" dirty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daňovém řízení</a:t>
            </a:r>
            <a:r>
              <a:rPr lang="cs-CZ" sz="2700" b="1" dirty="0">
                <a:latin typeface="Arial" pitchFamily="34" charset="0"/>
                <a:cs typeface="Arial" pitchFamily="34" charset="0"/>
              </a:rPr>
              <a:t> předejít daňovému nedoplatku ve výši přesahující </a:t>
            </a:r>
            <a:r>
              <a:rPr lang="cs-CZ" sz="2700" b="1" dirty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650 mil. Kč,</a:t>
            </a:r>
          </a:p>
          <a:p>
            <a:pPr marL="457200" indent="-457200" defTabSz="1714917">
              <a:buFontTx/>
              <a:buChar char="-"/>
            </a:pPr>
            <a:endParaRPr lang="cs-CZ" sz="2700" b="1" dirty="0">
              <a:solidFill>
                <a:srgbClr val="476956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defTabSz="1714917">
              <a:buFontTx/>
              <a:buChar char="-"/>
            </a:pPr>
            <a:r>
              <a:rPr lang="cs-CZ" sz="2700" b="1" dirty="0">
                <a:latin typeface="Arial" pitchFamily="34" charset="0"/>
                <a:cs typeface="Arial" pitchFamily="34" charset="0"/>
              </a:rPr>
              <a:t>včasným zahájením </a:t>
            </a:r>
            <a:r>
              <a:rPr lang="cs-CZ" sz="2700" b="1" dirty="0" err="1">
                <a:latin typeface="Arial" pitchFamily="34" charset="0"/>
                <a:cs typeface="Arial" pitchFamily="34" charset="0"/>
              </a:rPr>
              <a:t>tr</a:t>
            </a:r>
            <a:r>
              <a:rPr lang="cs-CZ" sz="2700" b="1" dirty="0">
                <a:latin typeface="Arial" pitchFamily="34" charset="0"/>
                <a:cs typeface="Arial" pitchFamily="34" charset="0"/>
              </a:rPr>
              <a:t>. stíhání (pokus </a:t>
            </a:r>
            <a:r>
              <a:rPr lang="cs-CZ" sz="2700" b="1" dirty="0" err="1">
                <a:latin typeface="Arial" pitchFamily="34" charset="0"/>
                <a:cs typeface="Arial" pitchFamily="34" charset="0"/>
              </a:rPr>
              <a:t>tr</a:t>
            </a:r>
            <a:r>
              <a:rPr lang="cs-CZ" sz="2700" b="1" dirty="0">
                <a:latin typeface="Arial" pitchFamily="34" charset="0"/>
                <a:cs typeface="Arial" pitchFamily="34" charset="0"/>
              </a:rPr>
              <a:t>. činu) se podařilo</a:t>
            </a:r>
            <a:r>
              <a:rPr lang="cs-CZ" sz="2700" b="1" dirty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 zabránit škodě ve výši 587,3 mil. Kč,</a:t>
            </a:r>
          </a:p>
          <a:p>
            <a:pPr marL="457200" indent="-457200" defTabSz="1714917">
              <a:buFontTx/>
              <a:buChar char="-"/>
            </a:pPr>
            <a:endParaRPr lang="cs-CZ" sz="2700" b="1" dirty="0">
              <a:solidFill>
                <a:srgbClr val="476956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defTabSz="1714917">
              <a:buFontTx/>
              <a:buChar char="-"/>
            </a:pPr>
            <a:r>
              <a:rPr lang="cs-CZ" sz="2700" b="1" dirty="0">
                <a:latin typeface="Arial" pitchFamily="34" charset="0"/>
                <a:cs typeface="Arial" pitchFamily="34" charset="0"/>
              </a:rPr>
              <a:t>kombinací opatření správce daně a policejního orgánu se podařilo </a:t>
            </a:r>
            <a:r>
              <a:rPr lang="cs-CZ" sz="2700" b="1" dirty="0">
                <a:solidFill>
                  <a:srgbClr val="476956"/>
                </a:solidFill>
                <a:latin typeface="Arial" pitchFamily="34" charset="0"/>
                <a:cs typeface="Arial" pitchFamily="34" charset="0"/>
              </a:rPr>
              <a:t>na náhradu škody zajistit hodnoty ve výši  448,5 mil. Kč.</a:t>
            </a:r>
            <a:endParaRPr lang="cs-CZ" sz="2700" b="1" dirty="0" smtClean="0">
              <a:solidFill>
                <a:srgbClr val="47695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37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406</Words>
  <Application>Microsoft Office PowerPoint</Application>
  <PresentationFormat>Vlastní</PresentationFormat>
  <Paragraphs>57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CS CR</dc:creator>
  <cp:lastModifiedBy>Součková Martina</cp:lastModifiedBy>
  <cp:revision>55</cp:revision>
  <cp:lastPrinted>2015-03-04T16:18:23Z</cp:lastPrinted>
  <dcterms:created xsi:type="dcterms:W3CDTF">2009-12-10T19:11:10Z</dcterms:created>
  <dcterms:modified xsi:type="dcterms:W3CDTF">2015-03-04T16:18:45Z</dcterms:modified>
</cp:coreProperties>
</file>