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5175" cy="9753600"/>
  <p:notesSz cx="6797675" cy="9926638"/>
  <p:defaultTextStyle>
    <a:defPPr>
      <a:defRPr lang="cs-CZ"/>
    </a:defPPr>
    <a:lvl1pPr marL="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2701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5403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8105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0806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3508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62099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89115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016132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956"/>
    <a:srgbClr val="AC0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24" y="282"/>
      </p:cViewPr>
      <p:guideLst>
        <p:guide orient="horz" pos="3072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BA92C-162D-40BA-AAA2-0B6B443B945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B0E8B-D882-4FD0-A8AB-632F3B19A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70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96775-6821-4385-A9C5-4B7C6C1AC13C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71563" y="744538"/>
            <a:ext cx="46545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D0C69-AFD9-49EB-B7A9-1376A98B2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22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68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7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93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632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49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150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55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640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461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D0C69-AFD9-49EB-B7A9-1376A98B225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97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638" y="3029939"/>
            <a:ext cx="10365899" cy="209070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9276" y="5527040"/>
            <a:ext cx="8536623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5474746" y="568960"/>
            <a:ext cx="4801851" cy="12137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7078" y="568960"/>
            <a:ext cx="14204415" cy="12137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335" y="6267593"/>
            <a:ext cx="10365899" cy="1937173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335" y="4133992"/>
            <a:ext cx="10365899" cy="2133600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270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540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0806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350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7620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38911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0161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7078" y="3318934"/>
            <a:ext cx="9502074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772405" y="3318934"/>
            <a:ext cx="9504192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59" y="2183272"/>
            <a:ext cx="5388321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759" y="3093157"/>
            <a:ext cx="5388321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4980" y="2183272"/>
            <a:ext cx="5390436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4980" y="3093157"/>
            <a:ext cx="5390436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59" y="388338"/>
            <a:ext cx="4012128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974" y="388339"/>
            <a:ext cx="6817442" cy="8324428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759" y="2041032"/>
            <a:ext cx="4012128" cy="6671735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0340" y="6827521"/>
            <a:ext cx="7317105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90340" y="871503"/>
            <a:ext cx="7317105" cy="5852160"/>
          </a:xfrm>
        </p:spPr>
        <p:txBody>
          <a:bodyPr/>
          <a:lstStyle>
            <a:lvl1pPr marL="0" indent="0">
              <a:buNone/>
              <a:defRPr sz="4400"/>
            </a:lvl1pPr>
            <a:lvl2pPr marL="627016" indent="0">
              <a:buNone/>
              <a:defRPr sz="3900"/>
            </a:lvl2pPr>
            <a:lvl3pPr marL="1254033" indent="0">
              <a:buNone/>
              <a:defRPr sz="3300"/>
            </a:lvl3pPr>
            <a:lvl4pPr marL="1881050" indent="0">
              <a:buNone/>
              <a:defRPr sz="2800"/>
            </a:lvl4pPr>
            <a:lvl5pPr marL="2508066" indent="0">
              <a:buNone/>
              <a:defRPr sz="2800"/>
            </a:lvl5pPr>
            <a:lvl6pPr marL="3135083" indent="0">
              <a:buNone/>
              <a:defRPr sz="2800"/>
            </a:lvl6pPr>
            <a:lvl7pPr marL="3762099" indent="0">
              <a:buNone/>
              <a:defRPr sz="2800"/>
            </a:lvl7pPr>
            <a:lvl8pPr marL="4389115" indent="0">
              <a:buNone/>
              <a:defRPr sz="2800"/>
            </a:lvl8pPr>
            <a:lvl9pPr marL="5016132" indent="0">
              <a:buNone/>
              <a:defRPr sz="28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90340" y="7633548"/>
            <a:ext cx="7317105" cy="1144692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  <a:prstGeom prst="rect">
            <a:avLst/>
          </a:prstGeom>
        </p:spPr>
        <p:txBody>
          <a:bodyPr vert="horz" lIns="125403" tIns="62702" rIns="125403" bIns="62702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60" y="2275842"/>
            <a:ext cx="10975657" cy="6436925"/>
          </a:xfrm>
          <a:prstGeom prst="rect">
            <a:avLst/>
          </a:prstGeom>
        </p:spPr>
        <p:txBody>
          <a:bodyPr vert="horz" lIns="125403" tIns="62702" rIns="125403" bIns="6270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759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50F3-88D9-45FD-BA4F-7BDD751C4D8C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6686" y="9040144"/>
            <a:ext cx="3861805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9876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54033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63" indent="-470263" algn="l" defTabSz="1254033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902" indent="-391886" algn="l" defTabSz="1254033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4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58" indent="-313508" algn="l" defTabSz="125403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75" indent="-313508" algn="l" defTabSz="125403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9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607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624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640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1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3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5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6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8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99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115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132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233491" y="6648143"/>
            <a:ext cx="6552728" cy="38570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defTabSz="1714917"/>
            <a:r>
              <a:rPr lang="cs-CZ" sz="20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 5. března 2015</a:t>
            </a:r>
            <a:endParaRPr lang="cs-CZ" sz="2700" b="1" dirty="0" smtClean="0">
              <a:solidFill>
                <a:srgbClr val="AC0C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33492" y="5884912"/>
            <a:ext cx="6552728" cy="69347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defTabSz="1714917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TISKOVÁ KONFERENCE</a:t>
            </a:r>
          </a:p>
        </p:txBody>
      </p:sp>
      <p:pic>
        <p:nvPicPr>
          <p:cNvPr id="4" name="Picture 13" descr="C:\Users\p013568\Desktop\Grafika\2015\Prezentace Kobry\logo-f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860" y="7757120"/>
            <a:ext cx="3046535" cy="60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p013568\Desktop\Grafika\2015\Prezentace Kobry\logo-cs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3" y="6648143"/>
            <a:ext cx="988234" cy="105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p013568\Desktop\Grafika\2015\Prezentace Kobry\logo polic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364" y="6654587"/>
            <a:ext cx="1906127" cy="107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112436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pl-PL" sz="3400" b="1" dirty="0" smtClean="0">
                <a:latin typeface="Arial" pitchFamily="34" charset="0"/>
                <a:cs typeface="Arial" pitchFamily="34" charset="0"/>
              </a:rPr>
              <a:t>Budoucnost KOBRY</a:t>
            </a:r>
            <a:r>
              <a:rPr lang="pl-PL" sz="3400" b="1" dirty="0">
                <a:latin typeface="Arial" pitchFamily="34" charset="0"/>
                <a:cs typeface="Arial" pitchFamily="34" charset="0"/>
              </a:rPr>
              <a:t/>
            </a:r>
            <a:br>
              <a:rPr lang="pl-PL" sz="3400" b="1" dirty="0">
                <a:latin typeface="Arial" pitchFamily="34" charset="0"/>
                <a:cs typeface="Arial" pitchFamily="34" charset="0"/>
              </a:rPr>
            </a:br>
            <a:r>
              <a:rPr lang="pl-PL" sz="3400" b="1" dirty="0">
                <a:latin typeface="Arial" pitchFamily="34" charset="0"/>
                <a:cs typeface="Arial" pitchFamily="34" charset="0"/>
              </a:rPr>
              <a:t>Regionální Kobra!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2986414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Regionální Kobra odstartovala svoji činnost od 1. ledna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2015, krajská ředitelství Policie České republiky,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celní správa zapojena regionálními expoziturami odboru Pátrání GŘC a celními úřady v jednotlivých krajích,</a:t>
            </a: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finanční správa zapojena specialisty na úrovni finančních úřadů. 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Co je KOBRA?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381741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emá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vlastní budovy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nemá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zaměstnance, </a:t>
            </a:r>
            <a:endParaRPr lang="cs-CZ" sz="2700" b="1" dirty="0" smtClean="0">
              <a:solidFill>
                <a:srgbClr val="47695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nemá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dokonce ani korespondenční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adresu,</a:t>
            </a:r>
          </a:p>
          <a:p>
            <a:pPr marL="457200" indent="-457200" defTabSz="1714917">
              <a:buFontTx/>
              <a:buChar char="-"/>
            </a:pPr>
            <a:endParaRPr lang="cs-CZ" sz="2700" b="1" dirty="0" smtClean="0">
              <a:latin typeface="Arial" pitchFamily="34" charset="0"/>
              <a:cs typeface="Arial" pitchFamily="34" charset="0"/>
            </a:endParaRPr>
          </a:p>
          <a:p>
            <a:pPr algn="just" defTabSz="1714917"/>
            <a:r>
              <a:rPr lang="cs-CZ" sz="2700" b="1" dirty="0" smtClean="0">
                <a:latin typeface="Arial" pitchFamily="34" charset="0"/>
                <a:cs typeface="Arial" pitchFamily="34" charset="0"/>
              </a:rPr>
              <a:t>protože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není institucí, ale je efektivní metodou 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práce,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uskutečňovanou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v rámci stávajících právních předpisů a stávajících organizačních struktur,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proces zavádění této metody = tzv. projekt Kobra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1714917">
              <a:buFontTx/>
              <a:buChar char="-"/>
            </a:pPr>
            <a:endParaRPr lang="cs-CZ" sz="2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Na projektu Kobra participují</a:t>
            </a:r>
          </a:p>
        </p:txBody>
      </p:sp>
      <p:pic>
        <p:nvPicPr>
          <p:cNvPr id="1027" name="Picture 3" descr="C:\Users\p013568\Desktop\Grafika\2015\Prezentace Kobry\logo poli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567" y="4911178"/>
            <a:ext cx="4723141" cy="266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013568\Desktop\Grafika\2015\Prezentace Kobry\logo-cs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083" y="4744544"/>
            <a:ext cx="2888255" cy="30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p013568\Desktop\Grafika\2015\Prezentace Kobry\logo-f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917" y="2716560"/>
            <a:ext cx="7774332" cy="1539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Vývoj projektu Kobra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381741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11. dubna 2014 byla uzavřena Dohoda o spolupráci, výměně informací a koordinaci mezi Ministerstvem financí a Ministerstvem vnitra, konkretizovaná prováděcím protokolem </a:t>
            </a:r>
            <a:endParaRPr lang="cs-CZ" sz="2700" b="1" dirty="0" smtClean="0">
              <a:latin typeface="Arial" pitchFamily="34" charset="0"/>
              <a:cs typeface="Arial" pitchFamily="34" charset="0"/>
            </a:endParaRPr>
          </a:p>
          <a:p>
            <a:pPr defTabSz="1714917"/>
            <a:r>
              <a:rPr lang="cs-CZ" sz="2700" b="1" dirty="0" smtClean="0">
                <a:latin typeface="Arial" pitchFamily="34" charset="0"/>
                <a:cs typeface="Arial" pitchFamily="34" charset="0"/>
              </a:rPr>
              <a:t>     z 13.6.2014,</a:t>
            </a:r>
          </a:p>
          <a:p>
            <a:pPr defTabSz="1714917"/>
            <a:endParaRPr lang="cs-CZ" sz="27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6/2014 - formální zahájení činnosti Centrální Kobry, navazující na součinnost prováděnou již od jara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2014,</a:t>
            </a:r>
          </a:p>
          <a:p>
            <a:pPr defTabSz="1714917"/>
            <a:endParaRPr lang="cs-CZ" sz="27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rozšíření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určených pracovišť do jednotlivých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krajů.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Dělení projektu Kobra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340191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Kobra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jakákoliv forma meziresortní součinnosti vykonávaná 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   v rámci Dohody,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Centrální 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Kobra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Útvar odhalování korupce a finanční kriminality + Generální finanční ředitelství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a Generální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ředitelství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cel,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Regionální Kobra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krajská policejní ředitelství +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regionální orgány Finanční správy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ČR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a regionální orgány Celní správy ČR.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1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Praxe práce v Centrální Kobře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257091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konkrétním případu flexibilně kooperují určení policisté, celníci a pracovníci Finanční správy ČR dle potřeb po celou dobu jeho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zpracovávání,</a:t>
            </a:r>
          </a:p>
          <a:p>
            <a:pPr marL="457200" indent="-457200" defTabSz="1714917">
              <a:buFontTx/>
              <a:buChar char="-"/>
            </a:pPr>
            <a:endParaRPr lang="cs-CZ" sz="27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Centrální Kobře pevně alokováno 60 pracovníků (policisté, celníci a finanční správa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5189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3400" b="1" dirty="0">
                <a:latin typeface="Arial" pitchFamily="34" charset="0"/>
                <a:cs typeface="Arial" pitchFamily="34" charset="0"/>
              </a:rPr>
              <a:t>Cíle projektu Kobra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2986414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Přijmout koordinovaná opatření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správce daně a policejního orgánu v zájmu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ochrany státního 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rozpočtu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dhalit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protiprávní jednání včas,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tj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. v době, kdy je možné zabránit vzniku škody a dokumentovat trestnou činnost v jejím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průběhu,</a:t>
            </a: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endParaRPr lang="cs-CZ" sz="2700" b="1" dirty="0"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sz="27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tíhat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trestnou činnost 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se zaměřením na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její organizátory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700" b="1" dirty="0" smtClean="0">
              <a:solidFill>
                <a:srgbClr val="47695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1155144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pl-PL" sz="3400" b="1" dirty="0">
                <a:latin typeface="Arial" pitchFamily="34" charset="0"/>
                <a:cs typeface="Arial" pitchFamily="34" charset="0"/>
              </a:rPr>
              <a:t>O Kobře také na</a:t>
            </a:r>
            <a:br>
              <a:rPr lang="pl-PL" sz="3400" b="1" dirty="0"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www.danovakobra.cz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940696"/>
            <a:ext cx="11312913" cy="210925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Centrální KOBRA</a:t>
            </a:r>
          </a:p>
          <a:p>
            <a:pPr algn="ctr" defTabSz="1714917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cs-CZ" sz="4400" b="1" dirty="0">
                <a:latin typeface="Arial" pitchFamily="34" charset="0"/>
                <a:cs typeface="Arial" pitchFamily="34" charset="0"/>
              </a:rPr>
              <a:t>5. 3. 2015 </a:t>
            </a: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zachránila </a:t>
            </a:r>
            <a:r>
              <a:rPr lang="cs-CZ" sz="4400" b="1" dirty="0">
                <a:latin typeface="Arial" pitchFamily="34" charset="0"/>
                <a:cs typeface="Arial" pitchFamily="34" charset="0"/>
              </a:rPr>
              <a:t>státnímu rozpočtu </a:t>
            </a:r>
            <a:r>
              <a:rPr lang="cs-CZ" sz="44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1.69 mld. </a:t>
            </a:r>
            <a:r>
              <a:rPr lang="cs-CZ" sz="4400" b="1" dirty="0" smtClean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Kč.</a:t>
            </a:r>
          </a:p>
        </p:txBody>
      </p:sp>
    </p:spTree>
    <p:extLst>
      <p:ext uri="{BB962C8B-B14F-4D97-AF65-F5344CB8AC3E}">
        <p14:creationId xmlns:p14="http://schemas.microsoft.com/office/powerpoint/2010/main" val="389004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705067"/>
            <a:ext cx="9539778" cy="6011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1714917"/>
            <a:r>
              <a:rPr lang="pl-PL" sz="3400" b="1" dirty="0">
                <a:latin typeface="Arial" pitchFamily="34" charset="0"/>
                <a:cs typeface="Arial" pitchFamily="34" charset="0"/>
              </a:rPr>
              <a:t>Finanční efekt Centrální </a:t>
            </a:r>
            <a:r>
              <a:rPr lang="pl-PL" sz="3400" b="1" dirty="0" smtClean="0">
                <a:latin typeface="Arial" pitchFamily="34" charset="0"/>
                <a:cs typeface="Arial" pitchFamily="34" charset="0"/>
              </a:rPr>
              <a:t>Kobry </a:t>
            </a:r>
            <a:r>
              <a:rPr lang="pl-PL" sz="3400" b="1" dirty="0">
                <a:latin typeface="Arial" pitchFamily="34" charset="0"/>
                <a:cs typeface="Arial" pitchFamily="34" charset="0"/>
              </a:rPr>
              <a:t>za rok 2014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3553088"/>
            <a:ext cx="11312913" cy="381741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700" b="1" dirty="0" smtClean="0">
                <a:latin typeface="Arial" pitchFamily="34" charset="0"/>
                <a:cs typeface="Arial" pitchFamily="34" charset="0"/>
              </a:rPr>
              <a:t>časným 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poskytnutím informací policejním orgánem správci daně se správci daně podařilo v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daňovém řízení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 předejít daňovému nedoplatku ve výši přesahující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650 mil. Kč,</a:t>
            </a:r>
          </a:p>
          <a:p>
            <a:pPr marL="457200" indent="-457200" defTabSz="1714917">
              <a:buFontTx/>
              <a:buChar char="-"/>
            </a:pPr>
            <a:endParaRPr lang="cs-CZ" sz="2700" b="1" dirty="0">
              <a:solidFill>
                <a:srgbClr val="47695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včasným zahájením </a:t>
            </a:r>
            <a:r>
              <a:rPr lang="cs-CZ" sz="2700" b="1" dirty="0" err="1">
                <a:latin typeface="Arial" pitchFamily="34" charset="0"/>
                <a:cs typeface="Arial" pitchFamily="34" charset="0"/>
              </a:rPr>
              <a:t>tr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. stíhání (pokus </a:t>
            </a:r>
            <a:r>
              <a:rPr lang="cs-CZ" sz="2700" b="1" dirty="0" err="1">
                <a:latin typeface="Arial" pitchFamily="34" charset="0"/>
                <a:cs typeface="Arial" pitchFamily="34" charset="0"/>
              </a:rPr>
              <a:t>tr</a:t>
            </a:r>
            <a:r>
              <a:rPr lang="cs-CZ" sz="2700" b="1" dirty="0">
                <a:latin typeface="Arial" pitchFamily="34" charset="0"/>
                <a:cs typeface="Arial" pitchFamily="34" charset="0"/>
              </a:rPr>
              <a:t>. činu) se podařilo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 zabránit škodě ve výši 587,3 mil. Kč,</a:t>
            </a:r>
          </a:p>
          <a:p>
            <a:pPr marL="457200" indent="-457200" defTabSz="1714917">
              <a:buFontTx/>
              <a:buChar char="-"/>
            </a:pPr>
            <a:endParaRPr lang="cs-CZ" sz="2700" b="1" dirty="0">
              <a:solidFill>
                <a:srgbClr val="47695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defTabSz="1714917">
              <a:buFontTx/>
              <a:buChar char="-"/>
            </a:pPr>
            <a:r>
              <a:rPr lang="cs-CZ" sz="2700" b="1" dirty="0">
                <a:latin typeface="Arial" pitchFamily="34" charset="0"/>
                <a:cs typeface="Arial" pitchFamily="34" charset="0"/>
              </a:rPr>
              <a:t>kombinací opatření správce daně a policejního orgánu se podařilo </a:t>
            </a:r>
            <a:r>
              <a:rPr lang="cs-CZ" sz="2700" b="1" dirty="0">
                <a:solidFill>
                  <a:srgbClr val="476956"/>
                </a:solidFill>
                <a:latin typeface="Arial" pitchFamily="34" charset="0"/>
                <a:cs typeface="Arial" pitchFamily="34" charset="0"/>
              </a:rPr>
              <a:t>na náhradu škody zajistit hodnoty ve výši  448,5 mil. Kč.</a:t>
            </a:r>
            <a:endParaRPr lang="cs-CZ" sz="2700" b="1" dirty="0" smtClean="0">
              <a:solidFill>
                <a:srgbClr val="47695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7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406</Words>
  <Application>Microsoft Office PowerPoint</Application>
  <PresentationFormat>Vlastní</PresentationFormat>
  <Paragraphs>57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CS CR</dc:creator>
  <cp:lastModifiedBy>Součková Martina</cp:lastModifiedBy>
  <cp:revision>55</cp:revision>
  <cp:lastPrinted>2015-03-04T16:18:23Z</cp:lastPrinted>
  <dcterms:created xsi:type="dcterms:W3CDTF">2009-12-10T19:11:10Z</dcterms:created>
  <dcterms:modified xsi:type="dcterms:W3CDTF">2015-03-04T16:18:45Z</dcterms:modified>
</cp:coreProperties>
</file>