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4"/>
  </p:sldMasterIdLst>
  <p:notesMasterIdLst>
    <p:notesMasterId r:id="rId16"/>
  </p:notesMasterIdLst>
  <p:sldIdLst>
    <p:sldId id="258" r:id="rId5"/>
    <p:sldId id="257" r:id="rId6"/>
    <p:sldId id="259" r:id="rId7"/>
    <p:sldId id="262" r:id="rId8"/>
    <p:sldId id="267" r:id="rId9"/>
    <p:sldId id="264" r:id="rId10"/>
    <p:sldId id="260" r:id="rId11"/>
    <p:sldId id="268" r:id="rId12"/>
    <p:sldId id="265" r:id="rId13"/>
    <p:sldId id="266" r:id="rId14"/>
    <p:sldId id="261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0" autoAdjust="0"/>
  </p:normalViewPr>
  <p:slideViewPr>
    <p:cSldViewPr>
      <p:cViewPr varScale="1">
        <p:scale>
          <a:sx n="84" d="100"/>
          <a:sy n="84" d="100"/>
        </p:scale>
        <p:origin x="780" y="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6E350-4BDD-4FCB-8258-4EF043EEA819}" type="datetimeFigureOut">
              <a:rPr lang="cs-CZ" smtClean="0"/>
              <a:pPr/>
              <a:t>15.01.2021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89837-4F65-46BC-8BC9-520D15CBB73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f2_Kruhy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16016" y="732967"/>
            <a:ext cx="4428016" cy="441055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914650"/>
            <a:ext cx="7088832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9F68-0077-4CCB-B164-9FA512971226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 descr="f2_www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533334"/>
            <a:ext cx="395536" cy="132644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548864"/>
            <a:ext cx="2808312" cy="43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86200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86200"/>
            <a:ext cx="5111750" cy="4309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158300"/>
            <a:ext cx="3008313" cy="343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D2BDC-D9D3-4458-B01B-5E830F0D013B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7DC5-0D0D-4576-ADB4-FE5F714A1E0B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04F0-D360-4368-811D-E8B29B3A8131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86200"/>
            <a:ext cx="2057400" cy="43065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86200"/>
            <a:ext cx="6019800" cy="43065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4480-44CC-44DA-B824-A62880EC46D0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AEFFB-2865-4030-ADE1-6700F9F941AB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165DB-1FE6-4218-ADFC-352102F9E8F1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82500"/>
            <a:ext cx="4038600" cy="331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82500"/>
            <a:ext cx="4038600" cy="331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38C8-F58F-4B0F-8F01-C810387EE292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82500"/>
            <a:ext cx="5198400" cy="162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99600" y="1282500"/>
            <a:ext cx="2880000" cy="162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38C8-F58F-4B0F-8F01-C810387EE292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sz="half" idx="13"/>
          </p:nvPr>
        </p:nvSpPr>
        <p:spPr>
          <a:xfrm>
            <a:off x="457200" y="3015900"/>
            <a:ext cx="8229600" cy="157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82500"/>
            <a:ext cx="5198400" cy="162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99600" y="1282500"/>
            <a:ext cx="2880000" cy="162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38C8-F58F-4B0F-8F01-C810387EE292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2"/>
          <p:cNvSpPr>
            <a:spLocks noGrp="1"/>
          </p:cNvSpPr>
          <p:nvPr>
            <p:ph sz="half" idx="13"/>
          </p:nvPr>
        </p:nvSpPr>
        <p:spPr>
          <a:xfrm>
            <a:off x="3488400" y="3015900"/>
            <a:ext cx="5198400" cy="162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9" name="Zástupný symbol pro obsah 3"/>
          <p:cNvSpPr>
            <a:spLocks noGrp="1"/>
          </p:cNvSpPr>
          <p:nvPr>
            <p:ph sz="half" idx="14"/>
          </p:nvPr>
        </p:nvSpPr>
        <p:spPr>
          <a:xfrm>
            <a:off x="457200" y="3015900"/>
            <a:ext cx="2880000" cy="162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31200"/>
            <a:ext cx="4040188" cy="480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711800"/>
            <a:ext cx="4040188" cy="2883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23120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711800"/>
            <a:ext cx="4041775" cy="2883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423FB-3BE4-43BD-8FCA-634C393B8188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DF51D-F376-441B-AB77-E50ABD11AC85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537B-91AA-4D7D-A302-97C565961761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f2_kruhy_vnitrek.wm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5292080" y="1339444"/>
            <a:ext cx="3851952" cy="3804056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48351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2500"/>
            <a:ext cx="8229600" cy="3312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7BC74-7800-466B-AE00-370A81429029}" type="datetime1">
              <a:rPr lang="cs-CZ" smtClean="0"/>
              <a:pPr/>
              <a:t>15.01.2021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B43AD-B776-4FBA-B324-CCB161653B13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 descr="f2_vnitrek_www.wm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000100" y="0"/>
            <a:ext cx="1051620" cy="2917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8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4684144" y="1"/>
            <a:ext cx="116457" cy="51434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2" r="14763"/>
          <a:stretch/>
        </p:blipFill>
        <p:spPr>
          <a:xfrm>
            <a:off x="0" y="1"/>
            <a:ext cx="4548278" cy="5143499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114286" y="1563639"/>
            <a:ext cx="39559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>
                <a:latin typeface="+mj-lt"/>
                <a:ea typeface="Cambria" pitchFamily="18" charset="0"/>
              </a:rPr>
              <a:t>Vysoká škola ekonomická v Praze</a:t>
            </a:r>
          </a:p>
          <a:p>
            <a:pPr algn="ctr"/>
            <a:r>
              <a:rPr lang="cs-CZ" sz="1400" dirty="0">
                <a:latin typeface="+mj-lt"/>
                <a:ea typeface="Cambria" pitchFamily="18" charset="0"/>
              </a:rPr>
              <a:t>Fakulta mezinárodních vztahů</a:t>
            </a:r>
          </a:p>
          <a:p>
            <a:pPr algn="ctr"/>
            <a:endParaRPr lang="cs-CZ" sz="1400" dirty="0">
              <a:latin typeface="+mj-lt"/>
              <a:ea typeface="Cambria" pitchFamily="18" charset="0"/>
            </a:endParaRPr>
          </a:p>
          <a:p>
            <a:pPr algn="ctr"/>
            <a:endParaRPr lang="cs-CZ" sz="1400" dirty="0">
              <a:latin typeface="+mj-lt"/>
              <a:ea typeface="Cambria" pitchFamily="18" charset="0"/>
            </a:endParaRPr>
          </a:p>
          <a:p>
            <a:pPr algn="ctr"/>
            <a:r>
              <a:rPr lang="cs-CZ" sz="1400" b="1" i="1" dirty="0"/>
              <a:t>Nastavení koordinačního mechanismu v rámci předsednictví v Radě EU: přípravy a průběh z pohledu vybraných členských států, získané zkušenosti a doporučení pro CZ PRES 2022</a:t>
            </a:r>
            <a:r>
              <a:rPr lang="cs-CZ" sz="1400" b="1" dirty="0"/>
              <a:t> </a:t>
            </a:r>
            <a:endParaRPr lang="cs-CZ" sz="2400" dirty="0">
              <a:solidFill>
                <a:schemeClr val="bg1"/>
              </a:solidFill>
              <a:latin typeface="+mj-lt"/>
              <a:ea typeface="Cambria" pitchFamily="18" charset="0"/>
            </a:endParaRPr>
          </a:p>
        </p:txBody>
      </p:sp>
      <p:sp>
        <p:nvSpPr>
          <p:cNvPr id="12" name="TextovéPole 8"/>
          <p:cNvSpPr txBox="1"/>
          <p:nvPr/>
        </p:nvSpPr>
        <p:spPr>
          <a:xfrm>
            <a:off x="5652120" y="3867894"/>
            <a:ext cx="30243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TAČR Beta2</a:t>
            </a:r>
          </a:p>
          <a:p>
            <a:pPr algn="ctr"/>
            <a:r>
              <a:rPr lang="cs-CZ" dirty="0"/>
              <a:t>TIRDUVCR932MT01</a:t>
            </a:r>
            <a:endParaRPr lang="cs-CZ" b="1" dirty="0"/>
          </a:p>
          <a:p>
            <a:pPr algn="ctr"/>
            <a:endParaRPr lang="cs-CZ" b="1" dirty="0"/>
          </a:p>
          <a:p>
            <a:pPr algn="ctr"/>
            <a:r>
              <a:rPr lang="cs-CZ" sz="1400" dirty="0"/>
              <a:t>15. ledna 2021</a:t>
            </a:r>
          </a:p>
        </p:txBody>
      </p:sp>
      <p:sp>
        <p:nvSpPr>
          <p:cNvPr id="45058" name="AutoShape 2" descr="https://northeurope1-mediap.svc.ms/transform/thumbnail?provider=spo&amp;inputFormat=png&amp;cs=fFNQTw&amp;docid=https%3A%2F%2Fvse.sharepoint.com%3A443%2F_api%2Fv2.0%2Fdrives%2Fb!zZFTgp3UgE-NWgHdiBGLyEG0Exm0rUZDoLvBzwpzbYp1UDoMwc33QJcuAnoqllrV%2Fitems%2F012SRCLTJKLS2M2NJ4W5B2TZO5PH2GE5OO%3Fversion%3DPublished&amp;access_token=eyJ0eXAiOiJKV1QiLCJhbGciOiJub25lIn0.eyJhdWQiOiIwMDAwMDAwMy0wMDAwLTBmZjEtY2UwMC0wMDAwMDAwMDAwMDAvdnNlLnNoYXJlcG9pbnQuY29tQDJiNTFhNGIzLTQ0M2YtNDQwNi04Y2E0LTE5MDU2YTc5YTQ0NCIsImlzcyI6IjAwMDAwMDAzLTAwMDAtMGZmMS1jZTAwLTAwMDAwMDAwMDAwMCIsIm5iZiI6IjE2MDYzMDU2MDAiLCJleHAiOiIxNjA2MzI3MjAwIiwiZW5kcG9pbnR1cmwiOiIzaWNoUEtBKzltTzVLdi9QOEJvcjk2cTdTQmRPUG9oMjN1Y2l3VTBqWDhzPSIsImVuZHBvaW50dXJsTGVuZ3RoIjoiMTEwIiwiaXNsb29wYmFjayI6IlRydWUiLCJ2ZXIiOiJoYXNoZWRwcm9vZnRva2VuIiwic2l0ZWlkIjoiT0RJMU16a3hZMlF0WkRRNVpDMDBaamd3TFRoa05XRXRNREZrWkRnNE1URTRZbU00Iiwic2lnbmluX3N0YXRlIjoiW1wia21zaVwiXSIsIm5hbWVpZCI6IjAjLmZ8bWVtYmVyc2hpcHxkcnVsYWtyQHZzZS5jeiIsIm5paSI6Im1pY3Jvc29mdC5zaGFyZXBvaW50IiwiaXN1c2VyIjoidHJ1ZSIsImNhY2hla2V5IjoiMGguZnxtZW1iZXJzaGlwfDEwMDM3ZmZlODI4YjBjYTRAbGl2ZS5jb20iLCJ0dCI6IjAiLCJ1c2VQZXJzaXN0ZW50Q29va2llIjoiMyJ9.RXBQa2FwUjd2OHA0Z2Fkdm9uUjNJM2pNVUNkTTBxQ1ltMjcyNWE2bEh5RT0&amp;encodeFailures=1&amp;srcWidth=&amp;srcHeight=&amp;width=355&amp;height=350&amp;action=A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5060" name="AutoShape 4" descr="https://northeurope1-mediap.svc.ms/transform/thumbnail?provider=spo&amp;inputFormat=png&amp;cs=fFNQTw&amp;docid=https%3A%2F%2Fvse.sharepoint.com%3A443%2F_api%2Fv2.0%2Fdrives%2Fb!zZFTgp3UgE-NWgHdiBGLyEG0Exm0rUZDoLvBzwpzbYp1UDoMwc33QJcuAnoqllrV%2Fitems%2F012SRCLTJKLS2M2NJ4W5B2TZO5PH2GE5OO%3Fversion%3DPublished&amp;access_token=eyJ0eXAiOiJKV1QiLCJhbGciOiJub25lIn0.eyJhdWQiOiIwMDAwMDAwMy0wMDAwLTBmZjEtY2UwMC0wMDAwMDAwMDAwMDAvdnNlLnNoYXJlcG9pbnQuY29tQDJiNTFhNGIzLTQ0M2YtNDQwNi04Y2E0LTE5MDU2YTc5YTQ0NCIsImlzcyI6IjAwMDAwMDAzLTAwMDAtMGZmMS1jZTAwLTAwMDAwMDAwMDAwMCIsIm5iZiI6IjE2MDYzMDU2MDAiLCJleHAiOiIxNjA2MzI3MjAwIiwiZW5kcG9pbnR1cmwiOiIzaWNoUEtBKzltTzVLdi9QOEJvcjk2cTdTQmRPUG9oMjN1Y2l3VTBqWDhzPSIsImVuZHBvaW50dXJsTGVuZ3RoIjoiMTEwIiwiaXNsb29wYmFjayI6IlRydWUiLCJ2ZXIiOiJoYXNoZWRwcm9vZnRva2VuIiwic2l0ZWlkIjoiT0RJMU16a3hZMlF0WkRRNVpDMDBaamd3TFRoa05XRXRNREZrWkRnNE1URTRZbU00Iiwic2lnbmluX3N0YXRlIjoiW1wia21zaVwiXSIsIm5hbWVpZCI6IjAjLmZ8bWVtYmVyc2hpcHxkcnVsYWtyQHZzZS5jeiIsIm5paSI6Im1pY3Jvc29mdC5zaGFyZXBvaW50IiwiaXN1c2VyIjoidHJ1ZSIsImNhY2hla2V5IjoiMGguZnxtZW1iZXJzaGlwfDEwMDM3ZmZlODI4YjBjYTRAbGl2ZS5jb20iLCJ0dCI6IjAiLCJ1c2VQZXJzaXN0ZW50Q29va2llIjoiMyJ9.RXBQa2FwUjd2OHA0Z2Fkdm9uUjNJM2pNVUNkTTBxQ1ltMjcyNWE2bEh5RT0&amp;encodeFailures=1&amp;srcWidth=&amp;srcHeight=&amp;width=355&amp;height=350&amp;action=Ac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6" name="Obrázek 15" descr="C:\Users\Radka\Downloads\FMV_black_transparent (1)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195486"/>
            <a:ext cx="129614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368539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720080"/>
          </a:xfrm>
        </p:spPr>
        <p:txBody>
          <a:bodyPr>
            <a:normAutofit/>
          </a:bodyPr>
          <a:lstStyle/>
          <a:p>
            <a:r>
              <a:rPr lang="cs-CZ" sz="1600" b="1" dirty="0"/>
              <a:t>Doporučení pro přípravu a realizaci předsednictví formulované na základě zjištěných </a:t>
            </a:r>
            <a:r>
              <a:rPr lang="cs-CZ" sz="1600" b="1" dirty="0" err="1"/>
              <a:t>best</a:t>
            </a:r>
            <a:r>
              <a:rPr lang="cs-CZ" sz="1600" b="1" dirty="0"/>
              <a:t> </a:t>
            </a:r>
            <a:r>
              <a:rPr lang="cs-CZ" sz="1600" b="1" dirty="0" err="1"/>
              <a:t>practices</a:t>
            </a:r>
            <a:r>
              <a:rPr lang="cs-CZ" sz="1600" b="1" dirty="0"/>
              <a:t> - fáze realizace předsednictví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87574"/>
            <a:ext cx="8640960" cy="39604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1800" dirty="0"/>
              <a:t>včas nastavit postup krizového managementu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kombinace </a:t>
            </a:r>
            <a:r>
              <a:rPr lang="cs-CZ" sz="1800" dirty="0" err="1"/>
              <a:t>Brussels</a:t>
            </a:r>
            <a:r>
              <a:rPr lang="cs-CZ" sz="1800" dirty="0"/>
              <a:t>-</a:t>
            </a:r>
            <a:r>
              <a:rPr lang="cs-CZ" sz="1800" dirty="0" err="1"/>
              <a:t>based</a:t>
            </a:r>
            <a:r>
              <a:rPr lang="cs-CZ" sz="1800" dirty="0"/>
              <a:t> a </a:t>
            </a:r>
            <a:r>
              <a:rPr lang="cs-CZ" sz="1800" dirty="0" err="1"/>
              <a:t>capital</a:t>
            </a:r>
            <a:r>
              <a:rPr lang="cs-CZ" sz="1800" dirty="0"/>
              <a:t>-</a:t>
            </a:r>
            <a:r>
              <a:rPr lang="cs-CZ" sz="1800" dirty="0" err="1"/>
              <a:t>based</a:t>
            </a:r>
            <a:r>
              <a:rPr lang="cs-CZ" sz="1800" dirty="0"/>
              <a:t> modelu při realizaci je nejčastější - vymezit kompetence mezi hlavními aktéry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intenzivní komunikace s unijními institucemi (GSR, EK, EP), růst komunikace s EP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centrální model nyní schůdnější vzhledem k plánované výši rozpočtu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finanční řízení a kontrola toku finančních prostředků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aktuální trend zapojení on-line nástrojů má omezení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483768" y="-32073"/>
            <a:ext cx="6660232" cy="636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>
                <a:ln>
                  <a:noFill/>
                </a:ln>
                <a:solidFill>
                  <a:srgbClr val="E36C0A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SCÉNÁŘE ČESKÉHO PŘEDSEDNICTVÍ S DŮRAZEM NA JEDNOTLIVÁ DOPORUČENÍ</a:t>
            </a:r>
            <a:endParaRPr kumimoji="0" lang="cs-CZ" sz="1000" b="1" i="0" u="none" strike="noStrike" cap="none" normalizeH="0" baseline="0" dirty="0">
              <a:ln>
                <a:noFill/>
              </a:ln>
              <a:solidFill>
                <a:srgbClr val="4F81BD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07504" y="339501"/>
          <a:ext cx="8928992" cy="4803998"/>
        </p:xfrm>
        <a:graphic>
          <a:graphicData uri="http://schemas.openxmlformats.org/drawingml/2006/table">
            <a:tbl>
              <a:tblPr/>
              <a:tblGrid>
                <a:gridCol w="160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0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1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3168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Koordinační aspekty předsednictví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Logistické předsednictví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Solidní předsednictví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Ambiciózní předsednictví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490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Příklady zemí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Malta, Finsko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Chorvatsko, Rakousko, Slovensko, CZ PRES 2009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Portugalsko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955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 err="1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Brussels</a:t>
                      </a: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900" b="1" dirty="0" err="1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based</a:t>
                      </a: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cs-CZ" sz="900" b="1" dirty="0" err="1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capital</a:t>
                      </a: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900" b="1" dirty="0" err="1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based</a:t>
                      </a: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 model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 err="1">
                          <a:latin typeface="Cambria"/>
                          <a:ea typeface="Times New Roman"/>
                          <a:cs typeface="Times New Roman"/>
                        </a:rPr>
                        <a:t>Brussels</a:t>
                      </a: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800" dirty="0" err="1">
                          <a:latin typeface="Cambria"/>
                          <a:ea typeface="Times New Roman"/>
                          <a:cs typeface="Times New Roman"/>
                        </a:rPr>
                        <a:t>based</a:t>
                      </a: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 model s hlavním důrazem na roli SZEU, a to jak z hlediska obsahu, tak i organizace zasedání, nutno SZEU poskytnut široký mandát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kombinace obou modelů; SZEU je obvykle posíleno kapacitami z resortů, které umožňují efektivní výkon předsednictví bez nutnosti širokého mandátu poskytnutého SZEU (koordinace probíhá v Bruselu přes resorty v Praze)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 err="1">
                          <a:latin typeface="Cambria"/>
                          <a:ea typeface="Times New Roman"/>
                          <a:cs typeface="Times New Roman"/>
                        </a:rPr>
                        <a:t>capital</a:t>
                      </a: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cs-CZ" sz="800" dirty="0" err="1">
                          <a:latin typeface="Cambria"/>
                          <a:ea typeface="Times New Roman"/>
                          <a:cs typeface="Times New Roman"/>
                        </a:rPr>
                        <a:t>based</a:t>
                      </a: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 model s možností omezeného mandátu SZEU zejména pokud se týká prioritních oblastí předsednictví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964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Centralizovaný /decentralizovaný model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centralizovaný model postavený zejména na vazbách mezi ÚV a SZEU, zapojení ostatních aktérů velmi omezené na prioritní odborné resorty (Ministerstvo průmyslu a obchodu)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centralizovaný model, kdy se některá zasedání konají v hlavním městě, ovšem pouze na jednom místě (vybraná zasedání neformálních Rad, omezený počet ostatních jednání)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decentralizovaný model s širším zapojením aktérů z krajů a tomu odpovídajícími náklady a požadavkem efektivní koordinace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470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Zapojení dalších aktérů (mimo centrální koordinační útvar)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limitováno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zapojení dalších aktérů (ale jen některých, čiv omezené míře)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zapojení různých aktérů (krajů, zájmových sdružení, nevládních organizací, občanů)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216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Priority předsednictví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nejsou ambiciózní, zaměření na projednávané agendy (tzv. leftovers)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omezení počtu zásadních témat pro předsednickou zemi s důrazem na efektivitu z hlediska projednávání legislativních návrhů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ambiciózní priority a snaha pokročit v zásadních tématech EU, snaha o efektivitu při projednávání legislativních agend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964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Role předsednické země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důraz kladen zásadně na roli předsednictví jako tzv. </a:t>
                      </a:r>
                      <a:r>
                        <a:rPr lang="cs-CZ" sz="800" dirty="0" err="1">
                          <a:latin typeface="Cambria"/>
                          <a:ea typeface="Times New Roman"/>
                          <a:cs typeface="Times New Roman"/>
                        </a:rPr>
                        <a:t>honest</a:t>
                      </a: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 brokera (důraz je možno klást na některé prioritní agendy, avšak s omezenými nástroji s přihlédnutím k formátu jednání)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důraz na roli tzv. honest brokera s cílenou snahou efektivně prosadit jasně specifikované priority, vycházející z dlouhodobé orientace země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vedle pozice tzv. </a:t>
                      </a:r>
                      <a:r>
                        <a:rPr lang="cs-CZ" sz="800" dirty="0" err="1">
                          <a:latin typeface="Cambria"/>
                          <a:ea typeface="Times New Roman"/>
                          <a:cs typeface="Times New Roman"/>
                        </a:rPr>
                        <a:t>honest</a:t>
                      </a: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 brokera rovněž snaha o nastolování agendy (agenda </a:t>
                      </a:r>
                      <a:r>
                        <a:rPr lang="cs-CZ" sz="800" dirty="0" err="1">
                          <a:latin typeface="Cambria"/>
                          <a:ea typeface="Times New Roman"/>
                          <a:cs typeface="Times New Roman"/>
                        </a:rPr>
                        <a:t>setting</a:t>
                      </a: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), a to s důrazem ovlivnit směřování, nikoliv jen dokončování agend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216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Personální kapacity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kapacity převážně směrovány na SZEU (využití stážistů, expertů z příslušných ministerstev), navýšení o cca 100-200 osob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zajištění personálních kapacit pokrývá potřeby SZEU, centrálního útvaru a vybraných ministerstev, navýšení o cca 200-300 osob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vysoký nárůst personálních kapacit (na SZEU, v</a:t>
                      </a:r>
                      <a:r>
                        <a:rPr lang="cs-CZ" sz="800" baseline="0" dirty="0"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centrálním útvaru i na jednotlivých ministerstvech), navýšení o cca 300+ osob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107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Rozpočet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nízký (okolo 50 mil. EUR), důraz na hospodárnost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střední (cca 60-80 mil. EUR)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vysoký (cca 100+ mil. EUR)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0268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Postoj k neočekávaným aktivitám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negativní, snaha se neočekávaným akcím (např. konání mimořádného summitu) vyhnout, případně je přesunout na jinou předsednickou zemi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neočekávané agendy předsednictví řeší z pozice jejich nastolení a posouvání v rámci jednání (v případě nutnosti ochota uspořádat jeden summit)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ochota organizačně zaštítit i náročné, případně neočekávané akce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216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Propagace země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velmi malý důraz, značně omezený počet doprovodných akcí (snižují se možnosti vytvářet neformální vazby, dějí se pouze v rámci SZEU)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omezený počet doprovodných a kulturních akcí, propagace země v omezené míře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důraz na propagaci země i jejích jednotlivých lokalit, pořádání řady doprovodných a kulturních akcí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5964"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900" b="1" dirty="0">
                          <a:solidFill>
                            <a:srgbClr val="F79646"/>
                          </a:solidFill>
                          <a:latin typeface="Cambria"/>
                          <a:ea typeface="Times New Roman"/>
                          <a:cs typeface="Times New Roman"/>
                        </a:rPr>
                        <a:t>Využití on-line nástrojů</a:t>
                      </a: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latin typeface="Cambria"/>
                          <a:ea typeface="Times New Roman"/>
                          <a:cs typeface="Times New Roman"/>
                        </a:rPr>
                        <a:t>významné zapojení digitálních nástrojů</a:t>
                      </a:r>
                      <a:endParaRPr lang="cs-CZ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Calibri"/>
                          <a:cs typeface="Calibri"/>
                        </a:rPr>
                        <a:t>využíváno na některé typy zasedání, kde se jedná o</a:t>
                      </a:r>
                      <a:r>
                        <a:rPr lang="cs-CZ" sz="800" baseline="0" dirty="0">
                          <a:latin typeface="Cambria"/>
                          <a:ea typeface="Calibri"/>
                          <a:cs typeface="Calibri"/>
                        </a:rPr>
                        <a:t> </a:t>
                      </a:r>
                      <a:r>
                        <a:rPr lang="cs-CZ" sz="800" dirty="0">
                          <a:latin typeface="Cambria"/>
                          <a:ea typeface="Calibri"/>
                          <a:cs typeface="Calibri"/>
                        </a:rPr>
                        <a:t>nespornou agendu, kterou je třeba posunout rozhodovacím procesem; pro prioritní agendy potenciál omezený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latin typeface="Cambria"/>
                          <a:ea typeface="Times New Roman"/>
                          <a:cs typeface="Times New Roman"/>
                        </a:rPr>
                        <a:t>používáno v omezené míře vzhledem k malému potenciálu skutečně posunout projednávané agendy a nemožnosti efektivních neformálních jednání</a:t>
                      </a:r>
                      <a:endParaRPr lang="cs-CZ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809" marR="288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3017838" cy="4763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467544" y="627534"/>
            <a:ext cx="3312368" cy="396786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4211960" y="843558"/>
            <a:ext cx="4248472" cy="4104456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cs-CZ" b="1" dirty="0"/>
              <a:t>Řešitelský tým</a:t>
            </a:r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doc. Ing. Mgr. Radka </a:t>
            </a:r>
            <a:r>
              <a:rPr lang="cs-CZ" sz="2900" dirty="0" err="1"/>
              <a:t>Druláková</a:t>
            </a:r>
            <a:r>
              <a:rPr lang="cs-CZ" sz="2900" dirty="0"/>
              <a:t>, </a:t>
            </a:r>
            <a:r>
              <a:rPr lang="cs-CZ" sz="2900" dirty="0" err="1"/>
              <a:t>Ph.D</a:t>
            </a:r>
            <a:r>
              <a:rPr lang="cs-CZ" sz="2900" dirty="0"/>
              <a:t>., hlavní řešitel</a:t>
            </a:r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doc. Ing. Pavel Hnát, </a:t>
            </a:r>
            <a:r>
              <a:rPr lang="cs-CZ" sz="2900" dirty="0" err="1"/>
              <a:t>Ph.D</a:t>
            </a:r>
            <a:r>
              <a:rPr lang="cs-CZ" sz="2900" dirty="0"/>
              <a:t>.</a:t>
            </a:r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Mgr. Ing. Kateřina Kočí, </a:t>
            </a:r>
            <a:r>
              <a:rPr lang="cs-CZ" sz="2900" dirty="0" err="1"/>
              <a:t>Ph.D</a:t>
            </a:r>
            <a:r>
              <a:rPr lang="cs-CZ" sz="2900" dirty="0"/>
              <a:t>.</a:t>
            </a:r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Mgr. </a:t>
            </a:r>
            <a:r>
              <a:rPr lang="cs-CZ" sz="2900" dirty="0" err="1"/>
              <a:t>Jarolím</a:t>
            </a:r>
            <a:r>
              <a:rPr lang="cs-CZ" sz="2900" dirty="0"/>
              <a:t> Antal, </a:t>
            </a:r>
            <a:r>
              <a:rPr lang="cs-CZ" sz="2900" dirty="0" err="1"/>
              <a:t>Ph.D</a:t>
            </a:r>
            <a:r>
              <a:rPr lang="cs-CZ" sz="2900" dirty="0"/>
              <a:t>. </a:t>
            </a:r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doc. JUDr. </a:t>
            </a:r>
            <a:r>
              <a:rPr lang="cs-CZ" sz="2900" dirty="0" err="1"/>
              <a:t>Nicole</a:t>
            </a:r>
            <a:r>
              <a:rPr lang="cs-CZ" sz="2900" dirty="0"/>
              <a:t> </a:t>
            </a:r>
            <a:r>
              <a:rPr lang="cs-CZ" sz="2900" dirty="0" err="1"/>
              <a:t>Grmelová</a:t>
            </a:r>
            <a:r>
              <a:rPr lang="cs-CZ" sz="2900" dirty="0"/>
              <a:t>, </a:t>
            </a:r>
            <a:r>
              <a:rPr lang="cs-CZ" sz="2900" dirty="0" err="1"/>
              <a:t>Ph.D</a:t>
            </a:r>
            <a:r>
              <a:rPr lang="cs-CZ" sz="2900" dirty="0"/>
              <a:t>.</a:t>
            </a:r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Ing. Zbyněk Dubský, </a:t>
            </a:r>
            <a:r>
              <a:rPr lang="cs-CZ" sz="2900" dirty="0" err="1"/>
              <a:t>Ph.D</a:t>
            </a:r>
            <a:r>
              <a:rPr lang="cs-CZ" sz="2900" dirty="0"/>
              <a:t>.</a:t>
            </a:r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Ing. Josef Bič, </a:t>
            </a:r>
            <a:r>
              <a:rPr lang="cs-CZ" sz="2900" dirty="0" err="1"/>
              <a:t>Ph.D</a:t>
            </a:r>
            <a:r>
              <a:rPr lang="cs-CZ" sz="2900" dirty="0"/>
              <a:t>.</a:t>
            </a:r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Ing. Jana Hovorková, </a:t>
            </a:r>
            <a:r>
              <a:rPr lang="cs-CZ" sz="2900" dirty="0" err="1"/>
              <a:t>Ph.D</a:t>
            </a:r>
            <a:r>
              <a:rPr lang="cs-CZ" sz="2900" dirty="0"/>
              <a:t>.</a:t>
            </a:r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Ing. Eva </a:t>
            </a:r>
            <a:r>
              <a:rPr lang="cs-CZ" sz="2900" dirty="0" err="1"/>
              <a:t>Grebe</a:t>
            </a:r>
            <a:endParaRPr lang="cs-CZ" sz="2900" dirty="0"/>
          </a:p>
          <a:p>
            <a:pPr lvl="0">
              <a:lnSpc>
                <a:spcPct val="170000"/>
              </a:lnSpc>
              <a:buNone/>
            </a:pPr>
            <a:r>
              <a:rPr lang="cs-CZ" sz="2900" dirty="0"/>
              <a:t>Ing. Jana Stehlíková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2</a:t>
            </a:fld>
            <a:endParaRPr lang="cs-CZ"/>
          </a:p>
        </p:txBody>
      </p:sp>
      <p:pic>
        <p:nvPicPr>
          <p:cNvPr id="5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51670"/>
            <a:ext cx="3168352" cy="1008112"/>
          </a:xfrm>
          <a:prstGeom prst="rect">
            <a:avLst/>
          </a:prstGeom>
        </p:spPr>
      </p:pic>
      <p:pic>
        <p:nvPicPr>
          <p:cNvPr id="6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219822"/>
            <a:ext cx="2371250" cy="864096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23478"/>
            <a:ext cx="1321968" cy="88227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57200" y="843558"/>
            <a:ext cx="4040188" cy="576064"/>
          </a:xfrm>
        </p:spPr>
        <p:txBody>
          <a:bodyPr>
            <a:normAutofit fontScale="92500" lnSpcReduction="10000"/>
          </a:bodyPr>
          <a:lstStyle/>
          <a:p>
            <a:r>
              <a:rPr lang="cs-CZ" sz="3600" dirty="0"/>
              <a:t>Cíl výzkumu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711800"/>
            <a:ext cx="3538736" cy="2883600"/>
          </a:xfrm>
        </p:spPr>
        <p:txBody>
          <a:bodyPr>
            <a:normAutofit/>
          </a:bodyPr>
          <a:lstStyle/>
          <a:p>
            <a:r>
              <a:rPr lang="cs-CZ" sz="2800" dirty="0"/>
              <a:t>sestavení vhodných scénářů organizační a koordinační stránky českého předsednictví 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427984" y="771550"/>
            <a:ext cx="4258817" cy="648072"/>
          </a:xfrm>
        </p:spPr>
        <p:txBody>
          <a:bodyPr>
            <a:normAutofit fontScale="92500"/>
          </a:bodyPr>
          <a:lstStyle/>
          <a:p>
            <a:r>
              <a:rPr lang="cs-CZ" sz="3600" dirty="0"/>
              <a:t>Metodologie výzkumu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211960" y="1711800"/>
            <a:ext cx="4680520" cy="28836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analýza existujících studií a literatury (vybraná předsednictví) </a:t>
            </a:r>
          </a:p>
          <a:p>
            <a:r>
              <a:rPr lang="cs-CZ" dirty="0"/>
              <a:t>sběr dat formou 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cs-CZ" dirty="0" err="1"/>
              <a:t>polostrukturovaných</a:t>
            </a:r>
            <a:r>
              <a:rPr lang="cs-CZ" dirty="0"/>
              <a:t> rozhovorů</a:t>
            </a:r>
          </a:p>
          <a:p>
            <a:r>
              <a:rPr lang="cs-CZ" dirty="0"/>
              <a:t>dílčí studie + SWOT analýzy</a:t>
            </a:r>
          </a:p>
          <a:p>
            <a:r>
              <a:rPr lang="cs-CZ" dirty="0"/>
              <a:t>tvorba scénářů zohledňujících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practices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623" y="3867894"/>
            <a:ext cx="1006478" cy="1008112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23478"/>
            <a:ext cx="825925" cy="880921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195486"/>
            <a:ext cx="8229600" cy="432048"/>
          </a:xfrm>
        </p:spPr>
        <p:txBody>
          <a:bodyPr>
            <a:noAutofit/>
          </a:bodyPr>
          <a:lstStyle/>
          <a:p>
            <a:r>
              <a:rPr lang="cs-CZ" sz="3200" b="1" dirty="0"/>
              <a:t>Obsah výzkumné zprávy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699542"/>
            <a:ext cx="8229600" cy="444395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cs-CZ" b="1" dirty="0"/>
              <a:t>VÝCHODISKA, SOUČASNÝ STAV POZNÁNÍ A CÍLE VÝZKUMU </a:t>
            </a:r>
            <a:endParaRPr lang="cs-CZ" dirty="0"/>
          </a:p>
          <a:p>
            <a:pPr>
              <a:buNone/>
            </a:pPr>
            <a:r>
              <a:rPr lang="cs-CZ" dirty="0"/>
              <a:t>Postup výzkumu</a:t>
            </a:r>
          </a:p>
          <a:p>
            <a:pPr>
              <a:buNone/>
            </a:pPr>
            <a:r>
              <a:rPr lang="cs-CZ" dirty="0"/>
              <a:t>Případové studie </a:t>
            </a:r>
          </a:p>
          <a:p>
            <a:pPr>
              <a:buNone/>
            </a:pPr>
            <a:r>
              <a:rPr lang="cs-CZ" dirty="0" err="1"/>
              <a:t>Polostrukturované</a:t>
            </a:r>
            <a:r>
              <a:rPr lang="cs-CZ" dirty="0"/>
              <a:t> rozhovory </a:t>
            </a:r>
          </a:p>
          <a:p>
            <a:pPr>
              <a:buNone/>
            </a:pPr>
            <a:r>
              <a:rPr lang="cs-CZ" dirty="0"/>
              <a:t>Výstupy výzkumu 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DÍLČÍ ANALÝZY VYBRANÝCH PŘEDSEDNICTVÍ </a:t>
            </a:r>
            <a:endParaRPr lang="cs-CZ" dirty="0"/>
          </a:p>
          <a:p>
            <a:pPr>
              <a:buNone/>
            </a:pPr>
            <a:r>
              <a:rPr lang="cs-CZ" dirty="0"/>
              <a:t>Slovensko (SK PRES 2016) </a:t>
            </a:r>
          </a:p>
          <a:p>
            <a:pPr>
              <a:buNone/>
            </a:pPr>
            <a:r>
              <a:rPr lang="cs-CZ" dirty="0"/>
              <a:t>Malta (MT PRES 2017) </a:t>
            </a:r>
          </a:p>
          <a:p>
            <a:pPr>
              <a:buNone/>
            </a:pPr>
            <a:r>
              <a:rPr lang="cs-CZ" dirty="0"/>
              <a:t>Rakousko (AT PRES 2018) </a:t>
            </a:r>
          </a:p>
          <a:p>
            <a:pPr>
              <a:buNone/>
            </a:pPr>
            <a:r>
              <a:rPr lang="cs-CZ" dirty="0"/>
              <a:t>Finsko (FI PRES 2019) </a:t>
            </a:r>
          </a:p>
          <a:p>
            <a:pPr>
              <a:buNone/>
            </a:pPr>
            <a:r>
              <a:rPr lang="cs-CZ" dirty="0"/>
              <a:t>Chorvatsko (HR PRES 2020) </a:t>
            </a:r>
          </a:p>
          <a:p>
            <a:pPr>
              <a:buNone/>
            </a:pPr>
            <a:r>
              <a:rPr lang="cs-CZ" dirty="0"/>
              <a:t>Portugalsko (PT PRES 2021) </a:t>
            </a:r>
          </a:p>
          <a:p>
            <a:pPr>
              <a:buNone/>
            </a:pPr>
            <a:r>
              <a:rPr lang="cs-CZ" dirty="0"/>
              <a:t>Česká republika (CZ PRES 2009) 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DOPORUČENÍ PRO NASTAVENÍ KOORDINAČNÍHO MECHANISMU  A JEHO HOSPODÁRNOST </a:t>
            </a:r>
            <a:endParaRPr lang="cs-CZ" dirty="0"/>
          </a:p>
          <a:p>
            <a:pPr>
              <a:buNone/>
            </a:pPr>
            <a:r>
              <a:rPr lang="cs-CZ" dirty="0" err="1"/>
              <a:t>Cost</a:t>
            </a:r>
            <a:r>
              <a:rPr lang="cs-CZ" dirty="0"/>
              <a:t>-</a:t>
            </a:r>
            <a:r>
              <a:rPr lang="cs-CZ" dirty="0" err="1"/>
              <a:t>benefit</a:t>
            </a:r>
            <a:r>
              <a:rPr lang="cs-CZ" dirty="0"/>
              <a:t> analýza </a:t>
            </a:r>
          </a:p>
          <a:p>
            <a:pPr>
              <a:buNone/>
            </a:pPr>
            <a:r>
              <a:rPr lang="cs-CZ" dirty="0"/>
              <a:t>SWOT analýza </a:t>
            </a:r>
          </a:p>
          <a:p>
            <a:pPr>
              <a:buNone/>
            </a:pPr>
            <a:r>
              <a:rPr lang="cs-CZ" dirty="0"/>
              <a:t>Příklady dobré a špatné praxe při přípravě a realizaci předsednictví a volba koordinačního mechanismu</a:t>
            </a:r>
          </a:p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4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39503"/>
            <a:ext cx="1037766" cy="104583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720080"/>
          </a:xfrm>
        </p:spPr>
        <p:txBody>
          <a:bodyPr>
            <a:normAutofit/>
          </a:bodyPr>
          <a:lstStyle/>
          <a:p>
            <a:r>
              <a:rPr lang="cs-CZ" sz="3200" b="1" dirty="0"/>
              <a:t>Základní charakteristiky předsednických zemí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771550"/>
          <a:ext cx="7992888" cy="410445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69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3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0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8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6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1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03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9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/>
                        <a:t> </a:t>
                      </a:r>
                      <a:endParaRPr lang="cs-CZ" sz="10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SK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MT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AT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FI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HR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PT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CZ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1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/>
                        <a:t>Počet obyvatel  (miliony,</a:t>
                      </a:r>
                      <a:r>
                        <a:rPr lang="cs-CZ" sz="1000" b="1" baseline="0" dirty="0"/>
                        <a:t> 2</a:t>
                      </a:r>
                      <a:r>
                        <a:rPr lang="cs-CZ" sz="1000" b="1" dirty="0"/>
                        <a:t>020)</a:t>
                      </a:r>
                      <a:endParaRPr lang="cs-CZ" sz="10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5,5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0,5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8,9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5,5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4,1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10,3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10,7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/>
                        <a:t>Počet obyvatel (% z počtu obyvatel EU) </a:t>
                      </a:r>
                      <a:endParaRPr lang="cs-CZ" sz="10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1,22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0,11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1,98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1,23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0,91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2,30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2,35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/>
                        <a:t>Počet členů EP</a:t>
                      </a:r>
                      <a:endParaRPr lang="cs-CZ" sz="10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14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6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19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14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12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21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21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/>
                        <a:t>HDP (v tržních cenách v miliardách EUR,</a:t>
                      </a:r>
                      <a:r>
                        <a:rPr lang="cs-CZ" sz="1000" b="1" baseline="0" dirty="0"/>
                        <a:t> </a:t>
                      </a:r>
                      <a:r>
                        <a:rPr lang="cs-CZ" sz="1000" b="1" dirty="0"/>
                        <a:t>2019)</a:t>
                      </a:r>
                      <a:endParaRPr lang="cs-CZ" sz="10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93,9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13,4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397,6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240,6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54,2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213,3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223,9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/>
                        <a:t>HDP (v paritě kupní síly v miliardách EUR, 2019)</a:t>
                      </a:r>
                      <a:endParaRPr lang="cs-CZ" sz="10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127,1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15,9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358,0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194,2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83,8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257,4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316,0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/>
                        <a:t>HDP (na obyvatele v tržních cenách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/>
                        <a:t>v EUR, 2019)</a:t>
                      </a:r>
                      <a:endParaRPr lang="cs-CZ" sz="10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17 210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26 530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44 780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43 570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13 340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20 740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20 990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3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/>
                        <a:t>HDP (na obyvatele v PKS v % průměru EU, 2019)</a:t>
                      </a:r>
                      <a:endParaRPr lang="cs-CZ" sz="10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b">
                    <a:lnR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74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>
                    <a:lnL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99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127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111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/>
                        <a:t>65</a:t>
                      </a:r>
                      <a:endParaRPr lang="cs-CZ" sz="16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79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/>
                        <a:t>92</a:t>
                      </a:r>
                      <a:endParaRPr lang="cs-CZ" sz="16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32311" marR="32311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Realizace </a:t>
            </a:r>
            <a:r>
              <a:rPr lang="cs-CZ" sz="3200" b="1" dirty="0" err="1"/>
              <a:t>polostrukturovaných</a:t>
            </a:r>
            <a:r>
              <a:rPr lang="cs-CZ" sz="3200" b="1" dirty="0"/>
              <a:t> rozhovorů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6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2" y="843558"/>
          <a:ext cx="2880320" cy="263353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656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975"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1100" b="1" cap="all" dirty="0"/>
                        <a:t>ZEMĚ RESPONDENTA</a:t>
                      </a:r>
                      <a:r>
                        <a:rPr lang="cs-CZ" sz="1100" b="1" dirty="0"/>
                        <a:t> </a:t>
                      </a:r>
                      <a:endParaRPr lang="cs-CZ" b="1" i="0" dirty="0"/>
                    </a:p>
                  </a:txBody>
                  <a:tcPr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1100" b="1" cap="all" dirty="0"/>
                        <a:t>POČET RESPONDENTŮ</a:t>
                      </a:r>
                      <a:r>
                        <a:rPr lang="cs-CZ" sz="1100" b="1" dirty="0"/>
                        <a:t> </a:t>
                      </a:r>
                      <a:endParaRPr lang="cs-CZ" b="1" i="0" dirty="0"/>
                    </a:p>
                  </a:txBody>
                  <a:tcPr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348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dirty="0"/>
                        <a:t>Česká republika </a:t>
                      </a:r>
                      <a:endParaRPr lang="cs-CZ" sz="1200" b="1" i="0" dirty="0"/>
                    </a:p>
                  </a:txBody>
                  <a:tcP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/>
                        <a:t>16 </a:t>
                      </a:r>
                      <a:endParaRPr lang="cs-CZ" sz="1200" b="0" i="0"/>
                    </a:p>
                  </a:txBody>
                  <a:tcP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348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dirty="0"/>
                        <a:t>Finsko </a:t>
                      </a:r>
                      <a:endParaRPr lang="cs-CZ" sz="1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/>
                        <a:t>3 </a:t>
                      </a:r>
                      <a:endParaRPr lang="cs-CZ" sz="1200" b="0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348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dirty="0"/>
                        <a:t>Chorvatsko </a:t>
                      </a:r>
                      <a:endParaRPr lang="cs-CZ" sz="1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 dirty="0"/>
                        <a:t>2 </a:t>
                      </a:r>
                      <a:endParaRPr lang="cs-CZ" sz="12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348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/>
                        <a:t>Malta </a:t>
                      </a:r>
                      <a:endParaRPr lang="cs-CZ" sz="1200" b="1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/>
                        <a:t>4 </a:t>
                      </a:r>
                      <a:endParaRPr lang="cs-CZ" sz="1200" b="0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348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dirty="0"/>
                        <a:t>Portugalsko </a:t>
                      </a:r>
                      <a:endParaRPr lang="cs-CZ" sz="1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/>
                        <a:t>3 </a:t>
                      </a:r>
                      <a:endParaRPr lang="cs-CZ" sz="1200" b="0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348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dirty="0"/>
                        <a:t>Rakousko </a:t>
                      </a:r>
                      <a:endParaRPr lang="cs-CZ" sz="12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/>
                        <a:t>4 </a:t>
                      </a:r>
                      <a:endParaRPr lang="cs-CZ" sz="1200" b="0" i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348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dirty="0"/>
                        <a:t>Slovensko </a:t>
                      </a:r>
                      <a:endParaRPr lang="cs-CZ" sz="1200" b="1" i="0" dirty="0"/>
                    </a:p>
                  </a:txBody>
                  <a:tcPr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 dirty="0"/>
                        <a:t>4 </a:t>
                      </a:r>
                      <a:endParaRPr lang="cs-CZ" sz="1200" b="0" i="0" dirty="0"/>
                    </a:p>
                  </a:txBody>
                  <a:tcPr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348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b="1" dirty="0"/>
                        <a:t>Celkový součet </a:t>
                      </a:r>
                      <a:endParaRPr lang="cs-CZ" sz="1200" b="1" i="0" dirty="0"/>
                    </a:p>
                  </a:txBody>
                  <a:tcP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 b="1" dirty="0"/>
                        <a:t>36 </a:t>
                      </a:r>
                      <a:endParaRPr lang="cs-CZ" sz="1200" b="1" i="0" dirty="0"/>
                    </a:p>
                  </a:txBody>
                  <a:tcPr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139952" y="915566"/>
          <a:ext cx="4032448" cy="2514024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869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10"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1100" b="1" cap="all" dirty="0"/>
                        <a:t>KATEGORIE POZICE RESPONDENTA</a:t>
                      </a:r>
                      <a:r>
                        <a:rPr lang="cs-CZ" sz="1100" b="1" dirty="0"/>
                        <a:t> </a:t>
                      </a:r>
                      <a:endParaRPr lang="cs-CZ" sz="1700" b="1" i="0" dirty="0"/>
                    </a:p>
                  </a:txBody>
                  <a:tcPr marL="88804" marR="88804" marT="44402" marB="44402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1100" b="1" cap="all" dirty="0"/>
                        <a:t>POČET RESPONDENTŮ</a:t>
                      </a:r>
                      <a:r>
                        <a:rPr lang="cs-CZ" sz="1100" b="1" dirty="0"/>
                        <a:t> </a:t>
                      </a:r>
                      <a:endParaRPr lang="cs-CZ" sz="1700" b="1" i="0" dirty="0"/>
                    </a:p>
                  </a:txBody>
                  <a:tcPr marL="88804" marR="88804" marT="44402" marB="44402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10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/>
                        <a:t>aktéři předsednictví v rámci ČR </a:t>
                      </a:r>
                      <a:endParaRPr lang="cs-CZ" sz="1200" b="1" i="0"/>
                    </a:p>
                  </a:txBody>
                  <a:tcPr marL="88804" marR="88804" marT="44402" marB="44402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/>
                        <a:t>11 </a:t>
                      </a:r>
                      <a:endParaRPr lang="cs-CZ" sz="1200" b="0" i="0"/>
                    </a:p>
                  </a:txBody>
                  <a:tcPr marL="88804" marR="88804" marT="44402" marB="44402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17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dirty="0"/>
                        <a:t>aktéři předsednictví v rámci Stálého zastoupení a institucí EU v Bruselu a Stálé mise v Ženevě </a:t>
                      </a:r>
                      <a:endParaRPr lang="cs-CZ" sz="1200" b="1" i="0" dirty="0"/>
                    </a:p>
                  </a:txBody>
                  <a:tcPr marL="88804" marR="88804" marT="44402" marB="44402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 dirty="0"/>
                        <a:t>5 </a:t>
                      </a:r>
                      <a:endParaRPr lang="cs-CZ" sz="1200" b="0" i="0" dirty="0"/>
                    </a:p>
                  </a:txBody>
                  <a:tcPr marL="88804" marR="88804" marT="44402" marB="4440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610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/>
                        <a:t>respondenti z vybraných členských států – stálé mise států </a:t>
                      </a:r>
                      <a:endParaRPr lang="cs-CZ" sz="1200" b="1" i="0"/>
                    </a:p>
                  </a:txBody>
                  <a:tcPr marL="88804" marR="88804" marT="44402" marB="44402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/>
                        <a:t>11 </a:t>
                      </a:r>
                      <a:endParaRPr lang="cs-CZ" sz="1200" b="0" i="0"/>
                    </a:p>
                  </a:txBody>
                  <a:tcPr marL="88804" marR="88804" marT="44402" marB="4440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610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dirty="0"/>
                        <a:t>respondenti z vybraných </a:t>
                      </a:r>
                      <a:r>
                        <a:rPr lang="cs-CZ" sz="1200" dirty="0" err="1"/>
                        <a:t>členských</a:t>
                      </a:r>
                      <a:r>
                        <a:rPr lang="cs-CZ" sz="1200" dirty="0"/>
                        <a:t> </a:t>
                      </a:r>
                      <a:r>
                        <a:rPr lang="cs-CZ" sz="1200" dirty="0" err="1"/>
                        <a:t>států</a:t>
                      </a:r>
                      <a:r>
                        <a:rPr lang="cs-CZ" sz="1200" dirty="0"/>
                        <a:t> – vládní instituce </a:t>
                      </a:r>
                      <a:endParaRPr lang="cs-CZ" sz="1200" b="1" i="0" dirty="0"/>
                    </a:p>
                  </a:txBody>
                  <a:tcPr marL="88804" marR="88804" marT="44402" marB="44402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 dirty="0"/>
                        <a:t>9 </a:t>
                      </a:r>
                      <a:endParaRPr lang="cs-CZ" sz="1200" b="0" i="0" dirty="0"/>
                    </a:p>
                  </a:txBody>
                  <a:tcPr marL="88804" marR="88804" marT="44402" marB="44402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610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200" b="1" dirty="0"/>
                        <a:t>Celkový součet </a:t>
                      </a:r>
                      <a:endParaRPr lang="cs-CZ" sz="1200" b="1" i="0" dirty="0"/>
                    </a:p>
                  </a:txBody>
                  <a:tcPr marL="88804" marR="88804" marT="44402" marB="44402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200" b="1" dirty="0"/>
                        <a:t>36 </a:t>
                      </a:r>
                      <a:endParaRPr lang="cs-CZ" sz="1200" b="1" i="0" dirty="0"/>
                    </a:p>
                  </a:txBody>
                  <a:tcPr marL="88804" marR="88804" marT="44402" marB="44402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47664" y="3579862"/>
          <a:ext cx="6096000" cy="144253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5679"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1100" b="1" cap="all" dirty="0"/>
                        <a:t>SOUHLAS S DODATEČNÝM ROZHOVOREM ZÁSTUPCŮM ÚŘADU VLÁDY ČR</a:t>
                      </a:r>
                      <a:r>
                        <a:rPr lang="cs-CZ" sz="1100" b="1" dirty="0"/>
                        <a:t> </a:t>
                      </a:r>
                      <a:endParaRPr lang="cs-CZ" sz="1800" b="1" i="0" dirty="0"/>
                    </a:p>
                  </a:txBody>
                  <a:tcPr marL="89074" marR="89074" marT="44537" marB="44537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cs-CZ" sz="1100" b="1" cap="all" dirty="0"/>
                        <a:t>POČET RESPONDENTŮ</a:t>
                      </a:r>
                      <a:r>
                        <a:rPr lang="cs-CZ" sz="1100" b="1" dirty="0"/>
                        <a:t> </a:t>
                      </a:r>
                      <a:endParaRPr lang="cs-CZ" sz="1800" b="1" i="0" dirty="0"/>
                    </a:p>
                  </a:txBody>
                  <a:tcPr marL="89074" marR="89074" marT="44537" marB="44537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76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100" dirty="0"/>
                        <a:t>ne </a:t>
                      </a:r>
                      <a:endParaRPr lang="cs-CZ" sz="1800" b="1" i="0" dirty="0"/>
                    </a:p>
                  </a:txBody>
                  <a:tcPr marL="89074" marR="89074" marT="44537" marB="44537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100" dirty="0"/>
                        <a:t>6 </a:t>
                      </a:r>
                      <a:endParaRPr lang="cs-CZ" sz="1800" b="0" i="0" dirty="0"/>
                    </a:p>
                  </a:txBody>
                  <a:tcPr marL="89074" marR="89074" marT="44537" marB="44537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376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100"/>
                        <a:t>ano </a:t>
                      </a:r>
                      <a:endParaRPr lang="cs-CZ" sz="1800" b="1" i="0"/>
                    </a:p>
                  </a:txBody>
                  <a:tcPr marL="89074" marR="89074" marT="44537" marB="44537"/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100" dirty="0"/>
                        <a:t>24 </a:t>
                      </a:r>
                      <a:endParaRPr lang="cs-CZ" sz="1800" b="0" i="0" dirty="0"/>
                    </a:p>
                  </a:txBody>
                  <a:tcPr marL="89074" marR="89074" marT="44537" marB="445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376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100" dirty="0"/>
                        <a:t>bez vyjádření </a:t>
                      </a:r>
                      <a:endParaRPr lang="cs-CZ" sz="1800" b="1" i="0" dirty="0"/>
                    </a:p>
                  </a:txBody>
                  <a:tcPr marL="89074" marR="89074" marT="44537" marB="44537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100" b="0" i="0" dirty="0"/>
                        <a:t>6</a:t>
                      </a:r>
                      <a:endParaRPr lang="cs-CZ" sz="1800" b="0" i="0" dirty="0"/>
                    </a:p>
                  </a:txBody>
                  <a:tcPr marL="89074" marR="89074" marT="44537" marB="44537">
                    <a:lnB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376">
                <a:tc>
                  <a:txBody>
                    <a:bodyPr/>
                    <a:lstStyle/>
                    <a:p>
                      <a:pPr algn="l" rtl="0" fontAlgn="base"/>
                      <a:r>
                        <a:rPr lang="cs-CZ" sz="1100" b="1" dirty="0"/>
                        <a:t>Celkový součet </a:t>
                      </a:r>
                      <a:endParaRPr lang="cs-CZ" sz="1800" b="1" i="0" dirty="0"/>
                    </a:p>
                  </a:txBody>
                  <a:tcPr marL="89074" marR="89074" marT="44537" marB="44537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ase"/>
                      <a:r>
                        <a:rPr lang="cs-CZ" sz="1100" b="1" dirty="0"/>
                        <a:t>36 </a:t>
                      </a:r>
                      <a:endParaRPr lang="cs-CZ" sz="1800" b="1" i="0" dirty="0"/>
                    </a:p>
                  </a:txBody>
                  <a:tcPr marL="89074" marR="89074" marT="44537" marB="44537">
                    <a:lnT w="190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339502"/>
            <a:ext cx="4040188" cy="648072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/>
              <a:t>Modely zohledňující umístění koordinačního prvku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915566"/>
            <a:ext cx="2170584" cy="792088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centralizovaný</a:t>
            </a:r>
          </a:p>
          <a:p>
            <a:r>
              <a:rPr lang="cs-CZ" dirty="0"/>
              <a:t>decentralizovaný</a:t>
            </a:r>
          </a:p>
          <a:p>
            <a:r>
              <a:rPr lang="cs-CZ" dirty="0"/>
              <a:t>kombinovaný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76056" y="339502"/>
            <a:ext cx="3681735" cy="648072"/>
          </a:xfrm>
        </p:spPr>
        <p:txBody>
          <a:bodyPr>
            <a:noAutofit/>
          </a:bodyPr>
          <a:lstStyle/>
          <a:p>
            <a:r>
              <a:rPr lang="cs-CZ" sz="2000" dirty="0"/>
              <a:t>Modely zohledňující umístění hlavní míry zátěže/odpovědnosti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8064" y="915566"/>
            <a:ext cx="3538737" cy="792088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/>
              <a:t>Brussels</a:t>
            </a:r>
            <a:r>
              <a:rPr lang="cs-CZ" dirty="0"/>
              <a:t>-</a:t>
            </a:r>
            <a:r>
              <a:rPr lang="cs-CZ" dirty="0" err="1"/>
              <a:t>based</a:t>
            </a:r>
            <a:endParaRPr lang="cs-CZ" dirty="0"/>
          </a:p>
          <a:p>
            <a:r>
              <a:rPr lang="cs-CZ" dirty="0" err="1"/>
              <a:t>Capital</a:t>
            </a:r>
            <a:r>
              <a:rPr lang="cs-CZ" dirty="0"/>
              <a:t>-</a:t>
            </a:r>
            <a:r>
              <a:rPr lang="cs-CZ" dirty="0" err="1"/>
              <a:t>based</a:t>
            </a:r>
            <a:endParaRPr lang="cs-CZ" dirty="0"/>
          </a:p>
          <a:p>
            <a:r>
              <a:rPr lang="cs-CZ" dirty="0"/>
              <a:t>kombinovaný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95536" y="1707654"/>
            <a:ext cx="8208912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cs-CZ" sz="2300" b="1" dirty="0"/>
              <a:t>solidní předsednictví</a:t>
            </a:r>
            <a:r>
              <a:rPr lang="cs-CZ" sz="2300" dirty="0"/>
              <a:t> – kromě standardních úkolů plněných na vysoké úrovni nastoluje vlastní agendu, kterou akcentuje upořádáním schůzek na nejvyšší úrovni na domácí půdě; </a:t>
            </a:r>
          </a:p>
          <a:p>
            <a:pPr fontAlgn="base"/>
            <a:r>
              <a:rPr lang="cs-CZ" sz="2300" b="1" dirty="0"/>
              <a:t>ambiciózní předsednictví </a:t>
            </a:r>
            <a:r>
              <a:rPr lang="cs-CZ" sz="2300" dirty="0"/>
              <a:t>– prestižní záležitost, výkon solidního předsednictví je doplněno o velká témata s výrazným dopadem na rozvoj EU a mimo EU;</a:t>
            </a:r>
          </a:p>
          <a:p>
            <a:pPr fontAlgn="base"/>
            <a:r>
              <a:rPr lang="cs-CZ" sz="2300" b="1" dirty="0"/>
              <a:t>logistické předsednictví</a:t>
            </a:r>
            <a:r>
              <a:rPr lang="cs-CZ" sz="2300" dirty="0"/>
              <a:t> – bez výrazných ambicí a </a:t>
            </a:r>
            <a:r>
              <a:rPr lang="cs-CZ" sz="2300" dirty="0" err="1"/>
              <a:t>zásadnějších</a:t>
            </a:r>
            <a:r>
              <a:rPr lang="cs-CZ" sz="2300" dirty="0"/>
              <a:t> domácích témat, zaměřené pouze na zajištění servisních úkolů. </a:t>
            </a:r>
          </a:p>
        </p:txBody>
      </p:sp>
      <p:sp>
        <p:nvSpPr>
          <p:cNvPr id="11" name="Šipka dolů 10"/>
          <p:cNvSpPr/>
          <p:nvPr/>
        </p:nvSpPr>
        <p:spPr>
          <a:xfrm>
            <a:off x="2915816" y="699542"/>
            <a:ext cx="2232248" cy="1080120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SCÉNÁŘE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123478"/>
            <a:ext cx="8229600" cy="648072"/>
          </a:xfrm>
        </p:spPr>
        <p:txBody>
          <a:bodyPr>
            <a:normAutofit/>
          </a:bodyPr>
          <a:lstStyle/>
          <a:p>
            <a:r>
              <a:rPr lang="cs-CZ" sz="2900" b="1" dirty="0" err="1"/>
              <a:t>Cost</a:t>
            </a:r>
            <a:r>
              <a:rPr lang="cs-CZ" sz="2900" b="1" dirty="0"/>
              <a:t>-</a:t>
            </a:r>
            <a:r>
              <a:rPr lang="cs-CZ" sz="2900" b="1" dirty="0" err="1"/>
              <a:t>benefit</a:t>
            </a:r>
            <a:r>
              <a:rPr lang="cs-CZ" sz="2900" b="1" dirty="0"/>
              <a:t> analýza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8</a:t>
            </a:fld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38646"/>
              </p:ext>
            </p:extLst>
          </p:nvPr>
        </p:nvGraphicFramePr>
        <p:xfrm>
          <a:off x="539552" y="771550"/>
          <a:ext cx="5905498" cy="75012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8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9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45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4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99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 </a:t>
                      </a:r>
                      <a:endParaRPr lang="cs-CZ" sz="11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SK PRES</a:t>
                      </a:r>
                      <a:endParaRPr lang="cs-CZ" sz="11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MT PRES</a:t>
                      </a:r>
                      <a:endParaRPr lang="cs-CZ" sz="11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AT PRES</a:t>
                      </a:r>
                      <a:endParaRPr lang="cs-CZ" sz="11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FIN PRES</a:t>
                      </a:r>
                      <a:endParaRPr lang="cs-CZ" sz="11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HR PRES</a:t>
                      </a:r>
                      <a:endParaRPr lang="cs-CZ" sz="11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PT PRES</a:t>
                      </a:r>
                      <a:endParaRPr lang="cs-CZ" sz="11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/>
                        <a:t>CZ PRES</a:t>
                      </a:r>
                      <a:endParaRPr lang="cs-CZ" sz="11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Posílení  (navýšení) personálních kapacit (FTE)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</a:rPr>
                        <a:t>194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220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388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</a:rPr>
                        <a:t>130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</a:rPr>
                        <a:t>235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356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539552" y="1563638"/>
          <a:ext cx="5904656" cy="37319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Celkový</a:t>
                      </a:r>
                      <a:r>
                        <a:rPr lang="cs-CZ" sz="1100" baseline="0" dirty="0">
                          <a:solidFill>
                            <a:schemeClr val="tx1"/>
                          </a:solidFill>
                        </a:rPr>
                        <a:t> rozpočet (mil. EUR)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50,7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51,6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93,1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54,6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71,0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67,0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solidFill>
                          <a:schemeClr val="tx1"/>
                        </a:solidFill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</a:rPr>
                        <a:t>137,2</a:t>
                      </a:r>
                      <a:endParaRPr lang="cs-CZ" sz="1100" dirty="0">
                        <a:solidFill>
                          <a:schemeClr val="tx1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539552" y="2283718"/>
          <a:ext cx="7560841" cy="2554737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Uspořádané</a:t>
                      </a:r>
                      <a:r>
                        <a:rPr lang="cs-CZ" sz="1200" b="1" baseline="0" dirty="0"/>
                        <a:t> akce v rámci PRES (počet)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SK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MT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AT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FIN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HR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PT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/>
                        <a:t>CZ PRES</a:t>
                      </a:r>
                      <a:endParaRPr lang="cs-CZ" sz="1200" b="1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Úroveň ministrů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18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44 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36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52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58 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N/A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97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Expertní úroveň /jednání / workshopy /semináře/konference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180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233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363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N/A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250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N/A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336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Summit v zemi předsednictví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ano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ano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ano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ne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ne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N/A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ano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Formální jednání v Bruselu nebo Lucemburku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49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49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161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52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109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N/A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N/A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Pracovní skupiny v Bruselu nebo Lucemburku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1212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N/A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2722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1164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/>
                        <a:t>1400</a:t>
                      </a:r>
                      <a:endParaRPr lang="cs-CZ" sz="140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N/A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/>
                        <a:t>3000</a:t>
                      </a:r>
                      <a:endParaRPr lang="cs-CZ" sz="1400" dirty="0"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40439" marR="40439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1800" b="1" dirty="0"/>
              <a:t>Doporučení pro přípravu a realizaci předsednictví formulované na základě zjištěných </a:t>
            </a:r>
            <a:r>
              <a:rPr lang="cs-CZ" sz="1800" b="1" dirty="0" err="1"/>
              <a:t>best</a:t>
            </a:r>
            <a:r>
              <a:rPr lang="cs-CZ" sz="1800" b="1" dirty="0"/>
              <a:t> </a:t>
            </a:r>
            <a:r>
              <a:rPr lang="cs-CZ" sz="1800" b="1" dirty="0" err="1"/>
              <a:t>practices</a:t>
            </a:r>
            <a:r>
              <a:rPr lang="cs-CZ" sz="1800" b="1" dirty="0"/>
              <a:t> - fáze přípravy předsednictví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179512" y="915566"/>
            <a:ext cx="8856984" cy="422793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cs-CZ" sz="1800" dirty="0"/>
              <a:t>definice ambicí a volba scénáře před zahájením příprav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flexibilní centrální rozpočet s dostatečnou kontrolu nad finančním řízením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koordinační útvary a mechanismy zabudované do stávajících struktur státní správy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základ personálních kapacit tvoří úředníci se znalostí agend z rezortů a zkušenostmi s unijními procesy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důraz kladen na vytváření neformálních vazeb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příprava priorit založená na konsensu mezi klíčovými aktéry 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vymezit mandát mezi ÚV ČR a SZEU spíše široce s větším manévrovacím prostorem směrem k posílení role SZEU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vhodně nastavit komunikaci s dalšími domácími aktéry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zajistit podporu předsednictví na domácí politické scéně 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ke sponzoringu přistupovat obezřetně</a:t>
            </a:r>
          </a:p>
          <a:p>
            <a:pPr>
              <a:buFont typeface="Wingdings" pitchFamily="2" charset="2"/>
              <a:buChar char="ü"/>
            </a:pPr>
            <a:r>
              <a:rPr lang="cs-CZ" sz="1800" dirty="0"/>
              <a:t>koordinaci v rámci Tria zaměřit nejenom na přípravu programu, ale také na předání agend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B43AD-B776-4FBA-B324-CCB161653B13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FMV_CZ_169 (5)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C8EABCAEAAFB4FAC939B835A98270B" ma:contentTypeVersion="8" ma:contentTypeDescription="Vytvoří nový dokument" ma:contentTypeScope="" ma:versionID="03d11101ab5cfa566344372877d5a8f2">
  <xsd:schema xmlns:xsd="http://www.w3.org/2001/XMLSchema" xmlns:xs="http://www.w3.org/2001/XMLSchema" xmlns:p="http://schemas.microsoft.com/office/2006/metadata/properties" xmlns:ns2="67728e77-5718-4589-a08d-55a6caa3df44" targetNamespace="http://schemas.microsoft.com/office/2006/metadata/properties" ma:root="true" ma:fieldsID="ed27a27c5c20aa360efdc5da7c19ae99" ns2:_="">
    <xsd:import namespace="67728e77-5718-4589-a08d-55a6caa3df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728e77-5718-4589-a08d-55a6caa3df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CC53A8-3B92-4FB5-B5D1-E078D11A9EC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29806B6-6B94-4033-8FA8-0D8C5C8A2F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56AD0-5217-4606-B444-73D1EB35900E}"/>
</file>

<file path=docProps/app.xml><?xml version="1.0" encoding="utf-8"?>
<Properties xmlns="http://schemas.openxmlformats.org/officeDocument/2006/extended-properties" xmlns:vt="http://schemas.openxmlformats.org/officeDocument/2006/docPropsVTypes">
  <Template>FMV_CZ_169 (5)</Template>
  <TotalTime>881</TotalTime>
  <Words>1668</Words>
  <Application>Microsoft Office PowerPoint</Application>
  <PresentationFormat>Předvádění na obrazovce (16:9)</PresentationFormat>
  <Paragraphs>326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Times New Roman</vt:lpstr>
      <vt:lpstr>Wingdings</vt:lpstr>
      <vt:lpstr>FMV_CZ_169 (5)</vt:lpstr>
      <vt:lpstr>Prezentace aplikace PowerPoint</vt:lpstr>
      <vt:lpstr>Prezentace aplikace PowerPoint</vt:lpstr>
      <vt:lpstr>Prezentace aplikace PowerPoint</vt:lpstr>
      <vt:lpstr>Obsah výzkumné zprávy</vt:lpstr>
      <vt:lpstr>Základní charakteristiky předsednických zemí</vt:lpstr>
      <vt:lpstr>Realizace polostrukturovaných rozhovorů</vt:lpstr>
      <vt:lpstr>Prezentace aplikace PowerPoint</vt:lpstr>
      <vt:lpstr>Cost-benefit analýza</vt:lpstr>
      <vt:lpstr>Doporučení pro přípravu a realizaci předsednictví formulované na základě zjištěných best practices - fáze přípravy předsednictví</vt:lpstr>
      <vt:lpstr>Doporučení pro přípravu a realizaci předsednictví formulované na základě zjištěných best practices - fáze realizace předsednictví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Radka</dc:creator>
  <cp:lastModifiedBy>Pavel Hnát</cp:lastModifiedBy>
  <cp:revision>57</cp:revision>
  <dcterms:created xsi:type="dcterms:W3CDTF">2020-11-25T12:22:35Z</dcterms:created>
  <dcterms:modified xsi:type="dcterms:W3CDTF">2021-01-15T14:15:46Z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0x0101001FC8EABCAEAAFB4FAC939B835A98270B</vt:lpwstr>
  </property>
</Properties>
</file>