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A405D-E15C-4CCF-B6F5-13CAD745A756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1726B-BD32-4C31-A49B-F8A8C4A062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9212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7473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823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085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358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406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302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929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0552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148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5381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39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BE643-4868-43BB-91A2-C4436EC014CB}" type="datetimeFigureOut">
              <a:rPr lang="cs-CZ" smtClean="0"/>
              <a:t>20.10.2014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F8114-D520-48B7-AE29-4304178AC9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44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60061" y="3501008"/>
            <a:ext cx="7128792" cy="2495128"/>
          </a:xfrm>
        </p:spPr>
        <p:txBody>
          <a:bodyPr>
            <a:noAutofit/>
          </a:bodyPr>
          <a:lstStyle/>
          <a:p>
            <a:r>
              <a:rPr lang="cs-CZ" b="1" dirty="0" smtClean="0">
                <a:solidFill>
                  <a:schemeClr val="tx2">
                    <a:lumMod val="75000"/>
                  </a:schemeClr>
                </a:solidFill>
              </a:rPr>
              <a:t>1. jednání</a:t>
            </a:r>
          </a:p>
          <a:p>
            <a:r>
              <a:rPr lang="cs-CZ" b="1" dirty="0" smtClean="0">
                <a:solidFill>
                  <a:schemeClr val="tx2">
                    <a:lumMod val="75000"/>
                  </a:schemeClr>
                </a:solidFill>
              </a:rPr>
              <a:t>Rady vlády pro koordinaci boje s korupcí</a:t>
            </a:r>
          </a:p>
          <a:p>
            <a:endParaRPr lang="cs-CZ" sz="2400" dirty="0" smtClean="0">
              <a:solidFill>
                <a:schemeClr val="tx1"/>
              </a:solidFill>
            </a:endParaRPr>
          </a:p>
          <a:p>
            <a:endParaRPr lang="cs-CZ" sz="2400" dirty="0">
              <a:solidFill>
                <a:schemeClr val="tx1"/>
              </a:solidFill>
            </a:endParaRPr>
          </a:p>
          <a:p>
            <a:r>
              <a:rPr lang="cs-CZ" sz="2000" dirty="0" smtClean="0">
                <a:solidFill>
                  <a:schemeClr val="tx1"/>
                </a:solidFill>
              </a:rPr>
              <a:t>Praha 21. října 2014</a:t>
            </a:r>
            <a:endParaRPr lang="cs-CZ" sz="2000" dirty="0">
              <a:solidFill>
                <a:schemeClr val="tx1"/>
              </a:solidFill>
            </a:endParaRPr>
          </a:p>
        </p:txBody>
      </p:sp>
      <p:pic>
        <p:nvPicPr>
          <p:cNvPr id="5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2656"/>
            <a:ext cx="172113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131840" y="980727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 smtClean="0">
                <a:latin typeface="Cambria" panose="02040503050406030204" pitchFamily="18" charset="0"/>
              </a:rPr>
              <a:t>Úřad vlády České republiky</a:t>
            </a:r>
            <a:endParaRPr lang="cs-CZ" sz="1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37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000" b="1" dirty="0" smtClean="0">
                <a:solidFill>
                  <a:schemeClr val="tx2">
                    <a:lumMod val="75000"/>
                  </a:schemeClr>
                </a:solidFill>
              </a:rPr>
              <a:t>Vládní koncepce boje s korupcí na léta 2015–2017</a:t>
            </a:r>
            <a:endParaRPr lang="cs-CZ" sz="3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350" y="6093296"/>
            <a:ext cx="172113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800" dirty="0" smtClean="0"/>
              <a:t>V pořadí již pátý koncepční protikorupční dokument. Oproti předešlým:</a:t>
            </a:r>
          </a:p>
          <a:p>
            <a:pPr lvl="1"/>
            <a:r>
              <a:rPr lang="cs-CZ" sz="1800" dirty="0" smtClean="0"/>
              <a:t>Má konkrétní, jasně zaměřené cíle.</a:t>
            </a:r>
          </a:p>
          <a:p>
            <a:pPr lvl="1"/>
            <a:r>
              <a:rPr lang="cs-CZ" sz="1800" dirty="0" smtClean="0"/>
              <a:t>Zaměřuje se primárně na veřejnou, resp. státní správu.</a:t>
            </a:r>
          </a:p>
          <a:p>
            <a:pPr lvl="1"/>
            <a:r>
              <a:rPr lang="cs-CZ" sz="1800" dirty="0" smtClean="0"/>
              <a:t>Vytváří tříletý rámec, který bude rozpracován v akčních plánech na jednotlivé roky.</a:t>
            </a:r>
          </a:p>
          <a:p>
            <a:pPr lvl="1"/>
            <a:r>
              <a:rPr lang="cs-CZ" sz="1800" dirty="0" smtClean="0"/>
              <a:t>Bude efektivně evaluován.</a:t>
            </a:r>
          </a:p>
          <a:p>
            <a:pPr marL="0" indent="0">
              <a:buNone/>
            </a:pPr>
            <a:endParaRPr lang="cs-CZ" sz="2200" dirty="0" smtClean="0"/>
          </a:p>
          <a:p>
            <a:pPr marL="0" indent="0">
              <a:buNone/>
            </a:pPr>
            <a:r>
              <a:rPr lang="cs-CZ" sz="2200" b="1" dirty="0" smtClean="0"/>
              <a:t>Priority vládního boje s korupcí:</a:t>
            </a:r>
          </a:p>
          <a:p>
            <a:pPr marL="800100" lvl="1" indent="-342900">
              <a:buFont typeface="+mj-lt"/>
              <a:buAutoNum type="arabicPeriod"/>
            </a:pPr>
            <a:r>
              <a:rPr lang="cs-CZ" sz="1800" b="1" dirty="0" smtClean="0"/>
              <a:t>Výkonná a nezávislá exekutiva</a:t>
            </a:r>
          </a:p>
          <a:p>
            <a:pPr marL="800100" lvl="1" indent="-342900">
              <a:buFont typeface="+mj-lt"/>
              <a:buAutoNum type="arabicPeriod"/>
            </a:pPr>
            <a:r>
              <a:rPr lang="cs-CZ" sz="1800" b="1" dirty="0" smtClean="0"/>
              <a:t>Transparentnost a otevřený přístup k informacím</a:t>
            </a:r>
          </a:p>
          <a:p>
            <a:pPr marL="800100" lvl="1" indent="-342900">
              <a:buFont typeface="+mj-lt"/>
              <a:buAutoNum type="arabicPeriod"/>
            </a:pPr>
            <a:r>
              <a:rPr lang="cs-CZ" sz="1800" b="1" dirty="0" smtClean="0"/>
              <a:t>Hospodárné nakládání s majetkem státu</a:t>
            </a:r>
          </a:p>
          <a:p>
            <a:pPr marL="800100" lvl="1" indent="-342900">
              <a:buFont typeface="+mj-lt"/>
              <a:buAutoNum type="arabicPeriod"/>
            </a:pPr>
            <a:r>
              <a:rPr lang="cs-CZ" sz="1800" b="1" dirty="0" smtClean="0"/>
              <a:t>Rozvoj občanské společnosti</a:t>
            </a:r>
            <a:endParaRPr lang="cs-CZ" sz="1800" b="1" dirty="0"/>
          </a:p>
        </p:txBody>
      </p:sp>
    </p:spTree>
    <p:extLst>
      <p:ext uri="{BB962C8B-B14F-4D97-AF65-F5344CB8AC3E}">
        <p14:creationId xmlns:p14="http://schemas.microsoft.com/office/powerpoint/2010/main" val="3450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8574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Nástroje boje s korupcí na vládní úrovni: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Zhodnocení korupčních rizik</a:t>
            </a:r>
          </a:p>
          <a:p>
            <a:pPr lvl="1"/>
            <a:r>
              <a:rPr lang="cs-CZ" dirty="0" smtClean="0"/>
              <a:t>Legislativní pravidla vlády</a:t>
            </a:r>
          </a:p>
          <a:p>
            <a:pPr lvl="1"/>
            <a:r>
              <a:rPr lang="cs-CZ" dirty="0" smtClean="0"/>
              <a:t>RIA, CIA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Akční plány</a:t>
            </a:r>
          </a:p>
          <a:p>
            <a:pPr lvl="1"/>
            <a:r>
              <a:rPr lang="cs-CZ" dirty="0" smtClean="0"/>
              <a:t>Jednoleté</a:t>
            </a:r>
          </a:p>
          <a:p>
            <a:pPr lvl="1"/>
            <a:r>
              <a:rPr lang="cs-CZ" dirty="0" smtClean="0"/>
              <a:t>Opatření legislativní i nelegislativní povahy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Aktéři boje s korupcí: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Vláda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Ministr pro lidská práva, rovné příležitosti a legislativu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Rezorty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Rada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Mezirezortní koordinační skupina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Odbor koncepce legislativy a státu - Oddělení boje s korupcí</a:t>
            </a:r>
          </a:p>
        </p:txBody>
      </p:sp>
      <p:pic>
        <p:nvPicPr>
          <p:cNvPr id="4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350" y="6093296"/>
            <a:ext cx="172113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08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000" b="1" dirty="0" smtClean="0">
                <a:solidFill>
                  <a:schemeClr val="tx2">
                    <a:lumMod val="75000"/>
                  </a:schemeClr>
                </a:solidFill>
              </a:rPr>
              <a:t>Akční plán boje s korupcí na rok 2015</a:t>
            </a:r>
            <a:endParaRPr lang="cs-CZ" sz="3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350" y="6093296"/>
            <a:ext cx="172113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4 oblasti v souladu s Koncepcí</a:t>
            </a:r>
          </a:p>
          <a:p>
            <a:endParaRPr lang="cs-CZ" sz="2400" dirty="0" smtClean="0"/>
          </a:p>
          <a:p>
            <a:r>
              <a:rPr lang="cs-CZ" sz="2400" dirty="0" smtClean="0"/>
              <a:t>5 pracovních komisí:</a:t>
            </a:r>
          </a:p>
          <a:p>
            <a:pPr lvl="1"/>
            <a:r>
              <a:rPr lang="cs-CZ" sz="2000" dirty="0"/>
              <a:t>Koncepční komise, </a:t>
            </a:r>
          </a:p>
          <a:p>
            <a:pPr lvl="1"/>
            <a:r>
              <a:rPr lang="cs-CZ" sz="2000" dirty="0"/>
              <a:t>Komise k transparentnosti státní správy, </a:t>
            </a:r>
          </a:p>
          <a:p>
            <a:pPr lvl="1"/>
            <a:r>
              <a:rPr lang="cs-CZ" sz="2000" dirty="0"/>
              <a:t>Komise ke střetu zájmů, </a:t>
            </a:r>
          </a:p>
          <a:p>
            <a:pPr lvl="1"/>
            <a:r>
              <a:rPr lang="cs-CZ" sz="2000" dirty="0"/>
              <a:t>Komise k hospodárnému nakládání s majetkem státu, </a:t>
            </a:r>
          </a:p>
          <a:p>
            <a:pPr lvl="1"/>
            <a:r>
              <a:rPr lang="cs-CZ" sz="2000" dirty="0"/>
              <a:t>Komise k </a:t>
            </a:r>
            <a:r>
              <a:rPr lang="cs-CZ" sz="2000" dirty="0" err="1"/>
              <a:t>whistleblowingu</a:t>
            </a:r>
            <a:r>
              <a:rPr lang="cs-CZ" sz="2000" dirty="0"/>
              <a:t> (k ochraně oznamovatelů korupce). </a:t>
            </a:r>
          </a:p>
          <a:p>
            <a:endParaRPr lang="cs-CZ" sz="2400" dirty="0" smtClean="0"/>
          </a:p>
          <a:p>
            <a:r>
              <a:rPr lang="cs-CZ" sz="2400" dirty="0" smtClean="0"/>
              <a:t>Vyhodnocení naplňování cílů v březnu 2016</a:t>
            </a:r>
            <a:endParaRPr 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63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3481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/>
              <a:t>Výkonná a nezávislá exekutiva</a:t>
            </a:r>
          </a:p>
          <a:p>
            <a:pPr marL="0" indent="0">
              <a:buNone/>
            </a:pPr>
            <a:endParaRPr lang="cs-CZ" sz="2000" b="1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679974"/>
              </p:ext>
            </p:extLst>
          </p:nvPr>
        </p:nvGraphicFramePr>
        <p:xfrm>
          <a:off x="539552" y="2204864"/>
          <a:ext cx="8208912" cy="34449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16624"/>
                <a:gridCol w="2592288"/>
              </a:tblGrid>
              <a:tr h="36004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Legislativní a nelegislativní protikorupční opatření</a:t>
                      </a:r>
                      <a:endParaRPr lang="cs-CZ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Gesce</a:t>
                      </a:r>
                      <a:endParaRPr lang="cs-CZ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46837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 smtClean="0">
                          <a:effectLst/>
                        </a:rPr>
                        <a:t>Implementace </a:t>
                      </a:r>
                      <a:r>
                        <a:rPr lang="cs-CZ" sz="1400" dirty="0">
                          <a:effectLst/>
                        </a:rPr>
                        <a:t>zákona o státní službě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vnitra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72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Novela zákona odpovědnosti za škodu způsobenou při výkonu veřejné moci rozhodnutím nebo nesprávným úředním postupem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spravedlnosti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462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Návrh nového zákona o státním zastupitelství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spravedlnosti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Monitoring úrovně RIPP jednotlivých rezortů a možný návrh aktualizace Rámcového RIPP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Ministr pro lidská práva, rovné příležitosti a legislativu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807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Kontrola důslednější aplikace RIA a CIA v rámci legislativního procesu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Ministr pro lidská práva, rovné příležitosti a legislativu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350" y="6093296"/>
            <a:ext cx="172113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04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/>
              <a:t>Transparentnost a otevřený přístup k informacím</a:t>
            </a:r>
            <a:endParaRPr lang="cs-CZ" sz="2000" b="1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415856"/>
              </p:ext>
            </p:extLst>
          </p:nvPr>
        </p:nvGraphicFramePr>
        <p:xfrm>
          <a:off x="611560" y="1052736"/>
          <a:ext cx="8208911" cy="52893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616624"/>
                <a:gridCol w="2592287"/>
              </a:tblGrid>
              <a:tr h="36004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Legislativní a nelegislativní protikorupční opatření</a:t>
                      </a:r>
                      <a:endParaRPr lang="cs-CZ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Gesce</a:t>
                      </a:r>
                      <a:endParaRPr lang="cs-CZ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8994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Novela zákona o svobodném přístupu k informacím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vnitra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9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Předložení metodického materiálu ke změnám souvisejícím s novelizací zákona o svobodném přístupu k informacím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vnitra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1328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Školicí kurz zaměřený na publikaci a práci s otevřenými daty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vnitra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4481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Vytvoření metodiky publikace otevřených dat veřejné správy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vnitra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1328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Zprovoznění katalogu otevřených dat veřejné správy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vnitra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9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Vytvoření právního prostředí pro otevřené licencování používání otevřených dat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vnitra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9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Širší zpřístupnění Elektronické knihovny legislativního procesu veřejnosti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Ministr pro lidská práva, rovné příležitosti a legislativu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9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Předložení návrhu novely zákona o střetu zájmů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Ministr pro lidská práva, rovné příležitosti a legislativu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9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Předložení návrhu zákona o prokazování původu majetku a možnosti jeho odčerpávání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financí 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193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Novela zákona o sdružování v politických stranách a v politických hnutích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vnitra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899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Návrh právní regulace nominace zástupců státu do obchodních korporací a státních podniků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financí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/>
              <a:t>Hospodárné nakládání s majetkem státu</a:t>
            </a:r>
            <a:endParaRPr lang="cs-CZ" sz="2000" b="1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372775"/>
              </p:ext>
            </p:extLst>
          </p:nvPr>
        </p:nvGraphicFramePr>
        <p:xfrm>
          <a:off x="611560" y="1196752"/>
          <a:ext cx="8208912" cy="53285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968552"/>
                <a:gridCol w="3240360"/>
              </a:tblGrid>
              <a:tr h="28156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Legislativní a nelegislativní protikorupční opatření</a:t>
                      </a:r>
                      <a:endParaRPr lang="cs-CZ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Gesce/</a:t>
                      </a:r>
                      <a:r>
                        <a:rPr lang="cs-CZ" sz="1400" b="1" dirty="0" err="1">
                          <a:effectLst/>
                        </a:rPr>
                        <a:t>spolugesce</a:t>
                      </a:r>
                      <a:endParaRPr lang="cs-CZ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6312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Návrh nového zákona o veřejných zakázkách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pro místní rozvoj/Úřad pro ochranu hospodářské soutěže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312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Strategie elektronizace veřejných zakázek na období 2016-2020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pro místní rozvoj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5293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Strategie pro boj s podvody a korupcí  při čerpání fondů v rámci Společného strategického rámce v období 2014-2020   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pro místní rozvoj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684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Návrh zákona, jímž bude zajištěna transparentnost vlastnictví společností usilujících o veřejné zakázky nebo jiné veřejné zdroje 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spravedlnosti /Ministerstvo pro místní rozvoj/Ministerstvo financí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560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Předložení návrhu zákona o Registru smluv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vnitra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312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Metodika veřejného nakupování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pro místní rozvoj /Ministerstvo financí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885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Strategie vlastnické politiky státu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financí 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312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Rozšíření pravomocí Nejvyššího kontrolního úřadu 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Ministr pro lidská práva, rovné příležitosti a legislativu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885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Návrh zákona o vnitřním řízení a kontrole</a:t>
                      </a:r>
                      <a:endParaRPr lang="cs-CZ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financí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10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Zveřejňování nabídek prodeje a pronájmu majetku státu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jednotlivé rezorty a jejich podřízené složky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1420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/>
              <a:t>Rozvoj občanské společnosti</a:t>
            </a:r>
            <a:endParaRPr lang="cs-CZ" sz="2000" b="1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331926"/>
              </p:ext>
            </p:extLst>
          </p:nvPr>
        </p:nvGraphicFramePr>
        <p:xfrm>
          <a:off x="539552" y="2348880"/>
          <a:ext cx="8280920" cy="338437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40560"/>
                <a:gridCol w="3240360"/>
              </a:tblGrid>
              <a:tr h="2987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Nelegislativní opatření</a:t>
                      </a:r>
                      <a:endParaRPr lang="cs-CZ" sz="14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Gesce/</a:t>
                      </a:r>
                      <a:r>
                        <a:rPr lang="cs-CZ" sz="1400" b="1" dirty="0" err="1">
                          <a:effectLst/>
                        </a:rPr>
                        <a:t>spolugesce</a:t>
                      </a:r>
                      <a:endParaRPr lang="cs-CZ" sz="14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9336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Dotazníkový průzkum mezi zaměstnanci státní správy k problematice oznamování korupce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Ministr pro lidská práva, rovné příležitosti a legislativu</a:t>
                      </a:r>
                      <a:endParaRPr lang="cs-CZ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8693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Příprava </a:t>
                      </a:r>
                      <a:r>
                        <a:rPr lang="cs-CZ" sz="1400" dirty="0" err="1">
                          <a:effectLst/>
                        </a:rPr>
                        <a:t>eLearningového</a:t>
                      </a:r>
                      <a:r>
                        <a:rPr lang="cs-CZ" sz="1400" dirty="0">
                          <a:effectLst/>
                        </a:rPr>
                        <a:t> kurzu o problematice oznamování korupce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Ministr pro lidská práva, rovné příležitosti a legislativu</a:t>
                      </a:r>
                      <a:endParaRPr lang="cs-CZ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021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Zpracování analýzy možnosti zřízení centra pro oznamovatele korupce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financí/ministr pro lidská práva, rovné příležitosti a legislativu</a:t>
                      </a:r>
                      <a:endParaRPr lang="cs-CZ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934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Vydání sborníku shrnujícího informace a zkušenosti získané v průběhu realizace projektu 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>
                          <a:effectLst/>
                        </a:rPr>
                        <a:t>Ministerstvo financí/ministr pro lidská práva, rovné příležitosti a legislativu</a:t>
                      </a:r>
                      <a:endParaRPr lang="cs-CZ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668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Stanovení mechanismu pro oznamování korupce na správních/služebních úřadech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Ministerstvo vnitra/ministr pro lidská práva, rovné příležitosti a legislativu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354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Předložení návrhu alternativ legislativního řešení ochrany oznamovatelů 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dirty="0">
                          <a:effectLst/>
                        </a:rPr>
                        <a:t>Ministr pro lidská práva, rovné příležitosti a legislativu</a:t>
                      </a:r>
                      <a:endParaRPr lang="cs-CZ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350" y="6093296"/>
            <a:ext cx="1721138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77423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648</Words>
  <Application>Microsoft Office PowerPoint</Application>
  <PresentationFormat>Předvádění na obrazovce (4:3)</PresentationFormat>
  <Paragraphs>121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systému Office</vt:lpstr>
      <vt:lpstr>Prezentace aplikace PowerPoint</vt:lpstr>
      <vt:lpstr>Vládní koncepce boje s korupcí na léta 2015–2017</vt:lpstr>
      <vt:lpstr>Prezentace aplikace PowerPoint</vt:lpstr>
      <vt:lpstr>Akční plán boje s korupcí na rok 2015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Úřad vlády ČR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Velčovský Václav</dc:creator>
  <cp:lastModifiedBy>Velčovský Václav</cp:lastModifiedBy>
  <cp:revision>13</cp:revision>
  <cp:lastPrinted>2014-10-20T07:13:08Z</cp:lastPrinted>
  <dcterms:created xsi:type="dcterms:W3CDTF">2014-10-17T07:41:33Z</dcterms:created>
  <dcterms:modified xsi:type="dcterms:W3CDTF">2014-10-20T07:13:12Z</dcterms:modified>
</cp:coreProperties>
</file>