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44" r:id="rId20"/>
    <p:sldId id="345" r:id="rId21"/>
    <p:sldId id="346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348" r:id="rId31"/>
    <p:sldId id="282" r:id="rId32"/>
    <p:sldId id="347" r:id="rId33"/>
    <p:sldId id="283" r:id="rId34"/>
    <p:sldId id="349" r:id="rId35"/>
    <p:sldId id="284" r:id="rId36"/>
    <p:sldId id="343" r:id="rId37"/>
    <p:sldId id="350" r:id="rId3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>
        <p:scale>
          <a:sx n="75" d="100"/>
          <a:sy n="75" d="100"/>
        </p:scale>
        <p:origin x="-1008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AB70D-5232-498C-B3CB-50F04E36A1CD}" type="datetimeFigureOut">
              <a:rPr lang="cs-CZ" smtClean="0"/>
              <a:t>3.4.2015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BA9F5-6E03-4A1C-A030-1B1E77067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0408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61FF-40AD-4CB5-8EB0-88033A5F3F32}" type="datetime1">
              <a:rPr lang="cs-CZ" smtClean="0"/>
              <a:t>3.4.2015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438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87FE2-9515-45B0-857D-93FCD6DF77DC}" type="datetime1">
              <a:rPr lang="cs-CZ" smtClean="0"/>
              <a:t>3.4.2015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8227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863A0-4755-4567-96BB-BF2C4D32E644}" type="datetime1">
              <a:rPr lang="cs-CZ" smtClean="0"/>
              <a:t>3.4.2015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6987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908-715B-438B-AF36-14489077DF97}" type="datetime1">
              <a:rPr lang="cs-CZ" smtClean="0"/>
              <a:t>3.4.2015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9919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181C1-580F-489B-8D96-BE91C9E17882}" type="datetime1">
              <a:rPr lang="cs-CZ" smtClean="0"/>
              <a:t>3.4.2015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4849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F1659-B118-4652-BE55-5F6E5607713E}" type="datetime1">
              <a:rPr lang="cs-CZ" smtClean="0"/>
              <a:t>3.4.2015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5703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0D69A-287F-49A5-AB89-00F6C484C601}" type="datetime1">
              <a:rPr lang="cs-CZ" smtClean="0"/>
              <a:t>3.4.2015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5327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B9399-2908-40D8-9BF6-DFA543B2880F}" type="datetime1">
              <a:rPr lang="cs-CZ" smtClean="0"/>
              <a:t>3.4.2015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049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96E-0F4F-44A7-884E-9EA27533DA66}" type="datetime1">
              <a:rPr lang="cs-CZ" smtClean="0"/>
              <a:t>3.4.2015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489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95710-4C92-4DE5-9BA7-1ED73EA12544}" type="datetime1">
              <a:rPr lang="cs-CZ" smtClean="0"/>
              <a:t>3.4.2015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8187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75C47-BA77-4F5D-90E5-10EF966FC5E1}" type="datetime1">
              <a:rPr lang="cs-CZ" smtClean="0"/>
              <a:t>3.4.2015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7450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3000">
              <a:schemeClr val="accent1">
                <a:tint val="66000"/>
                <a:satMod val="160000"/>
              </a:schemeClr>
            </a:gs>
            <a:gs pos="50000">
              <a:schemeClr val="tx2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8B995-C337-4209-9B54-6F0C84D0019E}" type="datetime1">
              <a:rPr lang="cs-CZ" smtClean="0"/>
              <a:t>3.4.2015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E797C-E2C8-4E59-8FE5-4336A133083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729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lada.cz/assets/jednani-vlady/legislativni-pravidla/LPV_uplne-zneni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tx2"/>
                </a:solidFill>
              </a:rPr>
              <a:t>Legislativní pravidla vlády </a:t>
            </a:r>
            <a:br>
              <a:rPr lang="cs-CZ" dirty="0" smtClean="0">
                <a:solidFill>
                  <a:schemeClr val="tx2"/>
                </a:solidFill>
              </a:rPr>
            </a:br>
            <a:r>
              <a:rPr lang="cs-CZ" dirty="0" smtClean="0">
                <a:solidFill>
                  <a:schemeClr val="tx2"/>
                </a:solidFill>
              </a:rPr>
              <a:t/>
            </a:r>
            <a:br>
              <a:rPr lang="cs-CZ" dirty="0" smtClean="0">
                <a:solidFill>
                  <a:schemeClr val="tx2"/>
                </a:solidFill>
              </a:rPr>
            </a:br>
            <a:r>
              <a:rPr lang="cs-CZ" dirty="0" smtClean="0">
                <a:solidFill>
                  <a:schemeClr val="tx2"/>
                </a:solidFill>
              </a:rPr>
              <a:t>JUDr. Jan </a:t>
            </a:r>
            <a:r>
              <a:rPr lang="cs-CZ" dirty="0" err="1" smtClean="0">
                <a:solidFill>
                  <a:schemeClr val="tx2"/>
                </a:solidFill>
              </a:rPr>
              <a:t>Kněžínek</a:t>
            </a:r>
            <a:r>
              <a:rPr lang="cs-CZ" dirty="0" smtClean="0">
                <a:solidFill>
                  <a:schemeClr val="tx2"/>
                </a:solidFill>
              </a:rPr>
              <a:t>, Ph.D.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444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Legislativní proces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 anchor="ctr">
            <a:normAutofit fontScale="85000" lnSpcReduction="10000"/>
          </a:bodyPr>
          <a:lstStyle/>
          <a:p>
            <a:pPr marL="0" indent="0">
              <a:buNone/>
            </a:pPr>
            <a:r>
              <a:rPr lang="cs-CZ" b="1" dirty="0" smtClean="0"/>
              <a:t>Ústava České republiky </a:t>
            </a:r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r>
              <a:rPr lang="cs-CZ" b="1" dirty="0" smtClean="0"/>
              <a:t>Zákony </a:t>
            </a:r>
          </a:p>
          <a:p>
            <a:pPr algn="just">
              <a:buFontTx/>
              <a:buChar char="-"/>
            </a:pPr>
            <a:r>
              <a:rPr lang="cs-CZ" dirty="0" smtClean="0"/>
              <a:t>Zákon č. 90/1995 Sb., o Jednacím řádu Poslanecké sněmovny, ve znění pozdějších předpisů</a:t>
            </a:r>
          </a:p>
          <a:p>
            <a:pPr algn="just">
              <a:buFontTx/>
              <a:buChar char="-"/>
            </a:pPr>
            <a:r>
              <a:rPr lang="cs-CZ" dirty="0" smtClean="0"/>
              <a:t>Zákon č. 107/1999 Sb., o jednacím řádu Senátu, ve znění pozdějších předpisů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 smtClean="0"/>
              <a:t>Usnesení vlády </a:t>
            </a:r>
          </a:p>
          <a:p>
            <a:pPr marL="0" indent="0">
              <a:buNone/>
            </a:pPr>
            <a:r>
              <a:rPr lang="cs-CZ" dirty="0" smtClean="0"/>
              <a:t>-  Legislativní pravidla vlády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427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Legislativní pravidla vlády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cs-CZ" dirty="0" smtClean="0"/>
              <a:t>současná Legislativní pravidla vlády schválena usnesením vlády z 19. 3. 1998</a:t>
            </a:r>
          </a:p>
          <a:p>
            <a:pPr marL="0" indent="0" algn="just">
              <a:buNone/>
            </a:pPr>
            <a:endParaRPr lang="cs-CZ" dirty="0" smtClean="0"/>
          </a:p>
          <a:p>
            <a:pPr algn="just"/>
            <a:r>
              <a:rPr lang="cs-CZ" dirty="0" smtClean="0"/>
              <a:t>dosud </a:t>
            </a:r>
            <a:r>
              <a:rPr lang="cs-CZ" dirty="0" smtClean="0"/>
              <a:t>14x </a:t>
            </a:r>
            <a:r>
              <a:rPr lang="cs-CZ" dirty="0" smtClean="0"/>
              <a:t>novelizována</a:t>
            </a:r>
          </a:p>
          <a:p>
            <a:pPr marL="0" indent="0" algn="just">
              <a:buNone/>
            </a:pPr>
            <a:endParaRPr lang="cs-CZ" dirty="0" smtClean="0"/>
          </a:p>
          <a:p>
            <a:pPr algn="just"/>
            <a:r>
              <a:rPr lang="cs-CZ" dirty="0" smtClean="0"/>
              <a:t>poslední změna </a:t>
            </a:r>
            <a:r>
              <a:rPr lang="pl-PL" dirty="0"/>
              <a:t>usnesením vlády ze dne 15. prosince 2014 </a:t>
            </a:r>
            <a:r>
              <a:rPr lang="pl-PL" dirty="0" smtClean="0"/>
              <a:t>č. 1050</a:t>
            </a:r>
            <a:endParaRPr lang="cs-CZ" dirty="0" smtClean="0"/>
          </a:p>
          <a:p>
            <a:pPr algn="just"/>
            <a:endParaRPr lang="cs-CZ" dirty="0"/>
          </a:p>
          <a:p>
            <a:pPr algn="just"/>
            <a:r>
              <a:rPr lang="cs-CZ" dirty="0" smtClean="0">
                <a:hlinkClick r:id="rId2"/>
              </a:rPr>
              <a:t>www.vlada.cz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897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accent1"/>
                </a:solidFill>
              </a:rPr>
              <a:t>Význam Legislativních pravidel vlády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6575" indent="-536575" algn="just">
              <a:buNone/>
            </a:pPr>
            <a:r>
              <a:rPr lang="cs-CZ" b="1" dirty="0" smtClean="0"/>
              <a:t>- sjednotit postup ministerstev a jiných ústředních orgánů státní správy při přípravě právních předpisů </a:t>
            </a:r>
          </a:p>
          <a:p>
            <a:pPr marL="354013" indent="-354013" algn="just">
              <a:buNone/>
            </a:pPr>
            <a:endParaRPr lang="cs-CZ" b="1" dirty="0"/>
          </a:p>
          <a:p>
            <a:pPr marL="536575" indent="-536575" algn="just">
              <a:buNone/>
            </a:pPr>
            <a:r>
              <a:rPr lang="cs-CZ" b="1" dirty="0" smtClean="0"/>
              <a:t>-  	přispět </a:t>
            </a:r>
            <a:r>
              <a:rPr lang="cs-CZ" b="1" dirty="0"/>
              <a:t>ke zvýšení úrovně </a:t>
            </a:r>
            <a:r>
              <a:rPr lang="cs-CZ" b="1" dirty="0" smtClean="0"/>
              <a:t>tvorby právního </a:t>
            </a:r>
            <a:r>
              <a:rPr lang="cs-CZ" b="1" dirty="0"/>
              <a:t>řádu.</a:t>
            </a:r>
          </a:p>
          <a:p>
            <a:pPr marL="354013" indent="-354013" algn="just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320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accent1"/>
                </a:solidFill>
              </a:rPr>
              <a:t>Forma a závaznost Legislativních pravidel vlády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/>
              <a:t>u</a:t>
            </a:r>
            <a:r>
              <a:rPr lang="cs-CZ" dirty="0" smtClean="0"/>
              <a:t>snesení vlády 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proč ne obecně </a:t>
            </a:r>
            <a:r>
              <a:rPr lang="cs-CZ" dirty="0" smtClean="0"/>
              <a:t>závazný právní předpis?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výhled do budoucna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171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accent1"/>
                </a:solidFill>
              </a:rPr>
              <a:t>Obsah Legislativních pravidel vlády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sz="3600" dirty="0" smtClean="0"/>
              <a:t>Legislativní pravidla upravují 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sz="3600" dirty="0" smtClean="0"/>
              <a:t>postup ministerstev a jiných ústředních orgánů státní správy při tvorbě a </a:t>
            </a:r>
          </a:p>
          <a:p>
            <a:pPr marL="0" indent="0" algn="just">
              <a:buNone/>
              <a:tabLst>
                <a:tab pos="536575" algn="l"/>
              </a:tabLst>
            </a:pPr>
            <a:r>
              <a:rPr lang="cs-CZ" sz="3600" dirty="0"/>
              <a:t>	</a:t>
            </a:r>
            <a:r>
              <a:rPr lang="cs-CZ" sz="3600" dirty="0" smtClean="0"/>
              <a:t>projednání připravovaných právních </a:t>
            </a:r>
          </a:p>
          <a:p>
            <a:pPr marL="0" indent="0" algn="just">
              <a:buNone/>
              <a:tabLst>
                <a:tab pos="536575" algn="l"/>
              </a:tabLst>
            </a:pPr>
            <a:r>
              <a:rPr lang="cs-CZ" sz="3600" dirty="0"/>
              <a:t>	</a:t>
            </a:r>
            <a:r>
              <a:rPr lang="cs-CZ" sz="3600" dirty="0" smtClean="0"/>
              <a:t>předpisů, </a:t>
            </a:r>
          </a:p>
          <a:p>
            <a:pPr marL="0" indent="0" algn="just">
              <a:buNone/>
              <a:tabLst>
                <a:tab pos="536575" algn="l"/>
              </a:tabLst>
            </a:pPr>
            <a:r>
              <a:rPr lang="cs-CZ" sz="3600" dirty="0" smtClean="0"/>
              <a:t>b) 	požadavky týkající se obsahu a formy 	připravovaných právních předpisů. </a:t>
            </a:r>
            <a:endParaRPr lang="cs-CZ" sz="36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444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Legislativní pravidla vlády</a:t>
            </a:r>
          </a:p>
          <a:p>
            <a:pPr marL="742950" lvl="2" indent="-342900" algn="just">
              <a:tabLst>
                <a:tab pos="628650" algn="l"/>
              </a:tabLst>
            </a:pPr>
            <a:r>
              <a:rPr lang="cs-CZ" dirty="0" smtClean="0"/>
              <a:t>neřeší </a:t>
            </a:r>
            <a:r>
              <a:rPr lang="cs-CZ" sz="2800" dirty="0"/>
              <a:t>proceduru projednávání uvnitř </a:t>
            </a:r>
            <a:r>
              <a:rPr lang="cs-CZ" sz="2800" dirty="0" smtClean="0"/>
              <a:t>jednotlivých </a:t>
            </a:r>
            <a:r>
              <a:rPr lang="cs-CZ" sz="2800" dirty="0"/>
              <a:t>úřadů – předkladatelů (vnitřní připomínková řízení)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dirty="0" smtClean="0"/>
              <a:t>upravují až vnější připomínkové řízení (</a:t>
            </a:r>
            <a:r>
              <a:rPr lang="cs-CZ" dirty="0" smtClean="0"/>
              <a:t>meziresortní připomínková řízení)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122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Připomínkové řízení - lhůty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Lhůty pro připomínkové řízení:</a:t>
            </a:r>
          </a:p>
          <a:p>
            <a:pPr algn="just">
              <a:buFontTx/>
              <a:buChar char="-"/>
            </a:pPr>
            <a:r>
              <a:rPr lang="cs-CZ" dirty="0"/>
              <a:t>v</a:t>
            </a:r>
            <a:r>
              <a:rPr lang="cs-CZ" dirty="0" smtClean="0"/>
              <a:t>ěcný záměr – 15 pracovních dnů </a:t>
            </a:r>
          </a:p>
          <a:p>
            <a:pPr algn="just">
              <a:buFontTx/>
              <a:buChar char="-"/>
            </a:pPr>
            <a:r>
              <a:rPr lang="cs-CZ" dirty="0"/>
              <a:t>n</a:t>
            </a:r>
            <a:r>
              <a:rPr lang="cs-CZ" dirty="0" smtClean="0"/>
              <a:t>ávrh zákona – 20 pracovních dnů </a:t>
            </a:r>
          </a:p>
          <a:p>
            <a:pPr algn="just">
              <a:buFontTx/>
              <a:buChar char="-"/>
            </a:pPr>
            <a:r>
              <a:rPr lang="cs-CZ" dirty="0"/>
              <a:t>n</a:t>
            </a:r>
            <a:r>
              <a:rPr lang="cs-CZ" dirty="0" smtClean="0"/>
              <a:t>ávrh nařízení vlády – 15 pracovních dnů</a:t>
            </a:r>
          </a:p>
          <a:p>
            <a:pPr algn="just">
              <a:buFontTx/>
              <a:buChar char="-"/>
            </a:pPr>
            <a:r>
              <a:rPr lang="cs-CZ" dirty="0"/>
              <a:t>n</a:t>
            </a:r>
            <a:r>
              <a:rPr lang="cs-CZ" dirty="0" smtClean="0"/>
              <a:t>ávrh vyhlášky – 15 pracovních dnů</a:t>
            </a:r>
          </a:p>
          <a:p>
            <a:pPr algn="just">
              <a:buFontTx/>
              <a:buChar char="-"/>
            </a:pPr>
            <a:endParaRPr lang="cs-CZ" dirty="0"/>
          </a:p>
          <a:p>
            <a:pPr algn="just">
              <a:buFontTx/>
              <a:buChar char="-"/>
            </a:pPr>
            <a:r>
              <a:rPr lang="cs-CZ" dirty="0" smtClean="0"/>
              <a:t>výjimky (mj. podle čl. 76 LPV)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927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Připomínky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Druhy připomínek:</a:t>
            </a:r>
          </a:p>
          <a:p>
            <a:pPr lvl="1">
              <a:buFontTx/>
              <a:buChar char="-"/>
            </a:pPr>
            <a:r>
              <a:rPr lang="cs-CZ" dirty="0" smtClean="0"/>
              <a:t>Zásadní (takto výslovně označené)</a:t>
            </a:r>
          </a:p>
          <a:p>
            <a:pPr lvl="1">
              <a:buFontTx/>
              <a:buChar char="-"/>
            </a:pPr>
            <a:r>
              <a:rPr lang="cs-CZ" dirty="0" smtClean="0"/>
              <a:t>Ostatní (tzv. doporučující)</a:t>
            </a:r>
          </a:p>
          <a:p>
            <a:pPr marL="0" indent="0">
              <a:buNone/>
            </a:pPr>
            <a:endParaRPr lang="cs-CZ" dirty="0" smtClean="0"/>
          </a:p>
          <a:p>
            <a:pPr algn="just">
              <a:buFontTx/>
              <a:buChar char="-"/>
            </a:pPr>
            <a:r>
              <a:rPr lang="cs-CZ" dirty="0" smtClean="0"/>
              <a:t>Od druhu připomínky se odvíjí způsob jejího vypořádání </a:t>
            </a:r>
          </a:p>
          <a:p>
            <a:pPr algn="just">
              <a:buFontTx/>
              <a:buChar char="-"/>
            </a:pPr>
            <a:r>
              <a:rPr lang="cs-CZ" dirty="0" smtClean="0"/>
              <a:t>Zvláštní postup při vypořádání zásadních připomínek a při řešení rozporů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0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dirty="0" smtClean="0">
                <a:solidFill>
                  <a:schemeClr val="accent1"/>
                </a:solidFill>
              </a:rPr>
              <a:t>Výjimka z připomínkového řízení    a z RIA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 smtClean="0"/>
              <a:t>čl. 76 LPV: </a:t>
            </a:r>
          </a:p>
          <a:p>
            <a:pPr marL="446088" indent="-446088" algn="just">
              <a:buNone/>
            </a:pPr>
            <a:r>
              <a:rPr lang="cs-CZ" dirty="0" smtClean="0"/>
              <a:t>1)	</a:t>
            </a:r>
            <a:r>
              <a:rPr lang="cs-CZ" sz="3000" dirty="0" smtClean="0"/>
              <a:t>Předseda LRV může na návrh člena vlády nebo vedoucího jiného </a:t>
            </a:r>
            <a:r>
              <a:rPr lang="cs-CZ" sz="3000" dirty="0" err="1" smtClean="0"/>
              <a:t>ústř</a:t>
            </a:r>
            <a:r>
              <a:rPr lang="cs-CZ" sz="3000" dirty="0" smtClean="0"/>
              <a:t>. </a:t>
            </a:r>
            <a:r>
              <a:rPr lang="cs-CZ" sz="3000" dirty="0" err="1" smtClean="0"/>
              <a:t>org</a:t>
            </a:r>
            <a:r>
              <a:rPr lang="cs-CZ" sz="3000" dirty="0" smtClean="0"/>
              <a:t>. st. </a:t>
            </a:r>
            <a:r>
              <a:rPr lang="cs-CZ" sz="3000" dirty="0" err="1" smtClean="0"/>
              <a:t>spr</a:t>
            </a:r>
            <a:r>
              <a:rPr lang="cs-CZ" sz="3000" dirty="0" smtClean="0"/>
              <a:t>. výjimečně pro jednotlivé případy </a:t>
            </a:r>
          </a:p>
          <a:p>
            <a:pPr marL="446088" indent="-446088" algn="just">
              <a:buNone/>
            </a:pPr>
            <a:r>
              <a:rPr lang="cs-CZ" dirty="0"/>
              <a:t>	</a:t>
            </a:r>
            <a:r>
              <a:rPr lang="cs-CZ" sz="2400" dirty="0" smtClean="0"/>
              <a:t>- změnit lhůty stanovené těmito legislativními pravidly nebo </a:t>
            </a:r>
          </a:p>
          <a:p>
            <a:pPr marL="446088" indent="0" algn="just">
              <a:buFontTx/>
              <a:buChar char="-"/>
            </a:pPr>
            <a:r>
              <a:rPr lang="cs-CZ" sz="2400" dirty="0" smtClean="0"/>
              <a:t> omezit okruh připomínkových míst </a:t>
            </a:r>
          </a:p>
          <a:p>
            <a:pPr marL="446088" indent="0" algn="just">
              <a:buFontTx/>
              <a:buChar char="-"/>
            </a:pPr>
            <a:r>
              <a:rPr lang="cs-CZ" sz="2400" dirty="0" smtClean="0"/>
              <a:t> anebo stanovit, že se připomínkové řízení neprovede.</a:t>
            </a:r>
          </a:p>
          <a:p>
            <a:pPr marL="446088" indent="0" algn="just">
              <a:buNone/>
            </a:pPr>
            <a:r>
              <a:rPr lang="cs-CZ" sz="3000" dirty="0" smtClean="0"/>
              <a:t>Návrh se i při neprovedení připomínkového zasílá     v el. podobě ke stanovisku </a:t>
            </a:r>
            <a:r>
              <a:rPr lang="cs-CZ" sz="3000" dirty="0" err="1" smtClean="0"/>
              <a:t>OKOMu</a:t>
            </a:r>
            <a:r>
              <a:rPr lang="cs-CZ" sz="3000" dirty="0" smtClean="0"/>
              <a:t> a na vědomí OVL.</a:t>
            </a:r>
          </a:p>
          <a:p>
            <a:pPr marL="354013" indent="-354013" algn="just">
              <a:buNone/>
            </a:pPr>
            <a:r>
              <a:rPr lang="cs-CZ" sz="3000" dirty="0" smtClean="0"/>
              <a:t>2) Předseda LRV může rovněž rozhodnout o tom, že RIA podle obecných zásad se neprovede.    </a:t>
            </a:r>
            <a:endParaRPr lang="cs-CZ" sz="3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3578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Lhůty pro Legislativní radu vlády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Lhůty pro projednání v legislativních orgánech vlády (v LRV a v pracovních komisích): </a:t>
            </a:r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věcný záměr zákona – 60 dnů (kalendářních)</a:t>
            </a:r>
          </a:p>
          <a:p>
            <a:pPr>
              <a:buFontTx/>
              <a:buChar char="-"/>
            </a:pPr>
            <a:r>
              <a:rPr lang="cs-CZ" dirty="0" smtClean="0"/>
              <a:t>návrh zákona – 60 dnů (kalendářních)</a:t>
            </a:r>
          </a:p>
          <a:p>
            <a:pPr>
              <a:buFontTx/>
              <a:buChar char="-"/>
            </a:pPr>
            <a:r>
              <a:rPr lang="cs-CZ" dirty="0" smtClean="0"/>
              <a:t>návrh nařízení vlády – 60 dnů (kalendářních)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731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800" dirty="0" smtClean="0">
                <a:solidFill>
                  <a:schemeClr val="accent1"/>
                </a:solidFill>
              </a:rPr>
              <a:t>Věcný záměr zákona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701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Věcný záměr zákona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cs-CZ" dirty="0" smtClean="0"/>
              <a:t>pouze v případě určitých druhů zákonů </a:t>
            </a:r>
          </a:p>
          <a:p>
            <a:pPr marL="0" indent="0" algn="just">
              <a:buNone/>
            </a:pPr>
            <a:endParaRPr lang="cs-CZ" dirty="0"/>
          </a:p>
          <a:p>
            <a:pPr algn="just"/>
            <a:r>
              <a:rPr lang="cs-CZ" dirty="0" smtClean="0"/>
              <a:t>věcný záměr se nevypracovává k návrhům prováděcích právních předpisů</a:t>
            </a:r>
          </a:p>
          <a:p>
            <a:pPr algn="just"/>
            <a:endParaRPr lang="cs-CZ" dirty="0"/>
          </a:p>
          <a:p>
            <a:pPr algn="just"/>
            <a:r>
              <a:rPr lang="cs-CZ" dirty="0" smtClean="0"/>
              <a:t>vypracovávají jej ministerstva a jiné ústřední orgány státní správy před vypracováním návrhu zákona, pokud je věcný záměr obsažen v plánu legislativních prací vlády 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884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Věcný záměr zákona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/>
              <a:t>Důvody vypracování věcného záměru:</a:t>
            </a:r>
          </a:p>
          <a:p>
            <a:pPr marL="0" indent="0">
              <a:buNone/>
            </a:pPr>
            <a:endParaRPr lang="cs-CZ" dirty="0"/>
          </a:p>
          <a:p>
            <a:pPr marL="514350" indent="-514350">
              <a:buFont typeface="+mj-lt"/>
              <a:buAutoNum type="alphaLcParenR"/>
            </a:pPr>
            <a:r>
              <a:rPr lang="cs-CZ" dirty="0" smtClean="0"/>
              <a:t>dosavadní zákon má být nahrazen koncepčně novou úpravou, nebo </a:t>
            </a:r>
          </a:p>
          <a:p>
            <a:pPr marL="514350" indent="-514350">
              <a:buFont typeface="+mj-lt"/>
              <a:buAutoNum type="alphaLcParenR"/>
            </a:pPr>
            <a:r>
              <a:rPr lang="cs-CZ" dirty="0" smtClean="0"/>
              <a:t>obsah návrhu zákona má spočívat v úpravě věcí, které dosud nejsou upraveny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392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accent1"/>
                </a:solidFill>
              </a:rPr>
              <a:t>Obsah a způsob projednání věcného záměru zákona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alibri" panose="020F0502020204030204" pitchFamily="34" charset="0"/>
              <a:buChar char="-"/>
            </a:pPr>
            <a:r>
              <a:rPr lang="cs-CZ" dirty="0" smtClean="0"/>
              <a:t>Požadavky na obsah věcného záměru</a:t>
            </a:r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Připomínkové řízení </a:t>
            </a:r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Předložení vládě a projednání vládou a jejími legislativními orgány</a:t>
            </a:r>
          </a:p>
          <a:p>
            <a:pPr marL="0" indent="0">
              <a:buNone/>
            </a:pPr>
            <a:r>
              <a:rPr lang="cs-CZ" dirty="0" smtClean="0"/>
              <a:t> 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724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Obsah věcného záměru zákona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přehled právních předpisů /vymezením oblasti vztahů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zhodnocení stávající úpravy /rozbor stavu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návrh věcného řešení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způsob promítnutí do právního řádu 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předpokládaný hospodářský a finanční dosah a další dopady 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/>
              <a:t>z</a:t>
            </a:r>
            <a:r>
              <a:rPr lang="cs-CZ" dirty="0" smtClean="0"/>
              <a:t>hodnocení k zákazu diskriminace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zhodnocení k ochraně soukromí a osobních údajů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zhodnocení korupčních rizik (nebo RIA)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12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accent1"/>
                </a:solidFill>
              </a:rPr>
              <a:t>Obsah věcného záměru zákona, zpracovává-li se Závěrečná zpráva RIA: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/>
              <a:t>ZÁVEŘEČNÁ ZPRÁVA Z HODNOCENÍ DOPADŮ REGULACE</a:t>
            </a:r>
          </a:p>
          <a:p>
            <a:pPr marL="0" indent="0" algn="ctr">
              <a:buNone/>
            </a:pPr>
            <a:endParaRPr lang="cs-CZ" sz="2000" dirty="0"/>
          </a:p>
        </p:txBody>
      </p:sp>
      <p:graphicFrame>
        <p:nvGraphicFramePr>
          <p:cNvPr id="8" name="Tabul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826806"/>
              </p:ext>
            </p:extLst>
          </p:nvPr>
        </p:nvGraphicFramePr>
        <p:xfrm>
          <a:off x="2699792" y="2060848"/>
          <a:ext cx="3744416" cy="383385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91399"/>
                <a:gridCol w="3253017"/>
              </a:tblGrid>
              <a:tr h="200274">
                <a:tc>
                  <a:txBody>
                    <a:bodyPr/>
                    <a:lstStyle/>
                    <a:p>
                      <a:r>
                        <a:rPr lang="cs-CZ" sz="1000" b="0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cs-CZ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b="0" dirty="0" smtClean="0">
                          <a:solidFill>
                            <a:schemeClr val="tx1"/>
                          </a:solidFill>
                        </a:rPr>
                        <a:t>Důvod předložení a cíle </a:t>
                      </a:r>
                      <a:endParaRPr lang="cs-CZ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1.1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Název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1.2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Definice problému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742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1.3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Popis existujícího právního stavu v dané oblasti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1.4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Identifikace</a:t>
                      </a:r>
                      <a:r>
                        <a:rPr lang="cs-CZ" sz="1000" baseline="0" dirty="0" smtClean="0"/>
                        <a:t> dotčených subjektů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1.5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Popis cílového stavu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1.6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Zhodnocení rizika </a:t>
                      </a:r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2.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smtClean="0"/>
                        <a:t>Návrh variant řešení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3.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smtClean="0"/>
                        <a:t>Vyhodnocení nákladů a přínosů</a:t>
                      </a:r>
                      <a:r>
                        <a:rPr lang="cs-CZ" sz="1000" baseline="0" smtClean="0"/>
                        <a:t>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3.1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Identifikace</a:t>
                      </a:r>
                      <a:r>
                        <a:rPr lang="cs-CZ" sz="1000" baseline="0" dirty="0" smtClean="0"/>
                        <a:t> nákladů a přínosů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3.2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Náklady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3.3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Přínosy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3.4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Vyhodnocení nákladů a přínosů variant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4.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Návrh řešení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4.1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Stanovení pořadí </a:t>
                      </a:r>
                      <a:r>
                        <a:rPr lang="cs-CZ" sz="1000" baseline="0" dirty="0" smtClean="0"/>
                        <a:t> variant a výběr nejvhodnějšího řešení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5.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Implementace doporučené varianty a vynucování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6.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Přezkum účinnosti regulace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0274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7.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Konzultace a zdroje</a:t>
                      </a:r>
                      <a:r>
                        <a:rPr lang="cs-CZ" sz="1000" baseline="0" dirty="0" smtClean="0"/>
                        <a:t> dat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2340"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8.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 smtClean="0"/>
                        <a:t>Kontakt na zpracovatele</a:t>
                      </a:r>
                      <a:r>
                        <a:rPr lang="cs-CZ" sz="1000" baseline="0" dirty="0" smtClean="0"/>
                        <a:t> RIA </a:t>
                      </a:r>
                      <a:endParaRPr lang="cs-CZ" sz="1000" dirty="0"/>
                    </a:p>
                  </a:txBody>
                  <a:tcPr marL="49383" marR="49383" marT="24691" marB="2469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091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Připomínkové řízení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dirty="0" smtClean="0"/>
              <a:t>délka 15 pracovních dnů</a:t>
            </a:r>
          </a:p>
          <a:p>
            <a:pPr marL="0" indent="0" algn="ctr">
              <a:buNone/>
            </a:pPr>
            <a:endParaRPr lang="cs-CZ" dirty="0"/>
          </a:p>
          <a:p>
            <a:r>
              <a:rPr lang="cs-CZ" dirty="0" smtClean="0"/>
              <a:t>připomínková místa </a:t>
            </a:r>
          </a:p>
          <a:p>
            <a:endParaRPr lang="cs-CZ" dirty="0"/>
          </a:p>
          <a:p>
            <a:r>
              <a:rPr lang="cs-CZ" dirty="0" smtClean="0"/>
              <a:t>zásadní a ostatní připomínky </a:t>
            </a:r>
          </a:p>
          <a:p>
            <a:endParaRPr lang="cs-CZ" dirty="0"/>
          </a:p>
          <a:p>
            <a:r>
              <a:rPr lang="cs-CZ" dirty="0" smtClean="0"/>
              <a:t>vypořádání připomínek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52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Připomínkové řízení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328592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cs-CZ" dirty="0" smtClean="0"/>
              <a:t>Návrh </a:t>
            </a:r>
            <a:r>
              <a:rPr lang="cs-CZ" dirty="0"/>
              <a:t>věcného záměru obdrží prostřednictvím elektronické knihovny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>
                <a:solidFill>
                  <a:srgbClr val="FF0000"/>
                </a:solidFill>
              </a:rPr>
              <a:t>ministerstva </a:t>
            </a:r>
            <a:r>
              <a:rPr lang="cs-CZ" dirty="0">
                <a:solidFill>
                  <a:srgbClr val="FF0000"/>
                </a:solidFill>
              </a:rPr>
              <a:t>(ministři),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>
                <a:solidFill>
                  <a:srgbClr val="FF0000"/>
                </a:solidFill>
              </a:rPr>
              <a:t>jiné </a:t>
            </a:r>
            <a:r>
              <a:rPr lang="cs-CZ" dirty="0">
                <a:solidFill>
                  <a:srgbClr val="FF0000"/>
                </a:solidFill>
              </a:rPr>
              <a:t>ústřední orgány státní správy, a dále </a:t>
            </a:r>
            <a:r>
              <a:rPr lang="cs-CZ" dirty="0" smtClean="0">
                <a:solidFill>
                  <a:srgbClr val="FF0000"/>
                </a:solidFill>
              </a:rPr>
              <a:t>ČNB, ÚZSVM, BIS, ÚZSI, </a:t>
            </a:r>
            <a:r>
              <a:rPr lang="cs-CZ" dirty="0">
                <a:solidFill>
                  <a:srgbClr val="FF0000"/>
                </a:solidFill>
              </a:rPr>
              <a:t>Generální inspekce bezpečnostních sborů, </a:t>
            </a:r>
            <a:r>
              <a:rPr lang="cs-CZ" dirty="0" smtClean="0">
                <a:solidFill>
                  <a:srgbClr val="FF0000"/>
                </a:solidFill>
              </a:rPr>
              <a:t>ÚOOÚ, </a:t>
            </a:r>
            <a:r>
              <a:rPr lang="cs-CZ" dirty="0">
                <a:solidFill>
                  <a:srgbClr val="FF0000"/>
                </a:solidFill>
              </a:rPr>
              <a:t>Kancelář finančního arbitra, Akademie věd </a:t>
            </a:r>
            <a:r>
              <a:rPr lang="cs-CZ" dirty="0" smtClean="0">
                <a:solidFill>
                  <a:srgbClr val="FF0000"/>
                </a:solidFill>
              </a:rPr>
              <a:t>ČR, ÚSTR, VOP </a:t>
            </a:r>
            <a:r>
              <a:rPr lang="cs-CZ" dirty="0">
                <a:solidFill>
                  <a:srgbClr val="FF0000"/>
                </a:solidFill>
              </a:rPr>
              <a:t>a zmocněnec vlády pro lidská práva, pokud se jich věcný záměr týká z hlediska jejich působnosti nebo jako organizačních složek státu,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>
                <a:solidFill>
                  <a:srgbClr val="FF0000"/>
                </a:solidFill>
              </a:rPr>
              <a:t>kraje</a:t>
            </a:r>
            <a:r>
              <a:rPr lang="cs-CZ" dirty="0">
                <a:solidFill>
                  <a:srgbClr val="FF0000"/>
                </a:solidFill>
              </a:rPr>
              <a:t>, </a:t>
            </a:r>
            <a:r>
              <a:rPr lang="cs-CZ" dirty="0" smtClean="0">
                <a:solidFill>
                  <a:srgbClr val="FF0000"/>
                </a:solidFill>
              </a:rPr>
              <a:t>hl. m. </a:t>
            </a:r>
            <a:r>
              <a:rPr lang="cs-CZ" dirty="0">
                <a:solidFill>
                  <a:srgbClr val="FF0000"/>
                </a:solidFill>
              </a:rPr>
              <a:t>Praha a sdružení obcí s celostátní působností, popřípadě sdružení krajů s celostátní působností, pokud se věcný záměr týká samostatné nebo přenesené působnosti krajů, </a:t>
            </a:r>
            <a:r>
              <a:rPr lang="cs-CZ" dirty="0" smtClean="0">
                <a:solidFill>
                  <a:srgbClr val="FF0000"/>
                </a:solidFill>
              </a:rPr>
              <a:t>hl. m. </a:t>
            </a:r>
            <a:r>
              <a:rPr lang="cs-CZ" dirty="0">
                <a:solidFill>
                  <a:srgbClr val="FF0000"/>
                </a:solidFill>
              </a:rPr>
              <a:t>Prahy nebo obcí,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Kancelář </a:t>
            </a:r>
            <a:r>
              <a:rPr lang="cs-CZ" dirty="0"/>
              <a:t>prezidenta republiky, Kancelář Poslanecké sněmovny, Kancelář Senátu, </a:t>
            </a:r>
            <a:r>
              <a:rPr lang="cs-CZ" dirty="0" smtClean="0"/>
              <a:t>NKÚ, </a:t>
            </a:r>
            <a:r>
              <a:rPr lang="cs-CZ" dirty="0"/>
              <a:t>pokud se jich jako organizačních složek státu nebo jejich působnosti, mají-li postavení orgánu státu, věcný záměr týká,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Ústavní </a:t>
            </a:r>
            <a:r>
              <a:rPr lang="cs-CZ" dirty="0"/>
              <a:t>soud, Nejvyšší soud a Nejvyšší správní soud, pokud se jich jako organizačních složek státu, nebo jejich působnosti, anebo procesních pravidel, jimiž se řídí, věcný záměr týká,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Družstevní </a:t>
            </a:r>
            <a:r>
              <a:rPr lang="cs-CZ" dirty="0"/>
              <a:t>asociace </a:t>
            </a:r>
            <a:r>
              <a:rPr lang="cs-CZ" dirty="0" smtClean="0"/>
              <a:t>ČR, </a:t>
            </a:r>
            <a:r>
              <a:rPr lang="cs-CZ" dirty="0"/>
              <a:t>pokud se věcný záměr týká družstevnictví, Hospodářská komora </a:t>
            </a:r>
            <a:r>
              <a:rPr lang="cs-CZ" dirty="0" smtClean="0"/>
              <a:t>ČR </a:t>
            </a:r>
            <a:r>
              <a:rPr lang="cs-CZ" dirty="0"/>
              <a:t>a Agrární komora </a:t>
            </a:r>
            <a:r>
              <a:rPr lang="cs-CZ" dirty="0" smtClean="0"/>
              <a:t>ČR, </a:t>
            </a:r>
            <a:r>
              <a:rPr lang="cs-CZ" dirty="0"/>
              <a:t>pokud se věcný záměr týká právní regulace podnikání, a </a:t>
            </a:r>
            <a:r>
              <a:rPr lang="cs-CZ" b="1" dirty="0"/>
              <a:t>profesní komory zřízené zákonem, pokud se věcný záměr zákona týká právní regulace nebo oblasti působnosti těchto komor</a:t>
            </a:r>
            <a:r>
              <a:rPr lang="cs-CZ" dirty="0"/>
              <a:t>,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>
                <a:solidFill>
                  <a:srgbClr val="FF0000"/>
                </a:solidFill>
              </a:rPr>
              <a:t>odborové </a:t>
            </a:r>
            <a:r>
              <a:rPr lang="cs-CZ" dirty="0">
                <a:solidFill>
                  <a:srgbClr val="FF0000"/>
                </a:solidFill>
              </a:rPr>
              <a:t>organizace a organizace zaměstnavatelů, pokud se věcný záměr týká důležitých zájmů pracujících, zejména hospodářských, výrobních, pracovních, mzdových, kulturních a sociálních podmínek (§ 320 odst. 1 </a:t>
            </a:r>
            <a:r>
              <a:rPr lang="cs-CZ" dirty="0" smtClean="0">
                <a:solidFill>
                  <a:srgbClr val="FF0000"/>
                </a:solidFill>
              </a:rPr>
              <a:t>ZP) </a:t>
            </a:r>
            <a:r>
              <a:rPr lang="cs-CZ" dirty="0">
                <a:solidFill>
                  <a:srgbClr val="FF0000"/>
                </a:solidFill>
              </a:rPr>
              <a:t>a připomínková místa stanovená mezinárodními smlouvami, jimiž je </a:t>
            </a:r>
            <a:r>
              <a:rPr lang="cs-CZ" dirty="0" smtClean="0">
                <a:solidFill>
                  <a:srgbClr val="FF0000"/>
                </a:solidFill>
              </a:rPr>
              <a:t>ČR </a:t>
            </a:r>
            <a:r>
              <a:rPr lang="cs-CZ" dirty="0">
                <a:solidFill>
                  <a:srgbClr val="FF0000"/>
                </a:solidFill>
              </a:rPr>
              <a:t>vázána,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>
                <a:solidFill>
                  <a:srgbClr val="FF0000"/>
                </a:solidFill>
              </a:rPr>
              <a:t>odbor kompatibility Úřadu </a:t>
            </a:r>
            <a:r>
              <a:rPr lang="cs-CZ" dirty="0">
                <a:solidFill>
                  <a:srgbClr val="FF0000"/>
                </a:solidFill>
              </a:rPr>
              <a:t>vlády (OKOM).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547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Připomínkové řízení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8" cy="547260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cs-CZ" dirty="0"/>
              <a:t>Pokud připomínková místa, uvedená v odstavci 1 písm. a) až c), g) a h), uplatňují připomínky, které považují za podstatné, vyjádří to u každé z těchto připomínek slovním obratem „tato připomínka je zásadní"; jako zásadní nelze označit připomínku, která se týká legislativně technických požadavků. </a:t>
            </a:r>
            <a:endParaRPr lang="cs-CZ" dirty="0" smtClean="0"/>
          </a:p>
          <a:p>
            <a:pPr algn="just"/>
            <a:r>
              <a:rPr lang="cs-CZ" dirty="0" smtClean="0"/>
              <a:t>Pokud </a:t>
            </a:r>
            <a:r>
              <a:rPr lang="cs-CZ" dirty="0"/>
              <a:t>orgán, který věcný záměr k připomínkám předložil, takto označené připomínce nehodlá vyhovět, stává se tato připomínka předmětem rozporu. </a:t>
            </a:r>
            <a:endParaRPr lang="cs-CZ" dirty="0" smtClean="0"/>
          </a:p>
          <a:p>
            <a:pPr algn="just"/>
            <a:r>
              <a:rPr lang="cs-CZ" dirty="0" smtClean="0"/>
              <a:t>Ostatní</a:t>
            </a:r>
            <a:r>
              <a:rPr lang="cs-CZ" dirty="0"/>
              <a:t>, uvedeným způsobem neoznačené připomínky, mají povahu návrhu a pokud jim orgán, který věcný záměr předložil k připomínkám, nevyhoví, nejsou považovány za předmět rozporu. Orgán (člen vlády), do jehož působnosti patří lidská práva, v rámci připomínkového řízení posuzuje věcný záměr i z hlediska zhodnocení současného stavu a dopadů navrhovaného řešení ve vztahu k zákazu diskriminace. </a:t>
            </a:r>
            <a:endParaRPr lang="cs-CZ" dirty="0" smtClean="0"/>
          </a:p>
          <a:p>
            <a:pPr algn="just"/>
            <a:r>
              <a:rPr lang="cs-CZ" dirty="0" smtClean="0"/>
              <a:t>Nemá-li </a:t>
            </a:r>
            <a:r>
              <a:rPr lang="cs-CZ" dirty="0"/>
              <a:t>připomínkové místo, uvedené v odstavci 1 písm. a) až c), g) a h), k předloženému věcnému záměru připomínek, sdělí tuto skutečnost orgánu, který věcný záměr k připomínkám předložil, ve lhůtě </a:t>
            </a:r>
            <a:r>
              <a:rPr lang="cs-CZ" dirty="0" smtClean="0"/>
              <a:t>pro sdělení připomínek.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740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Připomínkové řízení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8" cy="547260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cs-CZ" dirty="0"/>
              <a:t>Orgán, který věcný záměr k připomínkám předložil, projedná s připomínkovými místy jimi uplatněné připomínky, pokud to považuje za potřebné. </a:t>
            </a:r>
            <a:endParaRPr lang="cs-CZ" dirty="0" smtClean="0"/>
          </a:p>
          <a:p>
            <a:pPr algn="just"/>
            <a:r>
              <a:rPr lang="cs-CZ" dirty="0" smtClean="0"/>
              <a:t>S </a:t>
            </a:r>
            <a:r>
              <a:rPr lang="cs-CZ" dirty="0"/>
              <a:t>připomínkovými místy, uvedenými v odstavci 1 písm. a) až c), g) a h), je však nutno projednat vždy ty připomínky, které se staly předmětem rozporu. </a:t>
            </a:r>
            <a:endParaRPr lang="cs-CZ" dirty="0" smtClean="0"/>
          </a:p>
          <a:p>
            <a:pPr algn="just"/>
            <a:r>
              <a:rPr lang="cs-CZ" dirty="0" smtClean="0"/>
              <a:t>Při </a:t>
            </a:r>
            <a:r>
              <a:rPr lang="cs-CZ" dirty="0"/>
              <a:t>odstranění rozporu je třeba dbát, aby nevznikl rozpor s jiným připomínkovým místem. Nepodaří-li se rozpor odstranit ani na úrovni náměstků, řeší ho člen vlády nebo vedoucí jiného ústředního orgánu státní správy, který má věcný záměr vládě předložit, v případě odstavce 1 písm. a) a h) jednáním s jiným členem vlády, jednáním s vedoucím jiného ústředního orgánu státní správy, s guvernérem České národní banky, Veřejným ochráncem práv nebo s vedoucím dalšího orgánu v případě odstavce 1 písm. b), nebo jednáním s hejtmanem, primátorem hlavního města Prahy nebo se statutárním orgánem sdružení obcí nebo sdružení krajů v případě odstavce 1 písm. c), nebo jednáním s osobou stojící v čele odborové organizace nebo organizace zaměstnavatelů v případě odstavce 1 písm. g). </a:t>
            </a:r>
            <a:endParaRPr lang="cs-CZ" dirty="0" smtClean="0"/>
          </a:p>
          <a:p>
            <a:pPr algn="just"/>
            <a:r>
              <a:rPr lang="cs-CZ" dirty="0" smtClean="0"/>
              <a:t>Nepodaří-li </a:t>
            </a:r>
            <a:r>
              <a:rPr lang="cs-CZ" dirty="0"/>
              <a:t>se rozpor odstranit ani tímto způsobem, předloží se rozpor spolu s věcným záměrem k rozhodnutí vládě; je-li předmětem rozporu připomínka uplatněná odborovou organizací nebo organizací zaměstnavatelů uvedenou v odstavci 1 písm. g), tento rozpor na schůzi vlády vypořádává za sociální partnery předseda Legislativní rady vlády.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35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400" dirty="0" smtClean="0">
                <a:solidFill>
                  <a:schemeClr val="accent1"/>
                </a:solidFill>
              </a:rPr>
              <a:t>Návrh zákona</a:t>
            </a:r>
            <a:endParaRPr lang="cs-CZ" sz="4400" dirty="0">
              <a:solidFill>
                <a:schemeClr val="accent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310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Návrh zákona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Calibri" panose="020F0502020204030204" pitchFamily="34" charset="0"/>
              <a:buChar char="‐"/>
            </a:pPr>
            <a:r>
              <a:rPr lang="cs-CZ" dirty="0" smtClean="0"/>
              <a:t>Požadavky na obsah návrhu zákona </a:t>
            </a:r>
          </a:p>
          <a:p>
            <a:pPr marL="0" indent="0" algn="just">
              <a:buNone/>
              <a:tabLst>
                <a:tab pos="354013" algn="l"/>
              </a:tabLst>
            </a:pPr>
            <a:r>
              <a:rPr lang="cs-CZ" dirty="0"/>
              <a:t>	</a:t>
            </a:r>
            <a:r>
              <a:rPr lang="cs-CZ" dirty="0" smtClean="0"/>
              <a:t>- </a:t>
            </a:r>
            <a:r>
              <a:rPr lang="cs-CZ" dirty="0" smtClean="0"/>
              <a:t>návrh zákona </a:t>
            </a:r>
            <a:endParaRPr lang="cs-CZ" dirty="0" smtClean="0"/>
          </a:p>
          <a:p>
            <a:pPr marL="0" indent="0" algn="just">
              <a:buNone/>
              <a:tabLst>
                <a:tab pos="354013" algn="l"/>
              </a:tabLst>
            </a:pPr>
            <a:r>
              <a:rPr lang="cs-CZ" dirty="0"/>
              <a:t>	</a:t>
            </a:r>
            <a:r>
              <a:rPr lang="cs-CZ" dirty="0" smtClean="0"/>
              <a:t>- </a:t>
            </a:r>
            <a:r>
              <a:rPr lang="cs-CZ" dirty="0" smtClean="0"/>
              <a:t>návrh </a:t>
            </a:r>
            <a:r>
              <a:rPr lang="cs-CZ" dirty="0" smtClean="0"/>
              <a:t>novely zákona </a:t>
            </a:r>
          </a:p>
          <a:p>
            <a:pPr marL="0" indent="0" algn="just">
              <a:buNone/>
            </a:pPr>
            <a:endParaRPr lang="cs-CZ" dirty="0"/>
          </a:p>
          <a:p>
            <a:pPr algn="just">
              <a:buFontTx/>
              <a:buChar char="-"/>
            </a:pPr>
            <a:r>
              <a:rPr lang="cs-CZ" dirty="0" smtClean="0"/>
              <a:t>Připomínkové řízení </a:t>
            </a:r>
          </a:p>
          <a:p>
            <a:pPr marL="0" indent="0" algn="just">
              <a:buNone/>
            </a:pPr>
            <a:endParaRPr lang="cs-CZ" dirty="0"/>
          </a:p>
          <a:p>
            <a:pPr algn="just">
              <a:buFontTx/>
              <a:buChar char="-"/>
            </a:pPr>
            <a:r>
              <a:rPr lang="cs-CZ" dirty="0" smtClean="0"/>
              <a:t>Předložení vládě a projednání vládou a jejími legislativními orgány</a:t>
            </a:r>
          </a:p>
          <a:p>
            <a:pPr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051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Požadavky na důvodovou zprávu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pPr algn="just"/>
            <a:r>
              <a:rPr lang="cs-CZ" dirty="0" smtClean="0"/>
              <a:t>Základní požadavky stanovené zákonem o Jednacím řádu Poslanecké sněmovny </a:t>
            </a:r>
          </a:p>
          <a:p>
            <a:pPr marL="0" indent="0" algn="just">
              <a:buNone/>
            </a:pPr>
            <a:endParaRPr lang="cs-CZ" dirty="0"/>
          </a:p>
          <a:p>
            <a:pPr algn="just"/>
            <a:r>
              <a:rPr lang="cs-CZ" dirty="0" smtClean="0"/>
              <a:t>Požadavky stanovené Legislativními pravidly vlády a navazujícími dokumenty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281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accent1"/>
                </a:solidFill>
              </a:rPr>
              <a:t>Požadavky na obecnou část DZ podle LPV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zhodnocení platného právního stavu (vč. zákazu diskriminace)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odůvodnění hlavních principů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vysvětlení nezbytnosti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zhodnocení slučitelnosti s ústavním pořádkem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zhodnocení slučitelnosti s předpisy EU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zhodnocení souladu s mezinárodními smlouvami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/>
              <a:t>p</a:t>
            </a:r>
            <a:r>
              <a:rPr lang="cs-CZ" dirty="0" smtClean="0"/>
              <a:t>ředpokládaný hospodářský a finanční dosah a další dopady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zhodnocení dopadů k ochraně soukromí a osobních údajů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zhodnocení korupčních rizik (nebo RIA)</a:t>
            </a:r>
          </a:p>
          <a:p>
            <a:pPr marL="514350" indent="-514350" algn="just">
              <a:buFont typeface="+mj-lt"/>
              <a:buAutoNum type="alphaLcParenR"/>
            </a:pPr>
            <a:r>
              <a:rPr lang="cs-CZ" dirty="0" smtClean="0"/>
              <a:t>příp. odůvodnění návrhu na schválení PSP již v 1. čtení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05901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accent1"/>
                </a:solidFill>
              </a:rPr>
              <a:t>Specifický postup u jiných než vládních návrhů zákona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Vazba na Ústavu ČR </a:t>
            </a:r>
            <a:endParaRPr lang="cs-CZ" dirty="0" smtClean="0"/>
          </a:p>
          <a:p>
            <a:pPr algn="just"/>
            <a:r>
              <a:rPr lang="cs-CZ" dirty="0" smtClean="0"/>
              <a:t>Vláda má právo se k takovým návrhům v propadné lhůtě  30 dnů vyjádřit (</a:t>
            </a:r>
            <a:r>
              <a:rPr lang="cs-CZ" i="1" dirty="0" smtClean="0"/>
              <a:t>marné uplynutí je spojeno s fikcí souhlasu vlády</a:t>
            </a:r>
            <a:r>
              <a:rPr lang="cs-CZ" dirty="0" smtClean="0"/>
              <a:t>)</a:t>
            </a:r>
            <a:endParaRPr lang="cs-CZ" dirty="0" smtClean="0"/>
          </a:p>
          <a:p>
            <a:pPr algn="just"/>
            <a:r>
              <a:rPr lang="cs-CZ" dirty="0" smtClean="0"/>
              <a:t>Návrh stanoviska vypracuje předseda LRV na základě stanovisek oslovených resortů </a:t>
            </a:r>
          </a:p>
          <a:p>
            <a:pPr algn="just"/>
            <a:r>
              <a:rPr lang="cs-CZ" dirty="0" smtClean="0"/>
              <a:t>Návrh stanoviska předkládá vládě předseda LRV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81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accent1"/>
                </a:solidFill>
              </a:rPr>
              <a:t>Specifický postup ve zvláštních případech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Zkrácené jednání ve stavu legislativní nouze </a:t>
            </a:r>
          </a:p>
          <a:p>
            <a:pPr algn="just"/>
            <a:r>
              <a:rPr lang="cs-CZ" dirty="0" smtClean="0"/>
              <a:t>Stav ohrožení státu </a:t>
            </a:r>
          </a:p>
          <a:p>
            <a:pPr algn="just"/>
            <a:r>
              <a:rPr lang="cs-CZ" dirty="0" smtClean="0"/>
              <a:t>Válečný stav </a:t>
            </a:r>
          </a:p>
          <a:p>
            <a:pPr algn="just"/>
            <a:r>
              <a:rPr lang="cs-CZ" dirty="0" smtClean="0"/>
              <a:t>Reakce na rozhodnutí RB OSN </a:t>
            </a:r>
          </a:p>
          <a:p>
            <a:pPr algn="just"/>
            <a:r>
              <a:rPr lang="cs-CZ" dirty="0" smtClean="0"/>
              <a:t>Zákonná opatření Senátu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25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chemeClr val="accent1"/>
                </a:solidFill>
              </a:rPr>
              <a:t>Postup při vyhlašování úplných znění zákonů 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Vazba na zákon č. 309/1999 Sb.</a:t>
            </a:r>
          </a:p>
          <a:p>
            <a:r>
              <a:rPr lang="cs-CZ" dirty="0" smtClean="0"/>
              <a:t>Vyhlašuje je předseda vlády na základě zmocnění Parlamentem </a:t>
            </a:r>
          </a:p>
          <a:p>
            <a:r>
              <a:rPr lang="cs-CZ" dirty="0" smtClean="0"/>
              <a:t>Procedurální postup v čl. 11a LPV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645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cs-CZ" sz="4400" dirty="0" smtClean="0">
                <a:solidFill>
                  <a:schemeClr val="accent1"/>
                </a:solidFill>
              </a:rPr>
              <a:t>Návrh nařízení vlády </a:t>
            </a:r>
            <a:endParaRPr lang="cs-CZ" sz="4400" dirty="0">
              <a:solidFill>
                <a:schemeClr val="accent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617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1"/>
                </a:solidFill>
              </a:rPr>
              <a:t>Návrh nařízení vlády </a:t>
            </a:r>
            <a:br>
              <a:rPr lang="cs-CZ" dirty="0">
                <a:solidFill>
                  <a:schemeClr val="accent1"/>
                </a:solidFill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600" dirty="0" smtClean="0"/>
              <a:t>Čl. 78 Ústavy ČR:</a:t>
            </a:r>
          </a:p>
          <a:p>
            <a:pPr marL="0" indent="0">
              <a:buNone/>
            </a:pPr>
            <a:endParaRPr lang="cs-CZ" sz="2600" dirty="0" smtClean="0"/>
          </a:p>
          <a:p>
            <a:pPr marL="0" indent="0">
              <a:buNone/>
            </a:pPr>
            <a:r>
              <a:rPr lang="cs-CZ" sz="2600" dirty="0" smtClean="0"/>
              <a:t>K </a:t>
            </a:r>
            <a:r>
              <a:rPr lang="cs-CZ" sz="2600" dirty="0"/>
              <a:t>provedení zákona a v jeho mezích je vláda oprávněna vydávat nařízení. Nařízení podepisuje předseda vlády a příslušný člen vlády.</a:t>
            </a:r>
            <a:endParaRPr lang="cs-CZ" sz="2600" dirty="0" smtClean="0"/>
          </a:p>
          <a:p>
            <a:pPr marL="0" indent="0">
              <a:buNone/>
            </a:pPr>
            <a:endParaRPr lang="cs-CZ" dirty="0" smtClean="0">
              <a:solidFill>
                <a:schemeClr val="accent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955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400" dirty="0" smtClean="0">
                <a:solidFill>
                  <a:schemeClr val="accent1"/>
                </a:solidFill>
              </a:rPr>
              <a:t>Zákonná opatření Senátu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79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1"/>
                </a:solidFill>
              </a:rPr>
              <a:t>Zákonná opatření Senátu</a:t>
            </a:r>
            <a:br>
              <a:rPr lang="cs-CZ" dirty="0">
                <a:solidFill>
                  <a:schemeClr val="accent1"/>
                </a:solidFill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cs-CZ" b="1" dirty="0" smtClean="0"/>
              <a:t>Čl. 33 Ústavy ČR:</a:t>
            </a:r>
          </a:p>
          <a:p>
            <a:pPr marL="0" indent="0" algn="just">
              <a:buNone/>
            </a:pPr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   (</a:t>
            </a:r>
            <a:r>
              <a:rPr lang="cs-CZ" dirty="0"/>
              <a:t>1) Dojde-li k rozpuštění Poslanecké sněmovny, přísluší Senátu přijímat zákonná opatření ve věcech, které nesnesou odkladu a vyžadovaly by jinak přijetí zákona.</a:t>
            </a:r>
          </a:p>
          <a:p>
            <a:pPr marL="0" indent="0" algn="just">
              <a:buNone/>
            </a:pPr>
            <a:r>
              <a:rPr lang="cs-CZ" dirty="0"/>
              <a:t> </a:t>
            </a:r>
          </a:p>
          <a:p>
            <a:pPr marL="0" indent="0" algn="just">
              <a:buNone/>
            </a:pPr>
            <a:r>
              <a:rPr lang="cs-CZ" dirty="0" smtClean="0"/>
              <a:t>   (2</a:t>
            </a:r>
            <a:r>
              <a:rPr lang="cs-CZ" dirty="0"/>
              <a:t>) Senátu však nepřísluší přijímat zákonné opatření ve věcech Ústavy, státního rozpočtu, státního závěrečného účtu, volebního zákona a mezinárodních smluv podle čl. 10.</a:t>
            </a:r>
          </a:p>
          <a:p>
            <a:pPr marL="0" indent="0" algn="just">
              <a:buNone/>
            </a:pPr>
            <a:r>
              <a:rPr lang="cs-CZ" dirty="0"/>
              <a:t> </a:t>
            </a:r>
          </a:p>
          <a:p>
            <a:pPr marL="0" indent="0" algn="just">
              <a:buNone/>
            </a:pPr>
            <a:r>
              <a:rPr lang="cs-CZ" dirty="0" smtClean="0"/>
              <a:t>  (</a:t>
            </a:r>
            <a:r>
              <a:rPr lang="cs-CZ" dirty="0"/>
              <a:t>3) Zákonné opatření může Senátu navrhnout jen vláda.</a:t>
            </a:r>
          </a:p>
          <a:p>
            <a:pPr marL="0" indent="0" algn="just">
              <a:buNone/>
            </a:pPr>
            <a:r>
              <a:rPr lang="cs-CZ" dirty="0"/>
              <a:t> </a:t>
            </a:r>
          </a:p>
          <a:p>
            <a:pPr marL="0" indent="0" algn="just">
              <a:buNone/>
            </a:pPr>
            <a:r>
              <a:rPr lang="cs-CZ" dirty="0" smtClean="0"/>
              <a:t>   (</a:t>
            </a:r>
            <a:r>
              <a:rPr lang="cs-CZ" dirty="0"/>
              <a:t>4) Zákonné opatření Senátu podepisuje předseda Senátu, prezident republiky a předseda vlády; vyhlašuje se stejně jako zákony.</a:t>
            </a:r>
          </a:p>
          <a:p>
            <a:pPr marL="0" indent="0" algn="just">
              <a:buNone/>
            </a:pPr>
            <a:r>
              <a:rPr lang="cs-CZ" dirty="0"/>
              <a:t> </a:t>
            </a:r>
          </a:p>
          <a:p>
            <a:pPr marL="0" indent="0" algn="just">
              <a:buNone/>
            </a:pPr>
            <a:r>
              <a:rPr lang="cs-CZ" dirty="0" smtClean="0"/>
              <a:t>   (</a:t>
            </a:r>
            <a:r>
              <a:rPr lang="cs-CZ" dirty="0"/>
              <a:t>5) Zákonné opatření Senátu musí být schváleno Poslaneckou sněmovnou na její první schůzi. Neschválí-li je Poslanecká sněmovna, pozbývá další platnosti.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343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400" dirty="0" smtClean="0">
                <a:solidFill>
                  <a:schemeClr val="accent1"/>
                </a:solidFill>
              </a:rPr>
              <a:t>Návrh vyhlášky</a:t>
            </a:r>
            <a:endParaRPr lang="cs-CZ" sz="4400" dirty="0">
              <a:solidFill>
                <a:schemeClr val="accent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249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1"/>
                </a:solidFill>
              </a:rPr>
              <a:t>Návrh vyhlášky</a:t>
            </a:r>
            <a:br>
              <a:rPr lang="cs-CZ" dirty="0">
                <a:solidFill>
                  <a:schemeClr val="accent1"/>
                </a:solidFill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600" dirty="0" smtClean="0"/>
              <a:t>Čl. 79 odst. 3 Ústavy ČR:</a:t>
            </a:r>
          </a:p>
          <a:p>
            <a:pPr marL="0" indent="0">
              <a:buNone/>
            </a:pPr>
            <a:endParaRPr lang="cs-CZ" sz="2600" dirty="0"/>
          </a:p>
          <a:p>
            <a:pPr marL="0" indent="0" algn="just">
              <a:buNone/>
            </a:pPr>
            <a:r>
              <a:rPr lang="cs-CZ" sz="2600" dirty="0" smtClean="0"/>
              <a:t>   Ministerstva</a:t>
            </a:r>
            <a:r>
              <a:rPr lang="cs-CZ" sz="2600" dirty="0"/>
              <a:t>, jiné správní úřady a orgány územní samosprávy mohou na základě a v mezích zákona vydávat právní předpisy, jsou-li k tomu zákonem zmocněny.</a:t>
            </a:r>
            <a:endParaRPr lang="cs-CZ" sz="2600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5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Specifický postup u vyhlášek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Předkládají se pouze pracovním komisím LRV, ty mají lhůtu 45 pracovních dnů</a:t>
            </a:r>
          </a:p>
          <a:p>
            <a:pPr algn="just"/>
            <a:r>
              <a:rPr lang="cs-CZ" dirty="0" smtClean="0"/>
              <a:t>LRV projednává pouze výjimečně (při nesouhlasu předkladatele se stanoviskem pracovní komise LRV)</a:t>
            </a:r>
          </a:p>
          <a:p>
            <a:pPr algn="just"/>
            <a:r>
              <a:rPr lang="cs-CZ" dirty="0" smtClean="0"/>
              <a:t>Vyhlášky neprojednává vláda na své schůzi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961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cs-CZ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Pozvání na jednání LRV</a:t>
            </a:r>
            <a:endParaRPr lang="cs-CZ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256584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cs-CZ" dirty="0"/>
              <a:t>Na zasedání jsou zváni</a:t>
            </a:r>
          </a:p>
          <a:p>
            <a:pPr marL="0" indent="0" algn="just">
              <a:buNone/>
            </a:pPr>
            <a:r>
              <a:rPr lang="cs-CZ" dirty="0"/>
              <a:t>a) členové Legislativní rady,</a:t>
            </a:r>
          </a:p>
          <a:p>
            <a:pPr marL="0" indent="0" algn="just">
              <a:buNone/>
            </a:pPr>
            <a:r>
              <a:rPr lang="cs-CZ" dirty="0"/>
              <a:t>b) předkladatel – člen vlády nebo vedoucí jiného ústředního orgánu státní správy – který předložil vládě k projednání věcný záměr zákona, návrh zákona nebo návrh nařízení vlády; předkladatel může být zastoupen svým náměstkem a jednání se mohou zúčastnit i další odborní pracovníci předkladatele; předkladatel obhajuje na zasedání předložený návrh,</a:t>
            </a:r>
          </a:p>
          <a:p>
            <a:pPr marL="0" indent="0" algn="just">
              <a:buNone/>
            </a:pPr>
            <a:r>
              <a:rPr lang="cs-CZ" dirty="0"/>
              <a:t>c) Veřejný ochránce práv,</a:t>
            </a:r>
          </a:p>
          <a:p>
            <a:pPr marL="0" indent="0" algn="just">
              <a:buNone/>
            </a:pPr>
            <a:r>
              <a:rPr lang="cs-CZ" dirty="0"/>
              <a:t>d) zástupce Kanceláře prezidenta republiky, ředitelé legislativních odborů Kanceláře Poslanecké sněmovny Parlamentu České republiky a Kanceláře Senátu Parlamentu České republiky, zástupce České advokátní komory,</a:t>
            </a:r>
          </a:p>
          <a:p>
            <a:pPr marL="0" indent="0" algn="just">
              <a:buNone/>
            </a:pPr>
            <a:r>
              <a:rPr lang="cs-CZ" dirty="0"/>
              <a:t>e) vedoucí Sekretariátu Legislativní rady,</a:t>
            </a:r>
          </a:p>
          <a:p>
            <a:pPr marL="0" indent="0" algn="just">
              <a:buNone/>
            </a:pPr>
            <a:r>
              <a:rPr lang="cs-CZ" dirty="0"/>
              <a:t>f) ředitel sekce předsedy Legislativní rady vlády,</a:t>
            </a:r>
          </a:p>
          <a:p>
            <a:pPr marL="0" indent="0" algn="just">
              <a:buNone/>
            </a:pPr>
            <a:r>
              <a:rPr lang="cs-CZ" dirty="0"/>
              <a:t>g) ředitel odboru vládní legislativy a zaměstnanec zařazený do tohoto odboru, který návrh stanoviska Legislativní rady vypracoval, a ředitel odboru kompatibility a zaměstnanec zařazený do tohoto odboru, který vypracoval stanovisko k projednávanému materiálu, a zástupce oddělení pro koordinaci procesu hodnocení dopadů regulace (RIA),</a:t>
            </a:r>
          </a:p>
          <a:p>
            <a:pPr marL="0" indent="0" algn="just">
              <a:buNone/>
            </a:pPr>
            <a:r>
              <a:rPr lang="cs-CZ" dirty="0"/>
              <a:t>h) zástupci sociálních partnerů Rady hospodářské a sociální dohody České republiky, jde-li o návrh právního předpisu týkající se důležitých zájmů pracujících, zejména hospodářských, výrobních, pracovních, mzdových, kulturních a sociálních podmínek (§ 320 odst. 1 zákoníku práce),</a:t>
            </a:r>
          </a:p>
          <a:p>
            <a:pPr marL="0" indent="0" algn="just">
              <a:buNone/>
            </a:pPr>
            <a:r>
              <a:rPr lang="cs-CZ" b="1" dirty="0"/>
              <a:t>i) zástupce profesní komory zřízené zákonem k bodu programu zasedání Legislativní rady, jde-li o návrh právního předpisu týkající se právní regulace této profesní komory,</a:t>
            </a:r>
          </a:p>
          <a:p>
            <a:pPr marL="0" indent="0" algn="just">
              <a:buNone/>
            </a:pPr>
            <a:r>
              <a:rPr lang="cs-CZ" dirty="0"/>
              <a:t>j) zástupce Českého olympijského výboru k bodu programu zasedání Legislativní rady, jde-li o návrh právního předpisu týkajícího se problematiky sportu a jeho financování,</a:t>
            </a:r>
          </a:p>
          <a:p>
            <a:pPr marL="0" indent="0" algn="just">
              <a:buNone/>
            </a:pPr>
            <a:r>
              <a:rPr lang="cs-CZ" dirty="0"/>
              <a:t>k) další osoby podle rozhodnutí předsedy Legislativní rady, zejména předseda pracovní komise Legislativní rady, která návrh předkladatele projednala a vypracovala k němu stanovisko obsahující zásadní připomínky</a:t>
            </a:r>
            <a:r>
              <a:rPr lang="cs-CZ" dirty="0" smtClean="0"/>
              <a:t>.</a:t>
            </a:r>
            <a:endParaRPr lang="cs-CZ" sz="4400" dirty="0">
              <a:solidFill>
                <a:schemeClr val="accent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90418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400" dirty="0" smtClean="0">
                <a:solidFill>
                  <a:schemeClr val="accent1"/>
                </a:solidFill>
              </a:rPr>
              <a:t>Děkuji za pozornost!</a:t>
            </a:r>
            <a:endParaRPr lang="cs-CZ" sz="4400" dirty="0">
              <a:solidFill>
                <a:schemeClr val="accent1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E797C-E2C8-4E59-8FE5-4336A1330834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43635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2129</Words>
  <Application>Microsoft Office PowerPoint</Application>
  <PresentationFormat>Předvádění na obrazovce (4:3)</PresentationFormat>
  <Paragraphs>292</Paragraphs>
  <Slides>37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38" baseType="lpstr">
      <vt:lpstr>Motiv systému Office</vt:lpstr>
      <vt:lpstr>Legislativní pravidla vlády   JUDr. Jan Kněžínek, Ph.D.</vt:lpstr>
      <vt:lpstr>Legislativní proces</vt:lpstr>
      <vt:lpstr>Legislativní pravidla vlády </vt:lpstr>
      <vt:lpstr>Význam Legislativních pravidel vlády </vt:lpstr>
      <vt:lpstr>Forma a závaznost Legislativních pravidel vlády </vt:lpstr>
      <vt:lpstr>Obsah Legislativních pravidel vlády </vt:lpstr>
      <vt:lpstr>Prezentace aplikace PowerPoint</vt:lpstr>
      <vt:lpstr>Připomínkové řízení - lhůty</vt:lpstr>
      <vt:lpstr>Připomínky</vt:lpstr>
      <vt:lpstr>Výjimka z připomínkového řízení    a z RIA</vt:lpstr>
      <vt:lpstr>Lhůty pro Legislativní radu vlády </vt:lpstr>
      <vt:lpstr>Prezentace aplikace PowerPoint</vt:lpstr>
      <vt:lpstr>Věcný záměr zákona</vt:lpstr>
      <vt:lpstr>Věcný záměr zákona </vt:lpstr>
      <vt:lpstr>Obsah a způsob projednání věcného záměru zákona </vt:lpstr>
      <vt:lpstr>Obsah věcného záměru zákona </vt:lpstr>
      <vt:lpstr>Obsah věcného záměru zákona, zpracovává-li se Závěrečná zpráva RIA:</vt:lpstr>
      <vt:lpstr>Připomínkové řízení </vt:lpstr>
      <vt:lpstr>Připomínkové řízení </vt:lpstr>
      <vt:lpstr>Připomínkové řízení </vt:lpstr>
      <vt:lpstr>Připomínkové řízení </vt:lpstr>
      <vt:lpstr>Prezentace aplikace PowerPoint</vt:lpstr>
      <vt:lpstr>Návrh zákona</vt:lpstr>
      <vt:lpstr>Požadavky na důvodovou zprávu</vt:lpstr>
      <vt:lpstr>Požadavky na obecnou část DZ podle LPV</vt:lpstr>
      <vt:lpstr>Specifický postup u jiných než vládních návrhů zákona </vt:lpstr>
      <vt:lpstr>Specifický postup ve zvláštních případech </vt:lpstr>
      <vt:lpstr>Postup při vyhlašování úplných znění zákonů </vt:lpstr>
      <vt:lpstr>Prezentace aplikace PowerPoint</vt:lpstr>
      <vt:lpstr>Návrh nařízení vlády  </vt:lpstr>
      <vt:lpstr>Prezentace aplikace PowerPoint</vt:lpstr>
      <vt:lpstr>Zákonná opatření Senátu </vt:lpstr>
      <vt:lpstr>Prezentace aplikace PowerPoint</vt:lpstr>
      <vt:lpstr>Návrh vyhlášky </vt:lpstr>
      <vt:lpstr>Specifický postup u vyhlášek</vt:lpstr>
      <vt:lpstr>Pozvání na jednání LRV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Legislativní pravidla vlády   JUDr. Jan Kněžínek, Ph.D.</dc:title>
  <dc:creator>Hašková Michala</dc:creator>
  <cp:lastModifiedBy>Jan Kněžínek</cp:lastModifiedBy>
  <cp:revision>71</cp:revision>
  <dcterms:created xsi:type="dcterms:W3CDTF">2014-02-04T09:01:31Z</dcterms:created>
  <dcterms:modified xsi:type="dcterms:W3CDTF">2015-04-03T07:03:21Z</dcterms:modified>
</cp:coreProperties>
</file>