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9.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0.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1.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notesSlides/notesSlide14.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notesSlides/notesSlide15.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notesSlides/notesSlide16.xml" ContentType="application/vnd.openxmlformats-officedocument.presentationml.notesSlide+xml"/>
  <Override PartName="/ppt/charts/chart26.xml" ContentType="application/vnd.openxmlformats-officedocument.drawingml.chart+xml"/>
  <Override PartName="/ppt/notesSlides/notesSlide17.xml" ContentType="application/vnd.openxmlformats-officedocument.presentationml.notesSlide+xml"/>
  <Override PartName="/ppt/charts/chart27.xml" ContentType="application/vnd.openxmlformats-officedocument.drawingml.chart+xml"/>
  <Override PartName="/ppt/notesSlides/notesSlide18.xml" ContentType="application/vnd.openxmlformats-officedocument.presentationml.notesSlide+xml"/>
  <Override PartName="/ppt/charts/chart28.xml" ContentType="application/vnd.openxmlformats-officedocument.drawingml.chart+xml"/>
  <Override PartName="/ppt/notesSlides/notesSlide19.xml" ContentType="application/vnd.openxmlformats-officedocument.presentationml.notesSlide+xml"/>
  <Override PartName="/ppt/charts/chart29.xml" ContentType="application/vnd.openxmlformats-officedocument.drawingml.chart+xml"/>
  <Override PartName="/ppt/notesSlides/notesSlide20.xml" ContentType="application/vnd.openxmlformats-officedocument.presentationml.notesSlide+xml"/>
  <Override PartName="/ppt/charts/chart30.xml" ContentType="application/vnd.openxmlformats-officedocument.drawingml.chart+xml"/>
  <Override PartName="/ppt/notesSlides/notesSlide21.xml" ContentType="application/vnd.openxmlformats-officedocument.presentationml.notesSlide+xml"/>
  <Override PartName="/ppt/charts/chart31.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32.xml" ContentType="application/vnd.openxmlformats-officedocument.drawingml.chart+xml"/>
  <Override PartName="/ppt/theme/themeOverride1.xml" ContentType="application/vnd.openxmlformats-officedocument.themeOverride+xml"/>
  <Override PartName="/ppt/notesSlides/notesSlide24.xml" ContentType="application/vnd.openxmlformats-officedocument.presentationml.notesSlide+xml"/>
  <Override PartName="/ppt/charts/chart33.xml" ContentType="application/vnd.openxmlformats-officedocument.drawingml.chart+xml"/>
  <Override PartName="/ppt/notesSlides/notesSlide25.xml" ContentType="application/vnd.openxmlformats-officedocument.presentationml.notesSlide+xml"/>
  <Override PartName="/ppt/charts/chart34.xml" ContentType="application/vnd.openxmlformats-officedocument.drawingml.chart+xml"/>
  <Override PartName="/ppt/theme/themeOverride2.xml" ContentType="application/vnd.openxmlformats-officedocument.themeOverride+xml"/>
  <Override PartName="/ppt/notesSlides/notesSlide26.xml" ContentType="application/vnd.openxmlformats-officedocument.presentationml.notesSlide+xml"/>
  <Override PartName="/ppt/charts/chart35.xml" ContentType="application/vnd.openxmlformats-officedocument.drawingml.chart+xml"/>
  <Override PartName="/ppt/notesSlides/notesSlide27.xml" ContentType="application/vnd.openxmlformats-officedocument.presentationml.notesSlide+xml"/>
  <Override PartName="/ppt/charts/chart36.xml" ContentType="application/vnd.openxmlformats-officedocument.drawingml.chart+xml"/>
  <Override PartName="/ppt/notesSlides/notesSlide28.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notesSlides/notesSlide29.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notesSlides/notesSlide30.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notesSlides/notesSlide31.xml" ContentType="application/vnd.openxmlformats-officedocument.presentationml.notesSlide+xml"/>
  <Override PartName="/ppt/charts/chart43.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Lst>
  <p:notesMasterIdLst>
    <p:notesMasterId r:id="rId40"/>
  </p:notesMasterIdLst>
  <p:handoutMasterIdLst>
    <p:handoutMasterId r:id="rId41"/>
  </p:handoutMasterIdLst>
  <p:sldIdLst>
    <p:sldId id="513" r:id="rId2"/>
    <p:sldId id="514" r:id="rId3"/>
    <p:sldId id="515" r:id="rId4"/>
    <p:sldId id="558" r:id="rId5"/>
    <p:sldId id="555" r:id="rId6"/>
    <p:sldId id="577" r:id="rId7"/>
    <p:sldId id="625" r:id="rId8"/>
    <p:sldId id="622" r:id="rId9"/>
    <p:sldId id="578" r:id="rId10"/>
    <p:sldId id="595" r:id="rId11"/>
    <p:sldId id="579" r:id="rId12"/>
    <p:sldId id="605" r:id="rId13"/>
    <p:sldId id="627" r:id="rId14"/>
    <p:sldId id="628" r:id="rId15"/>
    <p:sldId id="559" r:id="rId16"/>
    <p:sldId id="588" r:id="rId17"/>
    <p:sldId id="557" r:id="rId18"/>
    <p:sldId id="620" r:id="rId19"/>
    <p:sldId id="590" r:id="rId20"/>
    <p:sldId id="614" r:id="rId21"/>
    <p:sldId id="615" r:id="rId22"/>
    <p:sldId id="616" r:id="rId23"/>
    <p:sldId id="617" r:id="rId24"/>
    <p:sldId id="618" r:id="rId25"/>
    <p:sldId id="619" r:id="rId26"/>
    <p:sldId id="582" r:id="rId27"/>
    <p:sldId id="621" r:id="rId28"/>
    <p:sldId id="602" r:id="rId29"/>
    <p:sldId id="613" r:id="rId30"/>
    <p:sldId id="624" r:id="rId31"/>
    <p:sldId id="612" r:id="rId32"/>
    <p:sldId id="629" r:id="rId33"/>
    <p:sldId id="583" r:id="rId34"/>
    <p:sldId id="591" r:id="rId35"/>
    <p:sldId id="592" r:id="rId36"/>
    <p:sldId id="604" r:id="rId37"/>
    <p:sldId id="587" r:id="rId38"/>
    <p:sldId id="576" r:id="rId39"/>
  </p:sldIdLst>
  <p:sldSz cx="9144000" cy="6858000" type="screen4x3"/>
  <p:notesSz cx="6797675" cy="987425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475">
          <p15:clr>
            <a:srgbClr val="A4A3A4"/>
          </p15:clr>
        </p15:guide>
        <p15:guide id="2" orient="horz" pos="2160">
          <p15:clr>
            <a:srgbClr val="A4A3A4"/>
          </p15:clr>
        </p15:guide>
        <p15:guide id="3" orient="horz" pos="3339">
          <p15:clr>
            <a:srgbClr val="A4A3A4"/>
          </p15:clr>
        </p15:guide>
        <p15:guide id="4" pos="5012">
          <p15:clr>
            <a:srgbClr val="A4A3A4"/>
          </p15:clr>
        </p15:guide>
        <p15:guide id="5" pos="3243">
          <p15:clr>
            <a:srgbClr val="A4A3A4"/>
          </p15:clr>
        </p15:guide>
        <p15:guide id="6" pos="2381">
          <p15:clr>
            <a:srgbClr val="A4A3A4"/>
          </p15:clr>
        </p15:guide>
      </p15:sldGuideLst>
    </p:ext>
    <p:ext uri="{2D200454-40CA-4A62-9FC3-DE9A4176ACB9}">
      <p15:notesGuideLst xmlns:p15="http://schemas.microsoft.com/office/powerpoint/2012/main" xmlns="">
        <p15:guide id="1" orient="horz" pos="3110">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roslav Valuch" initials="" lastIdx="38" clrIdx="0"/>
  <p:cmAuthor id="1" name="Marie Klusáčková" initials="MK" lastIdx="5" clrIdx="1">
    <p:extLst/>
  </p:cmAuthor>
  <p:cmAuthor id="2" name="Daniel Prokop" initials="DP"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F06"/>
    <a:srgbClr val="FF6600"/>
    <a:srgbClr val="C00000"/>
    <a:srgbClr val="FF8776"/>
    <a:srgbClr val="FF66CC"/>
    <a:srgbClr val="789D1D"/>
    <a:srgbClr val="F99A0F"/>
    <a:srgbClr val="FF0000"/>
    <a:srgbClr val="00CC99"/>
    <a:srgbClr val="D9D8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Světlý styl 3 – zvýraznění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A111915-BE36-4E01-A7E5-04B1672EAD32}" styleName="Světlý styl 2 – zvýraznění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48" autoAdjust="0"/>
    <p:restoredTop sz="99886" autoAdjust="0"/>
  </p:normalViewPr>
  <p:slideViewPr>
    <p:cSldViewPr>
      <p:cViewPr varScale="1">
        <p:scale>
          <a:sx n="105" d="100"/>
          <a:sy n="105" d="100"/>
        </p:scale>
        <p:origin x="-1878" y="-90"/>
      </p:cViewPr>
      <p:guideLst>
        <p:guide orient="horz" pos="3475"/>
        <p:guide orient="horz" pos="2160"/>
        <p:guide orient="horz" pos="3339"/>
        <p:guide pos="5012"/>
        <p:guide pos="3243"/>
        <p:guide pos="2381"/>
      </p:guideLst>
    </p:cSldViewPr>
  </p:slideViewPr>
  <p:outlineViewPr>
    <p:cViewPr>
      <p:scale>
        <a:sx n="33" d="100"/>
        <a:sy n="33" d="100"/>
      </p:scale>
      <p:origin x="0" y="1682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2922" y="-78"/>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xml"/></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2.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30"/>
    </mc:Choice>
    <mc:Fallback>
      <c:style val="30"/>
    </mc:Fallback>
  </mc:AlternateContent>
  <c:chart>
    <c:autoTitleDeleted val="1"/>
    <c:plotArea>
      <c:layout>
        <c:manualLayout>
          <c:layoutTarget val="inner"/>
          <c:xMode val="edge"/>
          <c:yMode val="edge"/>
          <c:x val="0.16561496483712501"/>
          <c:y val="0.187240445838668"/>
          <c:w val="0.67270976213940503"/>
          <c:h val="0.76355983228734903"/>
        </c:manualLayout>
      </c:layout>
      <c:pieChart>
        <c:varyColors val="1"/>
        <c:ser>
          <c:idx val="0"/>
          <c:order val="0"/>
          <c:tx>
            <c:strRef>
              <c:f>List1!$B$1</c:f>
              <c:strCache>
                <c:ptCount val="1"/>
                <c:pt idx="0">
                  <c:v>Sloupec1</c:v>
                </c:pt>
              </c:strCache>
            </c:strRef>
          </c:tx>
          <c:dPt>
            <c:idx val="0"/>
            <c:bubble3D val="0"/>
            <c:spPr>
              <a:solidFill>
                <a:schemeClr val="tx2">
                  <a:lumMod val="75000"/>
                </a:schemeClr>
              </a:solidFill>
            </c:spPr>
          </c:dPt>
          <c:dPt>
            <c:idx val="1"/>
            <c:bubble3D val="0"/>
          </c:dPt>
          <c:dPt>
            <c:idx val="2"/>
            <c:bubble3D val="0"/>
            <c:spPr>
              <a:solidFill>
                <a:schemeClr val="bg1">
                  <a:lumMod val="65000"/>
                </a:schemeClr>
              </a:solidFill>
            </c:spPr>
          </c:dPt>
          <c:dLbls>
            <c:dLbl>
              <c:idx val="0"/>
              <c:layout>
                <c:manualLayout>
                  <c:x val="-7.0223968170203294E-2"/>
                  <c:y val="0.172062147699058"/>
                </c:manualLayout>
              </c:layout>
              <c:numFmt formatCode="##0&quot; %&quot;" sourceLinked="0"/>
              <c:spPr/>
              <c:txPr>
                <a:bodyPr/>
                <a:lstStyle/>
                <a:p>
                  <a:pPr>
                    <a:defRPr sz="1050">
                      <a:solidFill>
                        <a:schemeClr val="bg1"/>
                      </a:solidFill>
                    </a:defRPr>
                  </a:pPr>
                  <a:endParaRPr lang="cs-CZ"/>
                </a:p>
              </c:txPr>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1"/>
              <c:layout>
                <c:manualLayout>
                  <c:x val="6.8936121893499097E-2"/>
                  <c:y val="-0.117957676144892"/>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6.7887132911157999E-2"/>
                  <c:y val="0.16520077975012201"/>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layout>
                <c:manualLayout>
                  <c:x val="9.9829129878052897E-2"/>
                  <c:y val="0.15900076284906101"/>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4"/>
              <c:layout>
                <c:manualLayout>
                  <c:x val="3.4227237987972899E-2"/>
                  <c:y val="-1.0938370927270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7"/>
              <c:layout>
                <c:manualLayout>
                  <c:x val="6.39820196697572E-4"/>
                  <c:y val="6.899170758340450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8"/>
              <c:layout>
                <c:manualLayout>
                  <c:x val="-5.31442532665607E-2"/>
                  <c:y val="5.7700209831050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9"/>
              <c:layout>
                <c:manualLayout>
                  <c:x val="-6.08193720962973E-2"/>
                  <c:y val="-2.1028286290974601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10"/>
              <c:layout>
                <c:manualLayout>
                  <c:x val="1.25954911740847E-2"/>
                  <c:y val="-3.673589062152220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11"/>
              <c:layout>
                <c:manualLayout>
                  <c:x val="6.1047101157793902E-2"/>
                  <c:y val="-5.037300655745809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numFmt formatCode="##0&quot; %&quot;" sourceLinked="0"/>
            <c:spPr>
              <a:noFill/>
              <a:ln>
                <a:noFill/>
              </a:ln>
              <a:effectLst/>
            </c:spPr>
            <c:txPr>
              <a:bodyPr/>
              <a:lstStyle/>
              <a:p>
                <a:pPr>
                  <a:defRPr sz="1050">
                    <a:solidFill>
                      <a:schemeClr val="tx2">
                        <a:lumMod val="50000"/>
                      </a:schemeClr>
                    </a:solidFill>
                  </a:defRPr>
                </a:pPr>
                <a:endParaRPr lang="cs-CZ"/>
              </a:p>
            </c:txPr>
            <c:dLblPos val="inEnd"/>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List1!$A$2:$A$4</c:f>
              <c:strCache>
                <c:ptCount val="3"/>
                <c:pt idx="0">
                  <c:v>Ano</c:v>
                </c:pt>
                <c:pt idx="1">
                  <c:v>Ne</c:v>
                </c:pt>
                <c:pt idx="2">
                  <c:v>Nevím</c:v>
                </c:pt>
              </c:strCache>
            </c:strRef>
          </c:cat>
          <c:val>
            <c:numRef>
              <c:f>List1!$B$2:$B$4</c:f>
              <c:numCache>
                <c:formatCode>General</c:formatCode>
                <c:ptCount val="3"/>
                <c:pt idx="0">
                  <c:v>11.8</c:v>
                </c:pt>
                <c:pt idx="1">
                  <c:v>80.599999999999994</c:v>
                </c:pt>
                <c:pt idx="2">
                  <c:v>7.7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cs-CZ"/>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30"/>
    </mc:Choice>
    <mc:Fallback>
      <c:style val="30"/>
    </mc:Fallback>
  </mc:AlternateContent>
  <c:chart>
    <c:autoTitleDeleted val="1"/>
    <c:plotArea>
      <c:layout>
        <c:manualLayout>
          <c:layoutTarget val="inner"/>
          <c:xMode val="edge"/>
          <c:yMode val="edge"/>
          <c:x val="0.19866616475237975"/>
          <c:y val="0.27878441247647301"/>
          <c:w val="0.61591649391202397"/>
          <c:h val="0.61591649391202397"/>
        </c:manualLayout>
      </c:layout>
      <c:pieChart>
        <c:varyColors val="1"/>
        <c:ser>
          <c:idx val="0"/>
          <c:order val="0"/>
          <c:tx>
            <c:strRef>
              <c:f>List1!$B$1</c:f>
              <c:strCache>
                <c:ptCount val="1"/>
                <c:pt idx="0">
                  <c:v>Sloupec1</c:v>
                </c:pt>
              </c:strCache>
            </c:strRef>
          </c:tx>
          <c:dPt>
            <c:idx val="0"/>
            <c:bubble3D val="0"/>
            <c:spPr>
              <a:solidFill>
                <a:srgbClr val="EC8F06"/>
              </a:solidFill>
            </c:spPr>
          </c:dPt>
          <c:dPt>
            <c:idx val="1"/>
            <c:bubble3D val="0"/>
            <c:explosion val="9"/>
            <c:spPr>
              <a:solidFill>
                <a:schemeClr val="accent1">
                  <a:lumMod val="75000"/>
                  <a:lumOff val="25000"/>
                </a:schemeClr>
              </a:solidFill>
            </c:spPr>
          </c:dPt>
          <c:dPt>
            <c:idx val="2"/>
            <c:bubble3D val="0"/>
            <c:spPr>
              <a:solidFill>
                <a:srgbClr val="FFC000"/>
              </a:solidFill>
            </c:spPr>
          </c:dPt>
          <c:dLbls>
            <c:dLbl>
              <c:idx val="0"/>
              <c:layout>
                <c:manualLayout>
                  <c:x val="0.23423372580351592"/>
                  <c:y val="0.13427379227367173"/>
                </c:manualLayout>
              </c:layout>
              <c:numFmt formatCode="##0&quot; %&quot;" sourceLinked="0"/>
              <c:spPr/>
              <c:txPr>
                <a:bodyPr/>
                <a:lstStyle/>
                <a:p>
                  <a:pPr>
                    <a:defRPr sz="1050">
                      <a:solidFill>
                        <a:schemeClr val="bg1"/>
                      </a:solidFill>
                    </a:defRPr>
                  </a:pPr>
                  <a:endParaRPr lang="cs-CZ"/>
                </a:p>
              </c:txPr>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1"/>
              <c:layout>
                <c:manualLayout>
                  <c:x val="-0.25106903015504178"/>
                  <c:y val="-0.18630524504369492"/>
                </c:manualLayout>
              </c:layout>
              <c:numFmt formatCode="##0&quot; %&quot;" sourceLinked="0"/>
              <c:spPr>
                <a:noFill/>
                <a:ln>
                  <a:noFill/>
                </a:ln>
                <a:effectLst/>
              </c:spPr>
              <c:txPr>
                <a:bodyPr/>
                <a:lstStyle/>
                <a:p>
                  <a:pPr>
                    <a:defRPr sz="1050">
                      <a:solidFill>
                        <a:schemeClr val="bg1"/>
                      </a:solidFill>
                    </a:defRPr>
                  </a:pPr>
                  <a:endParaRPr lang="cs-CZ"/>
                </a:p>
              </c:txPr>
              <c:dLblPos val="bestFit"/>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0.11565381624264"/>
                  <c:y val="0.129501612553101"/>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3"/>
              <c:layout>
                <c:manualLayout>
                  <c:x val="0.228714437712049"/>
                  <c:y val="2.872681634360620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4"/>
              <c:layout>
                <c:manualLayout>
                  <c:x val="3.4227237987972899E-2"/>
                  <c:y val="-1.0938370927270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7"/>
              <c:layout>
                <c:manualLayout>
                  <c:x val="6.39820196697572E-4"/>
                  <c:y val="6.899170758340450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8"/>
              <c:layout>
                <c:manualLayout>
                  <c:x val="-5.31442532665607E-2"/>
                  <c:y val="5.7700209831050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9"/>
              <c:layout>
                <c:manualLayout>
                  <c:x val="-6.08193720962973E-2"/>
                  <c:y val="-2.1028286290974601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10"/>
              <c:layout>
                <c:manualLayout>
                  <c:x val="1.25954911740847E-2"/>
                  <c:y val="-3.673589062152220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11"/>
              <c:layout>
                <c:manualLayout>
                  <c:x val="6.1047101157793902E-2"/>
                  <c:y val="-5.037300655745809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numFmt formatCode="##0&quot; %&quot;" sourceLinked="0"/>
            <c:spPr>
              <a:noFill/>
              <a:ln>
                <a:noFill/>
              </a:ln>
              <a:effectLst/>
            </c:spPr>
            <c:txPr>
              <a:bodyPr/>
              <a:lstStyle/>
              <a:p>
                <a:pPr>
                  <a:defRPr sz="1050">
                    <a:solidFill>
                      <a:schemeClr val="tx2">
                        <a:lumMod val="50000"/>
                      </a:schemeClr>
                    </a:solidFill>
                  </a:defRPr>
                </a:pPr>
                <a:endParaRPr lang="cs-CZ"/>
              </a:p>
            </c:txPr>
            <c:dLblPos val="inEnd"/>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List1!$A$2:$A$3</c:f>
              <c:strCache>
                <c:ptCount val="2"/>
                <c:pt idx="0">
                  <c:v>Neřešil(a) jsem to / nikomu jsem to neřekl(a)</c:v>
                </c:pt>
                <c:pt idx="1">
                  <c:v>Někomu jsem to řekl / s někým jsem to řešil</c:v>
                </c:pt>
              </c:strCache>
            </c:strRef>
          </c:cat>
          <c:val>
            <c:numRef>
              <c:f>List1!$B$2:$B$3</c:f>
              <c:numCache>
                <c:formatCode>General</c:formatCode>
                <c:ptCount val="2"/>
                <c:pt idx="0">
                  <c:v>31.2</c:v>
                </c:pt>
                <c:pt idx="1">
                  <c:v>68.8</c:v>
                </c:pt>
              </c:numCache>
            </c:numRef>
          </c:val>
        </c:ser>
        <c:dLbls>
          <c:showLegendKey val="0"/>
          <c:showVal val="0"/>
          <c:showCatName val="0"/>
          <c:showSerName val="0"/>
          <c:showPercent val="0"/>
          <c:showBubbleSize val="0"/>
          <c:showLeaderLines val="1"/>
        </c:dLbls>
        <c:firstSliceAng val="240"/>
      </c:pieChart>
    </c:plotArea>
    <c:plotVisOnly val="1"/>
    <c:dispBlanksAs val="gap"/>
    <c:showDLblsOverMax val="0"/>
  </c:chart>
  <c:txPr>
    <a:bodyPr/>
    <a:lstStyle/>
    <a:p>
      <a:pPr>
        <a:defRPr sz="1800"/>
      </a:pPr>
      <a:endParaRPr lang="cs-CZ"/>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30"/>
    </mc:Choice>
    <mc:Fallback>
      <c:style val="30"/>
    </mc:Fallback>
  </mc:AlternateContent>
  <c:chart>
    <c:autoTitleDeleted val="1"/>
    <c:plotArea>
      <c:layout>
        <c:manualLayout>
          <c:layoutTarget val="inner"/>
          <c:xMode val="edge"/>
          <c:yMode val="edge"/>
          <c:x val="0.172398312580653"/>
          <c:y val="0.27878441247647301"/>
          <c:w val="0.64218425516822897"/>
          <c:h val="0.66664716761486598"/>
        </c:manualLayout>
      </c:layout>
      <c:pieChart>
        <c:varyColors val="1"/>
        <c:ser>
          <c:idx val="0"/>
          <c:order val="0"/>
          <c:tx>
            <c:strRef>
              <c:f>List1!$B$1</c:f>
              <c:strCache>
                <c:ptCount val="1"/>
                <c:pt idx="0">
                  <c:v>Sloupec1</c:v>
                </c:pt>
              </c:strCache>
            </c:strRef>
          </c:tx>
          <c:dPt>
            <c:idx val="0"/>
            <c:bubble3D val="0"/>
            <c:spPr>
              <a:solidFill>
                <a:srgbClr val="EC8F06"/>
              </a:solidFill>
            </c:spPr>
          </c:dPt>
          <c:dPt>
            <c:idx val="1"/>
            <c:bubble3D val="0"/>
            <c:explosion val="7"/>
            <c:spPr>
              <a:solidFill>
                <a:schemeClr val="accent1">
                  <a:lumMod val="75000"/>
                  <a:lumOff val="25000"/>
                </a:schemeClr>
              </a:solidFill>
            </c:spPr>
          </c:dPt>
          <c:dPt>
            <c:idx val="2"/>
            <c:bubble3D val="0"/>
            <c:spPr>
              <a:solidFill>
                <a:srgbClr val="FFC000"/>
              </a:solidFill>
            </c:spPr>
          </c:dPt>
          <c:dPt>
            <c:idx val="3"/>
            <c:bubble3D val="0"/>
            <c:spPr>
              <a:solidFill>
                <a:srgbClr val="FF0000"/>
              </a:solidFill>
            </c:spPr>
          </c:dPt>
          <c:dLbls>
            <c:dLbl>
              <c:idx val="0"/>
              <c:layout>
                <c:manualLayout>
                  <c:x val="0.25765891515452666"/>
                  <c:y val="3.4350048062292596E-2"/>
                </c:manualLayout>
              </c:layout>
              <c:numFmt formatCode="##0&quot; %&quot;" sourceLinked="0"/>
              <c:spPr/>
              <c:txPr>
                <a:bodyPr/>
                <a:lstStyle/>
                <a:p>
                  <a:pPr>
                    <a:defRPr sz="1050">
                      <a:solidFill>
                        <a:schemeClr val="bg1"/>
                      </a:solidFill>
                    </a:defRPr>
                  </a:pPr>
                  <a:endParaRPr lang="cs-CZ"/>
                </a:p>
              </c:txPr>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1"/>
              <c:layout>
                <c:manualLayout>
                  <c:x val="-0.28821217485973116"/>
                  <c:y val="-3.7979475710428312E-2"/>
                </c:manualLayout>
              </c:layout>
              <c:numFmt formatCode="##0&quot; %&quot;" sourceLinked="0"/>
              <c:spPr>
                <a:noFill/>
                <a:ln>
                  <a:noFill/>
                </a:ln>
                <a:effectLst/>
              </c:spPr>
              <c:txPr>
                <a:bodyPr/>
                <a:lstStyle/>
                <a:p>
                  <a:pPr>
                    <a:defRPr sz="1050">
                      <a:solidFill>
                        <a:schemeClr val="bg1"/>
                      </a:solidFill>
                    </a:defRPr>
                  </a:pPr>
                  <a:endParaRPr lang="cs-CZ"/>
                </a:p>
              </c:txPr>
              <c:dLblPos val="bestFit"/>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0.22351789972054401"/>
                  <c:y val="8.0208748901099094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3"/>
              <c:layout>
                <c:manualLayout>
                  <c:x val="0.228714437712049"/>
                  <c:y val="2.872681634360620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4"/>
              <c:layout>
                <c:manualLayout>
                  <c:x val="3.4227237987972899E-2"/>
                  <c:y val="-1.0938370927270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7"/>
              <c:layout>
                <c:manualLayout>
                  <c:x val="6.39820196697572E-4"/>
                  <c:y val="6.899170758340450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8"/>
              <c:layout>
                <c:manualLayout>
                  <c:x val="-5.31442532665607E-2"/>
                  <c:y val="5.7700209831050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9"/>
              <c:layout>
                <c:manualLayout>
                  <c:x val="-6.08193720962973E-2"/>
                  <c:y val="-2.1028286290974601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10"/>
              <c:layout>
                <c:manualLayout>
                  <c:x val="1.25954911740847E-2"/>
                  <c:y val="-3.673589062152220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11"/>
              <c:layout>
                <c:manualLayout>
                  <c:x val="6.1047101157793902E-2"/>
                  <c:y val="-5.037300655745809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numFmt formatCode="##0&quot; %&quot;" sourceLinked="0"/>
            <c:spPr>
              <a:noFill/>
              <a:ln>
                <a:noFill/>
              </a:ln>
              <a:effectLst/>
            </c:spPr>
            <c:txPr>
              <a:bodyPr/>
              <a:lstStyle/>
              <a:p>
                <a:pPr>
                  <a:defRPr sz="1050">
                    <a:solidFill>
                      <a:schemeClr val="tx2">
                        <a:lumMod val="50000"/>
                      </a:schemeClr>
                    </a:solidFill>
                  </a:defRPr>
                </a:pPr>
                <a:endParaRPr lang="cs-CZ"/>
              </a:p>
            </c:txPr>
            <c:dLblPos val="inEnd"/>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List1!$A$2:$A$3</c:f>
              <c:strCache>
                <c:ptCount val="2"/>
                <c:pt idx="0">
                  <c:v>Neřešil(a) jsem to / nikomu jsem to neřekl(a)</c:v>
                </c:pt>
                <c:pt idx="1">
                  <c:v>Někomu jsem to řekl / s někým jsem to řešil</c:v>
                </c:pt>
              </c:strCache>
            </c:strRef>
          </c:cat>
          <c:val>
            <c:numRef>
              <c:f>List1!$B$2:$B$3</c:f>
              <c:numCache>
                <c:formatCode>General</c:formatCode>
                <c:ptCount val="2"/>
                <c:pt idx="0">
                  <c:v>47</c:v>
                </c:pt>
                <c:pt idx="1">
                  <c:v>53</c:v>
                </c:pt>
              </c:numCache>
            </c:numRef>
          </c:val>
        </c:ser>
        <c:dLbls>
          <c:showLegendKey val="0"/>
          <c:showVal val="0"/>
          <c:showCatName val="0"/>
          <c:showSerName val="0"/>
          <c:showPercent val="0"/>
          <c:showBubbleSize val="0"/>
          <c:showLeaderLines val="1"/>
        </c:dLbls>
        <c:firstSliceAng val="190"/>
      </c:pieChart>
    </c:plotArea>
    <c:plotVisOnly val="1"/>
    <c:dispBlanksAs val="gap"/>
    <c:showDLblsOverMax val="0"/>
  </c:chart>
  <c:txPr>
    <a:bodyPr/>
    <a:lstStyle/>
    <a:p>
      <a:pPr>
        <a:defRPr sz="1800"/>
      </a:pPr>
      <a:endParaRPr lang="cs-CZ"/>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30"/>
    </mc:Choice>
    <mc:Fallback>
      <c:style val="30"/>
    </mc:Fallback>
  </mc:AlternateContent>
  <c:chart>
    <c:autoTitleDeleted val="1"/>
    <c:plotArea>
      <c:layout>
        <c:manualLayout>
          <c:layoutTarget val="inner"/>
          <c:xMode val="edge"/>
          <c:yMode val="edge"/>
          <c:x val="0.47765285694751869"/>
          <c:y val="0.42314208460019415"/>
          <c:w val="0.45224809422884638"/>
          <c:h val="0.46947571300685637"/>
        </c:manualLayout>
      </c:layout>
      <c:pieChart>
        <c:varyColors val="1"/>
        <c:ser>
          <c:idx val="0"/>
          <c:order val="0"/>
          <c:tx>
            <c:strRef>
              <c:f>List1!$B$1</c:f>
              <c:strCache>
                <c:ptCount val="1"/>
                <c:pt idx="0">
                  <c:v>Sloupec1</c:v>
                </c:pt>
              </c:strCache>
            </c:strRef>
          </c:tx>
          <c:dPt>
            <c:idx val="0"/>
            <c:bubble3D val="0"/>
            <c:spPr>
              <a:solidFill>
                <a:schemeClr val="tx2">
                  <a:lumMod val="75000"/>
                </a:schemeClr>
              </a:solidFill>
            </c:spPr>
          </c:dPt>
          <c:dPt>
            <c:idx val="1"/>
            <c:bubble3D val="0"/>
            <c:spPr>
              <a:solidFill>
                <a:schemeClr val="accent4">
                  <a:lumMod val="75000"/>
                </a:schemeClr>
              </a:solidFill>
            </c:spPr>
          </c:dPt>
          <c:dPt>
            <c:idx val="2"/>
            <c:bubble3D val="0"/>
            <c:spPr>
              <a:solidFill>
                <a:srgbClr val="FFC000"/>
              </a:solidFill>
            </c:spPr>
          </c:dPt>
          <c:dPt>
            <c:idx val="3"/>
            <c:bubble3D val="0"/>
            <c:spPr>
              <a:solidFill>
                <a:srgbClr val="FF0000"/>
              </a:solidFill>
            </c:spPr>
          </c:dPt>
          <c:dPt>
            <c:idx val="4"/>
            <c:bubble3D val="0"/>
            <c:spPr>
              <a:solidFill>
                <a:schemeClr val="accent1">
                  <a:lumMod val="50000"/>
                  <a:lumOff val="50000"/>
                </a:schemeClr>
              </a:solidFill>
            </c:spPr>
          </c:dPt>
          <c:dPt>
            <c:idx val="6"/>
            <c:bubble3D val="0"/>
            <c:spPr>
              <a:solidFill>
                <a:schemeClr val="bg1">
                  <a:lumMod val="65000"/>
                </a:schemeClr>
              </a:solidFill>
            </c:spPr>
          </c:dPt>
          <c:dLbls>
            <c:dLbl>
              <c:idx val="0"/>
              <c:layout>
                <c:manualLayout>
                  <c:x val="7.5748349898444339E-2"/>
                  <c:y val="4.205855782106082E-2"/>
                </c:manualLayout>
              </c:layout>
              <c:numFmt formatCode="##0&quot; %&quot;" sourceLinked="0"/>
              <c:spPr/>
              <c:txPr>
                <a:bodyPr/>
                <a:lstStyle/>
                <a:p>
                  <a:pPr algn="ctr" rtl="0">
                    <a:defRPr lang="en-US" sz="900" b="0" i="0" u="none" strike="noStrike" kern="1200" baseline="0">
                      <a:solidFill>
                        <a:schemeClr val="accent1"/>
                      </a:solidFill>
                      <a:latin typeface="+mn-lt"/>
                      <a:ea typeface="+mn-ea"/>
                      <a:cs typeface="+mn-cs"/>
                    </a:defRPr>
                  </a:pPr>
                  <a:endParaRPr lang="cs-CZ"/>
                </a:p>
              </c:txPr>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1"/>
              <c:layout>
                <c:manualLayout>
                  <c:x val="-8.7365292745250525E-2"/>
                  <c:y val="-2.0374753293098749E-2"/>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0.18654417671540768"/>
                  <c:y val="-0.11696270570691041"/>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layout>
                <c:manualLayout>
                  <c:x val="-0.10028194872934343"/>
                  <c:y val="0.15131980949485144"/>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4"/>
              <c:layout>
                <c:manualLayout>
                  <c:x val="4.1010667618127904E-2"/>
                  <c:y val="-5.6710635642289065E-2"/>
                </c:manualLayout>
              </c:layout>
              <c:numFmt formatCode="##0&quot; %&quot;" sourceLinked="0"/>
              <c:spPr>
                <a:noFill/>
                <a:ln>
                  <a:noFill/>
                </a:ln>
                <a:effectLst/>
              </c:spPr>
              <c:txPr>
                <a:bodyPr/>
                <a:lstStyle/>
                <a:p>
                  <a:pPr algn="ctr" rtl="0">
                    <a:defRPr lang="en-US" sz="900" b="0" i="0" u="none" strike="noStrike" kern="1200" baseline="0" dirty="0">
                      <a:solidFill>
                        <a:srgbClr val="005293">
                          <a:lumMod val="50000"/>
                        </a:srgbClr>
                      </a:solidFill>
                      <a:latin typeface="+mn-lt"/>
                      <a:ea typeface="+mn-ea"/>
                      <a:cs typeface="+mn-cs"/>
                    </a:defRPr>
                  </a:pPr>
                  <a:endParaRPr lang="cs-CZ"/>
                </a:p>
              </c:txPr>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5"/>
              <c:layout>
                <c:manualLayout>
                  <c:x val="0.17655730559852323"/>
                  <c:y val="-9.5117483635351469E-2"/>
                </c:manualLayout>
              </c:layout>
              <c:tx>
                <c:rich>
                  <a:bodyPr/>
                  <a:lstStyle/>
                  <a:p>
                    <a:r>
                      <a:rPr lang="pt-BR" dirty="0" smtClean="0"/>
                      <a:t>Organiza-</a:t>
                    </a:r>
                    <a:r>
                      <a:rPr lang="pt-BR" dirty="0" err="1" smtClean="0"/>
                      <a:t>ce</a:t>
                    </a:r>
                    <a:r>
                      <a:rPr lang="pt-BR" dirty="0" smtClean="0"/>
                      <a:t>, </a:t>
                    </a:r>
                    <a:r>
                      <a:rPr lang="pt-BR" dirty="0"/>
                      <a:t>kam se dá hlásit zkušenost s násilím
0 %</a:t>
                    </a: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6"/>
              <c:layout>
                <c:manualLayout>
                  <c:x val="0.28984849261762941"/>
                  <c:y val="-9.702430724071593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7"/>
              <c:layout>
                <c:manualLayout>
                  <c:x val="6.39820196697572E-4"/>
                  <c:y val="6.899170758340450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8"/>
              <c:layout>
                <c:manualLayout>
                  <c:x val="-5.31442532665607E-2"/>
                  <c:y val="5.7700209831050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9"/>
              <c:layout>
                <c:manualLayout>
                  <c:x val="-6.08193720962973E-2"/>
                  <c:y val="-2.1028286290974601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10"/>
              <c:layout>
                <c:manualLayout>
                  <c:x val="1.25954911740847E-2"/>
                  <c:y val="-3.673589062152220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11"/>
              <c:layout>
                <c:manualLayout>
                  <c:x val="6.1047101157793902E-2"/>
                  <c:y val="-5.037300655745809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numFmt formatCode="##0&quot; %&quot;" sourceLinked="0"/>
            <c:spPr>
              <a:noFill/>
              <a:ln>
                <a:noFill/>
              </a:ln>
              <a:effectLst/>
            </c:spPr>
            <c:txPr>
              <a:bodyPr/>
              <a:lstStyle/>
              <a:p>
                <a:pPr>
                  <a:defRPr sz="900">
                    <a:solidFill>
                      <a:schemeClr val="tx2">
                        <a:lumMod val="50000"/>
                      </a:schemeClr>
                    </a:solidFill>
                  </a:defRPr>
                </a:pPr>
                <a:endParaRPr lang="cs-CZ"/>
              </a:p>
            </c:txPr>
            <c:dLblPos val="inEnd"/>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List1!$A$2:$A$8</c:f>
              <c:strCache>
                <c:ptCount val="7"/>
                <c:pt idx="0">
                  <c:v>Policie</c:v>
                </c:pt>
                <c:pt idx="1">
                  <c:v>Moji známí a kamarádi</c:v>
                </c:pt>
                <c:pt idx="2">
                  <c:v>Moji rodiče / někdo z rodiny</c:v>
                </c:pt>
                <c:pt idx="3">
                  <c:v>Se samotnými útočníky</c:v>
                </c:pt>
                <c:pt idx="4">
                  <c:v>Učitelé a pracovníci školy</c:v>
                </c:pt>
                <c:pt idx="5">
                  <c:v>Organizace, kam se dá hlásit zkušenost s násilím</c:v>
                </c:pt>
                <c:pt idx="6">
                  <c:v>S někým jiným</c:v>
                </c:pt>
              </c:strCache>
            </c:strRef>
          </c:cat>
          <c:val>
            <c:numRef>
              <c:f>List1!$B$2:$B$8</c:f>
              <c:numCache>
                <c:formatCode>General</c:formatCode>
                <c:ptCount val="7"/>
                <c:pt idx="0">
                  <c:v>10.9</c:v>
                </c:pt>
                <c:pt idx="1">
                  <c:v>32.799999999999997</c:v>
                </c:pt>
                <c:pt idx="2">
                  <c:v>40.4</c:v>
                </c:pt>
                <c:pt idx="3">
                  <c:v>1.6</c:v>
                </c:pt>
                <c:pt idx="4">
                  <c:v>6.6</c:v>
                </c:pt>
                <c:pt idx="5">
                  <c:v>0</c:v>
                </c:pt>
                <c:pt idx="6">
                  <c:v>7.6</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cs-CZ"/>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30"/>
    </mc:Choice>
    <mc:Fallback>
      <c:style val="30"/>
    </mc:Fallback>
  </mc:AlternateContent>
  <c:chart>
    <c:autoTitleDeleted val="1"/>
    <c:plotArea>
      <c:layout>
        <c:manualLayout>
          <c:layoutTarget val="inner"/>
          <c:xMode val="edge"/>
          <c:yMode val="edge"/>
          <c:x val="0.25719124157144935"/>
          <c:y val="0.41962116576790826"/>
          <c:w val="0.45224809422884638"/>
          <c:h val="0.46947571300685637"/>
        </c:manualLayout>
      </c:layout>
      <c:pieChart>
        <c:varyColors val="1"/>
        <c:ser>
          <c:idx val="0"/>
          <c:order val="0"/>
          <c:tx>
            <c:strRef>
              <c:f>List1!$B$1</c:f>
              <c:strCache>
                <c:ptCount val="1"/>
                <c:pt idx="0">
                  <c:v>Sloupec1</c:v>
                </c:pt>
              </c:strCache>
            </c:strRef>
          </c:tx>
          <c:dPt>
            <c:idx val="0"/>
            <c:bubble3D val="0"/>
            <c:spPr>
              <a:solidFill>
                <a:schemeClr val="tx2">
                  <a:lumMod val="75000"/>
                </a:schemeClr>
              </a:solidFill>
            </c:spPr>
          </c:dPt>
          <c:dPt>
            <c:idx val="1"/>
            <c:bubble3D val="0"/>
            <c:spPr>
              <a:solidFill>
                <a:schemeClr val="accent4">
                  <a:lumMod val="75000"/>
                </a:schemeClr>
              </a:solidFill>
            </c:spPr>
          </c:dPt>
          <c:dPt>
            <c:idx val="2"/>
            <c:bubble3D val="0"/>
            <c:spPr>
              <a:solidFill>
                <a:srgbClr val="FFC000"/>
              </a:solidFill>
            </c:spPr>
          </c:dPt>
          <c:dPt>
            <c:idx val="3"/>
            <c:bubble3D val="0"/>
            <c:spPr>
              <a:solidFill>
                <a:srgbClr val="FF0000"/>
              </a:solidFill>
            </c:spPr>
          </c:dPt>
          <c:dPt>
            <c:idx val="4"/>
            <c:bubble3D val="0"/>
            <c:spPr>
              <a:solidFill>
                <a:schemeClr val="accent1">
                  <a:lumMod val="50000"/>
                  <a:lumOff val="50000"/>
                </a:schemeClr>
              </a:solidFill>
            </c:spPr>
          </c:dPt>
          <c:dPt>
            <c:idx val="6"/>
            <c:bubble3D val="0"/>
            <c:spPr>
              <a:solidFill>
                <a:schemeClr val="bg1">
                  <a:lumMod val="65000"/>
                </a:schemeClr>
              </a:solidFill>
            </c:spPr>
          </c:dPt>
          <c:dLbls>
            <c:dLbl>
              <c:idx val="0"/>
              <c:layout>
                <c:manualLayout>
                  <c:x val="9.1447460253703927E-2"/>
                  <c:y val="4.5579365450622404E-2"/>
                </c:manualLayout>
              </c:layout>
              <c:numFmt formatCode="##0&quot; %&quot;" sourceLinked="0"/>
              <c:spPr/>
              <c:txPr>
                <a:bodyPr/>
                <a:lstStyle/>
                <a:p>
                  <a:pPr algn="ctr" rtl="0">
                    <a:defRPr lang="en-US" sz="900" b="0" i="0" u="none" strike="noStrike" kern="1200" baseline="0">
                      <a:solidFill>
                        <a:schemeClr val="accent1"/>
                      </a:solidFill>
                      <a:latin typeface="+mn-lt"/>
                      <a:ea typeface="+mn-ea"/>
                      <a:cs typeface="+mn-cs"/>
                    </a:defRPr>
                  </a:pPr>
                  <a:endParaRPr lang="cs-CZ"/>
                </a:p>
              </c:txPr>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1"/>
              <c:layout>
                <c:manualLayout>
                  <c:x val="-0.17894165605531004"/>
                  <c:y val="-0.13656507475853288"/>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0.18654444377975099"/>
                  <c:y val="2.7485345908096256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layout>
                <c:manualLayout>
                  <c:x val="-0.11045727825113449"/>
                  <c:y val="0.17660540729961335"/>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4"/>
              <c:layout>
                <c:manualLayout>
                  <c:x val="-3.3607109893772455E-2"/>
                  <c:y val="-1.7980528487144348E-2"/>
                </c:manualLayout>
              </c:layout>
              <c:numFmt formatCode="##0&quot; %&quot;" sourceLinked="0"/>
              <c:spPr>
                <a:noFill/>
                <a:ln>
                  <a:noFill/>
                </a:ln>
                <a:effectLst/>
              </c:spPr>
              <c:txPr>
                <a:bodyPr/>
                <a:lstStyle/>
                <a:p>
                  <a:pPr algn="ctr" rtl="0">
                    <a:defRPr lang="en-US" sz="900" b="0" i="0" u="none" strike="noStrike" kern="1200" baseline="0" dirty="0">
                      <a:solidFill>
                        <a:srgbClr val="005293">
                          <a:lumMod val="50000"/>
                        </a:srgbClr>
                      </a:solidFill>
                      <a:latin typeface="+mn-lt"/>
                      <a:ea typeface="+mn-ea"/>
                      <a:cs typeface="+mn-cs"/>
                    </a:defRPr>
                  </a:pPr>
                  <a:endParaRPr lang="cs-CZ"/>
                </a:p>
              </c:txPr>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5"/>
              <c:layout>
                <c:manualLayout>
                  <c:x val="6.1238922171040822E-2"/>
                  <c:y val="-6.3428936907075184E-2"/>
                </c:manualLayout>
              </c:layout>
              <c:tx>
                <c:rich>
                  <a:bodyPr/>
                  <a:lstStyle/>
                  <a:p>
                    <a:r>
                      <a:rPr lang="pt-BR" dirty="0" smtClean="0"/>
                      <a:t>Organiza-ce</a:t>
                    </a:r>
                    <a:r>
                      <a:rPr lang="pt-BR" dirty="0"/>
                      <a:t>, kam se dá hlásit zkušenost s násilím
0 %</a:t>
                    </a: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6"/>
              <c:layout>
                <c:manualLayout>
                  <c:x val="0.20053327408065771"/>
                  <c:y val="-5.413214321215771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7"/>
              <c:layout>
                <c:manualLayout>
                  <c:x val="6.39820196697572E-4"/>
                  <c:y val="6.899170758340450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8"/>
              <c:layout>
                <c:manualLayout>
                  <c:x val="-5.31442532665607E-2"/>
                  <c:y val="5.7700209831050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9"/>
              <c:layout>
                <c:manualLayout>
                  <c:x val="-6.08193720962973E-2"/>
                  <c:y val="-2.1028286290974601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10"/>
              <c:layout>
                <c:manualLayout>
                  <c:x val="1.25954911740847E-2"/>
                  <c:y val="-3.673589062152220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11"/>
              <c:layout>
                <c:manualLayout>
                  <c:x val="6.1047101157793902E-2"/>
                  <c:y val="-5.037300655745809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numFmt formatCode="##0&quot; %&quot;" sourceLinked="0"/>
            <c:spPr>
              <a:noFill/>
              <a:ln>
                <a:noFill/>
              </a:ln>
              <a:effectLst/>
            </c:spPr>
            <c:txPr>
              <a:bodyPr/>
              <a:lstStyle/>
              <a:p>
                <a:pPr>
                  <a:defRPr sz="900">
                    <a:solidFill>
                      <a:schemeClr val="tx2">
                        <a:lumMod val="50000"/>
                      </a:schemeClr>
                    </a:solidFill>
                  </a:defRPr>
                </a:pPr>
                <a:endParaRPr lang="cs-CZ"/>
              </a:p>
            </c:txPr>
            <c:dLblPos val="inEnd"/>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List1!$A$2:$A$8</c:f>
              <c:strCache>
                <c:ptCount val="7"/>
                <c:pt idx="0">
                  <c:v>Policie</c:v>
                </c:pt>
                <c:pt idx="1">
                  <c:v>Moji známí a kamarádi</c:v>
                </c:pt>
                <c:pt idx="2">
                  <c:v>Moji rodiče / někdo z rodiny</c:v>
                </c:pt>
                <c:pt idx="3">
                  <c:v>Se samotnými útočníky</c:v>
                </c:pt>
                <c:pt idx="4">
                  <c:v>Učitelé a pracovníci školy</c:v>
                </c:pt>
                <c:pt idx="5">
                  <c:v>Organizace, kam se dá hlásit zkušenost s násilím</c:v>
                </c:pt>
                <c:pt idx="6">
                  <c:v>S někým jiným</c:v>
                </c:pt>
              </c:strCache>
            </c:strRef>
          </c:cat>
          <c:val>
            <c:numRef>
              <c:f>List1!$B$2:$B$8</c:f>
              <c:numCache>
                <c:formatCode>General</c:formatCode>
                <c:ptCount val="7"/>
                <c:pt idx="0">
                  <c:v>13.4</c:v>
                </c:pt>
                <c:pt idx="1">
                  <c:v>47.2</c:v>
                </c:pt>
                <c:pt idx="2">
                  <c:v>24.8</c:v>
                </c:pt>
                <c:pt idx="3">
                  <c:v>6</c:v>
                </c:pt>
                <c:pt idx="4">
                  <c:v>5.9</c:v>
                </c:pt>
                <c:pt idx="5">
                  <c:v>0.3</c:v>
                </c:pt>
                <c:pt idx="6">
                  <c:v>2.5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cs-CZ"/>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30"/>
    </mc:Choice>
    <mc:Fallback>
      <c:style val="30"/>
    </mc:Fallback>
  </mc:AlternateContent>
  <c:chart>
    <c:autoTitleDeleted val="1"/>
    <c:plotArea>
      <c:layout>
        <c:manualLayout>
          <c:layoutTarget val="inner"/>
          <c:xMode val="edge"/>
          <c:yMode val="edge"/>
          <c:x val="0.19866616475237975"/>
          <c:y val="0.27878441247647301"/>
          <c:w val="0.61591649391202397"/>
          <c:h val="0.61591649391202397"/>
        </c:manualLayout>
      </c:layout>
      <c:pieChart>
        <c:varyColors val="1"/>
        <c:ser>
          <c:idx val="0"/>
          <c:order val="0"/>
          <c:tx>
            <c:strRef>
              <c:f>List1!$B$1</c:f>
              <c:strCache>
                <c:ptCount val="1"/>
                <c:pt idx="0">
                  <c:v>Sloupec1</c:v>
                </c:pt>
              </c:strCache>
            </c:strRef>
          </c:tx>
          <c:dPt>
            <c:idx val="0"/>
            <c:bubble3D val="0"/>
            <c:spPr>
              <a:solidFill>
                <a:srgbClr val="EC8F06"/>
              </a:solidFill>
            </c:spPr>
          </c:dPt>
          <c:dPt>
            <c:idx val="1"/>
            <c:bubble3D val="0"/>
            <c:explosion val="9"/>
            <c:spPr>
              <a:solidFill>
                <a:schemeClr val="accent1">
                  <a:lumMod val="75000"/>
                  <a:lumOff val="25000"/>
                </a:schemeClr>
              </a:solidFill>
            </c:spPr>
          </c:dPt>
          <c:dPt>
            <c:idx val="2"/>
            <c:bubble3D val="0"/>
            <c:spPr>
              <a:solidFill>
                <a:srgbClr val="FFC000"/>
              </a:solidFill>
            </c:spPr>
          </c:dPt>
          <c:dLbls>
            <c:dLbl>
              <c:idx val="0"/>
              <c:layout>
                <c:manualLayout>
                  <c:x val="0.18545073006072613"/>
                  <c:y val="-1.2075490430141332E-2"/>
                </c:manualLayout>
              </c:layout>
              <c:tx>
                <c:rich>
                  <a:bodyPr/>
                  <a:lstStyle/>
                  <a:p>
                    <a:pPr>
                      <a:defRPr sz="1050">
                        <a:solidFill>
                          <a:schemeClr val="bg1"/>
                        </a:solidFill>
                      </a:defRPr>
                    </a:pPr>
                    <a:r>
                      <a:rPr lang="pl-PL" dirty="0" smtClean="0"/>
                      <a:t>nikomu </a:t>
                    </a:r>
                    <a:r>
                      <a:rPr lang="pl-PL" dirty="0"/>
                      <a:t>bych to neřekl(a)
16 %</a:t>
                    </a:r>
                  </a:p>
                </c:rich>
              </c:tx>
              <c:numFmt formatCode="##0&quot; %&quot;" sourceLinked="0"/>
              <c:spPr/>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1"/>
              <c:layout>
                <c:manualLayout>
                  <c:x val="-0.26607918269128489"/>
                  <c:y val="8.8264424520206972E-3"/>
                </c:manualLayout>
              </c:layout>
              <c:numFmt formatCode="##0&quot; %&quot;" sourceLinked="0"/>
              <c:spPr>
                <a:noFill/>
                <a:ln>
                  <a:noFill/>
                </a:ln>
                <a:effectLst/>
              </c:spPr>
              <c:txPr>
                <a:bodyPr/>
                <a:lstStyle/>
                <a:p>
                  <a:pPr>
                    <a:defRPr sz="1050">
                      <a:solidFill>
                        <a:schemeClr val="bg1"/>
                      </a:solidFill>
                    </a:defRPr>
                  </a:pPr>
                  <a:endParaRPr lang="cs-CZ"/>
                </a:p>
              </c:txPr>
              <c:dLblPos val="bestFit"/>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0.11565381624264"/>
                  <c:y val="0.129501612553101"/>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3"/>
              <c:layout>
                <c:manualLayout>
                  <c:x val="0.228714437712049"/>
                  <c:y val="2.872681634360620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4"/>
              <c:layout>
                <c:manualLayout>
                  <c:x val="3.4227237987972899E-2"/>
                  <c:y val="-1.0938370927270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7"/>
              <c:layout>
                <c:manualLayout>
                  <c:x val="6.39820196697572E-4"/>
                  <c:y val="6.899170758340450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8"/>
              <c:layout>
                <c:manualLayout>
                  <c:x val="-5.31442532665607E-2"/>
                  <c:y val="5.7700209831050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9"/>
              <c:layout>
                <c:manualLayout>
                  <c:x val="-6.08193720962973E-2"/>
                  <c:y val="-2.1028286290974601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10"/>
              <c:layout>
                <c:manualLayout>
                  <c:x val="1.25954911740847E-2"/>
                  <c:y val="-3.673589062152220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11"/>
              <c:layout>
                <c:manualLayout>
                  <c:x val="6.1047101157793902E-2"/>
                  <c:y val="-5.037300655745809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numFmt formatCode="##0&quot; %&quot;" sourceLinked="0"/>
            <c:spPr>
              <a:noFill/>
              <a:ln>
                <a:noFill/>
              </a:ln>
              <a:effectLst/>
            </c:spPr>
            <c:txPr>
              <a:bodyPr/>
              <a:lstStyle/>
              <a:p>
                <a:pPr>
                  <a:defRPr sz="1050">
                    <a:solidFill>
                      <a:schemeClr val="tx2">
                        <a:lumMod val="50000"/>
                      </a:schemeClr>
                    </a:solidFill>
                  </a:defRPr>
                </a:pPr>
                <a:endParaRPr lang="cs-CZ"/>
              </a:p>
            </c:txPr>
            <c:dLblPos val="inEnd"/>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List1!$A$2:$A$3</c:f>
              <c:strCache>
                <c:ptCount val="2"/>
                <c:pt idx="0">
                  <c:v>Neřešil(a) bych to / nikomu bych to neřekl(a)</c:v>
                </c:pt>
                <c:pt idx="1">
                  <c:v>Někomu bych to řekl(a) / s někým bych to řešil</c:v>
                </c:pt>
              </c:strCache>
            </c:strRef>
          </c:cat>
          <c:val>
            <c:numRef>
              <c:f>List1!$B$2:$B$3</c:f>
              <c:numCache>
                <c:formatCode>General</c:formatCode>
                <c:ptCount val="2"/>
                <c:pt idx="0">
                  <c:v>16.100000000000001</c:v>
                </c:pt>
                <c:pt idx="1">
                  <c:v>83.9</c:v>
                </c:pt>
              </c:numCache>
            </c:numRef>
          </c:val>
        </c:ser>
        <c:dLbls>
          <c:showLegendKey val="0"/>
          <c:showVal val="0"/>
          <c:showCatName val="0"/>
          <c:showSerName val="0"/>
          <c:showPercent val="0"/>
          <c:showBubbleSize val="0"/>
          <c:showLeaderLines val="1"/>
        </c:dLbls>
        <c:firstSliceAng val="240"/>
      </c:pieChart>
    </c:plotArea>
    <c:plotVisOnly val="1"/>
    <c:dispBlanksAs val="gap"/>
    <c:showDLblsOverMax val="0"/>
  </c:chart>
  <c:txPr>
    <a:bodyPr/>
    <a:lstStyle/>
    <a:p>
      <a:pPr>
        <a:defRPr sz="1800"/>
      </a:pPr>
      <a:endParaRPr lang="cs-CZ"/>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30"/>
    </mc:Choice>
    <mc:Fallback>
      <c:style val="30"/>
    </mc:Fallback>
  </mc:AlternateContent>
  <c:chart>
    <c:autoTitleDeleted val="1"/>
    <c:plotArea>
      <c:layout>
        <c:manualLayout>
          <c:layoutTarget val="inner"/>
          <c:xMode val="edge"/>
          <c:yMode val="edge"/>
          <c:x val="0.47765285694751869"/>
          <c:y val="0.42314208460019415"/>
          <c:w val="0.45224809422884638"/>
          <c:h val="0.46947571300685637"/>
        </c:manualLayout>
      </c:layout>
      <c:pieChart>
        <c:varyColors val="1"/>
        <c:ser>
          <c:idx val="0"/>
          <c:order val="0"/>
          <c:tx>
            <c:strRef>
              <c:f>List1!$B$1</c:f>
              <c:strCache>
                <c:ptCount val="1"/>
                <c:pt idx="0">
                  <c:v>Sloupec1</c:v>
                </c:pt>
              </c:strCache>
            </c:strRef>
          </c:tx>
          <c:dPt>
            <c:idx val="0"/>
            <c:bubble3D val="0"/>
            <c:spPr>
              <a:solidFill>
                <a:schemeClr val="tx2">
                  <a:lumMod val="75000"/>
                </a:schemeClr>
              </a:solidFill>
            </c:spPr>
          </c:dPt>
          <c:dPt>
            <c:idx val="1"/>
            <c:bubble3D val="0"/>
            <c:spPr>
              <a:solidFill>
                <a:schemeClr val="accent4">
                  <a:lumMod val="75000"/>
                </a:schemeClr>
              </a:solidFill>
            </c:spPr>
          </c:dPt>
          <c:dPt>
            <c:idx val="2"/>
            <c:bubble3D val="0"/>
            <c:spPr>
              <a:solidFill>
                <a:srgbClr val="FFC000"/>
              </a:solidFill>
            </c:spPr>
          </c:dPt>
          <c:dPt>
            <c:idx val="3"/>
            <c:bubble3D val="0"/>
            <c:spPr>
              <a:solidFill>
                <a:srgbClr val="FF0000"/>
              </a:solidFill>
            </c:spPr>
          </c:dPt>
          <c:dPt>
            <c:idx val="4"/>
            <c:bubble3D val="0"/>
            <c:spPr>
              <a:solidFill>
                <a:schemeClr val="accent1">
                  <a:lumMod val="50000"/>
                  <a:lumOff val="50000"/>
                </a:schemeClr>
              </a:solidFill>
            </c:spPr>
          </c:dPt>
          <c:dPt>
            <c:idx val="6"/>
            <c:bubble3D val="0"/>
            <c:spPr>
              <a:solidFill>
                <a:schemeClr val="bg1">
                  <a:lumMod val="65000"/>
                </a:schemeClr>
              </a:solidFill>
            </c:spPr>
          </c:dPt>
          <c:dLbls>
            <c:dLbl>
              <c:idx val="0"/>
              <c:layout>
                <c:manualLayout>
                  <c:x val="-0.12888525206600976"/>
                  <c:y val="4.7181144065740824E-2"/>
                </c:manualLayout>
              </c:layout>
              <c:numFmt formatCode="##0&quot; %&quot;" sourceLinked="0"/>
              <c:spPr/>
              <c:txPr>
                <a:bodyPr/>
                <a:lstStyle/>
                <a:p>
                  <a:pPr algn="ctr" rtl="0">
                    <a:defRPr lang="en-US" sz="900" b="0" i="0" u="none" strike="noStrike" kern="1200" baseline="0">
                      <a:solidFill>
                        <a:schemeClr val="bg1"/>
                      </a:solidFill>
                      <a:latin typeface="+mn-lt"/>
                      <a:ea typeface="+mn-ea"/>
                      <a:cs typeface="+mn-cs"/>
                    </a:defRPr>
                  </a:pPr>
                  <a:endParaRPr lang="cs-CZ"/>
                </a:p>
              </c:txPr>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1"/>
              <c:layout>
                <c:manualLayout>
                  <c:x val="3.4736525001495558E-2"/>
                  <c:y val="-0.11543956176481759"/>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0.1865439096510644"/>
                  <c:y val="-1.133514073833390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layout>
                <c:manualLayout>
                  <c:x val="-9.010697529334348E-2"/>
                  <c:y val="0.1695635696350415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4"/>
              <c:layout>
                <c:manualLayout>
                  <c:x val="4.1010667618127904E-2"/>
                  <c:y val="-5.6710635642289065E-2"/>
                </c:manualLayout>
              </c:layout>
              <c:numFmt formatCode="##0&quot; %&quot;" sourceLinked="0"/>
              <c:spPr>
                <a:noFill/>
                <a:ln>
                  <a:noFill/>
                </a:ln>
                <a:effectLst/>
              </c:spPr>
              <c:txPr>
                <a:bodyPr/>
                <a:lstStyle/>
                <a:p>
                  <a:pPr algn="ctr" rtl="0">
                    <a:defRPr lang="en-US" sz="900" b="0" i="0" u="none" strike="noStrike" kern="1200" baseline="0" dirty="0">
                      <a:solidFill>
                        <a:srgbClr val="005293">
                          <a:lumMod val="50000"/>
                        </a:srgbClr>
                      </a:solidFill>
                      <a:latin typeface="+mn-lt"/>
                      <a:ea typeface="+mn-ea"/>
                      <a:cs typeface="+mn-cs"/>
                    </a:defRPr>
                  </a:pPr>
                  <a:endParaRPr lang="cs-CZ"/>
                </a:p>
              </c:txPr>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5"/>
              <c:layout>
                <c:manualLayout>
                  <c:x val="0.17655730559852323"/>
                  <c:y val="-9.511748363535146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6"/>
              <c:layout>
                <c:manualLayout>
                  <c:x val="0.21749185987881689"/>
                  <c:y val="-3.668741975701224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7"/>
              <c:layout>
                <c:manualLayout>
                  <c:x val="6.39820196697572E-4"/>
                  <c:y val="6.899170758340450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8"/>
              <c:layout>
                <c:manualLayout>
                  <c:x val="-5.31442532665607E-2"/>
                  <c:y val="5.7700209831050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9"/>
              <c:layout>
                <c:manualLayout>
                  <c:x val="-6.08193720962973E-2"/>
                  <c:y val="-2.1028286290974601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10"/>
              <c:layout>
                <c:manualLayout>
                  <c:x val="1.25954911740847E-2"/>
                  <c:y val="-3.673589062152220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11"/>
              <c:layout>
                <c:manualLayout>
                  <c:x val="6.1047101157793902E-2"/>
                  <c:y val="-5.037300655745809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numFmt formatCode="##0&quot; %&quot;" sourceLinked="0"/>
            <c:spPr>
              <a:noFill/>
              <a:ln>
                <a:noFill/>
              </a:ln>
              <a:effectLst/>
            </c:spPr>
            <c:txPr>
              <a:bodyPr/>
              <a:lstStyle/>
              <a:p>
                <a:pPr>
                  <a:defRPr sz="900">
                    <a:solidFill>
                      <a:schemeClr val="tx2">
                        <a:lumMod val="50000"/>
                      </a:schemeClr>
                    </a:solidFill>
                  </a:defRPr>
                </a:pPr>
                <a:endParaRPr lang="cs-CZ"/>
              </a:p>
            </c:txPr>
            <c:dLblPos val="inEnd"/>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List1!$A$2:$A$8</c:f>
              <c:strCache>
                <c:ptCount val="7"/>
                <c:pt idx="0">
                  <c:v>Policie</c:v>
                </c:pt>
                <c:pt idx="1">
                  <c:v>Moji známí 
a kamarádi</c:v>
                </c:pt>
                <c:pt idx="2">
                  <c:v>Moji rodiče / někdo z rodiny</c:v>
                </c:pt>
                <c:pt idx="3">
                  <c:v>Se samotnými útočníky</c:v>
                </c:pt>
                <c:pt idx="4">
                  <c:v>Učitelé a pracovníci školy</c:v>
                </c:pt>
                <c:pt idx="5">
                  <c:v>Organizace, kam se dá hlásit zkušenost s násilím</c:v>
                </c:pt>
                <c:pt idx="6">
                  <c:v>S někým jiným</c:v>
                </c:pt>
              </c:strCache>
            </c:strRef>
          </c:cat>
          <c:val>
            <c:numRef>
              <c:f>List1!$B$2:$B$8</c:f>
              <c:numCache>
                <c:formatCode>General</c:formatCode>
                <c:ptCount val="7"/>
                <c:pt idx="0">
                  <c:v>43.4</c:v>
                </c:pt>
                <c:pt idx="1">
                  <c:v>16.5</c:v>
                </c:pt>
                <c:pt idx="2">
                  <c:v>26.6</c:v>
                </c:pt>
                <c:pt idx="3">
                  <c:v>3.6</c:v>
                </c:pt>
                <c:pt idx="4">
                  <c:v>3.4</c:v>
                </c:pt>
                <c:pt idx="5">
                  <c:v>4.7</c:v>
                </c:pt>
                <c:pt idx="6">
                  <c:v>1.7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cs-CZ"/>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30"/>
    </mc:Choice>
    <mc:Fallback>
      <c:style val="30"/>
    </mc:Fallback>
  </mc:AlternateContent>
  <c:chart>
    <c:autoTitleDeleted val="1"/>
    <c:plotArea>
      <c:layout>
        <c:manualLayout>
          <c:layoutTarget val="inner"/>
          <c:xMode val="edge"/>
          <c:yMode val="edge"/>
          <c:x val="0.47765285694751869"/>
          <c:y val="0.42314208460019415"/>
          <c:w val="0.45224809422884638"/>
          <c:h val="0.46947571300685637"/>
        </c:manualLayout>
      </c:layout>
      <c:pieChart>
        <c:varyColors val="1"/>
        <c:ser>
          <c:idx val="0"/>
          <c:order val="0"/>
          <c:tx>
            <c:strRef>
              <c:f>List1!$B$1</c:f>
              <c:strCache>
                <c:ptCount val="1"/>
                <c:pt idx="0">
                  <c:v>Sloupec1</c:v>
                </c:pt>
              </c:strCache>
            </c:strRef>
          </c:tx>
          <c:dPt>
            <c:idx val="0"/>
            <c:bubble3D val="0"/>
            <c:spPr>
              <a:solidFill>
                <a:schemeClr val="tx2">
                  <a:lumMod val="75000"/>
                </a:schemeClr>
              </a:solidFill>
            </c:spPr>
          </c:dPt>
          <c:dPt>
            <c:idx val="1"/>
            <c:bubble3D val="0"/>
            <c:spPr>
              <a:solidFill>
                <a:schemeClr val="accent4">
                  <a:lumMod val="75000"/>
                </a:schemeClr>
              </a:solidFill>
            </c:spPr>
          </c:dPt>
          <c:dPt>
            <c:idx val="2"/>
            <c:bubble3D val="0"/>
            <c:spPr>
              <a:solidFill>
                <a:srgbClr val="FFC000"/>
              </a:solidFill>
            </c:spPr>
          </c:dPt>
          <c:dPt>
            <c:idx val="3"/>
            <c:bubble3D val="0"/>
            <c:spPr>
              <a:solidFill>
                <a:srgbClr val="FF0000"/>
              </a:solidFill>
            </c:spPr>
          </c:dPt>
          <c:dPt>
            <c:idx val="4"/>
            <c:bubble3D val="0"/>
            <c:spPr>
              <a:solidFill>
                <a:schemeClr val="accent1">
                  <a:lumMod val="50000"/>
                  <a:lumOff val="50000"/>
                </a:schemeClr>
              </a:solidFill>
            </c:spPr>
          </c:dPt>
          <c:dPt>
            <c:idx val="6"/>
            <c:bubble3D val="0"/>
            <c:spPr>
              <a:solidFill>
                <a:schemeClr val="bg1">
                  <a:lumMod val="65000"/>
                </a:schemeClr>
              </a:solidFill>
            </c:spPr>
          </c:dPt>
          <c:dLbls>
            <c:dLbl>
              <c:idx val="0"/>
              <c:layout>
                <c:manualLayout>
                  <c:x val="-0.12888525206600976"/>
                  <c:y val="6.8306657059456183E-2"/>
                </c:manualLayout>
              </c:layout>
              <c:numFmt formatCode="##0&quot; %&quot;" sourceLinked="0"/>
              <c:spPr/>
              <c:txPr>
                <a:bodyPr/>
                <a:lstStyle/>
                <a:p>
                  <a:pPr algn="ctr" rtl="0">
                    <a:defRPr lang="en-US" sz="900" b="0" i="0" u="none" strike="noStrike" kern="1200" baseline="0">
                      <a:solidFill>
                        <a:schemeClr val="bg1"/>
                      </a:solidFill>
                      <a:latin typeface="+mn-lt"/>
                      <a:ea typeface="+mn-ea"/>
                      <a:cs typeface="+mn-cs"/>
                    </a:defRPr>
                  </a:pPr>
                  <a:endParaRPr lang="cs-CZ"/>
                </a:p>
              </c:txPr>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1"/>
              <c:layout>
                <c:manualLayout>
                  <c:x val="-3.9881252510404828E-2"/>
                  <c:y val="-0.11543956176481759"/>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0.17976047533180073"/>
                  <c:y val="-5.358616672576450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layout>
                <c:manualLayout>
                  <c:x val="-1.8880914941074925E-2"/>
                  <c:y val="9.562427415703803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4"/>
              <c:layout>
                <c:manualLayout>
                  <c:x val="4.1010667618127904E-2"/>
                  <c:y val="-5.6710635642289065E-2"/>
                </c:manualLayout>
              </c:layout>
              <c:numFmt formatCode="##0&quot; %&quot;" sourceLinked="0"/>
              <c:spPr>
                <a:noFill/>
                <a:ln>
                  <a:noFill/>
                </a:ln>
                <a:effectLst/>
              </c:spPr>
              <c:txPr>
                <a:bodyPr/>
                <a:lstStyle/>
                <a:p>
                  <a:pPr algn="ctr" rtl="0">
                    <a:defRPr lang="en-US" sz="900" b="0" i="0" u="none" strike="noStrike" kern="1200" baseline="0" dirty="0">
                      <a:solidFill>
                        <a:srgbClr val="005293">
                          <a:lumMod val="50000"/>
                        </a:srgbClr>
                      </a:solidFill>
                      <a:latin typeface="+mn-lt"/>
                      <a:ea typeface="+mn-ea"/>
                      <a:cs typeface="+mn-cs"/>
                    </a:defRPr>
                  </a:pPr>
                  <a:endParaRPr lang="cs-CZ"/>
                </a:p>
              </c:txPr>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5"/>
              <c:layout>
                <c:manualLayout>
                  <c:x val="0.17655730559852323"/>
                  <c:y val="-9.511748363535146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6"/>
              <c:layout>
                <c:manualLayout>
                  <c:x val="0.21749185987881689"/>
                  <c:y val="-3.668741975701224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7"/>
              <c:layout>
                <c:manualLayout>
                  <c:x val="6.39820196697572E-4"/>
                  <c:y val="6.899170758340450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8"/>
              <c:layout>
                <c:manualLayout>
                  <c:x val="-5.31442532665607E-2"/>
                  <c:y val="5.7700209831050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9"/>
              <c:layout>
                <c:manualLayout>
                  <c:x val="-6.08193720962973E-2"/>
                  <c:y val="-2.1028286290974601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10"/>
              <c:layout>
                <c:manualLayout>
                  <c:x val="1.25954911740847E-2"/>
                  <c:y val="-3.673589062152220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11"/>
              <c:layout>
                <c:manualLayout>
                  <c:x val="6.1047101157793902E-2"/>
                  <c:y val="-5.037300655745809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numFmt formatCode="##0&quot; %&quot;" sourceLinked="0"/>
            <c:spPr>
              <a:noFill/>
              <a:ln>
                <a:noFill/>
              </a:ln>
              <a:effectLst/>
            </c:spPr>
            <c:txPr>
              <a:bodyPr/>
              <a:lstStyle/>
              <a:p>
                <a:pPr>
                  <a:defRPr sz="900">
                    <a:solidFill>
                      <a:schemeClr val="tx2">
                        <a:lumMod val="50000"/>
                      </a:schemeClr>
                    </a:solidFill>
                  </a:defRPr>
                </a:pPr>
                <a:endParaRPr lang="cs-CZ"/>
              </a:p>
            </c:txPr>
            <c:dLblPos val="inEnd"/>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List1!$A$2:$A$8</c:f>
              <c:strCache>
                <c:ptCount val="7"/>
                <c:pt idx="0">
                  <c:v>Policie</c:v>
                </c:pt>
                <c:pt idx="1">
                  <c:v>Moji známí a kamarádi</c:v>
                </c:pt>
                <c:pt idx="2">
                  <c:v>Moji rodiče / někdo z rodiny</c:v>
                </c:pt>
                <c:pt idx="3">
                  <c:v>Se samotnými útočníky</c:v>
                </c:pt>
                <c:pt idx="4">
                  <c:v>Učitelé a pracovníci školy</c:v>
                </c:pt>
                <c:pt idx="5">
                  <c:v>Organizace, kam se dá hlásit zkušenost s násilím</c:v>
                </c:pt>
                <c:pt idx="6">
                  <c:v>S někým jiným</c:v>
                </c:pt>
              </c:strCache>
            </c:strRef>
          </c:cat>
          <c:val>
            <c:numRef>
              <c:f>List1!$B$2:$B$8</c:f>
              <c:numCache>
                <c:formatCode>General</c:formatCode>
                <c:ptCount val="7"/>
                <c:pt idx="0">
                  <c:v>36.799999999999997</c:v>
                </c:pt>
                <c:pt idx="1">
                  <c:v>22.3</c:v>
                </c:pt>
                <c:pt idx="2">
                  <c:v>22.2</c:v>
                </c:pt>
                <c:pt idx="3">
                  <c:v>5</c:v>
                </c:pt>
                <c:pt idx="4">
                  <c:v>6.1</c:v>
                </c:pt>
                <c:pt idx="5">
                  <c:v>5</c:v>
                </c:pt>
                <c:pt idx="6">
                  <c:v>2.6</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cs-CZ"/>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30"/>
    </mc:Choice>
    <mc:Fallback>
      <c:style val="30"/>
    </mc:Fallback>
  </mc:AlternateContent>
  <c:chart>
    <c:autoTitleDeleted val="1"/>
    <c:plotArea>
      <c:layout>
        <c:manualLayout>
          <c:layoutTarget val="inner"/>
          <c:xMode val="edge"/>
          <c:yMode val="edge"/>
          <c:x val="0.19866616475237975"/>
          <c:y val="0.27878441247647301"/>
          <c:w val="0.61591649391202397"/>
          <c:h val="0.61591649391202397"/>
        </c:manualLayout>
      </c:layout>
      <c:pieChart>
        <c:varyColors val="1"/>
        <c:ser>
          <c:idx val="0"/>
          <c:order val="0"/>
          <c:tx>
            <c:strRef>
              <c:f>List1!$B$1</c:f>
              <c:strCache>
                <c:ptCount val="1"/>
                <c:pt idx="0">
                  <c:v>Sloupec1</c:v>
                </c:pt>
              </c:strCache>
            </c:strRef>
          </c:tx>
          <c:dPt>
            <c:idx val="0"/>
            <c:bubble3D val="0"/>
            <c:spPr>
              <a:solidFill>
                <a:srgbClr val="EC8F06"/>
              </a:solidFill>
            </c:spPr>
          </c:dPt>
          <c:dPt>
            <c:idx val="1"/>
            <c:bubble3D val="0"/>
            <c:explosion val="9"/>
            <c:spPr>
              <a:solidFill>
                <a:schemeClr val="accent1">
                  <a:lumMod val="75000"/>
                  <a:lumOff val="25000"/>
                </a:schemeClr>
              </a:solidFill>
            </c:spPr>
          </c:dPt>
          <c:dPt>
            <c:idx val="2"/>
            <c:bubble3D val="0"/>
            <c:spPr>
              <a:solidFill>
                <a:srgbClr val="FFC000"/>
              </a:solidFill>
            </c:spPr>
          </c:dPt>
          <c:dLbls>
            <c:dLbl>
              <c:idx val="0"/>
              <c:layout>
                <c:manualLayout>
                  <c:x val="0.19670834446290839"/>
                  <c:y val="2.5449890910466212E-2"/>
                </c:manualLayout>
              </c:layout>
              <c:tx>
                <c:rich>
                  <a:bodyPr/>
                  <a:lstStyle/>
                  <a:p>
                    <a:pPr>
                      <a:defRPr sz="1050">
                        <a:solidFill>
                          <a:schemeClr val="bg1"/>
                        </a:solidFill>
                      </a:defRPr>
                    </a:pPr>
                    <a:r>
                      <a:rPr lang="pl-PL" dirty="0" smtClean="0"/>
                      <a:t>nikomu </a:t>
                    </a:r>
                    <a:r>
                      <a:rPr lang="pl-PL" dirty="0"/>
                      <a:t>bych to neřekl(a)
20 %</a:t>
                    </a:r>
                  </a:p>
                </c:rich>
              </c:tx>
              <c:numFmt formatCode="##0&quot; %&quot;" sourceLinked="0"/>
              <c:spPr/>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1"/>
              <c:layout>
                <c:manualLayout>
                  <c:x val="-0.25482156828910263"/>
                  <c:y val="-6.6224320229194389E-2"/>
                </c:manualLayout>
              </c:layout>
              <c:numFmt formatCode="##0&quot; %&quot;" sourceLinked="0"/>
              <c:spPr>
                <a:noFill/>
                <a:ln>
                  <a:noFill/>
                </a:ln>
                <a:effectLst/>
              </c:spPr>
              <c:txPr>
                <a:bodyPr/>
                <a:lstStyle/>
                <a:p>
                  <a:pPr>
                    <a:defRPr sz="1050">
                      <a:solidFill>
                        <a:schemeClr val="bg1"/>
                      </a:solidFill>
                    </a:defRPr>
                  </a:pPr>
                  <a:endParaRPr lang="cs-CZ"/>
                </a:p>
              </c:txPr>
              <c:dLblPos val="bestFit"/>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0.11565381624264"/>
                  <c:y val="0.129501612553101"/>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3"/>
              <c:layout>
                <c:manualLayout>
                  <c:x val="0.228714437712049"/>
                  <c:y val="2.872681634360620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4"/>
              <c:layout>
                <c:manualLayout>
                  <c:x val="3.4227237987972899E-2"/>
                  <c:y val="-1.0938370927270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7"/>
              <c:layout>
                <c:manualLayout>
                  <c:x val="6.39820196697572E-4"/>
                  <c:y val="6.899170758340450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8"/>
              <c:layout>
                <c:manualLayout>
                  <c:x val="-5.31442532665607E-2"/>
                  <c:y val="5.7700209831050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9"/>
              <c:layout>
                <c:manualLayout>
                  <c:x val="-6.08193720962973E-2"/>
                  <c:y val="-2.1028286290974601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10"/>
              <c:layout>
                <c:manualLayout>
                  <c:x val="1.25954911740847E-2"/>
                  <c:y val="-3.673589062152220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11"/>
              <c:layout>
                <c:manualLayout>
                  <c:x val="6.1047101157793902E-2"/>
                  <c:y val="-5.037300655745809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numFmt formatCode="##0&quot; %&quot;" sourceLinked="0"/>
            <c:spPr>
              <a:noFill/>
              <a:ln>
                <a:noFill/>
              </a:ln>
              <a:effectLst/>
            </c:spPr>
            <c:txPr>
              <a:bodyPr/>
              <a:lstStyle/>
              <a:p>
                <a:pPr>
                  <a:defRPr sz="1050">
                    <a:solidFill>
                      <a:schemeClr val="tx2">
                        <a:lumMod val="50000"/>
                      </a:schemeClr>
                    </a:solidFill>
                  </a:defRPr>
                </a:pPr>
                <a:endParaRPr lang="cs-CZ"/>
              </a:p>
            </c:txPr>
            <c:dLblPos val="inEnd"/>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List1!$A$2:$A$3</c:f>
              <c:strCache>
                <c:ptCount val="2"/>
                <c:pt idx="0">
                  <c:v>Neřešil(a) bych to/ nikomu bych to neřekl(a)</c:v>
                </c:pt>
                <c:pt idx="1">
                  <c:v>Někomu bych to řekl(a) / s někým bych to řešil</c:v>
                </c:pt>
              </c:strCache>
            </c:strRef>
          </c:cat>
          <c:val>
            <c:numRef>
              <c:f>List1!$B$2:$B$3</c:f>
              <c:numCache>
                <c:formatCode>General</c:formatCode>
                <c:ptCount val="2"/>
                <c:pt idx="0">
                  <c:v>20.3</c:v>
                </c:pt>
                <c:pt idx="1">
                  <c:v>79.7</c:v>
                </c:pt>
              </c:numCache>
            </c:numRef>
          </c:val>
        </c:ser>
        <c:dLbls>
          <c:showLegendKey val="0"/>
          <c:showVal val="0"/>
          <c:showCatName val="0"/>
          <c:showSerName val="0"/>
          <c:showPercent val="0"/>
          <c:showBubbleSize val="0"/>
          <c:showLeaderLines val="1"/>
        </c:dLbls>
        <c:firstSliceAng val="240"/>
      </c:pieChart>
    </c:plotArea>
    <c:plotVisOnly val="1"/>
    <c:dispBlanksAs val="gap"/>
    <c:showDLblsOverMax val="0"/>
  </c:chart>
  <c:txPr>
    <a:bodyPr/>
    <a:lstStyle/>
    <a:p>
      <a:pPr>
        <a:defRPr sz="1800"/>
      </a:pPr>
      <a:endParaRPr lang="cs-CZ"/>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92864751949499"/>
          <c:y val="3.32200541160882E-2"/>
          <c:w val="0.80030439341861104"/>
          <c:h val="0.69398214556831062"/>
        </c:manualLayout>
      </c:layout>
      <c:barChart>
        <c:barDir val="bar"/>
        <c:grouping val="percentStacked"/>
        <c:varyColors val="0"/>
        <c:ser>
          <c:idx val="0"/>
          <c:order val="0"/>
          <c:tx>
            <c:strRef>
              <c:f>List1!$B$1</c:f>
              <c:strCache>
                <c:ptCount val="1"/>
                <c:pt idx="0">
                  <c:v>Neřešil(a) bych to/ nikomu bych to neřekl(a)</c:v>
                </c:pt>
              </c:strCache>
            </c:strRef>
          </c:tx>
          <c:spPr>
            <a:solidFill>
              <a:schemeClr val="tx2">
                <a:lumMod val="40000"/>
                <a:lumOff val="60000"/>
              </a:schemeClr>
            </a:solidFill>
            <a:scene3d>
              <a:camera prst="orthographicFront"/>
              <a:lightRig rig="threePt" dir="t"/>
            </a:scene3d>
            <a:sp3d>
              <a:bevelT h="25400"/>
            </a:sp3d>
          </c:spPr>
          <c:invertIfNegative val="0"/>
          <c:dPt>
            <c:idx val="0"/>
            <c:invertIfNegative val="0"/>
            <c:bubble3D val="0"/>
          </c:dPt>
          <c:dPt>
            <c:idx val="1"/>
            <c:invertIfNegative val="0"/>
            <c:bubble3D val="0"/>
          </c:dPt>
          <c:dLbls>
            <c:numFmt formatCode="#,##0" sourceLinked="0"/>
            <c:spPr>
              <a:noFill/>
              <a:ln>
                <a:noFill/>
              </a:ln>
              <a:effectLst/>
            </c:spPr>
            <c:txPr>
              <a:bodyPr/>
              <a:lstStyle/>
              <a:p>
                <a:pPr algn="ctr">
                  <a:defRPr lang="cs-CZ" sz="900" b="0" i="0" u="none" strike="noStrike" kern="1200" baseline="0">
                    <a:solidFill>
                      <a:srgbClr val="005293"/>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List1!$A$2:$A$4</c:f>
              <c:strCache>
                <c:ptCount val="3"/>
                <c:pt idx="0">
                  <c:v>Byl svědkem a neřešil to</c:v>
                </c:pt>
                <c:pt idx="1">
                  <c:v>Byl svědkem a řešil to</c:v>
                </c:pt>
                <c:pt idx="2">
                  <c:v>Nebyl svědkem</c:v>
                </c:pt>
              </c:strCache>
            </c:strRef>
          </c:cat>
          <c:val>
            <c:numRef>
              <c:f>List1!$B$2:$B$4</c:f>
              <c:numCache>
                <c:formatCode>General</c:formatCode>
                <c:ptCount val="3"/>
                <c:pt idx="0">
                  <c:v>38.1</c:v>
                </c:pt>
                <c:pt idx="1">
                  <c:v>5</c:v>
                </c:pt>
                <c:pt idx="2">
                  <c:v>20.2</c:v>
                </c:pt>
              </c:numCache>
            </c:numRef>
          </c:val>
        </c:ser>
        <c:ser>
          <c:idx val="1"/>
          <c:order val="1"/>
          <c:tx>
            <c:strRef>
              <c:f>List1!$C$1</c:f>
              <c:strCache>
                <c:ptCount val="1"/>
                <c:pt idx="0">
                  <c:v>Někomu bych to řekl(a) / s někým bych to řešil</c:v>
                </c:pt>
              </c:strCache>
            </c:strRef>
          </c:tx>
          <c:spPr>
            <a:solidFill>
              <a:schemeClr val="tx2">
                <a:lumMod val="75000"/>
              </a:schemeClr>
            </a:solidFill>
            <a:scene3d>
              <a:camera prst="orthographicFront"/>
              <a:lightRig rig="threePt" dir="t"/>
            </a:scene3d>
            <a:sp3d>
              <a:bevelT h="25400"/>
            </a:sp3d>
          </c:spPr>
          <c:invertIfNegative val="0"/>
          <c:dLbls>
            <c:numFmt formatCode="#,##0" sourceLinked="0"/>
            <c:spPr>
              <a:noFill/>
              <a:ln>
                <a:noFill/>
              </a:ln>
              <a:effectLst/>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List1!$A$2:$A$4</c:f>
              <c:strCache>
                <c:ptCount val="3"/>
                <c:pt idx="0">
                  <c:v>Byl svědkem a neřešil to</c:v>
                </c:pt>
                <c:pt idx="1">
                  <c:v>Byl svědkem a řešil to</c:v>
                </c:pt>
                <c:pt idx="2">
                  <c:v>Nebyl svědkem</c:v>
                </c:pt>
              </c:strCache>
            </c:strRef>
          </c:cat>
          <c:val>
            <c:numRef>
              <c:f>List1!$C$2:$C$4</c:f>
              <c:numCache>
                <c:formatCode>General</c:formatCode>
                <c:ptCount val="3"/>
                <c:pt idx="0">
                  <c:v>61.9</c:v>
                </c:pt>
                <c:pt idx="1">
                  <c:v>95</c:v>
                </c:pt>
                <c:pt idx="2">
                  <c:v>79.8</c:v>
                </c:pt>
              </c:numCache>
            </c:numRef>
          </c:val>
        </c:ser>
        <c:dLbls>
          <c:showLegendKey val="0"/>
          <c:showVal val="0"/>
          <c:showCatName val="0"/>
          <c:showSerName val="0"/>
          <c:showPercent val="0"/>
          <c:showBubbleSize val="0"/>
        </c:dLbls>
        <c:gapWidth val="100"/>
        <c:overlap val="100"/>
        <c:axId val="44731392"/>
        <c:axId val="44729856"/>
      </c:barChart>
      <c:valAx>
        <c:axId val="44729856"/>
        <c:scaling>
          <c:orientation val="minMax"/>
        </c:scaling>
        <c:delete val="0"/>
        <c:axPos val="b"/>
        <c:majorGridlines/>
        <c:numFmt formatCode="0%" sourceLinked="1"/>
        <c:majorTickMark val="out"/>
        <c:minorTickMark val="none"/>
        <c:tickLblPos val="nextTo"/>
        <c:txPr>
          <a:bodyPr/>
          <a:lstStyle/>
          <a:p>
            <a:pPr>
              <a:defRPr sz="1100">
                <a:solidFill>
                  <a:schemeClr val="tx2"/>
                </a:solidFill>
              </a:defRPr>
            </a:pPr>
            <a:endParaRPr lang="cs-CZ"/>
          </a:p>
        </c:txPr>
        <c:crossAx val="44731392"/>
        <c:crosses val="max"/>
        <c:crossBetween val="between"/>
      </c:valAx>
      <c:catAx>
        <c:axId val="44731392"/>
        <c:scaling>
          <c:orientation val="maxMin"/>
        </c:scaling>
        <c:delete val="0"/>
        <c:axPos val="l"/>
        <c:numFmt formatCode="General" sourceLinked="1"/>
        <c:majorTickMark val="none"/>
        <c:minorTickMark val="none"/>
        <c:tickLblPos val="nextTo"/>
        <c:txPr>
          <a:bodyPr/>
          <a:lstStyle/>
          <a:p>
            <a:pPr>
              <a:defRPr sz="1200">
                <a:solidFill>
                  <a:schemeClr val="tx2"/>
                </a:solidFill>
              </a:defRPr>
            </a:pPr>
            <a:endParaRPr lang="cs-CZ"/>
          </a:p>
        </c:txPr>
        <c:crossAx val="44729856"/>
        <c:crosses val="autoZero"/>
        <c:auto val="1"/>
        <c:lblAlgn val="ctr"/>
        <c:lblOffset val="100"/>
        <c:noMultiLvlLbl val="0"/>
      </c:catAx>
    </c:plotArea>
    <c:legend>
      <c:legendPos val="b"/>
      <c:layout>
        <c:manualLayout>
          <c:xMode val="edge"/>
          <c:yMode val="edge"/>
          <c:x val="0.15588110982837655"/>
          <c:y val="0.8898181436619933"/>
          <c:w val="0.84233309825478331"/>
          <c:h val="9.5888044229440222E-2"/>
        </c:manualLayout>
      </c:layout>
      <c:overlay val="0"/>
      <c:txPr>
        <a:bodyPr/>
        <a:lstStyle/>
        <a:p>
          <a:pPr>
            <a:defRPr sz="1200">
              <a:solidFill>
                <a:schemeClr val="tx2"/>
              </a:solidFill>
            </a:defRPr>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92864751949499"/>
          <c:y val="3.32200541160882E-2"/>
          <c:w val="0.80030439341861104"/>
          <c:h val="0.69398214556831062"/>
        </c:manualLayout>
      </c:layout>
      <c:barChart>
        <c:barDir val="bar"/>
        <c:grouping val="percentStacked"/>
        <c:varyColors val="0"/>
        <c:ser>
          <c:idx val="0"/>
          <c:order val="0"/>
          <c:tx>
            <c:strRef>
              <c:f>List1!$B$1</c:f>
              <c:strCache>
                <c:ptCount val="1"/>
                <c:pt idx="0">
                  <c:v>Neřešil(a) bych to / nikomu bych to neřekl(a)</c:v>
                </c:pt>
              </c:strCache>
            </c:strRef>
          </c:tx>
          <c:spPr>
            <a:solidFill>
              <a:schemeClr val="tx2">
                <a:lumMod val="40000"/>
                <a:lumOff val="60000"/>
              </a:schemeClr>
            </a:solidFill>
            <a:scene3d>
              <a:camera prst="orthographicFront"/>
              <a:lightRig rig="threePt" dir="t"/>
            </a:scene3d>
            <a:sp3d>
              <a:bevelT h="25400"/>
            </a:sp3d>
          </c:spPr>
          <c:invertIfNegative val="0"/>
          <c:dPt>
            <c:idx val="0"/>
            <c:invertIfNegative val="0"/>
            <c:bubble3D val="0"/>
          </c:dPt>
          <c:dPt>
            <c:idx val="1"/>
            <c:invertIfNegative val="0"/>
            <c:bubble3D val="0"/>
          </c:dPt>
          <c:dLbls>
            <c:numFmt formatCode="#,##0" sourceLinked="0"/>
            <c:spPr>
              <a:noFill/>
              <a:ln>
                <a:noFill/>
              </a:ln>
              <a:effectLst/>
            </c:spPr>
            <c:txPr>
              <a:bodyPr/>
              <a:lstStyle/>
              <a:p>
                <a:pPr algn="ctr">
                  <a:defRPr lang="cs-CZ" sz="900" b="0" i="0" u="none" strike="noStrike" kern="1200" baseline="0">
                    <a:solidFill>
                      <a:srgbClr val="005293"/>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List1!$A$2:$A$4</c:f>
              <c:strCache>
                <c:ptCount val="3"/>
                <c:pt idx="0">
                  <c:v>Byl obětí a neřešil to</c:v>
                </c:pt>
                <c:pt idx="1">
                  <c:v>Byl obětí a řešil to</c:v>
                </c:pt>
                <c:pt idx="2">
                  <c:v>Nebyl obětí</c:v>
                </c:pt>
              </c:strCache>
            </c:strRef>
          </c:cat>
          <c:val>
            <c:numRef>
              <c:f>List1!$B$2:$B$4</c:f>
              <c:numCache>
                <c:formatCode>General</c:formatCode>
                <c:ptCount val="3"/>
                <c:pt idx="0">
                  <c:v>36.200000000000003</c:v>
                </c:pt>
                <c:pt idx="1">
                  <c:v>11.9</c:v>
                </c:pt>
                <c:pt idx="2">
                  <c:v>15.4</c:v>
                </c:pt>
              </c:numCache>
            </c:numRef>
          </c:val>
        </c:ser>
        <c:ser>
          <c:idx val="1"/>
          <c:order val="1"/>
          <c:tx>
            <c:strRef>
              <c:f>List1!$C$1</c:f>
              <c:strCache>
                <c:ptCount val="1"/>
                <c:pt idx="0">
                  <c:v>Někomu bych to řekl(a) / s někým bych to řešil</c:v>
                </c:pt>
              </c:strCache>
            </c:strRef>
          </c:tx>
          <c:spPr>
            <a:solidFill>
              <a:schemeClr val="tx2">
                <a:lumMod val="75000"/>
              </a:schemeClr>
            </a:solidFill>
            <a:scene3d>
              <a:camera prst="orthographicFront"/>
              <a:lightRig rig="threePt" dir="t"/>
            </a:scene3d>
            <a:sp3d>
              <a:bevelT h="25400"/>
            </a:sp3d>
          </c:spPr>
          <c:invertIfNegative val="0"/>
          <c:dLbls>
            <c:numFmt formatCode="#,##0" sourceLinked="0"/>
            <c:spPr>
              <a:noFill/>
              <a:ln>
                <a:noFill/>
              </a:ln>
              <a:effectLst/>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List1!$A$2:$A$4</c:f>
              <c:strCache>
                <c:ptCount val="3"/>
                <c:pt idx="0">
                  <c:v>Byl obětí a neřešil to</c:v>
                </c:pt>
                <c:pt idx="1">
                  <c:v>Byl obětí a řešil to</c:v>
                </c:pt>
                <c:pt idx="2">
                  <c:v>Nebyl obětí</c:v>
                </c:pt>
              </c:strCache>
            </c:strRef>
          </c:cat>
          <c:val>
            <c:numRef>
              <c:f>List1!$C$2:$C$4</c:f>
              <c:numCache>
                <c:formatCode>General</c:formatCode>
                <c:ptCount val="3"/>
                <c:pt idx="0">
                  <c:v>63.8</c:v>
                </c:pt>
                <c:pt idx="1">
                  <c:v>88.1</c:v>
                </c:pt>
                <c:pt idx="2">
                  <c:v>84.6</c:v>
                </c:pt>
              </c:numCache>
            </c:numRef>
          </c:val>
        </c:ser>
        <c:dLbls>
          <c:showLegendKey val="0"/>
          <c:showVal val="0"/>
          <c:showCatName val="0"/>
          <c:showSerName val="0"/>
          <c:showPercent val="0"/>
          <c:showBubbleSize val="0"/>
        </c:dLbls>
        <c:gapWidth val="100"/>
        <c:overlap val="100"/>
        <c:axId val="44640896"/>
        <c:axId val="44639360"/>
      </c:barChart>
      <c:valAx>
        <c:axId val="44639360"/>
        <c:scaling>
          <c:orientation val="minMax"/>
        </c:scaling>
        <c:delete val="0"/>
        <c:axPos val="b"/>
        <c:majorGridlines/>
        <c:numFmt formatCode="0%" sourceLinked="1"/>
        <c:majorTickMark val="out"/>
        <c:minorTickMark val="none"/>
        <c:tickLblPos val="nextTo"/>
        <c:txPr>
          <a:bodyPr/>
          <a:lstStyle/>
          <a:p>
            <a:pPr>
              <a:defRPr sz="1100">
                <a:solidFill>
                  <a:schemeClr val="tx2"/>
                </a:solidFill>
              </a:defRPr>
            </a:pPr>
            <a:endParaRPr lang="cs-CZ"/>
          </a:p>
        </c:txPr>
        <c:crossAx val="44640896"/>
        <c:crosses val="max"/>
        <c:crossBetween val="between"/>
      </c:valAx>
      <c:catAx>
        <c:axId val="44640896"/>
        <c:scaling>
          <c:orientation val="maxMin"/>
        </c:scaling>
        <c:delete val="0"/>
        <c:axPos val="l"/>
        <c:numFmt formatCode="General" sourceLinked="1"/>
        <c:majorTickMark val="none"/>
        <c:minorTickMark val="none"/>
        <c:tickLblPos val="nextTo"/>
        <c:txPr>
          <a:bodyPr/>
          <a:lstStyle/>
          <a:p>
            <a:pPr>
              <a:defRPr sz="1200">
                <a:solidFill>
                  <a:schemeClr val="tx2"/>
                </a:solidFill>
              </a:defRPr>
            </a:pPr>
            <a:endParaRPr lang="cs-CZ"/>
          </a:p>
        </c:txPr>
        <c:crossAx val="44639360"/>
        <c:crosses val="autoZero"/>
        <c:auto val="1"/>
        <c:lblAlgn val="ctr"/>
        <c:lblOffset val="100"/>
        <c:noMultiLvlLbl val="0"/>
      </c:catAx>
    </c:plotArea>
    <c:legend>
      <c:legendPos val="b"/>
      <c:layout>
        <c:manualLayout>
          <c:xMode val="edge"/>
          <c:yMode val="edge"/>
          <c:x val="0.15588110982837655"/>
          <c:y val="0.8898181436619933"/>
          <c:w val="0.84233309825478331"/>
          <c:h val="9.5888044229440222E-2"/>
        </c:manualLayout>
      </c:layout>
      <c:overlay val="0"/>
      <c:txPr>
        <a:bodyPr/>
        <a:lstStyle/>
        <a:p>
          <a:pPr>
            <a:defRPr sz="1200">
              <a:solidFill>
                <a:schemeClr val="tx2"/>
              </a:solidFill>
            </a:defRPr>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8916691605036695"/>
          <c:y val="2.1703767741988799E-2"/>
          <c:w val="0.27932194351777168"/>
          <c:h val="0.84644340246223604"/>
        </c:manualLayout>
      </c:layout>
      <c:barChart>
        <c:barDir val="bar"/>
        <c:grouping val="stacked"/>
        <c:varyColors val="0"/>
        <c:ser>
          <c:idx val="0"/>
          <c:order val="0"/>
          <c:tx>
            <c:strRef>
              <c:f>List1!$B$1</c:f>
              <c:strCache>
                <c:ptCount val="1"/>
                <c:pt idx="0">
                  <c:v>Sloupec1</c:v>
                </c:pt>
              </c:strCache>
            </c:strRef>
          </c:tx>
          <c:spPr>
            <a:solidFill>
              <a:schemeClr val="accent2">
                <a:lumMod val="75000"/>
              </a:schemeClr>
            </a:solidFill>
            <a:ln>
              <a:noFill/>
            </a:ln>
            <a:scene3d>
              <a:camera prst="orthographicFront"/>
              <a:lightRig rig="threePt" dir="t"/>
            </a:scene3d>
            <a:sp3d>
              <a:bevelT h="25400"/>
            </a:sp3d>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spPr>
              <a:solidFill>
                <a:schemeClr val="bg1">
                  <a:lumMod val="50000"/>
                </a:schemeClr>
              </a:solidFill>
              <a:ln>
                <a:noFill/>
              </a:ln>
              <a:scene3d>
                <a:camera prst="orthographicFront"/>
                <a:lightRig rig="threePt" dir="t"/>
              </a:scene3d>
              <a:sp3d>
                <a:bevelT h="25400"/>
              </a:sp3d>
            </c:spPr>
          </c:dPt>
          <c:dLbls>
            <c:dLbl>
              <c:idx val="4"/>
              <c:layout>
                <c:manualLayout>
                  <c:x val="2.4678617869376841E-2"/>
                  <c:y val="2.87940974403775E-7"/>
                </c:manualLayout>
              </c:layout>
              <c:numFmt formatCode="##0&quot; %&quot;" sourceLinked="0"/>
              <c:spPr>
                <a:noFill/>
                <a:ln>
                  <a:noFill/>
                </a:ln>
                <a:effectLst/>
              </c:spPr>
              <c:txPr>
                <a:bodyPr/>
                <a:lstStyle/>
                <a:p>
                  <a:pPr algn="ctr" rtl="0">
                    <a:defRPr lang="en-US" sz="900" b="0" i="0" u="none" strike="noStrike" kern="1200" baseline="0">
                      <a:solidFill>
                        <a:srgbClr val="043B5D"/>
                      </a:solidFill>
                      <a:latin typeface="+mn-lt"/>
                      <a:ea typeface="+mn-ea"/>
                      <a:cs typeface="+mn-cs"/>
                    </a:defRPr>
                  </a:pPr>
                  <a:endParaRPr lang="cs-CZ"/>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2419825292481627E-2"/>
                  <c:y val="0"/>
                </c:manualLayout>
              </c:layout>
              <c:numFmt formatCode="##0&quot; %&quot;" sourceLinked="0"/>
              <c:spPr>
                <a:noFill/>
                <a:ln>
                  <a:noFill/>
                </a:ln>
                <a:effectLst/>
              </c:spPr>
              <c:txPr>
                <a:bodyPr/>
                <a:lstStyle/>
                <a:p>
                  <a:pPr>
                    <a:defRPr sz="900">
                      <a:solidFill>
                        <a:schemeClr val="accent1"/>
                      </a:solidFill>
                    </a:defRPr>
                  </a:pPr>
                  <a:endParaRPr lang="cs-CZ"/>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3914480311980402E-2"/>
                  <c:y val="0"/>
                </c:manualLayout>
              </c:layout>
              <c:numFmt formatCode="##0&quot; %&quot;" sourceLinked="0"/>
              <c:spPr>
                <a:noFill/>
                <a:ln>
                  <a:noFill/>
                </a:ln>
                <a:effectLst/>
              </c:spPr>
              <c:txPr>
                <a:bodyPr/>
                <a:lstStyle/>
                <a:p>
                  <a:pPr>
                    <a:defRPr sz="900">
                      <a:solidFill>
                        <a:schemeClr val="accent1"/>
                      </a:solidFill>
                    </a:defRPr>
                  </a:pPr>
                  <a:endParaRPr lang="cs-CZ"/>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3914480311980402E-2"/>
                  <c:y val="4.2930278860893283E-3"/>
                </c:manualLayout>
              </c:layout>
              <c:numFmt formatCode="##0&quot; %&quot;" sourceLinked="0"/>
              <c:spPr>
                <a:noFill/>
                <a:ln>
                  <a:noFill/>
                </a:ln>
                <a:effectLst/>
              </c:spPr>
              <c:txPr>
                <a:bodyPr/>
                <a:lstStyle/>
                <a:p>
                  <a:pPr>
                    <a:defRPr sz="900">
                      <a:solidFill>
                        <a:schemeClr val="accent1"/>
                      </a:solidFill>
                    </a:defRPr>
                  </a:pPr>
                  <a:endParaRPr lang="cs-CZ"/>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2.5409179256043826E-2"/>
                  <c:y val="4.9312771276390508E-3"/>
                </c:manualLayout>
              </c:layout>
              <c:numFmt formatCode="##0&quot; %&quot;" sourceLinked="0"/>
              <c:spPr>
                <a:noFill/>
                <a:ln>
                  <a:noFill/>
                </a:ln>
                <a:effectLst/>
              </c:spPr>
              <c:txPr>
                <a:bodyPr/>
                <a:lstStyle/>
                <a:p>
                  <a:pPr>
                    <a:defRPr sz="900">
                      <a:solidFill>
                        <a:schemeClr val="accent1"/>
                      </a:solidFill>
                    </a:defRPr>
                  </a:pPr>
                  <a:endParaRPr lang="cs-CZ"/>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7935860233985301E-2"/>
                  <c:y val="-8.5857177384869952E-3"/>
                </c:manualLayout>
              </c:layout>
              <c:numFmt formatCode="##0&quot; %&quot;" sourceLinked="0"/>
              <c:spPr>
                <a:noFill/>
                <a:ln>
                  <a:noFill/>
                </a:ln>
                <a:effectLst/>
              </c:spPr>
              <c:txPr>
                <a:bodyPr/>
                <a:lstStyle/>
                <a:p>
                  <a:pPr>
                    <a:defRPr sz="900">
                      <a:solidFill>
                        <a:schemeClr val="accent1"/>
                      </a:solidFill>
                    </a:defRPr>
                  </a:pPr>
                  <a:endParaRPr lang="cs-CZ"/>
                </a:p>
              </c:txPr>
              <c:dLblPos val="ctr"/>
              <c:showLegendKey val="0"/>
              <c:showVal val="1"/>
              <c:showCatName val="0"/>
              <c:showSerName val="0"/>
              <c:showPercent val="0"/>
              <c:showBubbleSize val="0"/>
              <c:extLst>
                <c:ext xmlns:c15="http://schemas.microsoft.com/office/drawing/2012/chart" uri="{CE6537A1-D6FC-4f65-9D91-7224C49458BB}">
                  <c15:layout/>
                </c:ext>
              </c:extLst>
            </c:dLbl>
            <c:numFmt formatCode="##0&quot; %&quot;" sourceLinked="0"/>
            <c:spPr>
              <a:noFill/>
              <a:ln>
                <a:noFill/>
              </a:ln>
              <a:effectLst/>
            </c:spPr>
            <c:txPr>
              <a:bodyPr/>
              <a:lstStyle/>
              <a:p>
                <a:pPr>
                  <a:defRPr sz="900">
                    <a:solidFill>
                      <a:schemeClr val="bg1"/>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List1!$A$2:$A$12</c:f>
              <c:strCache>
                <c:ptCount val="11"/>
                <c:pt idx="0">
                  <c:v>Nositel/ka nějakého specifického znaku (vysocí lidé, malí lidé, specifická barva vlasů, atd.)</c:v>
                </c:pt>
                <c:pt idx="1">
                  <c:v>Příslušník nějaké zájmové organizace (např. Skaut)</c:v>
                </c:pt>
                <c:pt idx="2">
                  <c:v>Věřící – křesťan</c:v>
                </c:pt>
                <c:pt idx="3">
                  <c:v>Příslušník nějaké subkultury (punk, skejťáci, hard-core, apod.)</c:v>
                </c:pt>
                <c:pt idx="4">
                  <c:v>Věřící – jiné vyznání</c:v>
                </c:pt>
                <c:pt idx="5">
                  <c:v>Jiné než heterosexuální orientace (LGBT)</c:v>
                </c:pt>
                <c:pt idx="6">
                  <c:v>příslušník jiné národnosti než České</c:v>
                </c:pt>
                <c:pt idx="7">
                  <c:v>zdravotně postižení / omezení</c:v>
                </c:pt>
                <c:pt idx="8">
                  <c:v>Příslušník politicky zaměřených skupin - levicových (anarchisté, antifašisté, atd.)</c:v>
                </c:pt>
                <c:pt idx="9">
                  <c:v>Příslušník politicky zaměřených skupin - pravicových (národovci, nacionalisté, atd.)</c:v>
                </c:pt>
                <c:pt idx="10">
                  <c:v>Nic z výše uvedeného.</c:v>
                </c:pt>
              </c:strCache>
            </c:strRef>
          </c:cat>
          <c:val>
            <c:numRef>
              <c:f>List1!$B$2:$B$12</c:f>
              <c:numCache>
                <c:formatCode>General</c:formatCode>
                <c:ptCount val="11"/>
                <c:pt idx="0">
                  <c:v>16.100000000000001</c:v>
                </c:pt>
                <c:pt idx="1">
                  <c:v>10.9</c:v>
                </c:pt>
                <c:pt idx="2">
                  <c:v>9.5</c:v>
                </c:pt>
                <c:pt idx="3">
                  <c:v>7.7</c:v>
                </c:pt>
                <c:pt idx="4">
                  <c:v>3.5</c:v>
                </c:pt>
                <c:pt idx="5">
                  <c:v>2.4</c:v>
                </c:pt>
                <c:pt idx="6">
                  <c:v>1.8</c:v>
                </c:pt>
                <c:pt idx="7">
                  <c:v>1.7</c:v>
                </c:pt>
                <c:pt idx="8">
                  <c:v>1.6</c:v>
                </c:pt>
                <c:pt idx="9">
                  <c:v>0.9</c:v>
                </c:pt>
                <c:pt idx="10">
                  <c:v>60.2</c:v>
                </c:pt>
              </c:numCache>
            </c:numRef>
          </c:val>
        </c:ser>
        <c:dLbls>
          <c:showLegendKey val="0"/>
          <c:showVal val="0"/>
          <c:showCatName val="0"/>
          <c:showSerName val="0"/>
          <c:showPercent val="0"/>
          <c:showBubbleSize val="0"/>
        </c:dLbls>
        <c:gapWidth val="27"/>
        <c:overlap val="100"/>
        <c:axId val="32804864"/>
        <c:axId val="32778496"/>
      </c:barChart>
      <c:valAx>
        <c:axId val="32778496"/>
        <c:scaling>
          <c:orientation val="minMax"/>
        </c:scaling>
        <c:delete val="0"/>
        <c:axPos val="b"/>
        <c:majorGridlines>
          <c:spPr>
            <a:ln>
              <a:prstDash val="dash"/>
            </a:ln>
          </c:spPr>
        </c:majorGridlines>
        <c:numFmt formatCode="##0&quot; %&quot;" sourceLinked="0"/>
        <c:majorTickMark val="out"/>
        <c:minorTickMark val="none"/>
        <c:tickLblPos val="nextTo"/>
        <c:txPr>
          <a:bodyPr/>
          <a:lstStyle/>
          <a:p>
            <a:pPr>
              <a:defRPr sz="1100">
                <a:solidFill>
                  <a:schemeClr val="tx2"/>
                </a:solidFill>
              </a:defRPr>
            </a:pPr>
            <a:endParaRPr lang="cs-CZ"/>
          </a:p>
        </c:txPr>
        <c:crossAx val="32804864"/>
        <c:crosses val="max"/>
        <c:crossBetween val="between"/>
      </c:valAx>
      <c:catAx>
        <c:axId val="32804864"/>
        <c:scaling>
          <c:orientation val="maxMin"/>
        </c:scaling>
        <c:delete val="0"/>
        <c:axPos val="l"/>
        <c:numFmt formatCode="General" sourceLinked="1"/>
        <c:majorTickMark val="none"/>
        <c:minorTickMark val="none"/>
        <c:tickLblPos val="nextTo"/>
        <c:txPr>
          <a:bodyPr/>
          <a:lstStyle/>
          <a:p>
            <a:pPr>
              <a:defRPr sz="1000">
                <a:solidFill>
                  <a:schemeClr val="tx2"/>
                </a:solidFill>
              </a:defRPr>
            </a:pPr>
            <a:endParaRPr lang="cs-CZ"/>
          </a:p>
        </c:txPr>
        <c:crossAx val="32778496"/>
        <c:crosses val="autoZero"/>
        <c:auto val="1"/>
        <c:lblAlgn val="ctr"/>
        <c:lblOffset val="100"/>
        <c:noMultiLvlLbl val="0"/>
      </c:catAx>
    </c:plotArea>
    <c:plotVisOnly val="1"/>
    <c:dispBlanksAs val="gap"/>
    <c:showDLblsOverMax val="0"/>
  </c:chart>
  <c:txPr>
    <a:bodyPr/>
    <a:lstStyle/>
    <a:p>
      <a:pPr>
        <a:defRPr sz="1800"/>
      </a:pPr>
      <a:endParaRPr lang="cs-CZ"/>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92864751949499"/>
          <c:y val="3.32200541160882E-2"/>
          <c:w val="0.80030439341861104"/>
          <c:h val="0.52136155266232898"/>
        </c:manualLayout>
      </c:layout>
      <c:barChart>
        <c:barDir val="bar"/>
        <c:grouping val="percentStacked"/>
        <c:varyColors val="0"/>
        <c:ser>
          <c:idx val="0"/>
          <c:order val="0"/>
          <c:tx>
            <c:strRef>
              <c:f>List1!$B$1</c:f>
              <c:strCache>
                <c:ptCount val="1"/>
                <c:pt idx="0">
                  <c:v>Velmi nepříjemně</c:v>
                </c:pt>
              </c:strCache>
            </c:strRef>
          </c:tx>
          <c:spPr>
            <a:solidFill>
              <a:srgbClr val="C00000"/>
            </a:solidFill>
            <a:scene3d>
              <a:camera prst="orthographicFront"/>
              <a:lightRig rig="threePt" dir="t"/>
            </a:scene3d>
            <a:sp3d>
              <a:bevelT h="25400"/>
            </a:sp3d>
          </c:spPr>
          <c:invertIfNegative val="0"/>
          <c:dPt>
            <c:idx val="0"/>
            <c:invertIfNegative val="0"/>
            <c:bubble3D val="0"/>
          </c:dPt>
          <c:dPt>
            <c:idx val="1"/>
            <c:invertIfNegative val="0"/>
            <c:bubble3D val="0"/>
          </c:dPt>
          <c:dLbls>
            <c:numFmt formatCode="#,##0" sourceLinked="0"/>
            <c:spPr>
              <a:noFill/>
              <a:ln>
                <a:noFill/>
              </a:ln>
              <a:effectLst/>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List1!$A$2:$A$3</c:f>
              <c:strCache>
                <c:ptCount val="2"/>
                <c:pt idx="0">
                  <c:v>nerom</c:v>
                </c:pt>
                <c:pt idx="1">
                  <c:v>Rom</c:v>
                </c:pt>
              </c:strCache>
            </c:strRef>
          </c:cat>
          <c:val>
            <c:numRef>
              <c:f>List1!$B$2:$B$3</c:f>
              <c:numCache>
                <c:formatCode>General</c:formatCode>
                <c:ptCount val="2"/>
                <c:pt idx="0">
                  <c:v>21.5</c:v>
                </c:pt>
                <c:pt idx="1">
                  <c:v>32.6</c:v>
                </c:pt>
              </c:numCache>
            </c:numRef>
          </c:val>
        </c:ser>
        <c:ser>
          <c:idx val="1"/>
          <c:order val="1"/>
          <c:tx>
            <c:strRef>
              <c:f>List1!$C$1</c:f>
              <c:strCache>
                <c:ptCount val="1"/>
                <c:pt idx="0">
                  <c:v>Trochu nepříjemně</c:v>
                </c:pt>
              </c:strCache>
            </c:strRef>
          </c:tx>
          <c:spPr>
            <a:solidFill>
              <a:srgbClr val="FF8776"/>
            </a:solidFill>
            <a:scene3d>
              <a:camera prst="orthographicFront"/>
              <a:lightRig rig="threePt" dir="t"/>
            </a:scene3d>
            <a:sp3d>
              <a:bevelT h="25400"/>
            </a:sp3d>
          </c:spPr>
          <c:invertIfNegative val="0"/>
          <c:dLbls>
            <c:numFmt formatCode="#,##0" sourceLinked="0"/>
            <c:spPr>
              <a:noFill/>
              <a:ln>
                <a:noFill/>
              </a:ln>
              <a:effectLst/>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List1!$A$2:$A$3</c:f>
              <c:strCache>
                <c:ptCount val="2"/>
                <c:pt idx="0">
                  <c:v>nerom</c:v>
                </c:pt>
                <c:pt idx="1">
                  <c:v>Rom</c:v>
                </c:pt>
              </c:strCache>
            </c:strRef>
          </c:cat>
          <c:val>
            <c:numRef>
              <c:f>List1!$C$2:$C$3</c:f>
              <c:numCache>
                <c:formatCode>General</c:formatCode>
                <c:ptCount val="2"/>
                <c:pt idx="0">
                  <c:v>42.3</c:v>
                </c:pt>
                <c:pt idx="1">
                  <c:v>43.6</c:v>
                </c:pt>
              </c:numCache>
            </c:numRef>
          </c:val>
        </c:ser>
        <c:ser>
          <c:idx val="2"/>
          <c:order val="2"/>
          <c:tx>
            <c:strRef>
              <c:f>List1!$D$1</c:f>
              <c:strCache>
                <c:ptCount val="1"/>
                <c:pt idx="0">
                  <c:v>Spíše bez problémů</c:v>
                </c:pt>
              </c:strCache>
            </c:strRef>
          </c:tx>
          <c:spPr>
            <a:solidFill>
              <a:schemeClr val="accent4">
                <a:lumMod val="75000"/>
              </a:schemeClr>
            </a:solidFill>
            <a:scene3d>
              <a:camera prst="orthographicFront"/>
              <a:lightRig rig="threePt" dir="t"/>
            </a:scene3d>
            <a:sp3d>
              <a:bevelT h="25400"/>
            </a:sp3d>
          </c:spPr>
          <c:invertIfNegative val="0"/>
          <c:dPt>
            <c:idx val="0"/>
            <c:invertIfNegative val="0"/>
            <c:bubble3D val="0"/>
            <c:spPr>
              <a:solidFill>
                <a:srgbClr val="789D1D"/>
              </a:solidFill>
              <a:scene3d>
                <a:camera prst="orthographicFront"/>
                <a:lightRig rig="threePt" dir="t"/>
              </a:scene3d>
              <a:sp3d>
                <a:bevelT h="25400"/>
              </a:sp3d>
            </c:spPr>
          </c:dPt>
          <c:dLbls>
            <c:numFmt formatCode="#,##0" sourceLinked="0"/>
            <c:spPr>
              <a:scene3d>
                <a:camera prst="orthographicFront"/>
                <a:lightRig rig="threePt" dir="t"/>
              </a:scene3d>
              <a:sp3d>
                <a:bevelT/>
              </a:sp3d>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List1!$A$2:$A$3</c:f>
              <c:strCache>
                <c:ptCount val="2"/>
                <c:pt idx="0">
                  <c:v>nerom</c:v>
                </c:pt>
                <c:pt idx="1">
                  <c:v>Rom</c:v>
                </c:pt>
              </c:strCache>
            </c:strRef>
          </c:cat>
          <c:val>
            <c:numRef>
              <c:f>List1!$D$2:$D$3</c:f>
              <c:numCache>
                <c:formatCode>General</c:formatCode>
                <c:ptCount val="2"/>
                <c:pt idx="0">
                  <c:v>25.2</c:v>
                </c:pt>
                <c:pt idx="1">
                  <c:v>17</c:v>
                </c:pt>
              </c:numCache>
            </c:numRef>
          </c:val>
        </c:ser>
        <c:ser>
          <c:idx val="3"/>
          <c:order val="3"/>
          <c:tx>
            <c:strRef>
              <c:f>List1!$E$1</c:f>
              <c:strCache>
                <c:ptCount val="1"/>
                <c:pt idx="0">
                  <c:v>Zcela bez problému</c:v>
                </c:pt>
              </c:strCache>
            </c:strRef>
          </c:tx>
          <c:spPr>
            <a:solidFill>
              <a:schemeClr val="accent4">
                <a:lumMod val="50000"/>
              </a:schemeClr>
            </a:solidFill>
            <a:scene3d>
              <a:camera prst="orthographicFront"/>
              <a:lightRig rig="threePt" dir="t"/>
            </a:scene3d>
            <a:sp3d>
              <a:bevelT h="25400"/>
            </a:sp3d>
          </c:spPr>
          <c:invertIfNegative val="0"/>
          <c:dLbls>
            <c:numFmt formatCode="#,##0" sourceLinked="0"/>
            <c:spPr>
              <a:noFill/>
              <a:ln>
                <a:noFill/>
              </a:ln>
              <a:effectLst/>
            </c:spPr>
            <c:txPr>
              <a:bodyPr/>
              <a:lstStyle/>
              <a:p>
                <a:pPr algn="ctr">
                  <a:defRPr lang="cs-CZ" sz="900" b="0"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List1!$A$2:$A$3</c:f>
              <c:strCache>
                <c:ptCount val="2"/>
                <c:pt idx="0">
                  <c:v>nerom</c:v>
                </c:pt>
                <c:pt idx="1">
                  <c:v>Rom</c:v>
                </c:pt>
              </c:strCache>
            </c:strRef>
          </c:cat>
          <c:val>
            <c:numRef>
              <c:f>List1!$E$2:$E$3</c:f>
              <c:numCache>
                <c:formatCode>General</c:formatCode>
                <c:ptCount val="2"/>
                <c:pt idx="0">
                  <c:v>11</c:v>
                </c:pt>
                <c:pt idx="1">
                  <c:v>6.9</c:v>
                </c:pt>
              </c:numCache>
            </c:numRef>
          </c:val>
        </c:ser>
        <c:dLbls>
          <c:showLegendKey val="0"/>
          <c:showVal val="0"/>
          <c:showCatName val="0"/>
          <c:showSerName val="0"/>
          <c:showPercent val="0"/>
          <c:showBubbleSize val="0"/>
        </c:dLbls>
        <c:gapWidth val="100"/>
        <c:overlap val="100"/>
        <c:axId val="44042496"/>
        <c:axId val="44040960"/>
      </c:barChart>
      <c:valAx>
        <c:axId val="44040960"/>
        <c:scaling>
          <c:orientation val="minMax"/>
        </c:scaling>
        <c:delete val="0"/>
        <c:axPos val="b"/>
        <c:majorGridlines/>
        <c:numFmt formatCode="0%" sourceLinked="1"/>
        <c:majorTickMark val="out"/>
        <c:minorTickMark val="none"/>
        <c:tickLblPos val="nextTo"/>
        <c:txPr>
          <a:bodyPr/>
          <a:lstStyle/>
          <a:p>
            <a:pPr>
              <a:defRPr sz="1100">
                <a:solidFill>
                  <a:schemeClr val="tx2"/>
                </a:solidFill>
              </a:defRPr>
            </a:pPr>
            <a:endParaRPr lang="cs-CZ"/>
          </a:p>
        </c:txPr>
        <c:crossAx val="44042496"/>
        <c:crosses val="max"/>
        <c:crossBetween val="between"/>
      </c:valAx>
      <c:catAx>
        <c:axId val="44042496"/>
        <c:scaling>
          <c:orientation val="maxMin"/>
        </c:scaling>
        <c:delete val="0"/>
        <c:axPos val="l"/>
        <c:numFmt formatCode="General" sourceLinked="1"/>
        <c:majorTickMark val="none"/>
        <c:minorTickMark val="none"/>
        <c:tickLblPos val="nextTo"/>
        <c:txPr>
          <a:bodyPr/>
          <a:lstStyle/>
          <a:p>
            <a:pPr>
              <a:defRPr sz="1400">
                <a:solidFill>
                  <a:schemeClr val="tx2"/>
                </a:solidFill>
              </a:defRPr>
            </a:pPr>
            <a:endParaRPr lang="cs-CZ"/>
          </a:p>
        </c:txPr>
        <c:crossAx val="44040960"/>
        <c:crosses val="autoZero"/>
        <c:auto val="1"/>
        <c:lblAlgn val="ctr"/>
        <c:lblOffset val="100"/>
        <c:noMultiLvlLbl val="0"/>
      </c:catAx>
    </c:plotArea>
    <c:legend>
      <c:legendPos val="b"/>
      <c:layout>
        <c:manualLayout>
          <c:xMode val="edge"/>
          <c:yMode val="edge"/>
          <c:x val="0.144698226676787"/>
          <c:y val="0.76621639582041701"/>
          <c:w val="0.82559082240020498"/>
          <c:h val="0.140289983336675"/>
        </c:manualLayout>
      </c:layout>
      <c:overlay val="0"/>
      <c:txPr>
        <a:bodyPr/>
        <a:lstStyle/>
        <a:p>
          <a:pPr>
            <a:defRPr sz="1200">
              <a:solidFill>
                <a:schemeClr val="tx2"/>
              </a:solidFill>
            </a:defRPr>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92864751949499"/>
          <c:y val="3.32200541160882E-2"/>
          <c:w val="0.80030439341861104"/>
          <c:h val="0.52136155266232898"/>
        </c:manualLayout>
      </c:layout>
      <c:barChart>
        <c:barDir val="bar"/>
        <c:grouping val="percentStacked"/>
        <c:varyColors val="0"/>
        <c:ser>
          <c:idx val="0"/>
          <c:order val="0"/>
          <c:tx>
            <c:strRef>
              <c:f>List1!$B$1</c:f>
              <c:strCache>
                <c:ptCount val="1"/>
                <c:pt idx="0">
                  <c:v>Určitě se fláká</c:v>
                </c:pt>
              </c:strCache>
            </c:strRef>
          </c:tx>
          <c:spPr>
            <a:solidFill>
              <a:srgbClr val="C00000"/>
            </a:solidFill>
            <a:scene3d>
              <a:camera prst="orthographicFront"/>
              <a:lightRig rig="threePt" dir="t"/>
            </a:scene3d>
            <a:sp3d>
              <a:bevelT h="25400"/>
            </a:sp3d>
          </c:spPr>
          <c:invertIfNegative val="0"/>
          <c:dPt>
            <c:idx val="0"/>
            <c:invertIfNegative val="0"/>
            <c:bubble3D val="0"/>
          </c:dPt>
          <c:dPt>
            <c:idx val="1"/>
            <c:invertIfNegative val="0"/>
            <c:bubble3D val="0"/>
          </c:dPt>
          <c:dLbls>
            <c:numFmt formatCode="#,##0" sourceLinked="0"/>
            <c:spPr>
              <a:noFill/>
              <a:ln>
                <a:noFill/>
              </a:ln>
              <a:effectLst/>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List1!$A$2:$A$3</c:f>
              <c:strCache>
                <c:ptCount val="2"/>
                <c:pt idx="0">
                  <c:v>nerom</c:v>
                </c:pt>
                <c:pt idx="1">
                  <c:v>Rom</c:v>
                </c:pt>
              </c:strCache>
            </c:strRef>
          </c:cat>
          <c:val>
            <c:numRef>
              <c:f>List1!$B$2:$B$3</c:f>
              <c:numCache>
                <c:formatCode>General</c:formatCode>
                <c:ptCount val="2"/>
                <c:pt idx="0">
                  <c:v>20.5</c:v>
                </c:pt>
                <c:pt idx="1">
                  <c:v>25.7</c:v>
                </c:pt>
              </c:numCache>
            </c:numRef>
          </c:val>
        </c:ser>
        <c:ser>
          <c:idx val="1"/>
          <c:order val="1"/>
          <c:tx>
            <c:strRef>
              <c:f>List1!$C$1</c:f>
              <c:strCache>
                <c:ptCount val="1"/>
                <c:pt idx="0">
                  <c:v>Asi se fláká</c:v>
                </c:pt>
              </c:strCache>
            </c:strRef>
          </c:tx>
          <c:spPr>
            <a:solidFill>
              <a:schemeClr val="accent5">
                <a:lumMod val="60000"/>
                <a:lumOff val="40000"/>
              </a:schemeClr>
            </a:solidFill>
            <a:scene3d>
              <a:camera prst="orthographicFront"/>
              <a:lightRig rig="threePt" dir="t"/>
            </a:scene3d>
            <a:sp3d>
              <a:bevelT h="25400"/>
            </a:sp3d>
          </c:spPr>
          <c:invertIfNegative val="0"/>
          <c:dLbls>
            <c:numFmt formatCode="#,##0" sourceLinked="0"/>
            <c:spPr>
              <a:noFill/>
              <a:ln>
                <a:noFill/>
              </a:ln>
              <a:effectLst/>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List1!$A$2:$A$3</c:f>
              <c:strCache>
                <c:ptCount val="2"/>
                <c:pt idx="0">
                  <c:v>nerom</c:v>
                </c:pt>
                <c:pt idx="1">
                  <c:v>Rom</c:v>
                </c:pt>
              </c:strCache>
            </c:strRef>
          </c:cat>
          <c:val>
            <c:numRef>
              <c:f>List1!$C$2:$C$3</c:f>
              <c:numCache>
                <c:formatCode>General</c:formatCode>
                <c:ptCount val="2"/>
                <c:pt idx="0">
                  <c:v>38.200000000000003</c:v>
                </c:pt>
                <c:pt idx="1">
                  <c:v>40.5</c:v>
                </c:pt>
              </c:numCache>
            </c:numRef>
          </c:val>
        </c:ser>
        <c:ser>
          <c:idx val="2"/>
          <c:order val="2"/>
          <c:tx>
            <c:strRef>
              <c:f>List1!$D$1</c:f>
              <c:strCache>
                <c:ptCount val="1"/>
                <c:pt idx="0">
                  <c:v>Asi má pracovní přestávku</c:v>
                </c:pt>
              </c:strCache>
            </c:strRef>
          </c:tx>
          <c:spPr>
            <a:solidFill>
              <a:schemeClr val="accent4">
                <a:lumMod val="75000"/>
              </a:schemeClr>
            </a:solidFill>
            <a:scene3d>
              <a:camera prst="orthographicFront"/>
              <a:lightRig rig="threePt" dir="t"/>
            </a:scene3d>
            <a:sp3d>
              <a:bevelT h="25400"/>
            </a:sp3d>
          </c:spPr>
          <c:invertIfNegative val="0"/>
          <c:dPt>
            <c:idx val="0"/>
            <c:invertIfNegative val="0"/>
            <c:bubble3D val="0"/>
            <c:spPr>
              <a:solidFill>
                <a:srgbClr val="789D1D"/>
              </a:solidFill>
              <a:scene3d>
                <a:camera prst="orthographicFront"/>
                <a:lightRig rig="threePt" dir="t"/>
              </a:scene3d>
              <a:sp3d>
                <a:bevelT h="25400"/>
              </a:sp3d>
            </c:spPr>
          </c:dPt>
          <c:dLbls>
            <c:numFmt formatCode="#,##0" sourceLinked="0"/>
            <c:spPr>
              <a:scene3d>
                <a:camera prst="orthographicFront"/>
                <a:lightRig rig="threePt" dir="t"/>
              </a:scene3d>
              <a:sp3d>
                <a:bevelT/>
              </a:sp3d>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List1!$A$2:$A$3</c:f>
              <c:strCache>
                <c:ptCount val="2"/>
                <c:pt idx="0">
                  <c:v>nerom</c:v>
                </c:pt>
                <c:pt idx="1">
                  <c:v>Rom</c:v>
                </c:pt>
              </c:strCache>
            </c:strRef>
          </c:cat>
          <c:val>
            <c:numRef>
              <c:f>List1!$D$2:$D$3</c:f>
              <c:numCache>
                <c:formatCode>General</c:formatCode>
                <c:ptCount val="2"/>
                <c:pt idx="0">
                  <c:v>37.700000000000003</c:v>
                </c:pt>
                <c:pt idx="1">
                  <c:v>31.8</c:v>
                </c:pt>
              </c:numCache>
            </c:numRef>
          </c:val>
        </c:ser>
        <c:ser>
          <c:idx val="3"/>
          <c:order val="3"/>
          <c:tx>
            <c:strRef>
              <c:f>List1!$E$1</c:f>
              <c:strCache>
                <c:ptCount val="1"/>
                <c:pt idx="0">
                  <c:v>Určitě má pracovní přestávku</c:v>
                </c:pt>
              </c:strCache>
            </c:strRef>
          </c:tx>
          <c:spPr>
            <a:solidFill>
              <a:schemeClr val="accent4">
                <a:lumMod val="50000"/>
              </a:schemeClr>
            </a:solidFill>
            <a:scene3d>
              <a:camera prst="orthographicFront"/>
              <a:lightRig rig="threePt" dir="t"/>
            </a:scene3d>
            <a:sp3d>
              <a:bevelT h="25400"/>
            </a:sp3d>
          </c:spPr>
          <c:invertIfNegative val="0"/>
          <c:dLbls>
            <c:numFmt formatCode="#,##0" sourceLinked="0"/>
            <c:spPr>
              <a:noFill/>
              <a:ln>
                <a:noFill/>
              </a:ln>
              <a:effectLst/>
            </c:spPr>
            <c:txPr>
              <a:bodyPr/>
              <a:lstStyle/>
              <a:p>
                <a:pPr algn="ctr">
                  <a:defRPr lang="cs-CZ" sz="900" b="0"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List1!$A$2:$A$3</c:f>
              <c:strCache>
                <c:ptCount val="2"/>
                <c:pt idx="0">
                  <c:v>nerom</c:v>
                </c:pt>
                <c:pt idx="1">
                  <c:v>Rom</c:v>
                </c:pt>
              </c:strCache>
            </c:strRef>
          </c:cat>
          <c:val>
            <c:numRef>
              <c:f>List1!$E$2:$E$3</c:f>
              <c:numCache>
                <c:formatCode>General</c:formatCode>
                <c:ptCount val="2"/>
                <c:pt idx="0">
                  <c:v>3.6</c:v>
                </c:pt>
                <c:pt idx="1">
                  <c:v>2</c:v>
                </c:pt>
              </c:numCache>
            </c:numRef>
          </c:val>
        </c:ser>
        <c:dLbls>
          <c:showLegendKey val="0"/>
          <c:showVal val="0"/>
          <c:showCatName val="0"/>
          <c:showSerName val="0"/>
          <c:showPercent val="0"/>
          <c:showBubbleSize val="0"/>
        </c:dLbls>
        <c:gapWidth val="100"/>
        <c:overlap val="100"/>
        <c:axId val="44078592"/>
        <c:axId val="44077056"/>
      </c:barChart>
      <c:valAx>
        <c:axId val="44077056"/>
        <c:scaling>
          <c:orientation val="minMax"/>
        </c:scaling>
        <c:delete val="0"/>
        <c:axPos val="b"/>
        <c:majorGridlines/>
        <c:numFmt formatCode="0%" sourceLinked="1"/>
        <c:majorTickMark val="out"/>
        <c:minorTickMark val="none"/>
        <c:tickLblPos val="nextTo"/>
        <c:txPr>
          <a:bodyPr/>
          <a:lstStyle/>
          <a:p>
            <a:pPr>
              <a:defRPr sz="1100">
                <a:solidFill>
                  <a:schemeClr val="tx2"/>
                </a:solidFill>
              </a:defRPr>
            </a:pPr>
            <a:endParaRPr lang="cs-CZ"/>
          </a:p>
        </c:txPr>
        <c:crossAx val="44078592"/>
        <c:crosses val="max"/>
        <c:crossBetween val="between"/>
      </c:valAx>
      <c:catAx>
        <c:axId val="44078592"/>
        <c:scaling>
          <c:orientation val="maxMin"/>
        </c:scaling>
        <c:delete val="0"/>
        <c:axPos val="l"/>
        <c:numFmt formatCode="General" sourceLinked="1"/>
        <c:majorTickMark val="none"/>
        <c:minorTickMark val="none"/>
        <c:tickLblPos val="nextTo"/>
        <c:txPr>
          <a:bodyPr/>
          <a:lstStyle/>
          <a:p>
            <a:pPr>
              <a:defRPr sz="1400">
                <a:solidFill>
                  <a:schemeClr val="tx2"/>
                </a:solidFill>
              </a:defRPr>
            </a:pPr>
            <a:endParaRPr lang="cs-CZ"/>
          </a:p>
        </c:txPr>
        <c:crossAx val="44077056"/>
        <c:crosses val="autoZero"/>
        <c:auto val="1"/>
        <c:lblAlgn val="ctr"/>
        <c:lblOffset val="100"/>
        <c:noMultiLvlLbl val="0"/>
      </c:catAx>
    </c:plotArea>
    <c:legend>
      <c:legendPos val="b"/>
      <c:layout>
        <c:manualLayout>
          <c:xMode val="edge"/>
          <c:yMode val="edge"/>
          <c:x val="0.144698226676787"/>
          <c:y val="0.76621639582041701"/>
          <c:w val="0.82559082240020498"/>
          <c:h val="0.140289983336675"/>
        </c:manualLayout>
      </c:layout>
      <c:overlay val="0"/>
      <c:txPr>
        <a:bodyPr/>
        <a:lstStyle/>
        <a:p>
          <a:pPr>
            <a:defRPr sz="1200">
              <a:solidFill>
                <a:schemeClr val="tx2"/>
              </a:solidFill>
            </a:defRPr>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92864751949499"/>
          <c:y val="3.32200541160882E-2"/>
          <c:w val="0.80030439341861104"/>
          <c:h val="0.43616741530221798"/>
        </c:manualLayout>
      </c:layout>
      <c:barChart>
        <c:barDir val="bar"/>
        <c:grouping val="percentStacked"/>
        <c:varyColors val="0"/>
        <c:ser>
          <c:idx val="0"/>
          <c:order val="0"/>
          <c:tx>
            <c:strRef>
              <c:f>List1!$B$1</c:f>
              <c:strCache>
                <c:ptCount val="1"/>
                <c:pt idx="0">
                  <c:v>Muž ji určitě napadá – dívka je v ohrožení</c:v>
                </c:pt>
              </c:strCache>
            </c:strRef>
          </c:tx>
          <c:spPr>
            <a:solidFill>
              <a:schemeClr val="accent4">
                <a:lumMod val="50000"/>
              </a:schemeClr>
            </a:solidFill>
            <a:scene3d>
              <a:camera prst="orthographicFront"/>
              <a:lightRig rig="threePt" dir="t"/>
            </a:scene3d>
            <a:sp3d>
              <a:bevelT h="25400"/>
            </a:sp3d>
          </c:spPr>
          <c:invertIfNegative val="0"/>
          <c:dPt>
            <c:idx val="0"/>
            <c:invertIfNegative val="0"/>
            <c:bubble3D val="0"/>
          </c:dPt>
          <c:dPt>
            <c:idx val="1"/>
            <c:invertIfNegative val="0"/>
            <c:bubble3D val="0"/>
          </c:dPt>
          <c:dLbls>
            <c:numFmt formatCode="#,##0" sourceLinked="0"/>
            <c:spPr>
              <a:noFill/>
              <a:ln>
                <a:noFill/>
              </a:ln>
              <a:effectLst/>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List1!$A$2:$A$3</c:f>
              <c:strCache>
                <c:ptCount val="2"/>
                <c:pt idx="0">
                  <c:v>nerom</c:v>
                </c:pt>
                <c:pt idx="1">
                  <c:v>Rom</c:v>
                </c:pt>
              </c:strCache>
            </c:strRef>
          </c:cat>
          <c:val>
            <c:numRef>
              <c:f>List1!$B$2:$B$3</c:f>
              <c:numCache>
                <c:formatCode>General</c:formatCode>
                <c:ptCount val="2"/>
                <c:pt idx="0">
                  <c:v>42.1</c:v>
                </c:pt>
                <c:pt idx="1">
                  <c:v>29.6</c:v>
                </c:pt>
              </c:numCache>
            </c:numRef>
          </c:val>
        </c:ser>
        <c:ser>
          <c:idx val="1"/>
          <c:order val="1"/>
          <c:tx>
            <c:strRef>
              <c:f>List1!$C$1</c:f>
              <c:strCache>
                <c:ptCount val="1"/>
                <c:pt idx="0">
                  <c:v>Muž ji asi napadá</c:v>
                </c:pt>
              </c:strCache>
            </c:strRef>
          </c:tx>
          <c:spPr>
            <a:solidFill>
              <a:schemeClr val="accent4">
                <a:lumMod val="75000"/>
              </a:schemeClr>
            </a:solidFill>
            <a:scene3d>
              <a:camera prst="orthographicFront"/>
              <a:lightRig rig="threePt" dir="t"/>
            </a:scene3d>
            <a:sp3d>
              <a:bevelT h="25400"/>
            </a:sp3d>
          </c:spPr>
          <c:invertIfNegative val="0"/>
          <c:dLbls>
            <c:numFmt formatCode="#,##0" sourceLinked="0"/>
            <c:spPr>
              <a:noFill/>
              <a:ln>
                <a:noFill/>
              </a:ln>
              <a:effectLst/>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List1!$A$2:$A$3</c:f>
              <c:strCache>
                <c:ptCount val="2"/>
                <c:pt idx="0">
                  <c:v>nerom</c:v>
                </c:pt>
                <c:pt idx="1">
                  <c:v>Rom</c:v>
                </c:pt>
              </c:strCache>
            </c:strRef>
          </c:cat>
          <c:val>
            <c:numRef>
              <c:f>List1!$C$2:$C$3</c:f>
              <c:numCache>
                <c:formatCode>General</c:formatCode>
                <c:ptCount val="2"/>
                <c:pt idx="0">
                  <c:v>44.4</c:v>
                </c:pt>
                <c:pt idx="1">
                  <c:v>50.5</c:v>
                </c:pt>
              </c:numCache>
            </c:numRef>
          </c:val>
        </c:ser>
        <c:ser>
          <c:idx val="2"/>
          <c:order val="2"/>
          <c:tx>
            <c:strRef>
              <c:f>List1!$D$1</c:f>
              <c:strCache>
                <c:ptCount val="1"/>
                <c:pt idx="0">
                  <c:v>Muž se asi jen brání a za něco ji napomíná</c:v>
                </c:pt>
              </c:strCache>
            </c:strRef>
          </c:tx>
          <c:spPr>
            <a:solidFill>
              <a:schemeClr val="accent5">
                <a:lumMod val="60000"/>
                <a:lumOff val="40000"/>
              </a:schemeClr>
            </a:solidFill>
            <a:scene3d>
              <a:camera prst="orthographicFront"/>
              <a:lightRig rig="threePt" dir="t"/>
            </a:scene3d>
            <a:sp3d>
              <a:bevelT h="25400"/>
            </a:sp3d>
          </c:spPr>
          <c:invertIfNegative val="0"/>
          <c:dPt>
            <c:idx val="0"/>
            <c:invertIfNegative val="0"/>
            <c:bubble3D val="0"/>
          </c:dPt>
          <c:dLbls>
            <c:numFmt formatCode="#,##0" sourceLinked="0"/>
            <c:spPr>
              <a:scene3d>
                <a:camera prst="orthographicFront"/>
                <a:lightRig rig="threePt" dir="t"/>
              </a:scene3d>
              <a:sp3d>
                <a:bevelT/>
              </a:sp3d>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List1!$A$2:$A$3</c:f>
              <c:strCache>
                <c:ptCount val="2"/>
                <c:pt idx="0">
                  <c:v>nerom</c:v>
                </c:pt>
                <c:pt idx="1">
                  <c:v>Rom</c:v>
                </c:pt>
              </c:strCache>
            </c:strRef>
          </c:cat>
          <c:val>
            <c:numRef>
              <c:f>List1!$D$2:$D$3</c:f>
              <c:numCache>
                <c:formatCode>General</c:formatCode>
                <c:ptCount val="2"/>
                <c:pt idx="0">
                  <c:v>10.9</c:v>
                </c:pt>
                <c:pt idx="1">
                  <c:v>15</c:v>
                </c:pt>
              </c:numCache>
            </c:numRef>
          </c:val>
        </c:ser>
        <c:ser>
          <c:idx val="3"/>
          <c:order val="3"/>
          <c:tx>
            <c:strRef>
              <c:f>List1!$E$1</c:f>
              <c:strCache>
                <c:ptCount val="1"/>
                <c:pt idx="0">
                  <c:v>Muž se určitě jen brání...napomíná – dívka není v ohrožení</c:v>
                </c:pt>
              </c:strCache>
            </c:strRef>
          </c:tx>
          <c:spPr>
            <a:solidFill>
              <a:srgbClr val="C00000"/>
            </a:solidFill>
            <a:scene3d>
              <a:camera prst="orthographicFront"/>
              <a:lightRig rig="threePt" dir="t"/>
            </a:scene3d>
            <a:sp3d>
              <a:bevelT h="25400"/>
            </a:sp3d>
          </c:spPr>
          <c:invertIfNegative val="0"/>
          <c:dLbls>
            <c:numFmt formatCode="#,##0" sourceLinked="0"/>
            <c:spPr>
              <a:noFill/>
              <a:ln>
                <a:noFill/>
              </a:ln>
              <a:effectLst/>
            </c:spPr>
            <c:txPr>
              <a:bodyPr/>
              <a:lstStyle/>
              <a:p>
                <a:pPr algn="ctr">
                  <a:defRPr lang="cs-CZ" sz="900" b="0"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List1!$A$2:$A$3</c:f>
              <c:strCache>
                <c:ptCount val="2"/>
                <c:pt idx="0">
                  <c:v>nerom</c:v>
                </c:pt>
                <c:pt idx="1">
                  <c:v>Rom</c:v>
                </c:pt>
              </c:strCache>
            </c:strRef>
          </c:cat>
          <c:val>
            <c:numRef>
              <c:f>List1!$E$2:$E$3</c:f>
              <c:numCache>
                <c:formatCode>General</c:formatCode>
                <c:ptCount val="2"/>
                <c:pt idx="0">
                  <c:v>2.6</c:v>
                </c:pt>
                <c:pt idx="1">
                  <c:v>4.9000000000000004</c:v>
                </c:pt>
              </c:numCache>
            </c:numRef>
          </c:val>
        </c:ser>
        <c:dLbls>
          <c:showLegendKey val="0"/>
          <c:showVal val="0"/>
          <c:showCatName val="0"/>
          <c:showSerName val="0"/>
          <c:showPercent val="0"/>
          <c:showBubbleSize val="0"/>
        </c:dLbls>
        <c:gapWidth val="100"/>
        <c:overlap val="100"/>
        <c:axId val="44785024"/>
        <c:axId val="44783488"/>
      </c:barChart>
      <c:valAx>
        <c:axId val="44783488"/>
        <c:scaling>
          <c:orientation val="minMax"/>
        </c:scaling>
        <c:delete val="0"/>
        <c:axPos val="b"/>
        <c:majorGridlines/>
        <c:numFmt formatCode="0%" sourceLinked="1"/>
        <c:majorTickMark val="out"/>
        <c:minorTickMark val="none"/>
        <c:tickLblPos val="nextTo"/>
        <c:txPr>
          <a:bodyPr/>
          <a:lstStyle/>
          <a:p>
            <a:pPr>
              <a:defRPr sz="1100">
                <a:solidFill>
                  <a:schemeClr val="tx2"/>
                </a:solidFill>
              </a:defRPr>
            </a:pPr>
            <a:endParaRPr lang="cs-CZ"/>
          </a:p>
        </c:txPr>
        <c:crossAx val="44785024"/>
        <c:crosses val="max"/>
        <c:crossBetween val="between"/>
      </c:valAx>
      <c:catAx>
        <c:axId val="44785024"/>
        <c:scaling>
          <c:orientation val="maxMin"/>
        </c:scaling>
        <c:delete val="0"/>
        <c:axPos val="l"/>
        <c:numFmt formatCode="General" sourceLinked="1"/>
        <c:majorTickMark val="none"/>
        <c:minorTickMark val="none"/>
        <c:tickLblPos val="nextTo"/>
        <c:txPr>
          <a:bodyPr/>
          <a:lstStyle/>
          <a:p>
            <a:pPr>
              <a:defRPr sz="1400">
                <a:solidFill>
                  <a:schemeClr val="tx2"/>
                </a:solidFill>
              </a:defRPr>
            </a:pPr>
            <a:endParaRPr lang="cs-CZ"/>
          </a:p>
        </c:txPr>
        <c:crossAx val="44783488"/>
        <c:crosses val="autoZero"/>
        <c:auto val="1"/>
        <c:lblAlgn val="ctr"/>
        <c:lblOffset val="100"/>
        <c:noMultiLvlLbl val="0"/>
      </c:catAx>
    </c:plotArea>
    <c:legend>
      <c:legendPos val="b"/>
      <c:layout>
        <c:manualLayout>
          <c:xMode val="edge"/>
          <c:yMode val="edge"/>
          <c:x val="0.12527164686789732"/>
          <c:y val="0.66645804152646504"/>
          <c:w val="0.85031543743322391"/>
          <c:h val="0.25956187378916901"/>
        </c:manualLayout>
      </c:layout>
      <c:overlay val="0"/>
      <c:txPr>
        <a:bodyPr/>
        <a:lstStyle/>
        <a:p>
          <a:pPr>
            <a:defRPr sz="1000">
              <a:solidFill>
                <a:schemeClr val="tx2"/>
              </a:solidFill>
            </a:defRPr>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92864751949499"/>
          <c:y val="3.32200541160882E-2"/>
          <c:w val="0.80030439341861104"/>
          <c:h val="0.52136155266232898"/>
        </c:manualLayout>
      </c:layout>
      <c:barChart>
        <c:barDir val="bar"/>
        <c:grouping val="percentStacked"/>
        <c:varyColors val="0"/>
        <c:ser>
          <c:idx val="0"/>
          <c:order val="0"/>
          <c:tx>
            <c:strRef>
              <c:f>List1!$B$1</c:f>
              <c:strCache>
                <c:ptCount val="1"/>
                <c:pt idx="0">
                  <c:v>Určitě ano</c:v>
                </c:pt>
              </c:strCache>
            </c:strRef>
          </c:tx>
          <c:spPr>
            <a:solidFill>
              <a:schemeClr val="accent4">
                <a:lumMod val="50000"/>
              </a:schemeClr>
            </a:solidFill>
            <a:scene3d>
              <a:camera prst="orthographicFront"/>
              <a:lightRig rig="threePt" dir="t"/>
            </a:scene3d>
            <a:sp3d>
              <a:bevelT h="25400"/>
            </a:sp3d>
          </c:spPr>
          <c:invertIfNegative val="0"/>
          <c:dPt>
            <c:idx val="0"/>
            <c:invertIfNegative val="0"/>
            <c:bubble3D val="0"/>
          </c:dPt>
          <c:dPt>
            <c:idx val="1"/>
            <c:invertIfNegative val="0"/>
            <c:bubble3D val="0"/>
          </c:dPt>
          <c:dLbls>
            <c:numFmt formatCode="#,##0" sourceLinked="0"/>
            <c:spPr>
              <a:noFill/>
              <a:ln>
                <a:noFill/>
              </a:ln>
              <a:effectLst/>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List1!$A$2:$A$3</c:f>
              <c:strCache>
                <c:ptCount val="2"/>
                <c:pt idx="0">
                  <c:v>nerom</c:v>
                </c:pt>
                <c:pt idx="1">
                  <c:v>Rom</c:v>
                </c:pt>
              </c:strCache>
            </c:strRef>
          </c:cat>
          <c:val>
            <c:numRef>
              <c:f>List1!$B$2:$B$3</c:f>
              <c:numCache>
                <c:formatCode>General</c:formatCode>
                <c:ptCount val="2"/>
                <c:pt idx="0">
                  <c:v>26.3</c:v>
                </c:pt>
                <c:pt idx="1">
                  <c:v>7.6</c:v>
                </c:pt>
              </c:numCache>
            </c:numRef>
          </c:val>
        </c:ser>
        <c:ser>
          <c:idx val="1"/>
          <c:order val="1"/>
          <c:tx>
            <c:strRef>
              <c:f>List1!$C$1</c:f>
              <c:strCache>
                <c:ptCount val="1"/>
                <c:pt idx="0">
                  <c:v>Spíše ano</c:v>
                </c:pt>
              </c:strCache>
            </c:strRef>
          </c:tx>
          <c:spPr>
            <a:solidFill>
              <a:srgbClr val="789D1D"/>
            </a:solidFill>
            <a:scene3d>
              <a:camera prst="orthographicFront"/>
              <a:lightRig rig="threePt" dir="t"/>
            </a:scene3d>
            <a:sp3d>
              <a:bevelT h="25400"/>
            </a:sp3d>
          </c:spPr>
          <c:invertIfNegative val="0"/>
          <c:dLbls>
            <c:numFmt formatCode="#,##0" sourceLinked="0"/>
            <c:spPr>
              <a:noFill/>
              <a:ln>
                <a:noFill/>
              </a:ln>
              <a:effectLst/>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List1!$A$2:$A$3</c:f>
              <c:strCache>
                <c:ptCount val="2"/>
                <c:pt idx="0">
                  <c:v>nerom</c:v>
                </c:pt>
                <c:pt idx="1">
                  <c:v>Rom</c:v>
                </c:pt>
              </c:strCache>
            </c:strRef>
          </c:cat>
          <c:val>
            <c:numRef>
              <c:f>List1!$C$2:$C$3</c:f>
              <c:numCache>
                <c:formatCode>General</c:formatCode>
                <c:ptCount val="2"/>
                <c:pt idx="0">
                  <c:v>44.7</c:v>
                </c:pt>
                <c:pt idx="1">
                  <c:v>32.1</c:v>
                </c:pt>
              </c:numCache>
            </c:numRef>
          </c:val>
        </c:ser>
        <c:ser>
          <c:idx val="2"/>
          <c:order val="2"/>
          <c:tx>
            <c:strRef>
              <c:f>List1!$D$1</c:f>
              <c:strCache>
                <c:ptCount val="1"/>
                <c:pt idx="0">
                  <c:v>Spíše ne</c:v>
                </c:pt>
              </c:strCache>
            </c:strRef>
          </c:tx>
          <c:spPr>
            <a:solidFill>
              <a:srgbClr val="FF8776"/>
            </a:solidFill>
            <a:scene3d>
              <a:camera prst="orthographicFront"/>
              <a:lightRig rig="threePt" dir="t"/>
            </a:scene3d>
            <a:sp3d>
              <a:bevelT h="25400"/>
            </a:sp3d>
          </c:spPr>
          <c:invertIfNegative val="0"/>
          <c:dPt>
            <c:idx val="0"/>
            <c:invertIfNegative val="0"/>
            <c:bubble3D val="0"/>
          </c:dPt>
          <c:dLbls>
            <c:numFmt formatCode="#,##0" sourceLinked="0"/>
            <c:spPr>
              <a:scene3d>
                <a:camera prst="orthographicFront"/>
                <a:lightRig rig="threePt" dir="t"/>
              </a:scene3d>
              <a:sp3d>
                <a:bevelT/>
              </a:sp3d>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List1!$A$2:$A$3</c:f>
              <c:strCache>
                <c:ptCount val="2"/>
                <c:pt idx="0">
                  <c:v>nerom</c:v>
                </c:pt>
                <c:pt idx="1">
                  <c:v>Rom</c:v>
                </c:pt>
              </c:strCache>
            </c:strRef>
          </c:cat>
          <c:val>
            <c:numRef>
              <c:f>List1!$D$2:$D$3</c:f>
              <c:numCache>
                <c:formatCode>General</c:formatCode>
                <c:ptCount val="2"/>
                <c:pt idx="0">
                  <c:v>17.899999999999999</c:v>
                </c:pt>
                <c:pt idx="1">
                  <c:v>25</c:v>
                </c:pt>
              </c:numCache>
            </c:numRef>
          </c:val>
        </c:ser>
        <c:ser>
          <c:idx val="3"/>
          <c:order val="3"/>
          <c:tx>
            <c:strRef>
              <c:f>List1!$E$1</c:f>
              <c:strCache>
                <c:ptCount val="1"/>
                <c:pt idx="0">
                  <c:v>Určitě ne</c:v>
                </c:pt>
              </c:strCache>
            </c:strRef>
          </c:tx>
          <c:spPr>
            <a:solidFill>
              <a:srgbClr val="C00000"/>
            </a:solidFill>
            <a:scene3d>
              <a:camera prst="orthographicFront"/>
              <a:lightRig rig="threePt" dir="t"/>
            </a:scene3d>
            <a:sp3d>
              <a:bevelT h="25400"/>
            </a:sp3d>
          </c:spPr>
          <c:invertIfNegative val="0"/>
          <c:dLbls>
            <c:numFmt formatCode="#,##0" sourceLinked="0"/>
            <c:spPr>
              <a:noFill/>
              <a:ln>
                <a:noFill/>
              </a:ln>
              <a:effectLst/>
            </c:spPr>
            <c:txPr>
              <a:bodyPr/>
              <a:lstStyle/>
              <a:p>
                <a:pPr algn="ctr">
                  <a:defRPr lang="cs-CZ" sz="900" b="0"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List1!$A$2:$A$3</c:f>
              <c:strCache>
                <c:ptCount val="2"/>
                <c:pt idx="0">
                  <c:v>nerom</c:v>
                </c:pt>
                <c:pt idx="1">
                  <c:v>Rom</c:v>
                </c:pt>
              </c:strCache>
            </c:strRef>
          </c:cat>
          <c:val>
            <c:numRef>
              <c:f>List1!$E$2:$E$3</c:f>
              <c:numCache>
                <c:formatCode>General</c:formatCode>
                <c:ptCount val="2"/>
                <c:pt idx="0">
                  <c:v>11.2</c:v>
                </c:pt>
                <c:pt idx="1">
                  <c:v>35.4</c:v>
                </c:pt>
              </c:numCache>
            </c:numRef>
          </c:val>
        </c:ser>
        <c:dLbls>
          <c:showLegendKey val="0"/>
          <c:showVal val="0"/>
          <c:showCatName val="0"/>
          <c:showSerName val="0"/>
          <c:showPercent val="0"/>
          <c:showBubbleSize val="0"/>
        </c:dLbls>
        <c:gapWidth val="100"/>
        <c:overlap val="100"/>
        <c:axId val="44841216"/>
        <c:axId val="44839680"/>
      </c:barChart>
      <c:valAx>
        <c:axId val="44839680"/>
        <c:scaling>
          <c:orientation val="minMax"/>
        </c:scaling>
        <c:delete val="0"/>
        <c:axPos val="b"/>
        <c:majorGridlines/>
        <c:numFmt formatCode="0%" sourceLinked="1"/>
        <c:majorTickMark val="out"/>
        <c:minorTickMark val="none"/>
        <c:tickLblPos val="nextTo"/>
        <c:txPr>
          <a:bodyPr/>
          <a:lstStyle/>
          <a:p>
            <a:pPr>
              <a:defRPr sz="1100">
                <a:solidFill>
                  <a:schemeClr val="tx2"/>
                </a:solidFill>
              </a:defRPr>
            </a:pPr>
            <a:endParaRPr lang="cs-CZ"/>
          </a:p>
        </c:txPr>
        <c:crossAx val="44841216"/>
        <c:crosses val="max"/>
        <c:crossBetween val="between"/>
      </c:valAx>
      <c:catAx>
        <c:axId val="44841216"/>
        <c:scaling>
          <c:orientation val="maxMin"/>
        </c:scaling>
        <c:delete val="0"/>
        <c:axPos val="l"/>
        <c:numFmt formatCode="General" sourceLinked="1"/>
        <c:majorTickMark val="none"/>
        <c:minorTickMark val="none"/>
        <c:tickLblPos val="nextTo"/>
        <c:txPr>
          <a:bodyPr/>
          <a:lstStyle/>
          <a:p>
            <a:pPr>
              <a:defRPr sz="1400">
                <a:solidFill>
                  <a:schemeClr val="tx2"/>
                </a:solidFill>
              </a:defRPr>
            </a:pPr>
            <a:endParaRPr lang="cs-CZ"/>
          </a:p>
        </c:txPr>
        <c:crossAx val="44839680"/>
        <c:crosses val="autoZero"/>
        <c:auto val="1"/>
        <c:lblAlgn val="ctr"/>
        <c:lblOffset val="100"/>
        <c:noMultiLvlLbl val="0"/>
      </c:catAx>
    </c:plotArea>
    <c:legend>
      <c:legendPos val="b"/>
      <c:layout>
        <c:manualLayout>
          <c:xMode val="edge"/>
          <c:yMode val="edge"/>
          <c:x val="0.144698226676787"/>
          <c:y val="0.76621639582041701"/>
          <c:w val="0.82559082240020498"/>
          <c:h val="0.140289983336675"/>
        </c:manualLayout>
      </c:layout>
      <c:overlay val="0"/>
      <c:txPr>
        <a:bodyPr/>
        <a:lstStyle/>
        <a:p>
          <a:pPr>
            <a:defRPr sz="1200">
              <a:solidFill>
                <a:schemeClr val="tx2"/>
              </a:solidFill>
            </a:defRPr>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92864751949499"/>
          <c:y val="3.32200541160882E-2"/>
          <c:w val="0.80030439341861104"/>
          <c:h val="0.52136155266232898"/>
        </c:manualLayout>
      </c:layout>
      <c:barChart>
        <c:barDir val="bar"/>
        <c:grouping val="percentStacked"/>
        <c:varyColors val="0"/>
        <c:ser>
          <c:idx val="0"/>
          <c:order val="0"/>
          <c:tx>
            <c:strRef>
              <c:f>List1!$B$1</c:f>
              <c:strCache>
                <c:ptCount val="1"/>
                <c:pt idx="0">
                  <c:v>Určitě by to nebyl problém</c:v>
                </c:pt>
              </c:strCache>
            </c:strRef>
          </c:tx>
          <c:spPr>
            <a:solidFill>
              <a:schemeClr val="accent4">
                <a:lumMod val="50000"/>
              </a:schemeClr>
            </a:solidFill>
            <a:scene3d>
              <a:camera prst="orthographicFront"/>
              <a:lightRig rig="threePt" dir="t"/>
            </a:scene3d>
            <a:sp3d>
              <a:bevelT h="25400"/>
            </a:sp3d>
          </c:spPr>
          <c:invertIfNegative val="0"/>
          <c:dPt>
            <c:idx val="0"/>
            <c:invertIfNegative val="0"/>
            <c:bubble3D val="0"/>
          </c:dPt>
          <c:dPt>
            <c:idx val="1"/>
            <c:invertIfNegative val="0"/>
            <c:bubble3D val="0"/>
          </c:dPt>
          <c:dLbls>
            <c:numFmt formatCode="#,##0" sourceLinked="0"/>
            <c:spPr>
              <a:noFill/>
              <a:ln>
                <a:noFill/>
              </a:ln>
              <a:effectLst/>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List1!$A$2:$A$3</c:f>
              <c:strCache>
                <c:ptCount val="2"/>
                <c:pt idx="0">
                  <c:v>nerom</c:v>
                </c:pt>
                <c:pt idx="1">
                  <c:v>Rom</c:v>
                </c:pt>
              </c:strCache>
            </c:strRef>
          </c:cat>
          <c:val>
            <c:numRef>
              <c:f>List1!$B$2:$B$3</c:f>
              <c:numCache>
                <c:formatCode>General</c:formatCode>
                <c:ptCount val="2"/>
                <c:pt idx="0">
                  <c:v>21.3</c:v>
                </c:pt>
                <c:pt idx="1">
                  <c:v>6.7</c:v>
                </c:pt>
              </c:numCache>
            </c:numRef>
          </c:val>
        </c:ser>
        <c:ser>
          <c:idx val="1"/>
          <c:order val="1"/>
          <c:tx>
            <c:strRef>
              <c:f>List1!$C$1</c:f>
              <c:strCache>
                <c:ptCount val="1"/>
                <c:pt idx="0">
                  <c:v>Spíše by to nebyl problém</c:v>
                </c:pt>
              </c:strCache>
            </c:strRef>
          </c:tx>
          <c:spPr>
            <a:solidFill>
              <a:srgbClr val="789D1D"/>
            </a:solidFill>
            <a:scene3d>
              <a:camera prst="orthographicFront"/>
              <a:lightRig rig="threePt" dir="t"/>
            </a:scene3d>
            <a:sp3d>
              <a:bevelT h="25400"/>
            </a:sp3d>
          </c:spPr>
          <c:invertIfNegative val="0"/>
          <c:dLbls>
            <c:numFmt formatCode="#,##0" sourceLinked="0"/>
            <c:spPr>
              <a:noFill/>
              <a:ln>
                <a:noFill/>
              </a:ln>
              <a:effectLst/>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List1!$A$2:$A$3</c:f>
              <c:strCache>
                <c:ptCount val="2"/>
                <c:pt idx="0">
                  <c:v>nerom</c:v>
                </c:pt>
                <c:pt idx="1">
                  <c:v>Rom</c:v>
                </c:pt>
              </c:strCache>
            </c:strRef>
          </c:cat>
          <c:val>
            <c:numRef>
              <c:f>List1!$C$2:$C$3</c:f>
              <c:numCache>
                <c:formatCode>General</c:formatCode>
                <c:ptCount val="2"/>
                <c:pt idx="0">
                  <c:v>47.8</c:v>
                </c:pt>
                <c:pt idx="1">
                  <c:v>24.2</c:v>
                </c:pt>
              </c:numCache>
            </c:numRef>
          </c:val>
        </c:ser>
        <c:ser>
          <c:idx val="2"/>
          <c:order val="2"/>
          <c:tx>
            <c:strRef>
              <c:f>List1!$D$1</c:f>
              <c:strCache>
                <c:ptCount val="1"/>
                <c:pt idx="0">
                  <c:v>Spíše by to byl problém</c:v>
                </c:pt>
              </c:strCache>
            </c:strRef>
          </c:tx>
          <c:spPr>
            <a:solidFill>
              <a:srgbClr val="FF8776"/>
            </a:solidFill>
            <a:scene3d>
              <a:camera prst="orthographicFront"/>
              <a:lightRig rig="threePt" dir="t"/>
            </a:scene3d>
            <a:sp3d>
              <a:bevelT h="25400"/>
            </a:sp3d>
          </c:spPr>
          <c:invertIfNegative val="0"/>
          <c:dPt>
            <c:idx val="0"/>
            <c:invertIfNegative val="0"/>
            <c:bubble3D val="0"/>
          </c:dPt>
          <c:dLbls>
            <c:numFmt formatCode="#,##0" sourceLinked="0"/>
            <c:spPr>
              <a:scene3d>
                <a:camera prst="orthographicFront"/>
                <a:lightRig rig="threePt" dir="t"/>
              </a:scene3d>
              <a:sp3d>
                <a:bevelT/>
              </a:sp3d>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List1!$A$2:$A$3</c:f>
              <c:strCache>
                <c:ptCount val="2"/>
                <c:pt idx="0">
                  <c:v>nerom</c:v>
                </c:pt>
                <c:pt idx="1">
                  <c:v>Rom</c:v>
                </c:pt>
              </c:strCache>
            </c:strRef>
          </c:cat>
          <c:val>
            <c:numRef>
              <c:f>List1!$D$2:$D$3</c:f>
              <c:numCache>
                <c:formatCode>General</c:formatCode>
                <c:ptCount val="2"/>
                <c:pt idx="0">
                  <c:v>24.1</c:v>
                </c:pt>
                <c:pt idx="1">
                  <c:v>36.799999999999997</c:v>
                </c:pt>
              </c:numCache>
            </c:numRef>
          </c:val>
        </c:ser>
        <c:ser>
          <c:idx val="3"/>
          <c:order val="3"/>
          <c:tx>
            <c:strRef>
              <c:f>List1!$E$1</c:f>
              <c:strCache>
                <c:ptCount val="1"/>
                <c:pt idx="0">
                  <c:v>Určitě by to byl problém</c:v>
                </c:pt>
              </c:strCache>
            </c:strRef>
          </c:tx>
          <c:spPr>
            <a:solidFill>
              <a:srgbClr val="C00000"/>
            </a:solidFill>
            <a:scene3d>
              <a:camera prst="orthographicFront"/>
              <a:lightRig rig="threePt" dir="t"/>
            </a:scene3d>
            <a:sp3d>
              <a:bevelT h="25400"/>
            </a:sp3d>
          </c:spPr>
          <c:invertIfNegative val="0"/>
          <c:dLbls>
            <c:numFmt formatCode="#,##0" sourceLinked="0"/>
            <c:spPr>
              <a:noFill/>
              <a:ln>
                <a:noFill/>
              </a:ln>
              <a:effectLst/>
            </c:spPr>
            <c:txPr>
              <a:bodyPr/>
              <a:lstStyle/>
              <a:p>
                <a:pPr algn="ctr">
                  <a:defRPr lang="cs-CZ" sz="900" b="0"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List1!$A$2:$A$3</c:f>
              <c:strCache>
                <c:ptCount val="2"/>
                <c:pt idx="0">
                  <c:v>nerom</c:v>
                </c:pt>
                <c:pt idx="1">
                  <c:v>Rom</c:v>
                </c:pt>
              </c:strCache>
            </c:strRef>
          </c:cat>
          <c:val>
            <c:numRef>
              <c:f>List1!$E$2:$E$3</c:f>
              <c:numCache>
                <c:formatCode>General</c:formatCode>
                <c:ptCount val="2"/>
                <c:pt idx="0">
                  <c:v>6.7</c:v>
                </c:pt>
                <c:pt idx="1">
                  <c:v>32.200000000000003</c:v>
                </c:pt>
              </c:numCache>
            </c:numRef>
          </c:val>
        </c:ser>
        <c:dLbls>
          <c:showLegendKey val="0"/>
          <c:showVal val="0"/>
          <c:showCatName val="0"/>
          <c:showSerName val="0"/>
          <c:showPercent val="0"/>
          <c:showBubbleSize val="0"/>
        </c:dLbls>
        <c:gapWidth val="100"/>
        <c:overlap val="100"/>
        <c:axId val="138418432"/>
        <c:axId val="137014656"/>
      </c:barChart>
      <c:valAx>
        <c:axId val="137014656"/>
        <c:scaling>
          <c:orientation val="minMax"/>
        </c:scaling>
        <c:delete val="0"/>
        <c:axPos val="b"/>
        <c:majorGridlines/>
        <c:numFmt formatCode="0%" sourceLinked="1"/>
        <c:majorTickMark val="out"/>
        <c:minorTickMark val="none"/>
        <c:tickLblPos val="nextTo"/>
        <c:txPr>
          <a:bodyPr/>
          <a:lstStyle/>
          <a:p>
            <a:pPr>
              <a:defRPr sz="1100">
                <a:solidFill>
                  <a:schemeClr val="tx2"/>
                </a:solidFill>
              </a:defRPr>
            </a:pPr>
            <a:endParaRPr lang="cs-CZ"/>
          </a:p>
        </c:txPr>
        <c:crossAx val="138418432"/>
        <c:crosses val="max"/>
        <c:crossBetween val="between"/>
      </c:valAx>
      <c:catAx>
        <c:axId val="138418432"/>
        <c:scaling>
          <c:orientation val="maxMin"/>
        </c:scaling>
        <c:delete val="0"/>
        <c:axPos val="l"/>
        <c:numFmt formatCode="General" sourceLinked="1"/>
        <c:majorTickMark val="none"/>
        <c:minorTickMark val="none"/>
        <c:tickLblPos val="nextTo"/>
        <c:txPr>
          <a:bodyPr/>
          <a:lstStyle/>
          <a:p>
            <a:pPr>
              <a:defRPr sz="1400">
                <a:solidFill>
                  <a:schemeClr val="tx2"/>
                </a:solidFill>
              </a:defRPr>
            </a:pPr>
            <a:endParaRPr lang="cs-CZ"/>
          </a:p>
        </c:txPr>
        <c:crossAx val="137014656"/>
        <c:crosses val="autoZero"/>
        <c:auto val="1"/>
        <c:lblAlgn val="ctr"/>
        <c:lblOffset val="100"/>
        <c:noMultiLvlLbl val="0"/>
      </c:catAx>
    </c:plotArea>
    <c:legend>
      <c:legendPos val="b"/>
      <c:layout>
        <c:manualLayout>
          <c:xMode val="edge"/>
          <c:yMode val="edge"/>
          <c:x val="0.111732003816814"/>
          <c:y val="0.72718933731593705"/>
          <c:w val="0.87339179343520501"/>
          <c:h val="0.23785762959787499"/>
        </c:manualLayout>
      </c:layout>
      <c:overlay val="0"/>
      <c:txPr>
        <a:bodyPr/>
        <a:lstStyle/>
        <a:p>
          <a:pPr>
            <a:defRPr sz="1100">
              <a:solidFill>
                <a:schemeClr val="tx2"/>
              </a:solidFill>
            </a:defRPr>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92864751949499"/>
          <c:y val="3.32200541160882E-2"/>
          <c:w val="0.80030439341861104"/>
          <c:h val="0.43616741530221798"/>
        </c:manualLayout>
      </c:layout>
      <c:barChart>
        <c:barDir val="bar"/>
        <c:grouping val="percentStacked"/>
        <c:varyColors val="0"/>
        <c:ser>
          <c:idx val="0"/>
          <c:order val="0"/>
          <c:tx>
            <c:strRef>
              <c:f>List1!$B$1</c:f>
              <c:strCache>
                <c:ptCount val="1"/>
                <c:pt idx="0">
                  <c:v>Trest ve škole – např. dvojka z chování</c:v>
                </c:pt>
              </c:strCache>
            </c:strRef>
          </c:tx>
          <c:spPr>
            <a:solidFill>
              <a:schemeClr val="tx2">
                <a:lumMod val="50000"/>
              </a:schemeClr>
            </a:solidFill>
            <a:scene3d>
              <a:camera prst="orthographicFront"/>
              <a:lightRig rig="threePt" dir="t"/>
            </a:scene3d>
            <a:sp3d>
              <a:bevelT h="25400"/>
            </a:sp3d>
          </c:spPr>
          <c:invertIfNegative val="0"/>
          <c:dPt>
            <c:idx val="0"/>
            <c:invertIfNegative val="0"/>
            <c:bubble3D val="0"/>
          </c:dPt>
          <c:dPt>
            <c:idx val="1"/>
            <c:invertIfNegative val="0"/>
            <c:bubble3D val="0"/>
          </c:dPt>
          <c:dLbls>
            <c:dLbl>
              <c:idx val="0"/>
              <c:layout>
                <c:manualLayout>
                  <c:x val="-1.6483111429986201E-3"/>
                  <c:y val="6.70820386499874E-7"/>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List1!$A$2:$A$3</c:f>
              <c:strCache>
                <c:ptCount val="2"/>
                <c:pt idx="0">
                  <c:v>nerom</c:v>
                </c:pt>
                <c:pt idx="1">
                  <c:v>Rom</c:v>
                </c:pt>
              </c:strCache>
            </c:strRef>
          </c:cat>
          <c:val>
            <c:numRef>
              <c:f>List1!$B$2:$B$3</c:f>
              <c:numCache>
                <c:formatCode>General</c:formatCode>
                <c:ptCount val="2"/>
                <c:pt idx="0">
                  <c:v>2.2000000000000002</c:v>
                </c:pt>
                <c:pt idx="1">
                  <c:v>0.8</c:v>
                </c:pt>
              </c:numCache>
            </c:numRef>
          </c:val>
        </c:ser>
        <c:ser>
          <c:idx val="1"/>
          <c:order val="1"/>
          <c:tx>
            <c:strRef>
              <c:f>List1!$C$1</c:f>
              <c:strCache>
                <c:ptCount val="1"/>
                <c:pt idx="0">
                  <c:v>Pokuta a veřejné práce</c:v>
                </c:pt>
              </c:strCache>
            </c:strRef>
          </c:tx>
          <c:spPr>
            <a:solidFill>
              <a:schemeClr val="accent2">
                <a:lumMod val="75000"/>
              </a:schemeClr>
            </a:solidFill>
            <a:scene3d>
              <a:camera prst="orthographicFront"/>
              <a:lightRig rig="threePt" dir="t"/>
            </a:scene3d>
            <a:sp3d>
              <a:bevelT h="25400"/>
            </a:sp3d>
          </c:spPr>
          <c:invertIfNegative val="0"/>
          <c:dLbls>
            <c:numFmt formatCode="#,##0" sourceLinked="0"/>
            <c:spPr>
              <a:noFill/>
              <a:ln>
                <a:noFill/>
              </a:ln>
              <a:effectLst/>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List1!$A$2:$A$3</c:f>
              <c:strCache>
                <c:ptCount val="2"/>
                <c:pt idx="0">
                  <c:v>nerom</c:v>
                </c:pt>
                <c:pt idx="1">
                  <c:v>Rom</c:v>
                </c:pt>
              </c:strCache>
            </c:strRef>
          </c:cat>
          <c:val>
            <c:numRef>
              <c:f>List1!$C$2:$C$3</c:f>
              <c:numCache>
                <c:formatCode>General</c:formatCode>
                <c:ptCount val="2"/>
                <c:pt idx="0">
                  <c:v>47.9</c:v>
                </c:pt>
                <c:pt idx="1">
                  <c:v>38.700000000000003</c:v>
                </c:pt>
              </c:numCache>
            </c:numRef>
          </c:val>
        </c:ser>
        <c:ser>
          <c:idx val="2"/>
          <c:order val="2"/>
          <c:tx>
            <c:strRef>
              <c:f>List1!$D$1</c:f>
              <c:strCache>
                <c:ptCount val="1"/>
                <c:pt idx="0">
                  <c:v>Podmíněné odnětí svobody</c:v>
                </c:pt>
              </c:strCache>
            </c:strRef>
          </c:tx>
          <c:spPr>
            <a:solidFill>
              <a:srgbClr val="FFC000"/>
            </a:solidFill>
            <a:scene3d>
              <a:camera prst="orthographicFront"/>
              <a:lightRig rig="threePt" dir="t"/>
            </a:scene3d>
            <a:sp3d>
              <a:bevelT h="25400"/>
            </a:sp3d>
          </c:spPr>
          <c:invertIfNegative val="0"/>
          <c:dPt>
            <c:idx val="0"/>
            <c:invertIfNegative val="0"/>
            <c:bubble3D val="0"/>
          </c:dPt>
          <c:dLbls>
            <c:numFmt formatCode="#,##0" sourceLinked="0"/>
            <c:spPr>
              <a:scene3d>
                <a:camera prst="orthographicFront"/>
                <a:lightRig rig="threePt" dir="t"/>
              </a:scene3d>
              <a:sp3d>
                <a:bevelT/>
              </a:sp3d>
            </c:spPr>
            <c:txPr>
              <a:bodyPr/>
              <a:lstStyle/>
              <a:p>
                <a:pPr algn="ctr">
                  <a:defRPr lang="cs-CZ" sz="900" b="0" i="0" u="none" strike="noStrike" kern="1200" baseline="0">
                    <a:solidFill>
                      <a:srgbClr val="005293"/>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List1!$A$2:$A$3</c:f>
              <c:strCache>
                <c:ptCount val="2"/>
                <c:pt idx="0">
                  <c:v>nerom</c:v>
                </c:pt>
                <c:pt idx="1">
                  <c:v>Rom</c:v>
                </c:pt>
              </c:strCache>
            </c:strRef>
          </c:cat>
          <c:val>
            <c:numRef>
              <c:f>List1!$D$2:$D$3</c:f>
              <c:numCache>
                <c:formatCode>General</c:formatCode>
                <c:ptCount val="2"/>
                <c:pt idx="0">
                  <c:v>14.5</c:v>
                </c:pt>
                <c:pt idx="1">
                  <c:v>13.8</c:v>
                </c:pt>
              </c:numCache>
            </c:numRef>
          </c:val>
        </c:ser>
        <c:ser>
          <c:idx val="3"/>
          <c:order val="3"/>
          <c:tx>
            <c:strRef>
              <c:f>List1!$E$1</c:f>
              <c:strCache>
                <c:ptCount val="1"/>
                <c:pt idx="0">
                  <c:v>Odnětí svobody na 1-3 měsíce</c:v>
                </c:pt>
              </c:strCache>
            </c:strRef>
          </c:tx>
          <c:spPr>
            <a:solidFill>
              <a:srgbClr val="EC8F06"/>
            </a:solidFill>
            <a:scene3d>
              <a:camera prst="orthographicFront"/>
              <a:lightRig rig="threePt" dir="t"/>
            </a:scene3d>
            <a:sp3d>
              <a:bevelT h="25400"/>
            </a:sp3d>
          </c:spPr>
          <c:invertIfNegative val="0"/>
          <c:dLbls>
            <c:numFmt formatCode="#,##0" sourceLinked="0"/>
            <c:spPr>
              <a:noFill/>
              <a:ln>
                <a:noFill/>
              </a:ln>
              <a:effectLst/>
            </c:spPr>
            <c:txPr>
              <a:bodyPr/>
              <a:lstStyle/>
              <a:p>
                <a:pPr algn="ctr">
                  <a:defRPr lang="cs-CZ" sz="900" b="0" i="0" u="none" strike="noStrike" kern="1200" baseline="0">
                    <a:solidFill>
                      <a:srgbClr val="005293"/>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List1!$A$2:$A$3</c:f>
              <c:strCache>
                <c:ptCount val="2"/>
                <c:pt idx="0">
                  <c:v>nerom</c:v>
                </c:pt>
                <c:pt idx="1">
                  <c:v>Rom</c:v>
                </c:pt>
              </c:strCache>
            </c:strRef>
          </c:cat>
          <c:val>
            <c:numRef>
              <c:f>List1!$E$2:$E$3</c:f>
              <c:numCache>
                <c:formatCode>General</c:formatCode>
                <c:ptCount val="2"/>
                <c:pt idx="0">
                  <c:v>14.9</c:v>
                </c:pt>
                <c:pt idx="1">
                  <c:v>15.6</c:v>
                </c:pt>
              </c:numCache>
            </c:numRef>
          </c:val>
        </c:ser>
        <c:ser>
          <c:idx val="4"/>
          <c:order val="4"/>
          <c:tx>
            <c:strRef>
              <c:f>List1!$F$1</c:f>
              <c:strCache>
                <c:ptCount val="1"/>
                <c:pt idx="0">
                  <c:v>Odnětí svobody na 4-12 měsíců</c:v>
                </c:pt>
              </c:strCache>
            </c:strRef>
          </c:tx>
          <c:spPr>
            <a:scene3d>
              <a:camera prst="orthographicFront"/>
              <a:lightRig rig="threePt" dir="t"/>
            </a:scene3d>
            <a:sp3d>
              <a:bevelT h="25400"/>
            </a:sp3d>
          </c:spPr>
          <c:invertIfNegative val="0"/>
          <c:dLbls>
            <c:numFmt formatCode="#,##0" sourceLinked="0"/>
            <c:spPr>
              <a:noFill/>
              <a:ln>
                <a:noFill/>
              </a:ln>
              <a:effectLst/>
            </c:spPr>
            <c:txPr>
              <a:bodyPr/>
              <a:lstStyle/>
              <a:p>
                <a:pPr algn="ctr">
                  <a:defRPr lang="cs-CZ" sz="900" b="0"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List1!$A$2:$A$3</c:f>
              <c:strCache>
                <c:ptCount val="2"/>
                <c:pt idx="0">
                  <c:v>nerom</c:v>
                </c:pt>
                <c:pt idx="1">
                  <c:v>Rom</c:v>
                </c:pt>
              </c:strCache>
            </c:strRef>
          </c:cat>
          <c:val>
            <c:numRef>
              <c:f>List1!$F$2:$F$3</c:f>
              <c:numCache>
                <c:formatCode>General</c:formatCode>
                <c:ptCount val="2"/>
                <c:pt idx="0">
                  <c:v>12.1</c:v>
                </c:pt>
                <c:pt idx="1">
                  <c:v>11.1</c:v>
                </c:pt>
              </c:numCache>
            </c:numRef>
          </c:val>
        </c:ser>
        <c:ser>
          <c:idx val="5"/>
          <c:order val="5"/>
          <c:tx>
            <c:strRef>
              <c:f>List1!$G$1</c:f>
              <c:strCache>
                <c:ptCount val="1"/>
                <c:pt idx="0">
                  <c:v>Odnětí svobody na 1-2 roky</c:v>
                </c:pt>
              </c:strCache>
            </c:strRef>
          </c:tx>
          <c:spPr>
            <a:solidFill>
              <a:schemeClr val="accent5">
                <a:lumMod val="50000"/>
              </a:schemeClr>
            </a:solidFill>
            <a:scene3d>
              <a:camera prst="orthographicFront"/>
              <a:lightRig rig="threePt" dir="t"/>
            </a:scene3d>
            <a:sp3d>
              <a:bevelT h="25400"/>
            </a:sp3d>
          </c:spPr>
          <c:invertIfNegative val="0"/>
          <c:dLbls>
            <c:numFmt formatCode="#,##0" sourceLinked="0"/>
            <c:spPr>
              <a:noFill/>
              <a:ln>
                <a:noFill/>
              </a:ln>
              <a:effectLst/>
            </c:spPr>
            <c:txPr>
              <a:bodyPr/>
              <a:lstStyle/>
              <a:p>
                <a:pPr algn="ctr">
                  <a:defRPr lang="cs-CZ" sz="900" b="0"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List1!$A$2:$A$3</c:f>
              <c:strCache>
                <c:ptCount val="2"/>
                <c:pt idx="0">
                  <c:v>nerom</c:v>
                </c:pt>
                <c:pt idx="1">
                  <c:v>Rom</c:v>
                </c:pt>
              </c:strCache>
            </c:strRef>
          </c:cat>
          <c:val>
            <c:numRef>
              <c:f>List1!$G$2:$G$3</c:f>
              <c:numCache>
                <c:formatCode>General</c:formatCode>
                <c:ptCount val="2"/>
                <c:pt idx="0">
                  <c:v>8.4</c:v>
                </c:pt>
                <c:pt idx="1">
                  <c:v>20.100000000000001</c:v>
                </c:pt>
              </c:numCache>
            </c:numRef>
          </c:val>
        </c:ser>
        <c:dLbls>
          <c:showLegendKey val="0"/>
          <c:showVal val="0"/>
          <c:showCatName val="0"/>
          <c:showSerName val="0"/>
          <c:showPercent val="0"/>
          <c:showBubbleSize val="0"/>
        </c:dLbls>
        <c:gapWidth val="100"/>
        <c:overlap val="100"/>
        <c:axId val="166950784"/>
        <c:axId val="166949248"/>
      </c:barChart>
      <c:valAx>
        <c:axId val="166949248"/>
        <c:scaling>
          <c:orientation val="minMax"/>
        </c:scaling>
        <c:delete val="0"/>
        <c:axPos val="b"/>
        <c:majorGridlines/>
        <c:numFmt formatCode="0%" sourceLinked="1"/>
        <c:majorTickMark val="out"/>
        <c:minorTickMark val="none"/>
        <c:tickLblPos val="nextTo"/>
        <c:txPr>
          <a:bodyPr/>
          <a:lstStyle/>
          <a:p>
            <a:pPr>
              <a:defRPr sz="1100">
                <a:solidFill>
                  <a:schemeClr val="tx2"/>
                </a:solidFill>
              </a:defRPr>
            </a:pPr>
            <a:endParaRPr lang="cs-CZ"/>
          </a:p>
        </c:txPr>
        <c:crossAx val="166950784"/>
        <c:crosses val="max"/>
        <c:crossBetween val="between"/>
      </c:valAx>
      <c:catAx>
        <c:axId val="166950784"/>
        <c:scaling>
          <c:orientation val="maxMin"/>
        </c:scaling>
        <c:delete val="0"/>
        <c:axPos val="l"/>
        <c:numFmt formatCode="General" sourceLinked="1"/>
        <c:majorTickMark val="none"/>
        <c:minorTickMark val="none"/>
        <c:tickLblPos val="nextTo"/>
        <c:txPr>
          <a:bodyPr/>
          <a:lstStyle/>
          <a:p>
            <a:pPr>
              <a:defRPr sz="1400">
                <a:solidFill>
                  <a:schemeClr val="tx2"/>
                </a:solidFill>
              </a:defRPr>
            </a:pPr>
            <a:endParaRPr lang="cs-CZ"/>
          </a:p>
        </c:txPr>
        <c:crossAx val="166949248"/>
        <c:crosses val="autoZero"/>
        <c:auto val="1"/>
        <c:lblAlgn val="ctr"/>
        <c:lblOffset val="100"/>
        <c:noMultiLvlLbl val="0"/>
      </c:catAx>
    </c:plotArea>
    <c:legend>
      <c:legendPos val="b"/>
      <c:layout>
        <c:manualLayout>
          <c:xMode val="edge"/>
          <c:yMode val="edge"/>
          <c:x val="0.11043684658091001"/>
          <c:y val="0.66645804152646504"/>
          <c:w val="0.87617393498333995"/>
          <c:h val="0.20161909208485601"/>
        </c:manualLayout>
      </c:layout>
      <c:overlay val="0"/>
      <c:txPr>
        <a:bodyPr/>
        <a:lstStyle/>
        <a:p>
          <a:pPr>
            <a:defRPr sz="1000">
              <a:solidFill>
                <a:schemeClr val="tx2"/>
              </a:solidFill>
            </a:defRPr>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20437833425699"/>
          <c:y val="3.32200541160882E-2"/>
          <c:w val="0.50702860931936444"/>
          <c:h val="0.67809790140276816"/>
        </c:manualLayout>
      </c:layout>
      <c:barChart>
        <c:barDir val="bar"/>
        <c:grouping val="percentStacked"/>
        <c:varyColors val="0"/>
        <c:ser>
          <c:idx val="0"/>
          <c:order val="0"/>
          <c:tx>
            <c:strRef>
              <c:f>List1!$B$1</c:f>
              <c:strCache>
                <c:ptCount val="1"/>
                <c:pt idx="0">
                  <c:v>Velmi nepříjemně</c:v>
                </c:pt>
              </c:strCache>
            </c:strRef>
          </c:tx>
          <c:spPr>
            <a:solidFill>
              <a:srgbClr val="C00000"/>
            </a:solidFill>
            <a:scene3d>
              <a:camera prst="orthographicFront"/>
              <a:lightRig rig="threePt" dir="t"/>
            </a:scene3d>
            <a:sp3d>
              <a:bevelT h="25400"/>
            </a:sp3d>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Lbls>
            <c:numFmt formatCode="#,##0" sourceLinked="0"/>
            <c:spPr>
              <a:noFill/>
              <a:ln>
                <a:noFill/>
              </a:ln>
              <a:effectLst/>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List1!$A$2:$A$5</c:f>
              <c:strCache>
                <c:ptCount val="4"/>
                <c:pt idx="0">
                  <c:v>všichni odpovídající</c:v>
                </c:pt>
                <c:pt idx="2">
                  <c:v>zná Roma (člen rodiny, kamarád, známý, spolužák)</c:v>
                </c:pt>
                <c:pt idx="3">
                  <c:v>nezná žádného Roma (maximálně potkává)</c:v>
                </c:pt>
              </c:strCache>
            </c:strRef>
          </c:cat>
          <c:val>
            <c:numRef>
              <c:f>List1!$B$2:$B$5</c:f>
              <c:numCache>
                <c:formatCode>General</c:formatCode>
                <c:ptCount val="4"/>
                <c:pt idx="0">
                  <c:v>21.5</c:v>
                </c:pt>
                <c:pt idx="2">
                  <c:v>27.9</c:v>
                </c:pt>
                <c:pt idx="3">
                  <c:v>36.200000000000003</c:v>
                </c:pt>
              </c:numCache>
            </c:numRef>
          </c:val>
        </c:ser>
        <c:ser>
          <c:idx val="1"/>
          <c:order val="1"/>
          <c:tx>
            <c:strRef>
              <c:f>List1!$C$1</c:f>
              <c:strCache>
                <c:ptCount val="1"/>
                <c:pt idx="0">
                  <c:v>Trochu nepříjemně</c:v>
                </c:pt>
              </c:strCache>
            </c:strRef>
          </c:tx>
          <c:spPr>
            <a:solidFill>
              <a:srgbClr val="FF0000"/>
            </a:solidFill>
            <a:scene3d>
              <a:camera prst="orthographicFront"/>
              <a:lightRig rig="threePt" dir="t"/>
            </a:scene3d>
            <a:sp3d>
              <a:bevelT h="25400"/>
            </a:sp3d>
          </c:spPr>
          <c:invertIfNegative val="0"/>
          <c:dLbls>
            <c:numFmt formatCode="#,##0" sourceLinked="0"/>
            <c:spPr>
              <a:noFill/>
              <a:ln>
                <a:noFill/>
              </a:ln>
              <a:effectLst/>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List1!$A$2:$A$5</c:f>
              <c:strCache>
                <c:ptCount val="4"/>
                <c:pt idx="0">
                  <c:v>všichni odpovídající</c:v>
                </c:pt>
                <c:pt idx="2">
                  <c:v>zná Roma (člen rodiny, kamarád, známý, spolužák)</c:v>
                </c:pt>
                <c:pt idx="3">
                  <c:v>nezná žádného Roma (maximálně potkává)</c:v>
                </c:pt>
              </c:strCache>
            </c:strRef>
          </c:cat>
          <c:val>
            <c:numRef>
              <c:f>List1!$C$2:$C$5</c:f>
              <c:numCache>
                <c:formatCode>General</c:formatCode>
                <c:ptCount val="4"/>
                <c:pt idx="0">
                  <c:v>42.3</c:v>
                </c:pt>
                <c:pt idx="2">
                  <c:v>40.200000000000003</c:v>
                </c:pt>
                <c:pt idx="3">
                  <c:v>46.2</c:v>
                </c:pt>
              </c:numCache>
            </c:numRef>
          </c:val>
        </c:ser>
        <c:ser>
          <c:idx val="2"/>
          <c:order val="2"/>
          <c:tx>
            <c:strRef>
              <c:f>List1!$D$1</c:f>
              <c:strCache>
                <c:ptCount val="1"/>
                <c:pt idx="0">
                  <c:v>Spíše bez problémů</c:v>
                </c:pt>
              </c:strCache>
            </c:strRef>
          </c:tx>
          <c:spPr>
            <a:solidFill>
              <a:schemeClr val="accent4">
                <a:lumMod val="75000"/>
              </a:schemeClr>
            </a:solidFill>
            <a:scene3d>
              <a:camera prst="orthographicFront"/>
              <a:lightRig rig="threePt" dir="t"/>
            </a:scene3d>
            <a:sp3d>
              <a:bevelT h="25400"/>
            </a:sp3d>
          </c:spPr>
          <c:invertIfNegative val="0"/>
          <c:dPt>
            <c:idx val="0"/>
            <c:invertIfNegative val="0"/>
            <c:bubble3D val="0"/>
            <c:spPr>
              <a:solidFill>
                <a:srgbClr val="789D1D"/>
              </a:solidFill>
              <a:scene3d>
                <a:camera prst="orthographicFront"/>
                <a:lightRig rig="threePt" dir="t"/>
              </a:scene3d>
              <a:sp3d>
                <a:bevelT h="25400"/>
              </a:sp3d>
            </c:spPr>
          </c:dPt>
          <c:dLbls>
            <c:numFmt formatCode="#,##0" sourceLinked="0"/>
            <c:spPr>
              <a:scene3d>
                <a:camera prst="orthographicFront"/>
                <a:lightRig rig="threePt" dir="t"/>
              </a:scene3d>
              <a:sp3d>
                <a:bevelT/>
              </a:sp3d>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List1!$A$2:$A$5</c:f>
              <c:strCache>
                <c:ptCount val="4"/>
                <c:pt idx="0">
                  <c:v>všichni odpovídající</c:v>
                </c:pt>
                <c:pt idx="2">
                  <c:v>zná Roma (člen rodiny, kamarád, známý, spolužák)</c:v>
                </c:pt>
                <c:pt idx="3">
                  <c:v>nezná žádného Roma (maximálně potkává)</c:v>
                </c:pt>
              </c:strCache>
            </c:strRef>
          </c:cat>
          <c:val>
            <c:numRef>
              <c:f>List1!$D$2:$D$5</c:f>
              <c:numCache>
                <c:formatCode>General</c:formatCode>
                <c:ptCount val="4"/>
                <c:pt idx="0">
                  <c:v>25.2</c:v>
                </c:pt>
                <c:pt idx="2">
                  <c:v>23</c:v>
                </c:pt>
                <c:pt idx="3">
                  <c:v>12.4</c:v>
                </c:pt>
              </c:numCache>
            </c:numRef>
          </c:val>
        </c:ser>
        <c:ser>
          <c:idx val="3"/>
          <c:order val="3"/>
          <c:tx>
            <c:strRef>
              <c:f>List1!$E$1</c:f>
              <c:strCache>
                <c:ptCount val="1"/>
                <c:pt idx="0">
                  <c:v>Zcela bez problému</c:v>
                </c:pt>
              </c:strCache>
            </c:strRef>
          </c:tx>
          <c:spPr>
            <a:solidFill>
              <a:schemeClr val="accent4">
                <a:lumMod val="50000"/>
              </a:schemeClr>
            </a:solidFill>
            <a:scene3d>
              <a:camera prst="orthographicFront"/>
              <a:lightRig rig="threePt" dir="t"/>
            </a:scene3d>
            <a:sp3d>
              <a:bevelT h="25400"/>
            </a:sp3d>
          </c:spPr>
          <c:invertIfNegative val="0"/>
          <c:dLbls>
            <c:numFmt formatCode="#,##0" sourceLinked="0"/>
            <c:spPr>
              <a:noFill/>
              <a:ln>
                <a:noFill/>
              </a:ln>
              <a:effectLst/>
            </c:spPr>
            <c:txPr>
              <a:bodyPr/>
              <a:lstStyle/>
              <a:p>
                <a:pPr algn="ctr">
                  <a:defRPr lang="cs-CZ" sz="900" b="0"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List1!$A$2:$A$5</c:f>
              <c:strCache>
                <c:ptCount val="4"/>
                <c:pt idx="0">
                  <c:v>všichni odpovídající</c:v>
                </c:pt>
                <c:pt idx="2">
                  <c:v>zná Roma (člen rodiny, kamarád, známý, spolužák)</c:v>
                </c:pt>
                <c:pt idx="3">
                  <c:v>nezná žádného Roma (maximálně potkává)</c:v>
                </c:pt>
              </c:strCache>
            </c:strRef>
          </c:cat>
          <c:val>
            <c:numRef>
              <c:f>List1!$E$2:$E$5</c:f>
              <c:numCache>
                <c:formatCode>General</c:formatCode>
                <c:ptCount val="4"/>
                <c:pt idx="0">
                  <c:v>11</c:v>
                </c:pt>
                <c:pt idx="2">
                  <c:v>9</c:v>
                </c:pt>
                <c:pt idx="3">
                  <c:v>5.3</c:v>
                </c:pt>
              </c:numCache>
            </c:numRef>
          </c:val>
        </c:ser>
        <c:dLbls>
          <c:showLegendKey val="0"/>
          <c:showVal val="0"/>
          <c:showCatName val="0"/>
          <c:showSerName val="0"/>
          <c:showPercent val="0"/>
          <c:showBubbleSize val="0"/>
        </c:dLbls>
        <c:gapWidth val="100"/>
        <c:overlap val="100"/>
        <c:axId val="169147008"/>
        <c:axId val="169106048"/>
      </c:barChart>
      <c:valAx>
        <c:axId val="169106048"/>
        <c:scaling>
          <c:orientation val="minMax"/>
        </c:scaling>
        <c:delete val="0"/>
        <c:axPos val="b"/>
        <c:majorGridlines/>
        <c:numFmt formatCode="0%" sourceLinked="1"/>
        <c:majorTickMark val="out"/>
        <c:minorTickMark val="none"/>
        <c:tickLblPos val="nextTo"/>
        <c:txPr>
          <a:bodyPr/>
          <a:lstStyle/>
          <a:p>
            <a:pPr>
              <a:defRPr sz="1100">
                <a:solidFill>
                  <a:schemeClr val="tx2"/>
                </a:solidFill>
              </a:defRPr>
            </a:pPr>
            <a:endParaRPr lang="cs-CZ"/>
          </a:p>
        </c:txPr>
        <c:crossAx val="169147008"/>
        <c:crosses val="max"/>
        <c:crossBetween val="between"/>
      </c:valAx>
      <c:catAx>
        <c:axId val="169147008"/>
        <c:scaling>
          <c:orientation val="maxMin"/>
        </c:scaling>
        <c:delete val="0"/>
        <c:axPos val="l"/>
        <c:numFmt formatCode="General" sourceLinked="1"/>
        <c:majorTickMark val="none"/>
        <c:minorTickMark val="none"/>
        <c:tickLblPos val="nextTo"/>
        <c:txPr>
          <a:bodyPr/>
          <a:lstStyle/>
          <a:p>
            <a:pPr>
              <a:defRPr sz="1200">
                <a:solidFill>
                  <a:schemeClr val="tx2"/>
                </a:solidFill>
              </a:defRPr>
            </a:pPr>
            <a:endParaRPr lang="cs-CZ"/>
          </a:p>
        </c:txPr>
        <c:crossAx val="169106048"/>
        <c:crosses val="autoZero"/>
        <c:auto val="1"/>
        <c:lblAlgn val="ctr"/>
        <c:lblOffset val="100"/>
        <c:noMultiLvlLbl val="0"/>
      </c:catAx>
    </c:plotArea>
    <c:legend>
      <c:legendPos val="b"/>
      <c:layout>
        <c:manualLayout>
          <c:xMode val="edge"/>
          <c:yMode val="edge"/>
          <c:x val="0.37634831022998289"/>
          <c:y val="0.88329752968661446"/>
          <c:w val="0.62321147489026718"/>
          <c:h val="7.1992977508674394E-2"/>
        </c:manualLayout>
      </c:layout>
      <c:overlay val="0"/>
      <c:txPr>
        <a:bodyPr/>
        <a:lstStyle/>
        <a:p>
          <a:pPr>
            <a:defRPr sz="1200">
              <a:solidFill>
                <a:schemeClr val="tx2"/>
              </a:solidFill>
            </a:defRPr>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20437833425699"/>
          <c:y val="3.32200541160882E-2"/>
          <c:w val="0.50702860931936444"/>
          <c:h val="0.67809790140276816"/>
        </c:manualLayout>
      </c:layout>
      <c:barChart>
        <c:barDir val="bar"/>
        <c:grouping val="percentStacked"/>
        <c:varyColors val="0"/>
        <c:ser>
          <c:idx val="0"/>
          <c:order val="0"/>
          <c:tx>
            <c:strRef>
              <c:f>List1!$B$1</c:f>
              <c:strCache>
                <c:ptCount val="1"/>
                <c:pt idx="0">
                  <c:v>Určitě se fláká</c:v>
                </c:pt>
              </c:strCache>
            </c:strRef>
          </c:tx>
          <c:spPr>
            <a:solidFill>
              <a:srgbClr val="C00000"/>
            </a:solidFill>
            <a:scene3d>
              <a:camera prst="orthographicFront"/>
              <a:lightRig rig="threePt" dir="t"/>
            </a:scene3d>
            <a:sp3d>
              <a:bevelT h="25400"/>
            </a:sp3d>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Lbls>
            <c:numFmt formatCode="#,##0" sourceLinked="0"/>
            <c:spPr>
              <a:noFill/>
              <a:ln>
                <a:noFill/>
              </a:ln>
              <a:effectLst/>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List1!$A$2:$A$5</c:f>
              <c:strCache>
                <c:ptCount val="4"/>
                <c:pt idx="0">
                  <c:v>všichni odpovídající</c:v>
                </c:pt>
                <c:pt idx="2">
                  <c:v>zná Roma (člen rodiny, kamarád, známý, spolužák)</c:v>
                </c:pt>
                <c:pt idx="3">
                  <c:v>nezná žádného Roma (maximálně potkává)</c:v>
                </c:pt>
              </c:strCache>
            </c:strRef>
          </c:cat>
          <c:val>
            <c:numRef>
              <c:f>List1!$B$2:$B$5</c:f>
              <c:numCache>
                <c:formatCode>General</c:formatCode>
                <c:ptCount val="4"/>
                <c:pt idx="0">
                  <c:v>20.5</c:v>
                </c:pt>
                <c:pt idx="2">
                  <c:v>17.7</c:v>
                </c:pt>
                <c:pt idx="3">
                  <c:v>31.8</c:v>
                </c:pt>
              </c:numCache>
            </c:numRef>
          </c:val>
        </c:ser>
        <c:ser>
          <c:idx val="1"/>
          <c:order val="1"/>
          <c:tx>
            <c:strRef>
              <c:f>List1!$C$1</c:f>
              <c:strCache>
                <c:ptCount val="1"/>
                <c:pt idx="0">
                  <c:v>Asi se fláká</c:v>
                </c:pt>
              </c:strCache>
            </c:strRef>
          </c:tx>
          <c:spPr>
            <a:solidFill>
              <a:srgbClr val="FF0000"/>
            </a:solidFill>
            <a:scene3d>
              <a:camera prst="orthographicFront"/>
              <a:lightRig rig="threePt" dir="t"/>
            </a:scene3d>
            <a:sp3d>
              <a:bevelT h="25400"/>
            </a:sp3d>
          </c:spPr>
          <c:invertIfNegative val="0"/>
          <c:dLbls>
            <c:numFmt formatCode="#,##0" sourceLinked="0"/>
            <c:spPr>
              <a:noFill/>
              <a:ln>
                <a:noFill/>
              </a:ln>
              <a:effectLst/>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List1!$A$2:$A$5</c:f>
              <c:strCache>
                <c:ptCount val="4"/>
                <c:pt idx="0">
                  <c:v>všichni odpovídající</c:v>
                </c:pt>
                <c:pt idx="2">
                  <c:v>zná Roma (člen rodiny, kamarád, známý, spolužák)</c:v>
                </c:pt>
                <c:pt idx="3">
                  <c:v>nezná žádného Roma (maximálně potkává)</c:v>
                </c:pt>
              </c:strCache>
            </c:strRef>
          </c:cat>
          <c:val>
            <c:numRef>
              <c:f>List1!$C$2:$C$5</c:f>
              <c:numCache>
                <c:formatCode>General</c:formatCode>
                <c:ptCount val="4"/>
                <c:pt idx="0">
                  <c:v>38.200000000000003</c:v>
                </c:pt>
                <c:pt idx="2">
                  <c:v>39.1</c:v>
                </c:pt>
                <c:pt idx="3">
                  <c:v>41.5</c:v>
                </c:pt>
              </c:numCache>
            </c:numRef>
          </c:val>
        </c:ser>
        <c:ser>
          <c:idx val="2"/>
          <c:order val="2"/>
          <c:tx>
            <c:strRef>
              <c:f>List1!$D$1</c:f>
              <c:strCache>
                <c:ptCount val="1"/>
                <c:pt idx="0">
                  <c:v>Asi má pracovní přestávku</c:v>
                </c:pt>
              </c:strCache>
            </c:strRef>
          </c:tx>
          <c:spPr>
            <a:solidFill>
              <a:schemeClr val="accent4">
                <a:lumMod val="75000"/>
              </a:schemeClr>
            </a:solidFill>
            <a:scene3d>
              <a:camera prst="orthographicFront"/>
              <a:lightRig rig="threePt" dir="t"/>
            </a:scene3d>
            <a:sp3d>
              <a:bevelT h="25400"/>
            </a:sp3d>
          </c:spPr>
          <c:invertIfNegative val="0"/>
          <c:dPt>
            <c:idx val="0"/>
            <c:invertIfNegative val="0"/>
            <c:bubble3D val="0"/>
            <c:spPr>
              <a:solidFill>
                <a:srgbClr val="789D1D"/>
              </a:solidFill>
              <a:scene3d>
                <a:camera prst="orthographicFront"/>
                <a:lightRig rig="threePt" dir="t"/>
              </a:scene3d>
              <a:sp3d>
                <a:bevelT h="25400"/>
              </a:sp3d>
            </c:spPr>
          </c:dPt>
          <c:dLbls>
            <c:numFmt formatCode="#,##0" sourceLinked="0"/>
            <c:spPr>
              <a:scene3d>
                <a:camera prst="orthographicFront"/>
                <a:lightRig rig="threePt" dir="t"/>
              </a:scene3d>
              <a:sp3d>
                <a:bevelT/>
              </a:sp3d>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List1!$A$2:$A$5</c:f>
              <c:strCache>
                <c:ptCount val="4"/>
                <c:pt idx="0">
                  <c:v>všichni odpovídající</c:v>
                </c:pt>
                <c:pt idx="2">
                  <c:v>zná Roma (člen rodiny, kamarád, známý, spolužák)</c:v>
                </c:pt>
                <c:pt idx="3">
                  <c:v>nezná žádného Roma (maximálně potkává)</c:v>
                </c:pt>
              </c:strCache>
            </c:strRef>
          </c:cat>
          <c:val>
            <c:numRef>
              <c:f>List1!$D$2:$D$5</c:f>
              <c:numCache>
                <c:formatCode>General</c:formatCode>
                <c:ptCount val="4"/>
                <c:pt idx="0">
                  <c:v>37.700000000000003</c:v>
                </c:pt>
                <c:pt idx="2">
                  <c:v>39.6</c:v>
                </c:pt>
                <c:pt idx="3">
                  <c:v>25.9</c:v>
                </c:pt>
              </c:numCache>
            </c:numRef>
          </c:val>
        </c:ser>
        <c:ser>
          <c:idx val="3"/>
          <c:order val="3"/>
          <c:tx>
            <c:strRef>
              <c:f>List1!$E$1</c:f>
              <c:strCache>
                <c:ptCount val="1"/>
                <c:pt idx="0">
                  <c:v>Určitě má pracovní přestávku</c:v>
                </c:pt>
              </c:strCache>
            </c:strRef>
          </c:tx>
          <c:spPr>
            <a:solidFill>
              <a:schemeClr val="accent4">
                <a:lumMod val="50000"/>
              </a:schemeClr>
            </a:solidFill>
            <a:scene3d>
              <a:camera prst="orthographicFront"/>
              <a:lightRig rig="threePt" dir="t"/>
            </a:scene3d>
            <a:sp3d>
              <a:bevelT h="25400"/>
            </a:sp3d>
          </c:spPr>
          <c:invertIfNegative val="0"/>
          <c:dLbls>
            <c:numFmt formatCode="#,##0" sourceLinked="0"/>
            <c:spPr>
              <a:noFill/>
              <a:ln>
                <a:noFill/>
              </a:ln>
              <a:effectLst/>
            </c:spPr>
            <c:txPr>
              <a:bodyPr/>
              <a:lstStyle/>
              <a:p>
                <a:pPr algn="ctr">
                  <a:defRPr lang="cs-CZ" sz="900" b="0"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List1!$A$2:$A$5</c:f>
              <c:strCache>
                <c:ptCount val="4"/>
                <c:pt idx="0">
                  <c:v>všichni odpovídající</c:v>
                </c:pt>
                <c:pt idx="2">
                  <c:v>zná Roma (člen rodiny, kamarád, známý, spolužák)</c:v>
                </c:pt>
                <c:pt idx="3">
                  <c:v>nezná žádného Roma (maximálně potkává)</c:v>
                </c:pt>
              </c:strCache>
            </c:strRef>
          </c:cat>
          <c:val>
            <c:numRef>
              <c:f>List1!$E$2:$E$5</c:f>
              <c:numCache>
                <c:formatCode>General</c:formatCode>
                <c:ptCount val="4"/>
                <c:pt idx="0">
                  <c:v>3.6</c:v>
                </c:pt>
                <c:pt idx="2">
                  <c:v>3.5</c:v>
                </c:pt>
                <c:pt idx="3">
                  <c:v>0.8</c:v>
                </c:pt>
              </c:numCache>
            </c:numRef>
          </c:val>
        </c:ser>
        <c:dLbls>
          <c:showLegendKey val="0"/>
          <c:showVal val="0"/>
          <c:showCatName val="0"/>
          <c:showSerName val="0"/>
          <c:showPercent val="0"/>
          <c:showBubbleSize val="0"/>
        </c:dLbls>
        <c:gapWidth val="100"/>
        <c:overlap val="100"/>
        <c:axId val="168678912"/>
        <c:axId val="168677376"/>
      </c:barChart>
      <c:valAx>
        <c:axId val="168677376"/>
        <c:scaling>
          <c:orientation val="minMax"/>
        </c:scaling>
        <c:delete val="0"/>
        <c:axPos val="b"/>
        <c:majorGridlines/>
        <c:numFmt formatCode="0%" sourceLinked="1"/>
        <c:majorTickMark val="out"/>
        <c:minorTickMark val="none"/>
        <c:tickLblPos val="nextTo"/>
        <c:txPr>
          <a:bodyPr/>
          <a:lstStyle/>
          <a:p>
            <a:pPr>
              <a:defRPr sz="1100">
                <a:solidFill>
                  <a:schemeClr val="tx2"/>
                </a:solidFill>
              </a:defRPr>
            </a:pPr>
            <a:endParaRPr lang="cs-CZ"/>
          </a:p>
        </c:txPr>
        <c:crossAx val="168678912"/>
        <c:crosses val="max"/>
        <c:crossBetween val="between"/>
      </c:valAx>
      <c:catAx>
        <c:axId val="168678912"/>
        <c:scaling>
          <c:orientation val="maxMin"/>
        </c:scaling>
        <c:delete val="0"/>
        <c:axPos val="l"/>
        <c:numFmt formatCode="General" sourceLinked="1"/>
        <c:majorTickMark val="none"/>
        <c:minorTickMark val="none"/>
        <c:tickLblPos val="nextTo"/>
        <c:txPr>
          <a:bodyPr/>
          <a:lstStyle/>
          <a:p>
            <a:pPr>
              <a:defRPr sz="1200">
                <a:solidFill>
                  <a:schemeClr val="tx2"/>
                </a:solidFill>
              </a:defRPr>
            </a:pPr>
            <a:endParaRPr lang="cs-CZ"/>
          </a:p>
        </c:txPr>
        <c:crossAx val="168677376"/>
        <c:crosses val="autoZero"/>
        <c:auto val="1"/>
        <c:lblAlgn val="ctr"/>
        <c:lblOffset val="100"/>
        <c:noMultiLvlLbl val="0"/>
      </c:catAx>
    </c:plotArea>
    <c:legend>
      <c:legendPos val="b"/>
      <c:layout>
        <c:manualLayout>
          <c:xMode val="edge"/>
          <c:yMode val="edge"/>
          <c:x val="0.32153724186897215"/>
          <c:y val="0.88329752968661446"/>
          <c:w val="0.67802254325127798"/>
          <c:h val="7.1992977508674394E-2"/>
        </c:manualLayout>
      </c:layout>
      <c:overlay val="0"/>
      <c:txPr>
        <a:bodyPr/>
        <a:lstStyle/>
        <a:p>
          <a:pPr>
            <a:defRPr sz="1200">
              <a:solidFill>
                <a:schemeClr val="tx2"/>
              </a:solidFill>
            </a:defRPr>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20437833425699"/>
          <c:y val="3.32200541160882E-2"/>
          <c:w val="0.50702860931936444"/>
          <c:h val="0.67809790140276816"/>
        </c:manualLayout>
      </c:layout>
      <c:barChart>
        <c:barDir val="bar"/>
        <c:grouping val="percentStacked"/>
        <c:varyColors val="0"/>
        <c:ser>
          <c:idx val="0"/>
          <c:order val="0"/>
          <c:tx>
            <c:strRef>
              <c:f>List1!$B$1</c:f>
              <c:strCache>
                <c:ptCount val="1"/>
                <c:pt idx="0">
                  <c:v>Muž ji určitě napadá – dívka je v ohrožení</c:v>
                </c:pt>
              </c:strCache>
            </c:strRef>
          </c:tx>
          <c:spPr>
            <a:solidFill>
              <a:srgbClr val="C00000"/>
            </a:solidFill>
            <a:scene3d>
              <a:camera prst="orthographicFront"/>
              <a:lightRig rig="threePt" dir="t"/>
            </a:scene3d>
            <a:sp3d>
              <a:bevelT h="25400"/>
            </a:sp3d>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Lbls>
            <c:numFmt formatCode="#,##0" sourceLinked="0"/>
            <c:spPr>
              <a:noFill/>
              <a:ln>
                <a:noFill/>
              </a:ln>
              <a:effectLst/>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List1!$A$2:$A$5</c:f>
              <c:strCache>
                <c:ptCount val="4"/>
                <c:pt idx="0">
                  <c:v>všichni odpovídající</c:v>
                </c:pt>
                <c:pt idx="2">
                  <c:v>zná Roma (člen rodiny, kamarád, známý, spolužák)</c:v>
                </c:pt>
                <c:pt idx="3">
                  <c:v>nezná žádného Roma (maximálně potkává)</c:v>
                </c:pt>
              </c:strCache>
            </c:strRef>
          </c:cat>
          <c:val>
            <c:numRef>
              <c:f>List1!$B$2:$B$5</c:f>
              <c:numCache>
                <c:formatCode>General</c:formatCode>
                <c:ptCount val="4"/>
                <c:pt idx="0">
                  <c:v>42.1</c:v>
                </c:pt>
                <c:pt idx="2">
                  <c:v>31.5</c:v>
                </c:pt>
                <c:pt idx="3">
                  <c:v>28.2</c:v>
                </c:pt>
              </c:numCache>
            </c:numRef>
          </c:val>
        </c:ser>
        <c:ser>
          <c:idx val="1"/>
          <c:order val="1"/>
          <c:tx>
            <c:strRef>
              <c:f>List1!$C$1</c:f>
              <c:strCache>
                <c:ptCount val="1"/>
                <c:pt idx="0">
                  <c:v>Muž ji asi napadá</c:v>
                </c:pt>
              </c:strCache>
            </c:strRef>
          </c:tx>
          <c:spPr>
            <a:solidFill>
              <a:srgbClr val="FF0000"/>
            </a:solidFill>
            <a:scene3d>
              <a:camera prst="orthographicFront"/>
              <a:lightRig rig="threePt" dir="t"/>
            </a:scene3d>
            <a:sp3d>
              <a:bevelT h="25400"/>
            </a:sp3d>
          </c:spPr>
          <c:invertIfNegative val="0"/>
          <c:dLbls>
            <c:numFmt formatCode="#,##0" sourceLinked="0"/>
            <c:spPr>
              <a:noFill/>
              <a:ln>
                <a:noFill/>
              </a:ln>
              <a:effectLst/>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List1!$A$2:$A$5</c:f>
              <c:strCache>
                <c:ptCount val="4"/>
                <c:pt idx="0">
                  <c:v>všichni odpovídající</c:v>
                </c:pt>
                <c:pt idx="2">
                  <c:v>zná Roma (člen rodiny, kamarád, známý, spolužák)</c:v>
                </c:pt>
                <c:pt idx="3">
                  <c:v>nezná žádného Roma (maximálně potkává)</c:v>
                </c:pt>
              </c:strCache>
            </c:strRef>
          </c:cat>
          <c:val>
            <c:numRef>
              <c:f>List1!$C$2:$C$5</c:f>
              <c:numCache>
                <c:formatCode>General</c:formatCode>
                <c:ptCount val="4"/>
                <c:pt idx="0">
                  <c:v>44.4</c:v>
                </c:pt>
                <c:pt idx="2">
                  <c:v>49.1</c:v>
                </c:pt>
                <c:pt idx="3">
                  <c:v>51.6</c:v>
                </c:pt>
              </c:numCache>
            </c:numRef>
          </c:val>
        </c:ser>
        <c:ser>
          <c:idx val="2"/>
          <c:order val="2"/>
          <c:tx>
            <c:strRef>
              <c:f>List1!$D$1</c:f>
              <c:strCache>
                <c:ptCount val="1"/>
                <c:pt idx="0">
                  <c:v>Muž se asi jen brání a za něco ji napomíná</c:v>
                </c:pt>
              </c:strCache>
            </c:strRef>
          </c:tx>
          <c:spPr>
            <a:solidFill>
              <a:schemeClr val="accent4">
                <a:lumMod val="75000"/>
              </a:schemeClr>
            </a:solidFill>
            <a:scene3d>
              <a:camera prst="orthographicFront"/>
              <a:lightRig rig="threePt" dir="t"/>
            </a:scene3d>
            <a:sp3d>
              <a:bevelT h="25400"/>
            </a:sp3d>
          </c:spPr>
          <c:invertIfNegative val="0"/>
          <c:dPt>
            <c:idx val="0"/>
            <c:invertIfNegative val="0"/>
            <c:bubble3D val="0"/>
            <c:spPr>
              <a:solidFill>
                <a:srgbClr val="789D1D"/>
              </a:solidFill>
              <a:scene3d>
                <a:camera prst="orthographicFront"/>
                <a:lightRig rig="threePt" dir="t"/>
              </a:scene3d>
              <a:sp3d>
                <a:bevelT h="25400"/>
              </a:sp3d>
            </c:spPr>
          </c:dPt>
          <c:dLbls>
            <c:numFmt formatCode="#,##0" sourceLinked="0"/>
            <c:spPr>
              <a:scene3d>
                <a:camera prst="orthographicFront"/>
                <a:lightRig rig="threePt" dir="t"/>
              </a:scene3d>
              <a:sp3d>
                <a:bevelT/>
              </a:sp3d>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List1!$A$2:$A$5</c:f>
              <c:strCache>
                <c:ptCount val="4"/>
                <c:pt idx="0">
                  <c:v>všichni odpovídající</c:v>
                </c:pt>
                <c:pt idx="2">
                  <c:v>zná Roma (člen rodiny, kamarád, známý, spolužák)</c:v>
                </c:pt>
                <c:pt idx="3">
                  <c:v>nezná žádného Roma (maximálně potkává)</c:v>
                </c:pt>
              </c:strCache>
            </c:strRef>
          </c:cat>
          <c:val>
            <c:numRef>
              <c:f>List1!$D$2:$D$5</c:f>
              <c:numCache>
                <c:formatCode>General</c:formatCode>
                <c:ptCount val="4"/>
                <c:pt idx="0">
                  <c:v>10.9</c:v>
                </c:pt>
                <c:pt idx="2">
                  <c:v>16.8</c:v>
                </c:pt>
                <c:pt idx="3">
                  <c:v>13.7</c:v>
                </c:pt>
              </c:numCache>
            </c:numRef>
          </c:val>
        </c:ser>
        <c:ser>
          <c:idx val="3"/>
          <c:order val="3"/>
          <c:tx>
            <c:strRef>
              <c:f>List1!$E$1</c:f>
              <c:strCache>
                <c:ptCount val="1"/>
                <c:pt idx="0">
                  <c:v>Muž se určitě jen brání a za něco ji napomíná – dívka není v ohrožení</c:v>
                </c:pt>
              </c:strCache>
            </c:strRef>
          </c:tx>
          <c:spPr>
            <a:solidFill>
              <a:schemeClr val="accent4">
                <a:lumMod val="50000"/>
              </a:schemeClr>
            </a:solidFill>
            <a:scene3d>
              <a:camera prst="orthographicFront"/>
              <a:lightRig rig="threePt" dir="t"/>
            </a:scene3d>
            <a:sp3d>
              <a:bevelT h="25400"/>
            </a:sp3d>
          </c:spPr>
          <c:invertIfNegative val="0"/>
          <c:dLbls>
            <c:numFmt formatCode="#,##0" sourceLinked="0"/>
            <c:spPr>
              <a:noFill/>
              <a:ln>
                <a:noFill/>
              </a:ln>
              <a:effectLst/>
            </c:spPr>
            <c:txPr>
              <a:bodyPr/>
              <a:lstStyle/>
              <a:p>
                <a:pPr algn="ctr">
                  <a:defRPr lang="cs-CZ" sz="900" b="0"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List1!$A$2:$A$5</c:f>
              <c:strCache>
                <c:ptCount val="4"/>
                <c:pt idx="0">
                  <c:v>všichni odpovídající</c:v>
                </c:pt>
                <c:pt idx="2">
                  <c:v>zná Roma (člen rodiny, kamarád, známý, spolužák)</c:v>
                </c:pt>
                <c:pt idx="3">
                  <c:v>nezná žádného Roma (maximálně potkává)</c:v>
                </c:pt>
              </c:strCache>
            </c:strRef>
          </c:cat>
          <c:val>
            <c:numRef>
              <c:f>List1!$E$2:$E$5</c:f>
              <c:numCache>
                <c:formatCode>General</c:formatCode>
                <c:ptCount val="4"/>
                <c:pt idx="0">
                  <c:v>2.6</c:v>
                </c:pt>
                <c:pt idx="2">
                  <c:v>2.7</c:v>
                </c:pt>
                <c:pt idx="3">
                  <c:v>6.5</c:v>
                </c:pt>
              </c:numCache>
            </c:numRef>
          </c:val>
        </c:ser>
        <c:dLbls>
          <c:showLegendKey val="0"/>
          <c:showVal val="0"/>
          <c:showCatName val="0"/>
          <c:showSerName val="0"/>
          <c:showPercent val="0"/>
          <c:showBubbleSize val="0"/>
        </c:dLbls>
        <c:gapWidth val="100"/>
        <c:overlap val="100"/>
        <c:axId val="168973440"/>
        <c:axId val="168963456"/>
      </c:barChart>
      <c:valAx>
        <c:axId val="168963456"/>
        <c:scaling>
          <c:orientation val="minMax"/>
        </c:scaling>
        <c:delete val="0"/>
        <c:axPos val="b"/>
        <c:majorGridlines/>
        <c:numFmt formatCode="0%" sourceLinked="1"/>
        <c:majorTickMark val="out"/>
        <c:minorTickMark val="none"/>
        <c:tickLblPos val="nextTo"/>
        <c:txPr>
          <a:bodyPr/>
          <a:lstStyle/>
          <a:p>
            <a:pPr>
              <a:defRPr sz="1100">
                <a:solidFill>
                  <a:schemeClr val="tx2"/>
                </a:solidFill>
              </a:defRPr>
            </a:pPr>
            <a:endParaRPr lang="cs-CZ"/>
          </a:p>
        </c:txPr>
        <c:crossAx val="168973440"/>
        <c:crosses val="max"/>
        <c:crossBetween val="between"/>
      </c:valAx>
      <c:catAx>
        <c:axId val="168973440"/>
        <c:scaling>
          <c:orientation val="maxMin"/>
        </c:scaling>
        <c:delete val="0"/>
        <c:axPos val="l"/>
        <c:numFmt formatCode="General" sourceLinked="1"/>
        <c:majorTickMark val="none"/>
        <c:minorTickMark val="none"/>
        <c:tickLblPos val="nextTo"/>
        <c:txPr>
          <a:bodyPr/>
          <a:lstStyle/>
          <a:p>
            <a:pPr>
              <a:defRPr sz="1200">
                <a:solidFill>
                  <a:schemeClr val="tx2"/>
                </a:solidFill>
              </a:defRPr>
            </a:pPr>
            <a:endParaRPr lang="cs-CZ"/>
          </a:p>
        </c:txPr>
        <c:crossAx val="168963456"/>
        <c:crosses val="autoZero"/>
        <c:auto val="1"/>
        <c:lblAlgn val="ctr"/>
        <c:lblOffset val="100"/>
        <c:noMultiLvlLbl val="0"/>
      </c:catAx>
    </c:plotArea>
    <c:legend>
      <c:legendPos val="b"/>
      <c:layout>
        <c:manualLayout>
          <c:xMode val="edge"/>
          <c:yMode val="edge"/>
          <c:x val="0"/>
          <c:y val="0.81156388746896169"/>
          <c:w val="1"/>
          <c:h val="0.17959365290953291"/>
        </c:manualLayout>
      </c:layout>
      <c:overlay val="0"/>
      <c:txPr>
        <a:bodyPr/>
        <a:lstStyle/>
        <a:p>
          <a:pPr>
            <a:defRPr sz="1200">
              <a:solidFill>
                <a:schemeClr val="tx2"/>
              </a:solidFill>
            </a:defRPr>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519748061453597"/>
          <c:y val="4.5337333012748345E-2"/>
          <c:w val="0.5089912271200645"/>
          <c:h val="0.69211691683745447"/>
        </c:manualLayout>
      </c:layout>
      <c:barChart>
        <c:barDir val="bar"/>
        <c:grouping val="percentStacked"/>
        <c:varyColors val="0"/>
        <c:ser>
          <c:idx val="0"/>
          <c:order val="0"/>
          <c:tx>
            <c:strRef>
              <c:f>List1!$B$1</c:f>
              <c:strCache>
                <c:ptCount val="1"/>
                <c:pt idx="0">
                  <c:v>Určitě ano</c:v>
                </c:pt>
              </c:strCache>
            </c:strRef>
          </c:tx>
          <c:spPr>
            <a:solidFill>
              <a:schemeClr val="accent4">
                <a:lumMod val="50000"/>
              </a:schemeClr>
            </a:solidFill>
            <a:scene3d>
              <a:camera prst="orthographicFront"/>
              <a:lightRig rig="threePt" dir="t"/>
            </a:scene3d>
            <a:sp3d>
              <a:bevelT h="25400"/>
            </a:sp3d>
          </c:spPr>
          <c:invertIfNegative val="0"/>
          <c:dPt>
            <c:idx val="0"/>
            <c:invertIfNegative val="0"/>
            <c:bubble3D val="0"/>
          </c:dPt>
          <c:dPt>
            <c:idx val="1"/>
            <c:invertIfNegative val="0"/>
            <c:bubble3D val="0"/>
          </c:dPt>
          <c:dLbls>
            <c:numFmt formatCode="#,##0" sourceLinked="0"/>
            <c:spPr>
              <a:noFill/>
              <a:ln>
                <a:noFill/>
              </a:ln>
              <a:effectLst/>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List1!$A$2:$A$5</c:f>
              <c:strCache>
                <c:ptCount val="4"/>
                <c:pt idx="0">
                  <c:v>všichni odpovídající</c:v>
                </c:pt>
                <c:pt idx="2">
                  <c:v>zná Roma (člen rodiny, kamarád, známý, spolužák)</c:v>
                </c:pt>
                <c:pt idx="3">
                  <c:v>nezná žádného Roma (maximálně potkává)</c:v>
                </c:pt>
              </c:strCache>
            </c:strRef>
          </c:cat>
          <c:val>
            <c:numRef>
              <c:f>List1!$B$2:$B$5</c:f>
              <c:numCache>
                <c:formatCode>General</c:formatCode>
                <c:ptCount val="4"/>
                <c:pt idx="0">
                  <c:v>26.3</c:v>
                </c:pt>
                <c:pt idx="2">
                  <c:v>8.9</c:v>
                </c:pt>
                <c:pt idx="3">
                  <c:v>6.7</c:v>
                </c:pt>
              </c:numCache>
            </c:numRef>
          </c:val>
        </c:ser>
        <c:ser>
          <c:idx val="1"/>
          <c:order val="1"/>
          <c:tx>
            <c:strRef>
              <c:f>List1!$C$1</c:f>
              <c:strCache>
                <c:ptCount val="1"/>
                <c:pt idx="0">
                  <c:v>Spíše ano</c:v>
                </c:pt>
              </c:strCache>
            </c:strRef>
          </c:tx>
          <c:spPr>
            <a:solidFill>
              <a:srgbClr val="789D1D"/>
            </a:solidFill>
            <a:scene3d>
              <a:camera prst="orthographicFront"/>
              <a:lightRig rig="threePt" dir="t"/>
            </a:scene3d>
            <a:sp3d>
              <a:bevelT h="25400"/>
            </a:sp3d>
          </c:spPr>
          <c:invertIfNegative val="0"/>
          <c:dLbls>
            <c:numFmt formatCode="#,##0" sourceLinked="0"/>
            <c:spPr>
              <a:noFill/>
              <a:ln>
                <a:noFill/>
              </a:ln>
              <a:effectLst/>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List1!$A$2:$A$5</c:f>
              <c:strCache>
                <c:ptCount val="4"/>
                <c:pt idx="0">
                  <c:v>všichni odpovídající</c:v>
                </c:pt>
                <c:pt idx="2">
                  <c:v>zná Roma (člen rodiny, kamarád, známý, spolužák)</c:v>
                </c:pt>
                <c:pt idx="3">
                  <c:v>nezná žádného Roma (maximálně potkává)</c:v>
                </c:pt>
              </c:strCache>
            </c:strRef>
          </c:cat>
          <c:val>
            <c:numRef>
              <c:f>List1!$C$2:$C$5</c:f>
              <c:numCache>
                <c:formatCode>General</c:formatCode>
                <c:ptCount val="4"/>
                <c:pt idx="0">
                  <c:v>44.7</c:v>
                </c:pt>
                <c:pt idx="2">
                  <c:v>38.4</c:v>
                </c:pt>
                <c:pt idx="3">
                  <c:v>28.1</c:v>
                </c:pt>
              </c:numCache>
            </c:numRef>
          </c:val>
        </c:ser>
        <c:ser>
          <c:idx val="2"/>
          <c:order val="2"/>
          <c:tx>
            <c:strRef>
              <c:f>List1!$D$1</c:f>
              <c:strCache>
                <c:ptCount val="1"/>
                <c:pt idx="0">
                  <c:v>Spíše ne</c:v>
                </c:pt>
              </c:strCache>
            </c:strRef>
          </c:tx>
          <c:spPr>
            <a:solidFill>
              <a:srgbClr val="FF8776"/>
            </a:solidFill>
            <a:scene3d>
              <a:camera prst="orthographicFront"/>
              <a:lightRig rig="threePt" dir="t"/>
            </a:scene3d>
            <a:sp3d>
              <a:bevelT h="25400"/>
            </a:sp3d>
          </c:spPr>
          <c:invertIfNegative val="0"/>
          <c:dPt>
            <c:idx val="0"/>
            <c:invertIfNegative val="0"/>
            <c:bubble3D val="0"/>
          </c:dPt>
          <c:dLbls>
            <c:numFmt formatCode="#,##0" sourceLinked="0"/>
            <c:spPr>
              <a:scene3d>
                <a:camera prst="orthographicFront"/>
                <a:lightRig rig="threePt" dir="t"/>
              </a:scene3d>
              <a:sp3d>
                <a:bevelT/>
              </a:sp3d>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List1!$A$2:$A$5</c:f>
              <c:strCache>
                <c:ptCount val="4"/>
                <c:pt idx="0">
                  <c:v>všichni odpovídající</c:v>
                </c:pt>
                <c:pt idx="2">
                  <c:v>zná Roma (člen rodiny, kamarád, známý, spolužák)</c:v>
                </c:pt>
                <c:pt idx="3">
                  <c:v>nezná žádného Roma (maximálně potkává)</c:v>
                </c:pt>
              </c:strCache>
            </c:strRef>
          </c:cat>
          <c:val>
            <c:numRef>
              <c:f>List1!$D$2:$D$5</c:f>
              <c:numCache>
                <c:formatCode>General</c:formatCode>
                <c:ptCount val="4"/>
                <c:pt idx="0">
                  <c:v>17.899999999999999</c:v>
                </c:pt>
                <c:pt idx="2">
                  <c:v>25.6</c:v>
                </c:pt>
                <c:pt idx="3">
                  <c:v>24.6</c:v>
                </c:pt>
              </c:numCache>
            </c:numRef>
          </c:val>
        </c:ser>
        <c:ser>
          <c:idx val="3"/>
          <c:order val="3"/>
          <c:tx>
            <c:strRef>
              <c:f>List1!$E$1</c:f>
              <c:strCache>
                <c:ptCount val="1"/>
                <c:pt idx="0">
                  <c:v>Určitě ne</c:v>
                </c:pt>
              </c:strCache>
            </c:strRef>
          </c:tx>
          <c:spPr>
            <a:solidFill>
              <a:srgbClr val="C00000"/>
            </a:solidFill>
            <a:scene3d>
              <a:camera prst="orthographicFront"/>
              <a:lightRig rig="threePt" dir="t"/>
            </a:scene3d>
            <a:sp3d>
              <a:bevelT h="25400"/>
            </a:sp3d>
          </c:spPr>
          <c:invertIfNegative val="0"/>
          <c:dLbls>
            <c:numFmt formatCode="#,##0" sourceLinked="0"/>
            <c:spPr>
              <a:noFill/>
              <a:ln>
                <a:noFill/>
              </a:ln>
              <a:effectLst/>
            </c:spPr>
            <c:txPr>
              <a:bodyPr/>
              <a:lstStyle/>
              <a:p>
                <a:pPr algn="ctr">
                  <a:defRPr lang="cs-CZ" sz="900" b="0"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List1!$A$2:$A$5</c:f>
              <c:strCache>
                <c:ptCount val="4"/>
                <c:pt idx="0">
                  <c:v>všichni odpovídající</c:v>
                </c:pt>
                <c:pt idx="2">
                  <c:v>zná Roma (člen rodiny, kamarád, známý, spolužák)</c:v>
                </c:pt>
                <c:pt idx="3">
                  <c:v>nezná žádného Roma (maximálně potkává)</c:v>
                </c:pt>
              </c:strCache>
            </c:strRef>
          </c:cat>
          <c:val>
            <c:numRef>
              <c:f>List1!$E$2:$E$5</c:f>
              <c:numCache>
                <c:formatCode>General</c:formatCode>
                <c:ptCount val="4"/>
                <c:pt idx="0">
                  <c:v>11.2</c:v>
                </c:pt>
                <c:pt idx="2">
                  <c:v>27.1</c:v>
                </c:pt>
                <c:pt idx="3">
                  <c:v>40.6</c:v>
                </c:pt>
              </c:numCache>
            </c:numRef>
          </c:val>
        </c:ser>
        <c:dLbls>
          <c:showLegendKey val="0"/>
          <c:showVal val="0"/>
          <c:showCatName val="0"/>
          <c:showSerName val="0"/>
          <c:showPercent val="0"/>
          <c:showBubbleSize val="0"/>
        </c:dLbls>
        <c:gapWidth val="100"/>
        <c:overlap val="100"/>
        <c:axId val="169069568"/>
        <c:axId val="169068032"/>
      </c:barChart>
      <c:valAx>
        <c:axId val="169068032"/>
        <c:scaling>
          <c:orientation val="minMax"/>
        </c:scaling>
        <c:delete val="0"/>
        <c:axPos val="b"/>
        <c:majorGridlines/>
        <c:numFmt formatCode="0%" sourceLinked="1"/>
        <c:majorTickMark val="out"/>
        <c:minorTickMark val="none"/>
        <c:tickLblPos val="nextTo"/>
        <c:txPr>
          <a:bodyPr/>
          <a:lstStyle/>
          <a:p>
            <a:pPr>
              <a:defRPr sz="1100">
                <a:solidFill>
                  <a:schemeClr val="tx2"/>
                </a:solidFill>
              </a:defRPr>
            </a:pPr>
            <a:endParaRPr lang="cs-CZ"/>
          </a:p>
        </c:txPr>
        <c:crossAx val="169069568"/>
        <c:crosses val="max"/>
        <c:crossBetween val="between"/>
      </c:valAx>
      <c:catAx>
        <c:axId val="169069568"/>
        <c:scaling>
          <c:orientation val="maxMin"/>
        </c:scaling>
        <c:delete val="0"/>
        <c:axPos val="l"/>
        <c:numFmt formatCode="General" sourceLinked="1"/>
        <c:majorTickMark val="none"/>
        <c:minorTickMark val="none"/>
        <c:tickLblPos val="nextTo"/>
        <c:txPr>
          <a:bodyPr/>
          <a:lstStyle/>
          <a:p>
            <a:pPr>
              <a:defRPr sz="1200">
                <a:solidFill>
                  <a:schemeClr val="tx2"/>
                </a:solidFill>
              </a:defRPr>
            </a:pPr>
            <a:endParaRPr lang="cs-CZ"/>
          </a:p>
        </c:txPr>
        <c:crossAx val="169068032"/>
        <c:crosses val="autoZero"/>
        <c:auto val="1"/>
        <c:lblAlgn val="ctr"/>
        <c:lblOffset val="100"/>
        <c:noMultiLvlLbl val="0"/>
      </c:catAx>
    </c:plotArea>
    <c:legend>
      <c:legendPos val="b"/>
      <c:layout>
        <c:manualLayout>
          <c:xMode val="edge"/>
          <c:yMode val="edge"/>
          <c:x val="0.44698873626248498"/>
          <c:y val="0.91792287584593812"/>
          <c:w val="0.55122549370847951"/>
          <c:h val="7.3687084169025641E-2"/>
        </c:manualLayout>
      </c:layout>
      <c:overlay val="0"/>
      <c:txPr>
        <a:bodyPr/>
        <a:lstStyle/>
        <a:p>
          <a:pPr>
            <a:defRPr sz="1200">
              <a:solidFill>
                <a:schemeClr val="tx2"/>
              </a:solidFill>
            </a:defRPr>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59871913418189471"/>
          <c:y val="3.0787558430800183E-2"/>
          <c:w val="0.37487458648202526"/>
          <c:h val="0.79484558874368583"/>
        </c:manualLayout>
      </c:layout>
      <c:barChart>
        <c:barDir val="bar"/>
        <c:grouping val="percentStacked"/>
        <c:varyColors val="0"/>
        <c:ser>
          <c:idx val="0"/>
          <c:order val="0"/>
          <c:tx>
            <c:strRef>
              <c:f>List1!$B$1</c:f>
              <c:strCache>
                <c:ptCount val="1"/>
                <c:pt idx="0">
                  <c:v>Ano</c:v>
                </c:pt>
              </c:strCache>
            </c:strRef>
          </c:tx>
          <c:spPr>
            <a:solidFill>
              <a:schemeClr val="tx2">
                <a:lumMod val="50000"/>
              </a:schemeClr>
            </a:solidFill>
          </c:spPr>
          <c:invertIfNegative val="0"/>
          <c:dLbls>
            <c:numFmt formatCode="0%" sourceLinked="0"/>
            <c:spPr>
              <a:noFill/>
              <a:ln>
                <a:noFill/>
              </a:ln>
              <a:effectLst/>
            </c:spPr>
            <c:txPr>
              <a:bodyPr/>
              <a:lstStyle/>
              <a:p>
                <a:pPr algn="ctr" rtl="0">
                  <a:defRPr lang="cs-CZ" sz="11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List1!$A$2:$A$11</c:f>
              <c:strCache>
                <c:ptCount val="10"/>
                <c:pt idx="0">
                  <c:v>Jiné než heterosexuální orientace (LGBT)</c:v>
                </c:pt>
                <c:pt idx="1">
                  <c:v>Příslušník nějaké subkultury (punk, skejťáci, hard-core, apod.)</c:v>
                </c:pt>
                <c:pt idx="2">
                  <c:v>příslušník jiné národnosti než České</c:v>
                </c:pt>
                <c:pt idx="3">
                  <c:v>Nositel/ka nějakého specifického znaku (vysocí lidé, malí lidé, specifická barva vlasů, atd.)</c:v>
                </c:pt>
                <c:pt idx="4">
                  <c:v>Příslušník nějaké zájmové organizace (např. Skaut)</c:v>
                </c:pt>
                <c:pt idx="5">
                  <c:v>Věřící – křesťan</c:v>
                </c:pt>
                <c:pt idx="6">
                  <c:v>Věřící – jiné vyznání</c:v>
                </c:pt>
                <c:pt idx="7">
                  <c:v>zdravotně postižení / omezení</c:v>
                </c:pt>
                <c:pt idx="8">
                  <c:v>Příslušník politicky zaměřených skupin - levicových (anarchisté, antifašisté, atd.)</c:v>
                </c:pt>
                <c:pt idx="9">
                  <c:v>Příslušník politicky zaměřených skupin - pravicových (národovci, nacionalisté, atd.)</c:v>
                </c:pt>
              </c:strCache>
            </c:strRef>
          </c:cat>
          <c:val>
            <c:numRef>
              <c:f>List1!$B$2:$B$11</c:f>
              <c:numCache>
                <c:formatCode>0%</c:formatCode>
                <c:ptCount val="10"/>
                <c:pt idx="0">
                  <c:v>0.77731092436974791</c:v>
                </c:pt>
                <c:pt idx="1">
                  <c:v>0.50847457627118642</c:v>
                </c:pt>
                <c:pt idx="2">
                  <c:v>0.4831460674157303</c:v>
                </c:pt>
                <c:pt idx="3">
                  <c:v>0.2399005593536358</c:v>
                </c:pt>
                <c:pt idx="4">
                  <c:v>0.25803489439853078</c:v>
                </c:pt>
                <c:pt idx="5">
                  <c:v>0.23473684210526316</c:v>
                </c:pt>
                <c:pt idx="6">
                  <c:v>0.29943502824858759</c:v>
                </c:pt>
                <c:pt idx="7">
                  <c:v>0.3532934131736527</c:v>
                </c:pt>
                <c:pt idx="8">
                  <c:v>0.46835443037974683</c:v>
                </c:pt>
                <c:pt idx="9">
                  <c:v>0.18279569892473116</c:v>
                </c:pt>
              </c:numCache>
            </c:numRef>
          </c:val>
        </c:ser>
        <c:ser>
          <c:idx val="1"/>
          <c:order val="1"/>
          <c:tx>
            <c:strRef>
              <c:f>List1!$C$1</c:f>
              <c:strCache>
                <c:ptCount val="1"/>
                <c:pt idx="0">
                  <c:v>Ne</c:v>
                </c:pt>
              </c:strCache>
            </c:strRef>
          </c:tx>
          <c:spPr>
            <a:solidFill>
              <a:srgbClr val="C00000"/>
            </a:solidFill>
          </c:spPr>
          <c:invertIfNegative val="0"/>
          <c:dLbls>
            <c:spPr>
              <a:noFill/>
              <a:ln>
                <a:noFill/>
              </a:ln>
              <a:effectLst/>
            </c:spPr>
            <c:txPr>
              <a:bodyPr/>
              <a:lstStyle/>
              <a:p>
                <a:pPr>
                  <a:defRPr sz="1100"/>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List1!$A$2:$A$11</c:f>
              <c:strCache>
                <c:ptCount val="10"/>
                <c:pt idx="0">
                  <c:v>Jiné než heterosexuální orientace (LGBT)</c:v>
                </c:pt>
                <c:pt idx="1">
                  <c:v>Příslušník nějaké subkultury (punk, skejťáci, hard-core, apod.)</c:v>
                </c:pt>
                <c:pt idx="2">
                  <c:v>příslušník jiné národnosti než České</c:v>
                </c:pt>
                <c:pt idx="3">
                  <c:v>Nositel/ka nějakého specifického znaku (vysocí lidé, malí lidé, specifická barva vlasů, atd.)</c:v>
                </c:pt>
                <c:pt idx="4">
                  <c:v>Příslušník nějaké zájmové organizace (např. Skaut)</c:v>
                </c:pt>
                <c:pt idx="5">
                  <c:v>Věřící – křesťan</c:v>
                </c:pt>
                <c:pt idx="6">
                  <c:v>Věřící – jiné vyznání</c:v>
                </c:pt>
                <c:pt idx="7">
                  <c:v>zdravotně postižení / omezení</c:v>
                </c:pt>
                <c:pt idx="8">
                  <c:v>Příslušník politicky zaměřených skupin - levicových (anarchisté, antifašisté, atd.)</c:v>
                </c:pt>
                <c:pt idx="9">
                  <c:v>Příslušník politicky zaměřených skupin - pravicových (národovci, nacionalisté, atd.)</c:v>
                </c:pt>
              </c:strCache>
            </c:strRef>
          </c:cat>
          <c:val>
            <c:numRef>
              <c:f>List1!$C$2:$C$11</c:f>
              <c:numCache>
                <c:formatCode>0%</c:formatCode>
                <c:ptCount val="10"/>
                <c:pt idx="0">
                  <c:v>0.10504201680672269</c:v>
                </c:pt>
                <c:pt idx="1">
                  <c:v>0.35853976531942633</c:v>
                </c:pt>
                <c:pt idx="2">
                  <c:v>0.38764044943820225</c:v>
                </c:pt>
                <c:pt idx="3">
                  <c:v>0.6345556246115599</c:v>
                </c:pt>
                <c:pt idx="4">
                  <c:v>0.66023875114784203</c:v>
                </c:pt>
                <c:pt idx="5">
                  <c:v>0.69052631578947365</c:v>
                </c:pt>
                <c:pt idx="6">
                  <c:v>0.55367231638418091</c:v>
                </c:pt>
                <c:pt idx="7">
                  <c:v>0.44311377245508987</c:v>
                </c:pt>
                <c:pt idx="8">
                  <c:v>0.46835443037974683</c:v>
                </c:pt>
                <c:pt idx="9">
                  <c:v>0.62365591397849451</c:v>
                </c:pt>
              </c:numCache>
            </c:numRef>
          </c:val>
        </c:ser>
        <c:ser>
          <c:idx val="2"/>
          <c:order val="2"/>
          <c:tx>
            <c:strRef>
              <c:f>List1!$D$1</c:f>
              <c:strCache>
                <c:ptCount val="1"/>
                <c:pt idx="0">
                  <c:v>Nevím</c:v>
                </c:pt>
              </c:strCache>
            </c:strRef>
          </c:tx>
          <c:spPr>
            <a:solidFill>
              <a:schemeClr val="bg2"/>
            </a:solidFill>
          </c:spPr>
          <c:invertIfNegative val="0"/>
          <c:dLbls>
            <c:spPr>
              <a:noFill/>
              <a:ln>
                <a:noFill/>
              </a:ln>
              <a:effectLst/>
            </c:spPr>
            <c:txPr>
              <a:bodyPr/>
              <a:lstStyle/>
              <a:p>
                <a:pPr>
                  <a:defRPr sz="1100">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List1!$A$2:$A$11</c:f>
              <c:strCache>
                <c:ptCount val="10"/>
                <c:pt idx="0">
                  <c:v>Jiné než heterosexuální orientace (LGBT)</c:v>
                </c:pt>
                <c:pt idx="1">
                  <c:v>Příslušník nějaké subkultury (punk, skejťáci, hard-core, apod.)</c:v>
                </c:pt>
                <c:pt idx="2">
                  <c:v>příslušník jiné národnosti než České</c:v>
                </c:pt>
                <c:pt idx="3">
                  <c:v>Nositel/ka nějakého specifického znaku (vysocí lidé, malí lidé, specifická barva vlasů, atd.)</c:v>
                </c:pt>
                <c:pt idx="4">
                  <c:v>Příslušník nějaké zájmové organizace (např. Skaut)</c:v>
                </c:pt>
                <c:pt idx="5">
                  <c:v>Věřící – křesťan</c:v>
                </c:pt>
                <c:pt idx="6">
                  <c:v>Věřící – jiné vyznání</c:v>
                </c:pt>
                <c:pt idx="7">
                  <c:v>zdravotně postižení / omezení</c:v>
                </c:pt>
                <c:pt idx="8">
                  <c:v>Příslušník politicky zaměřených skupin - levicových (anarchisté, antifašisté, atd.)</c:v>
                </c:pt>
                <c:pt idx="9">
                  <c:v>Příslušník politicky zaměřených skupin - pravicových (národovci, nacionalisté, atd.)</c:v>
                </c:pt>
              </c:strCache>
            </c:strRef>
          </c:cat>
          <c:val>
            <c:numRef>
              <c:f>List1!$D$2:$D$11</c:f>
              <c:numCache>
                <c:formatCode>0%</c:formatCode>
                <c:ptCount val="10"/>
                <c:pt idx="0">
                  <c:v>0.1176470588235294</c:v>
                </c:pt>
                <c:pt idx="1">
                  <c:v>0.13168187744458931</c:v>
                </c:pt>
                <c:pt idx="2">
                  <c:v>0.1348314606741573</c:v>
                </c:pt>
                <c:pt idx="3">
                  <c:v>0.12554381603480422</c:v>
                </c:pt>
                <c:pt idx="4">
                  <c:v>8.2644628099173556E-2</c:v>
                </c:pt>
                <c:pt idx="5">
                  <c:v>7.5789473684210532E-2</c:v>
                </c:pt>
                <c:pt idx="6">
                  <c:v>0.14689265536723164</c:v>
                </c:pt>
                <c:pt idx="7">
                  <c:v>0.20359281437125748</c:v>
                </c:pt>
                <c:pt idx="8">
                  <c:v>6.3291139240506319E-2</c:v>
                </c:pt>
                <c:pt idx="9">
                  <c:v>0.19354838709677419</c:v>
                </c:pt>
              </c:numCache>
            </c:numRef>
          </c:val>
        </c:ser>
        <c:dLbls>
          <c:showLegendKey val="0"/>
          <c:showVal val="0"/>
          <c:showCatName val="0"/>
          <c:showSerName val="0"/>
          <c:showPercent val="0"/>
          <c:showBubbleSize val="0"/>
        </c:dLbls>
        <c:gapWidth val="74"/>
        <c:overlap val="100"/>
        <c:axId val="35399552"/>
        <c:axId val="35401088"/>
      </c:barChart>
      <c:catAx>
        <c:axId val="35399552"/>
        <c:scaling>
          <c:orientation val="maxMin"/>
        </c:scaling>
        <c:delete val="0"/>
        <c:axPos val="l"/>
        <c:numFmt formatCode="General" sourceLinked="0"/>
        <c:majorTickMark val="out"/>
        <c:minorTickMark val="none"/>
        <c:tickLblPos val="nextTo"/>
        <c:txPr>
          <a:bodyPr/>
          <a:lstStyle/>
          <a:p>
            <a:pPr algn="ctr">
              <a:defRPr lang="cs-CZ" sz="1000" b="1" i="0" u="none" strike="noStrike" kern="1200" baseline="0">
                <a:solidFill>
                  <a:srgbClr val="005293"/>
                </a:solidFill>
                <a:latin typeface="+mn-lt"/>
                <a:ea typeface="+mn-ea"/>
                <a:cs typeface="+mn-cs"/>
              </a:defRPr>
            </a:pPr>
            <a:endParaRPr lang="cs-CZ"/>
          </a:p>
        </c:txPr>
        <c:crossAx val="35401088"/>
        <c:crosses val="autoZero"/>
        <c:auto val="1"/>
        <c:lblAlgn val="ctr"/>
        <c:lblOffset val="100"/>
        <c:noMultiLvlLbl val="0"/>
      </c:catAx>
      <c:valAx>
        <c:axId val="35401088"/>
        <c:scaling>
          <c:orientation val="minMax"/>
        </c:scaling>
        <c:delete val="0"/>
        <c:axPos val="b"/>
        <c:majorGridlines>
          <c:spPr>
            <a:ln>
              <a:solidFill>
                <a:schemeClr val="bg1">
                  <a:lumMod val="75000"/>
                </a:schemeClr>
              </a:solidFill>
              <a:prstDash val="dash"/>
            </a:ln>
          </c:spPr>
        </c:majorGridlines>
        <c:numFmt formatCode="0%" sourceLinked="0"/>
        <c:majorTickMark val="out"/>
        <c:minorTickMark val="none"/>
        <c:tickLblPos val="nextTo"/>
        <c:txPr>
          <a:bodyPr/>
          <a:lstStyle/>
          <a:p>
            <a:pPr algn="ctr">
              <a:defRPr lang="cs-CZ" sz="1100" b="0" i="0" u="none" strike="noStrike" kern="1200" baseline="0">
                <a:solidFill>
                  <a:srgbClr val="005293"/>
                </a:solidFill>
                <a:latin typeface="+mn-lt"/>
                <a:ea typeface="+mn-ea"/>
                <a:cs typeface="+mn-cs"/>
              </a:defRPr>
            </a:pPr>
            <a:endParaRPr lang="cs-CZ"/>
          </a:p>
        </c:txPr>
        <c:crossAx val="35399552"/>
        <c:crosses val="max"/>
        <c:crossBetween val="between"/>
      </c:valAx>
    </c:plotArea>
    <c:legend>
      <c:legendPos val="b"/>
      <c:layout>
        <c:manualLayout>
          <c:xMode val="edge"/>
          <c:yMode val="edge"/>
          <c:x val="0.69518829183588648"/>
          <c:y val="0.91908419667559238"/>
          <c:w val="0.17770919910492536"/>
          <c:h val="8.0916022196708279E-2"/>
        </c:manualLayout>
      </c:layout>
      <c:overlay val="0"/>
      <c:spPr>
        <a:solidFill>
          <a:schemeClr val="bg1"/>
        </a:solidFill>
      </c:spPr>
      <c:txPr>
        <a:bodyPr/>
        <a:lstStyle/>
        <a:p>
          <a:pPr>
            <a:defRPr lang="cs-CZ" sz="1200" b="0" i="0" u="none" strike="noStrike" kern="1200" baseline="0">
              <a:solidFill>
                <a:srgbClr val="005293"/>
              </a:solidFill>
              <a:latin typeface="+mn-lt"/>
              <a:ea typeface="+mn-ea"/>
              <a:cs typeface="+mn-cs"/>
            </a:defRPr>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519748061453597"/>
          <c:y val="4.5337333012748345E-2"/>
          <c:w val="0.5089912271200645"/>
          <c:h val="0.69211691683745447"/>
        </c:manualLayout>
      </c:layout>
      <c:barChart>
        <c:barDir val="bar"/>
        <c:grouping val="percentStacked"/>
        <c:varyColors val="0"/>
        <c:ser>
          <c:idx val="0"/>
          <c:order val="0"/>
          <c:tx>
            <c:strRef>
              <c:f>List1!$B$1</c:f>
              <c:strCache>
                <c:ptCount val="1"/>
                <c:pt idx="0">
                  <c:v>Určitě by to nebyl problém</c:v>
                </c:pt>
              </c:strCache>
            </c:strRef>
          </c:tx>
          <c:spPr>
            <a:solidFill>
              <a:schemeClr val="accent4">
                <a:lumMod val="50000"/>
              </a:schemeClr>
            </a:solidFill>
            <a:scene3d>
              <a:camera prst="orthographicFront"/>
              <a:lightRig rig="threePt" dir="t"/>
            </a:scene3d>
            <a:sp3d>
              <a:bevelT h="25400"/>
            </a:sp3d>
          </c:spPr>
          <c:invertIfNegative val="0"/>
          <c:dPt>
            <c:idx val="0"/>
            <c:invertIfNegative val="0"/>
            <c:bubble3D val="0"/>
          </c:dPt>
          <c:dPt>
            <c:idx val="1"/>
            <c:invertIfNegative val="0"/>
            <c:bubble3D val="0"/>
          </c:dPt>
          <c:dLbls>
            <c:numFmt formatCode="#,##0" sourceLinked="0"/>
            <c:spPr>
              <a:noFill/>
              <a:ln>
                <a:noFill/>
              </a:ln>
              <a:effectLst/>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List1!$A$2:$A$5</c:f>
              <c:strCache>
                <c:ptCount val="4"/>
                <c:pt idx="0">
                  <c:v>všichni odpovídající</c:v>
                </c:pt>
                <c:pt idx="2">
                  <c:v>zná Roma (člen rodiny, kamarád, známý, spolužák)</c:v>
                </c:pt>
                <c:pt idx="3">
                  <c:v>nezná žádného Roma (maximálně potkává)</c:v>
                </c:pt>
              </c:strCache>
            </c:strRef>
          </c:cat>
          <c:val>
            <c:numRef>
              <c:f>List1!$B$2:$B$5</c:f>
              <c:numCache>
                <c:formatCode>General</c:formatCode>
                <c:ptCount val="4"/>
                <c:pt idx="0">
                  <c:v>21.3</c:v>
                </c:pt>
                <c:pt idx="2">
                  <c:v>7.9</c:v>
                </c:pt>
                <c:pt idx="3">
                  <c:v>5.9</c:v>
                </c:pt>
              </c:numCache>
            </c:numRef>
          </c:val>
        </c:ser>
        <c:ser>
          <c:idx val="1"/>
          <c:order val="1"/>
          <c:tx>
            <c:strRef>
              <c:f>List1!$C$1</c:f>
              <c:strCache>
                <c:ptCount val="1"/>
                <c:pt idx="0">
                  <c:v>Spíše by to nebyl problém</c:v>
                </c:pt>
              </c:strCache>
            </c:strRef>
          </c:tx>
          <c:spPr>
            <a:solidFill>
              <a:srgbClr val="789D1D"/>
            </a:solidFill>
            <a:scene3d>
              <a:camera prst="orthographicFront"/>
              <a:lightRig rig="threePt" dir="t"/>
            </a:scene3d>
            <a:sp3d>
              <a:bevelT h="25400"/>
            </a:sp3d>
          </c:spPr>
          <c:invertIfNegative val="0"/>
          <c:dLbls>
            <c:numFmt formatCode="#,##0" sourceLinked="0"/>
            <c:spPr>
              <a:noFill/>
              <a:ln>
                <a:noFill/>
              </a:ln>
              <a:effectLst/>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List1!$A$2:$A$5</c:f>
              <c:strCache>
                <c:ptCount val="4"/>
                <c:pt idx="0">
                  <c:v>všichni odpovídající</c:v>
                </c:pt>
                <c:pt idx="2">
                  <c:v>zná Roma (člen rodiny, kamarád, známý, spolužák)</c:v>
                </c:pt>
                <c:pt idx="3">
                  <c:v>nezná žádného Roma (maximálně potkává)</c:v>
                </c:pt>
              </c:strCache>
            </c:strRef>
          </c:cat>
          <c:val>
            <c:numRef>
              <c:f>List1!$C$2:$C$5</c:f>
              <c:numCache>
                <c:formatCode>General</c:formatCode>
                <c:ptCount val="4"/>
                <c:pt idx="0">
                  <c:v>47.8</c:v>
                </c:pt>
                <c:pt idx="2">
                  <c:v>32.4</c:v>
                </c:pt>
                <c:pt idx="3">
                  <c:v>19</c:v>
                </c:pt>
              </c:numCache>
            </c:numRef>
          </c:val>
        </c:ser>
        <c:ser>
          <c:idx val="2"/>
          <c:order val="2"/>
          <c:tx>
            <c:strRef>
              <c:f>List1!$D$1</c:f>
              <c:strCache>
                <c:ptCount val="1"/>
                <c:pt idx="0">
                  <c:v>Spíše by to byl problém</c:v>
                </c:pt>
              </c:strCache>
            </c:strRef>
          </c:tx>
          <c:spPr>
            <a:solidFill>
              <a:srgbClr val="FF8776"/>
            </a:solidFill>
            <a:scene3d>
              <a:camera prst="orthographicFront"/>
              <a:lightRig rig="threePt" dir="t"/>
            </a:scene3d>
            <a:sp3d>
              <a:bevelT h="25400"/>
            </a:sp3d>
          </c:spPr>
          <c:invertIfNegative val="0"/>
          <c:dPt>
            <c:idx val="0"/>
            <c:invertIfNegative val="0"/>
            <c:bubble3D val="0"/>
          </c:dPt>
          <c:dLbls>
            <c:numFmt formatCode="#,##0" sourceLinked="0"/>
            <c:spPr>
              <a:scene3d>
                <a:camera prst="orthographicFront"/>
                <a:lightRig rig="threePt" dir="t"/>
              </a:scene3d>
              <a:sp3d>
                <a:bevelT/>
              </a:sp3d>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List1!$A$2:$A$5</c:f>
              <c:strCache>
                <c:ptCount val="4"/>
                <c:pt idx="0">
                  <c:v>všichni odpovídající</c:v>
                </c:pt>
                <c:pt idx="2">
                  <c:v>zná Roma (člen rodiny, kamarád, známý, spolužák)</c:v>
                </c:pt>
                <c:pt idx="3">
                  <c:v>nezná žádného Roma (maximálně potkává)</c:v>
                </c:pt>
              </c:strCache>
            </c:strRef>
          </c:cat>
          <c:val>
            <c:numRef>
              <c:f>List1!$D$2:$D$5</c:f>
              <c:numCache>
                <c:formatCode>General</c:formatCode>
                <c:ptCount val="4"/>
                <c:pt idx="0">
                  <c:v>24.1</c:v>
                </c:pt>
                <c:pt idx="2">
                  <c:v>40.1</c:v>
                </c:pt>
                <c:pt idx="3">
                  <c:v>34.700000000000003</c:v>
                </c:pt>
              </c:numCache>
            </c:numRef>
          </c:val>
        </c:ser>
        <c:ser>
          <c:idx val="3"/>
          <c:order val="3"/>
          <c:tx>
            <c:strRef>
              <c:f>List1!$E$1</c:f>
              <c:strCache>
                <c:ptCount val="1"/>
                <c:pt idx="0">
                  <c:v>Určitě by to byl problém</c:v>
                </c:pt>
              </c:strCache>
            </c:strRef>
          </c:tx>
          <c:spPr>
            <a:solidFill>
              <a:srgbClr val="C00000"/>
            </a:solidFill>
            <a:scene3d>
              <a:camera prst="orthographicFront"/>
              <a:lightRig rig="threePt" dir="t"/>
            </a:scene3d>
            <a:sp3d>
              <a:bevelT h="25400"/>
            </a:sp3d>
          </c:spPr>
          <c:invertIfNegative val="0"/>
          <c:dLbls>
            <c:numFmt formatCode="#,##0" sourceLinked="0"/>
            <c:spPr>
              <a:noFill/>
              <a:ln>
                <a:noFill/>
              </a:ln>
              <a:effectLst/>
            </c:spPr>
            <c:txPr>
              <a:bodyPr/>
              <a:lstStyle/>
              <a:p>
                <a:pPr algn="ctr">
                  <a:defRPr lang="cs-CZ" sz="900" b="0"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List1!$A$2:$A$5</c:f>
              <c:strCache>
                <c:ptCount val="4"/>
                <c:pt idx="0">
                  <c:v>všichni odpovídající</c:v>
                </c:pt>
                <c:pt idx="2">
                  <c:v>zná Roma (člen rodiny, kamarád, známý, spolužák)</c:v>
                </c:pt>
                <c:pt idx="3">
                  <c:v>nezná žádného Roma (maximálně potkává)</c:v>
                </c:pt>
              </c:strCache>
            </c:strRef>
          </c:cat>
          <c:val>
            <c:numRef>
              <c:f>List1!$E$2:$E$5</c:f>
              <c:numCache>
                <c:formatCode>General</c:formatCode>
                <c:ptCount val="4"/>
                <c:pt idx="0">
                  <c:v>6.7</c:v>
                </c:pt>
                <c:pt idx="2">
                  <c:v>19.5</c:v>
                </c:pt>
                <c:pt idx="3">
                  <c:v>40.299999999999997</c:v>
                </c:pt>
              </c:numCache>
            </c:numRef>
          </c:val>
        </c:ser>
        <c:dLbls>
          <c:showLegendKey val="0"/>
          <c:showVal val="0"/>
          <c:showCatName val="0"/>
          <c:showSerName val="0"/>
          <c:showPercent val="0"/>
          <c:showBubbleSize val="0"/>
        </c:dLbls>
        <c:gapWidth val="100"/>
        <c:overlap val="100"/>
        <c:axId val="169420288"/>
        <c:axId val="169418752"/>
      </c:barChart>
      <c:valAx>
        <c:axId val="169418752"/>
        <c:scaling>
          <c:orientation val="minMax"/>
        </c:scaling>
        <c:delete val="0"/>
        <c:axPos val="b"/>
        <c:majorGridlines/>
        <c:numFmt formatCode="0%" sourceLinked="1"/>
        <c:majorTickMark val="out"/>
        <c:minorTickMark val="none"/>
        <c:tickLblPos val="nextTo"/>
        <c:txPr>
          <a:bodyPr/>
          <a:lstStyle/>
          <a:p>
            <a:pPr>
              <a:defRPr sz="1100">
                <a:solidFill>
                  <a:schemeClr val="tx2"/>
                </a:solidFill>
              </a:defRPr>
            </a:pPr>
            <a:endParaRPr lang="cs-CZ"/>
          </a:p>
        </c:txPr>
        <c:crossAx val="169420288"/>
        <c:crosses val="max"/>
        <c:crossBetween val="between"/>
      </c:valAx>
      <c:catAx>
        <c:axId val="169420288"/>
        <c:scaling>
          <c:orientation val="maxMin"/>
        </c:scaling>
        <c:delete val="0"/>
        <c:axPos val="l"/>
        <c:numFmt formatCode="General" sourceLinked="1"/>
        <c:majorTickMark val="none"/>
        <c:minorTickMark val="none"/>
        <c:tickLblPos val="nextTo"/>
        <c:txPr>
          <a:bodyPr/>
          <a:lstStyle/>
          <a:p>
            <a:pPr>
              <a:defRPr sz="1200">
                <a:solidFill>
                  <a:schemeClr val="tx2"/>
                </a:solidFill>
              </a:defRPr>
            </a:pPr>
            <a:endParaRPr lang="cs-CZ"/>
          </a:p>
        </c:txPr>
        <c:crossAx val="169418752"/>
        <c:crosses val="autoZero"/>
        <c:auto val="1"/>
        <c:lblAlgn val="ctr"/>
        <c:lblOffset val="100"/>
        <c:noMultiLvlLbl val="0"/>
      </c:catAx>
    </c:plotArea>
    <c:legend>
      <c:legendPos val="b"/>
      <c:layout>
        <c:manualLayout>
          <c:xMode val="edge"/>
          <c:yMode val="edge"/>
          <c:x val="4.6309710400869002E-2"/>
          <c:y val="0.91792287584593812"/>
          <c:w val="0.95190451957009548"/>
          <c:h val="7.3687084169025641E-2"/>
        </c:manualLayout>
      </c:layout>
      <c:overlay val="0"/>
      <c:txPr>
        <a:bodyPr/>
        <a:lstStyle/>
        <a:p>
          <a:pPr>
            <a:defRPr sz="1200">
              <a:solidFill>
                <a:schemeClr val="tx2"/>
              </a:solidFill>
            </a:defRPr>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397554333517227"/>
          <c:y val="7.2943839933739457E-2"/>
          <c:w val="0.50904605098715605"/>
          <c:h val="0.68003794717423049"/>
        </c:manualLayout>
      </c:layout>
      <c:barChart>
        <c:barDir val="bar"/>
        <c:grouping val="percentStacked"/>
        <c:varyColors val="0"/>
        <c:ser>
          <c:idx val="0"/>
          <c:order val="0"/>
          <c:tx>
            <c:strRef>
              <c:f>List1!$B$1</c:f>
              <c:strCache>
                <c:ptCount val="1"/>
                <c:pt idx="0">
                  <c:v>Trest ve škole – např. dvojka z chování</c:v>
                </c:pt>
              </c:strCache>
            </c:strRef>
          </c:tx>
          <c:spPr>
            <a:solidFill>
              <a:schemeClr val="tx2">
                <a:lumMod val="50000"/>
              </a:schemeClr>
            </a:solidFill>
            <a:scene3d>
              <a:camera prst="orthographicFront"/>
              <a:lightRig rig="threePt" dir="t"/>
            </a:scene3d>
            <a:sp3d>
              <a:bevelT h="25400"/>
            </a:sp3d>
          </c:spPr>
          <c:invertIfNegative val="0"/>
          <c:dPt>
            <c:idx val="0"/>
            <c:invertIfNegative val="0"/>
            <c:bubble3D val="0"/>
          </c:dPt>
          <c:dPt>
            <c:idx val="1"/>
            <c:invertIfNegative val="0"/>
            <c:bubble3D val="0"/>
          </c:dPt>
          <c:dLbls>
            <c:dLbl>
              <c:idx val="0"/>
              <c:layout>
                <c:manualLayout>
                  <c:x val="-1.6483111429986201E-3"/>
                  <c:y val="6.70820386499874E-7"/>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List1!$A$2:$A$5</c:f>
              <c:strCache>
                <c:ptCount val="4"/>
                <c:pt idx="0">
                  <c:v>všichni odpovídající</c:v>
                </c:pt>
                <c:pt idx="2">
                  <c:v>zná Roma (člen rodiny, kamarád, známý, spolužák)</c:v>
                </c:pt>
                <c:pt idx="3">
                  <c:v>nezná žádného Roma (maximálně potkává)</c:v>
                </c:pt>
              </c:strCache>
            </c:strRef>
          </c:cat>
          <c:val>
            <c:numRef>
              <c:f>List1!$B$2:$B$5</c:f>
              <c:numCache>
                <c:formatCode>General</c:formatCode>
                <c:ptCount val="4"/>
                <c:pt idx="0">
                  <c:v>2.2000000000000002</c:v>
                </c:pt>
                <c:pt idx="2">
                  <c:v>1.5</c:v>
                </c:pt>
                <c:pt idx="3">
                  <c:v>0.4</c:v>
                </c:pt>
              </c:numCache>
            </c:numRef>
          </c:val>
        </c:ser>
        <c:ser>
          <c:idx val="1"/>
          <c:order val="1"/>
          <c:tx>
            <c:strRef>
              <c:f>List1!$C$1</c:f>
              <c:strCache>
                <c:ptCount val="1"/>
                <c:pt idx="0">
                  <c:v>Pokuta a veřejné práce</c:v>
                </c:pt>
              </c:strCache>
            </c:strRef>
          </c:tx>
          <c:spPr>
            <a:solidFill>
              <a:schemeClr val="accent2">
                <a:lumMod val="75000"/>
              </a:schemeClr>
            </a:solidFill>
            <a:scene3d>
              <a:camera prst="orthographicFront"/>
              <a:lightRig rig="threePt" dir="t"/>
            </a:scene3d>
            <a:sp3d>
              <a:bevelT h="25400"/>
            </a:sp3d>
          </c:spPr>
          <c:invertIfNegative val="0"/>
          <c:dLbls>
            <c:numFmt formatCode="#,##0" sourceLinked="0"/>
            <c:spPr>
              <a:noFill/>
              <a:ln>
                <a:noFill/>
              </a:ln>
              <a:effectLst/>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List1!$A$2:$A$5</c:f>
              <c:strCache>
                <c:ptCount val="4"/>
                <c:pt idx="0">
                  <c:v>všichni odpovídající</c:v>
                </c:pt>
                <c:pt idx="2">
                  <c:v>zná Roma (člen rodiny, kamarád, známý, spolužák)</c:v>
                </c:pt>
                <c:pt idx="3">
                  <c:v>nezná žádného Roma (maximálně potkává)</c:v>
                </c:pt>
              </c:strCache>
            </c:strRef>
          </c:cat>
          <c:val>
            <c:numRef>
              <c:f>List1!$C$2:$C$5</c:f>
              <c:numCache>
                <c:formatCode>General</c:formatCode>
                <c:ptCount val="4"/>
                <c:pt idx="0">
                  <c:v>47.9</c:v>
                </c:pt>
                <c:pt idx="2">
                  <c:v>42.9</c:v>
                </c:pt>
                <c:pt idx="3">
                  <c:v>36</c:v>
                </c:pt>
              </c:numCache>
            </c:numRef>
          </c:val>
        </c:ser>
        <c:ser>
          <c:idx val="2"/>
          <c:order val="2"/>
          <c:tx>
            <c:strRef>
              <c:f>List1!$D$1</c:f>
              <c:strCache>
                <c:ptCount val="1"/>
                <c:pt idx="0">
                  <c:v>Podmíněné odnětí svobody</c:v>
                </c:pt>
              </c:strCache>
            </c:strRef>
          </c:tx>
          <c:spPr>
            <a:solidFill>
              <a:srgbClr val="FFC000"/>
            </a:solidFill>
            <a:scene3d>
              <a:camera prst="orthographicFront"/>
              <a:lightRig rig="threePt" dir="t"/>
            </a:scene3d>
            <a:sp3d>
              <a:bevelT h="25400"/>
            </a:sp3d>
          </c:spPr>
          <c:invertIfNegative val="0"/>
          <c:dPt>
            <c:idx val="0"/>
            <c:invertIfNegative val="0"/>
            <c:bubble3D val="0"/>
          </c:dPt>
          <c:dLbls>
            <c:numFmt formatCode="#,##0" sourceLinked="0"/>
            <c:spPr>
              <a:scene3d>
                <a:camera prst="orthographicFront"/>
                <a:lightRig rig="threePt" dir="t"/>
              </a:scene3d>
              <a:sp3d>
                <a:bevelT/>
              </a:sp3d>
            </c:spPr>
            <c:txPr>
              <a:bodyPr/>
              <a:lstStyle/>
              <a:p>
                <a:pPr algn="ctr">
                  <a:defRPr lang="cs-CZ" sz="900" b="0" i="0" u="none" strike="noStrike" kern="1200" baseline="0">
                    <a:solidFill>
                      <a:srgbClr val="005293"/>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List1!$A$2:$A$5</c:f>
              <c:strCache>
                <c:ptCount val="4"/>
                <c:pt idx="0">
                  <c:v>všichni odpovídající</c:v>
                </c:pt>
                <c:pt idx="2">
                  <c:v>zná Roma (člen rodiny, kamarád, známý, spolužák)</c:v>
                </c:pt>
                <c:pt idx="3">
                  <c:v>nezná žádného Roma (maximálně potkává)</c:v>
                </c:pt>
              </c:strCache>
            </c:strRef>
          </c:cat>
          <c:val>
            <c:numRef>
              <c:f>List1!$D$2:$D$5</c:f>
              <c:numCache>
                <c:formatCode>General</c:formatCode>
                <c:ptCount val="4"/>
                <c:pt idx="0">
                  <c:v>14.5</c:v>
                </c:pt>
                <c:pt idx="2">
                  <c:v>18.600000000000001</c:v>
                </c:pt>
                <c:pt idx="3">
                  <c:v>10.6</c:v>
                </c:pt>
              </c:numCache>
            </c:numRef>
          </c:val>
        </c:ser>
        <c:ser>
          <c:idx val="3"/>
          <c:order val="3"/>
          <c:tx>
            <c:strRef>
              <c:f>List1!$E$1</c:f>
              <c:strCache>
                <c:ptCount val="1"/>
                <c:pt idx="0">
                  <c:v>Odnětí svobody na 1-3 měsíce</c:v>
                </c:pt>
              </c:strCache>
            </c:strRef>
          </c:tx>
          <c:spPr>
            <a:solidFill>
              <a:srgbClr val="EC8F06"/>
            </a:solidFill>
            <a:scene3d>
              <a:camera prst="orthographicFront"/>
              <a:lightRig rig="threePt" dir="t"/>
            </a:scene3d>
            <a:sp3d>
              <a:bevelT h="25400"/>
            </a:sp3d>
          </c:spPr>
          <c:invertIfNegative val="0"/>
          <c:dLbls>
            <c:numFmt formatCode="#,##0" sourceLinked="0"/>
            <c:spPr>
              <a:noFill/>
              <a:ln>
                <a:noFill/>
              </a:ln>
              <a:effectLst/>
            </c:spPr>
            <c:txPr>
              <a:bodyPr/>
              <a:lstStyle/>
              <a:p>
                <a:pPr algn="ctr">
                  <a:defRPr lang="cs-CZ" sz="900" b="0" i="0" u="none" strike="noStrike" kern="1200" baseline="0">
                    <a:solidFill>
                      <a:srgbClr val="005293"/>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List1!$A$2:$A$5</c:f>
              <c:strCache>
                <c:ptCount val="4"/>
                <c:pt idx="0">
                  <c:v>všichni odpovídající</c:v>
                </c:pt>
                <c:pt idx="2">
                  <c:v>zná Roma (člen rodiny, kamarád, známý, spolužák)</c:v>
                </c:pt>
                <c:pt idx="3">
                  <c:v>nezná žádného Roma (maximálně potkává)</c:v>
                </c:pt>
              </c:strCache>
            </c:strRef>
          </c:cat>
          <c:val>
            <c:numRef>
              <c:f>List1!$E$2:$E$5</c:f>
              <c:numCache>
                <c:formatCode>General</c:formatCode>
                <c:ptCount val="4"/>
                <c:pt idx="0">
                  <c:v>14.9</c:v>
                </c:pt>
                <c:pt idx="2">
                  <c:v>13.5</c:v>
                </c:pt>
                <c:pt idx="3">
                  <c:v>17</c:v>
                </c:pt>
              </c:numCache>
            </c:numRef>
          </c:val>
        </c:ser>
        <c:ser>
          <c:idx val="4"/>
          <c:order val="4"/>
          <c:tx>
            <c:strRef>
              <c:f>List1!$F$1</c:f>
              <c:strCache>
                <c:ptCount val="1"/>
                <c:pt idx="0">
                  <c:v>Odnětí svobody na 4-12 měsíců</c:v>
                </c:pt>
              </c:strCache>
            </c:strRef>
          </c:tx>
          <c:spPr>
            <a:scene3d>
              <a:camera prst="orthographicFront"/>
              <a:lightRig rig="threePt" dir="t"/>
            </a:scene3d>
            <a:sp3d>
              <a:bevelT h="25400"/>
            </a:sp3d>
          </c:spPr>
          <c:invertIfNegative val="0"/>
          <c:dLbls>
            <c:numFmt formatCode="#,##0" sourceLinked="0"/>
            <c:spPr>
              <a:noFill/>
              <a:ln>
                <a:noFill/>
              </a:ln>
              <a:effectLst/>
            </c:spPr>
            <c:txPr>
              <a:bodyPr/>
              <a:lstStyle/>
              <a:p>
                <a:pPr algn="ctr">
                  <a:defRPr lang="cs-CZ" sz="900" b="0"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List1!$A$2:$A$5</c:f>
              <c:strCache>
                <c:ptCount val="4"/>
                <c:pt idx="0">
                  <c:v>všichni odpovídající</c:v>
                </c:pt>
                <c:pt idx="2">
                  <c:v>zná Roma (člen rodiny, kamarád, známý, spolužák)</c:v>
                </c:pt>
                <c:pt idx="3">
                  <c:v>nezná žádného Roma (maximálně potkává)</c:v>
                </c:pt>
              </c:strCache>
            </c:strRef>
          </c:cat>
          <c:val>
            <c:numRef>
              <c:f>List1!$F$2:$F$5</c:f>
              <c:numCache>
                <c:formatCode>General</c:formatCode>
                <c:ptCount val="4"/>
                <c:pt idx="0">
                  <c:v>12.1</c:v>
                </c:pt>
                <c:pt idx="2">
                  <c:v>10.1</c:v>
                </c:pt>
                <c:pt idx="3">
                  <c:v>11.7</c:v>
                </c:pt>
              </c:numCache>
            </c:numRef>
          </c:val>
        </c:ser>
        <c:ser>
          <c:idx val="5"/>
          <c:order val="5"/>
          <c:tx>
            <c:strRef>
              <c:f>List1!$G$1</c:f>
              <c:strCache>
                <c:ptCount val="1"/>
                <c:pt idx="0">
                  <c:v>Odnětí svobody na 1-2 roky</c:v>
                </c:pt>
              </c:strCache>
            </c:strRef>
          </c:tx>
          <c:spPr>
            <a:solidFill>
              <a:schemeClr val="accent5">
                <a:lumMod val="50000"/>
              </a:schemeClr>
            </a:solidFill>
            <a:scene3d>
              <a:camera prst="orthographicFront"/>
              <a:lightRig rig="threePt" dir="t"/>
            </a:scene3d>
            <a:sp3d>
              <a:bevelT h="25400"/>
            </a:sp3d>
          </c:spPr>
          <c:invertIfNegative val="0"/>
          <c:dLbls>
            <c:numFmt formatCode="#,##0" sourceLinked="0"/>
            <c:spPr>
              <a:noFill/>
              <a:ln>
                <a:noFill/>
              </a:ln>
              <a:effectLst/>
            </c:spPr>
            <c:txPr>
              <a:bodyPr/>
              <a:lstStyle/>
              <a:p>
                <a:pPr algn="ctr">
                  <a:defRPr lang="cs-CZ" sz="900" b="0"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List1!$A$2:$A$5</c:f>
              <c:strCache>
                <c:ptCount val="4"/>
                <c:pt idx="0">
                  <c:v>všichni odpovídající</c:v>
                </c:pt>
                <c:pt idx="2">
                  <c:v>zná Roma (člen rodiny, kamarád, známý, spolužák)</c:v>
                </c:pt>
                <c:pt idx="3">
                  <c:v>nezná žádného Roma (maximálně potkává)</c:v>
                </c:pt>
              </c:strCache>
            </c:strRef>
          </c:cat>
          <c:val>
            <c:numRef>
              <c:f>List1!$G$2:$G$5</c:f>
              <c:numCache>
                <c:formatCode>General</c:formatCode>
                <c:ptCount val="4"/>
                <c:pt idx="0">
                  <c:v>8.4</c:v>
                </c:pt>
                <c:pt idx="2">
                  <c:v>13.4</c:v>
                </c:pt>
                <c:pt idx="3">
                  <c:v>24.4</c:v>
                </c:pt>
              </c:numCache>
            </c:numRef>
          </c:val>
        </c:ser>
        <c:dLbls>
          <c:showLegendKey val="0"/>
          <c:showVal val="0"/>
          <c:showCatName val="0"/>
          <c:showSerName val="0"/>
          <c:showPercent val="0"/>
          <c:showBubbleSize val="0"/>
        </c:dLbls>
        <c:gapWidth val="100"/>
        <c:overlap val="100"/>
        <c:axId val="169249792"/>
        <c:axId val="169248256"/>
      </c:barChart>
      <c:valAx>
        <c:axId val="169248256"/>
        <c:scaling>
          <c:orientation val="minMax"/>
        </c:scaling>
        <c:delete val="0"/>
        <c:axPos val="b"/>
        <c:majorGridlines/>
        <c:numFmt formatCode="0%" sourceLinked="1"/>
        <c:majorTickMark val="out"/>
        <c:minorTickMark val="none"/>
        <c:tickLblPos val="nextTo"/>
        <c:txPr>
          <a:bodyPr/>
          <a:lstStyle/>
          <a:p>
            <a:pPr>
              <a:defRPr sz="1100">
                <a:solidFill>
                  <a:schemeClr val="tx2"/>
                </a:solidFill>
              </a:defRPr>
            </a:pPr>
            <a:endParaRPr lang="cs-CZ"/>
          </a:p>
        </c:txPr>
        <c:crossAx val="169249792"/>
        <c:crosses val="max"/>
        <c:crossBetween val="between"/>
      </c:valAx>
      <c:catAx>
        <c:axId val="169249792"/>
        <c:scaling>
          <c:orientation val="maxMin"/>
        </c:scaling>
        <c:delete val="0"/>
        <c:axPos val="l"/>
        <c:numFmt formatCode="General" sourceLinked="1"/>
        <c:majorTickMark val="none"/>
        <c:minorTickMark val="none"/>
        <c:tickLblPos val="nextTo"/>
        <c:txPr>
          <a:bodyPr/>
          <a:lstStyle/>
          <a:p>
            <a:pPr>
              <a:defRPr sz="1200">
                <a:solidFill>
                  <a:schemeClr val="tx2"/>
                </a:solidFill>
              </a:defRPr>
            </a:pPr>
            <a:endParaRPr lang="cs-CZ"/>
          </a:p>
        </c:txPr>
        <c:crossAx val="169248256"/>
        <c:crosses val="autoZero"/>
        <c:auto val="1"/>
        <c:lblAlgn val="ctr"/>
        <c:lblOffset val="100"/>
        <c:noMultiLvlLbl val="0"/>
      </c:catAx>
    </c:plotArea>
    <c:legend>
      <c:legendPos val="b"/>
      <c:layout>
        <c:manualLayout>
          <c:xMode val="edge"/>
          <c:yMode val="edge"/>
          <c:x val="0.28480952191570541"/>
          <c:y val="0.88064391268886766"/>
          <c:w val="0.71251632188433356"/>
          <c:h val="0.11383790209983552"/>
        </c:manualLayout>
      </c:layout>
      <c:overlay val="0"/>
      <c:txPr>
        <a:bodyPr/>
        <a:lstStyle/>
        <a:p>
          <a:pPr>
            <a:defRPr sz="1000">
              <a:solidFill>
                <a:schemeClr val="tx2"/>
              </a:solidFill>
            </a:defRPr>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9833333333333401E-2"/>
          <c:y val="0.17295736895630101"/>
          <c:w val="0.87782295510411901"/>
          <c:h val="0.76778316358253396"/>
        </c:manualLayout>
      </c:layout>
      <c:barChart>
        <c:barDir val="bar"/>
        <c:grouping val="stacked"/>
        <c:varyColors val="0"/>
        <c:ser>
          <c:idx val="0"/>
          <c:order val="0"/>
          <c:tx>
            <c:strRef>
              <c:f>List1!$B$1</c:f>
              <c:strCache>
                <c:ptCount val="1"/>
                <c:pt idx="0">
                  <c:v>Sloupec1</c:v>
                </c:pt>
              </c:strCache>
            </c:strRef>
          </c:tx>
          <c:spPr>
            <a:solidFill>
              <a:sysClr val="window" lastClr="FFFFFF">
                <a:lumMod val="65000"/>
              </a:sysClr>
            </a:solidFill>
            <a:scene3d>
              <a:camera prst="orthographicFront"/>
              <a:lightRig rig="threePt" dir="t"/>
            </a:scene3d>
            <a:sp3d>
              <a:bevelT w="0" h="0"/>
            </a:sp3d>
          </c:spPr>
          <c:invertIfNegative val="0"/>
          <c:cat>
            <c:numRef>
              <c:f>List1!$A$2:$A$10</c:f>
              <c:numCache>
                <c:formatCode>General</c:formatCode>
                <c:ptCount val="9"/>
                <c:pt idx="0">
                  <c:v>1</c:v>
                </c:pt>
                <c:pt idx="2">
                  <c:v>1</c:v>
                </c:pt>
                <c:pt idx="4">
                  <c:v>1</c:v>
                </c:pt>
                <c:pt idx="6">
                  <c:v>1</c:v>
                </c:pt>
                <c:pt idx="8">
                  <c:v>1</c:v>
                </c:pt>
              </c:numCache>
            </c:numRef>
          </c:cat>
          <c:val>
            <c:numRef>
              <c:f>List1!$B$2:$B$10</c:f>
              <c:numCache>
                <c:formatCode>General</c:formatCode>
                <c:ptCount val="9"/>
                <c:pt idx="0">
                  <c:v>-7.15</c:v>
                </c:pt>
                <c:pt idx="2">
                  <c:v>-5.95</c:v>
                </c:pt>
                <c:pt idx="4">
                  <c:v>-12.7</c:v>
                </c:pt>
                <c:pt idx="6">
                  <c:v>-11.9</c:v>
                </c:pt>
                <c:pt idx="8">
                  <c:v>-21.25</c:v>
                </c:pt>
              </c:numCache>
            </c:numRef>
          </c:val>
        </c:ser>
        <c:ser>
          <c:idx val="1"/>
          <c:order val="1"/>
          <c:tx>
            <c:strRef>
              <c:f>List1!$C$1</c:f>
              <c:strCache>
                <c:ptCount val="1"/>
                <c:pt idx="0">
                  <c:v>Sloupec3</c:v>
                </c:pt>
              </c:strCache>
            </c:strRef>
          </c:tx>
          <c:spPr>
            <a:solidFill>
              <a:srgbClr val="92B73F"/>
            </a:solidFill>
            <a:scene3d>
              <a:camera prst="orthographicFront"/>
              <a:lightRig rig="threePt" dir="t"/>
            </a:scene3d>
            <a:sp3d>
              <a:bevelT h="25400"/>
            </a:sp3d>
          </c:spPr>
          <c:invertIfNegative val="0"/>
          <c:dLbls>
            <c:numFmt formatCode="##,##0&quot; %&quot;;##,##0&quot; %&quot;" sourceLinked="0"/>
            <c:spPr>
              <a:noFill/>
              <a:ln>
                <a:noFill/>
              </a:ln>
              <a:effectLst/>
            </c:spPr>
            <c:txPr>
              <a:bodyPr/>
              <a:lstStyle/>
              <a:p>
                <a:pPr>
                  <a:defRPr sz="1050">
                    <a:solidFill>
                      <a:schemeClr val="accent2">
                        <a:lumMod val="50000"/>
                      </a:schemeClr>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List1!$A$2:$A$10</c:f>
              <c:numCache>
                <c:formatCode>General</c:formatCode>
                <c:ptCount val="9"/>
                <c:pt idx="0">
                  <c:v>1</c:v>
                </c:pt>
                <c:pt idx="2">
                  <c:v>1</c:v>
                </c:pt>
                <c:pt idx="4">
                  <c:v>1</c:v>
                </c:pt>
                <c:pt idx="6">
                  <c:v>1</c:v>
                </c:pt>
                <c:pt idx="8">
                  <c:v>1</c:v>
                </c:pt>
              </c:numCache>
            </c:numRef>
          </c:cat>
          <c:val>
            <c:numRef>
              <c:f>List1!$C$2:$C$10</c:f>
              <c:numCache>
                <c:formatCode>General</c:formatCode>
                <c:ptCount val="9"/>
              </c:numCache>
            </c:numRef>
          </c:val>
        </c:ser>
        <c:ser>
          <c:idx val="2"/>
          <c:order val="2"/>
          <c:tx>
            <c:strRef>
              <c:f>List1!$D$1</c:f>
              <c:strCache>
                <c:ptCount val="1"/>
                <c:pt idx="0">
                  <c:v>výrok vlevo (hodnoty 1 a 2)</c:v>
                </c:pt>
              </c:strCache>
            </c:strRef>
          </c:tx>
          <c:spPr>
            <a:solidFill>
              <a:srgbClr val="6A8012"/>
            </a:solidFill>
            <a:scene3d>
              <a:camera prst="orthographicFront"/>
              <a:lightRig rig="threePt" dir="t"/>
            </a:scene3d>
            <a:sp3d>
              <a:bevelT h="25400"/>
            </a:sp3d>
          </c:spPr>
          <c:invertIfNegative val="0"/>
          <c:dLbls>
            <c:numFmt formatCode="##,##0&quot; %&quot;;##,##0&quot; %&quot;" sourceLinked="0"/>
            <c:spPr>
              <a:noFill/>
              <a:ln>
                <a:noFill/>
              </a:ln>
              <a:effectLst/>
            </c:spPr>
            <c:txPr>
              <a:bodyPr/>
              <a:lstStyle/>
              <a:p>
                <a:pPr>
                  <a:defRPr sz="1050">
                    <a:solidFill>
                      <a:schemeClr val="bg1"/>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List1!$A$2:$A$10</c:f>
              <c:numCache>
                <c:formatCode>General</c:formatCode>
                <c:ptCount val="9"/>
                <c:pt idx="0">
                  <c:v>1</c:v>
                </c:pt>
                <c:pt idx="2">
                  <c:v>1</c:v>
                </c:pt>
                <c:pt idx="4">
                  <c:v>1</c:v>
                </c:pt>
                <c:pt idx="6">
                  <c:v>1</c:v>
                </c:pt>
                <c:pt idx="8">
                  <c:v>1</c:v>
                </c:pt>
              </c:numCache>
            </c:numRef>
          </c:cat>
          <c:val>
            <c:numRef>
              <c:f>List1!$D$2:$D$10</c:f>
              <c:numCache>
                <c:formatCode>General</c:formatCode>
                <c:ptCount val="9"/>
                <c:pt idx="0">
                  <c:v>-9.1000000000000014</c:v>
                </c:pt>
                <c:pt idx="2">
                  <c:v>-14.399999999999999</c:v>
                </c:pt>
                <c:pt idx="4">
                  <c:v>-17.899999999999999</c:v>
                </c:pt>
                <c:pt idx="6">
                  <c:v>-16.100000000000001</c:v>
                </c:pt>
                <c:pt idx="8">
                  <c:v>-22.1</c:v>
                </c:pt>
              </c:numCache>
            </c:numRef>
          </c:val>
        </c:ser>
        <c:ser>
          <c:idx val="3"/>
          <c:order val="3"/>
          <c:tx>
            <c:strRef>
              <c:f>List1!$E$1</c:f>
              <c:strCache>
                <c:ptCount val="1"/>
                <c:pt idx="0">
                  <c:v>Sloupec2</c:v>
                </c:pt>
              </c:strCache>
            </c:strRef>
          </c:tx>
          <c:spPr>
            <a:solidFill>
              <a:sysClr val="window" lastClr="FFFFFF">
                <a:lumMod val="65000"/>
              </a:sysClr>
            </a:solidFill>
            <a:effectLst/>
            <a:scene3d>
              <a:camera prst="orthographicFront"/>
              <a:lightRig rig="threePt" dir="t"/>
            </a:scene3d>
            <a:sp3d>
              <a:bevelT w="0" h="0"/>
            </a:sp3d>
          </c:spPr>
          <c:invertIfNegative val="0"/>
          <c:cat>
            <c:numRef>
              <c:f>List1!$A$2:$A$10</c:f>
              <c:numCache>
                <c:formatCode>General</c:formatCode>
                <c:ptCount val="9"/>
                <c:pt idx="0">
                  <c:v>1</c:v>
                </c:pt>
                <c:pt idx="2">
                  <c:v>1</c:v>
                </c:pt>
                <c:pt idx="4">
                  <c:v>1</c:v>
                </c:pt>
                <c:pt idx="6">
                  <c:v>1</c:v>
                </c:pt>
                <c:pt idx="8">
                  <c:v>1</c:v>
                </c:pt>
              </c:numCache>
            </c:numRef>
          </c:cat>
          <c:val>
            <c:numRef>
              <c:f>List1!$E$2:$E$10</c:f>
              <c:numCache>
                <c:formatCode>General</c:formatCode>
                <c:ptCount val="9"/>
                <c:pt idx="0">
                  <c:v>7.15</c:v>
                </c:pt>
                <c:pt idx="2">
                  <c:v>5.95</c:v>
                </c:pt>
                <c:pt idx="4">
                  <c:v>12.7</c:v>
                </c:pt>
                <c:pt idx="6">
                  <c:v>11.9</c:v>
                </c:pt>
                <c:pt idx="8">
                  <c:v>21.25</c:v>
                </c:pt>
              </c:numCache>
            </c:numRef>
          </c:val>
        </c:ser>
        <c:ser>
          <c:idx val="4"/>
          <c:order val="4"/>
          <c:tx>
            <c:strRef>
              <c:f>List1!$F$1</c:f>
              <c:strCache>
                <c:ptCount val="1"/>
                <c:pt idx="0">
                  <c:v>Sloupec4</c:v>
                </c:pt>
              </c:strCache>
            </c:strRef>
          </c:tx>
          <c:spPr>
            <a:solidFill>
              <a:srgbClr val="5091CD"/>
            </a:solidFill>
            <a:scene3d>
              <a:camera prst="orthographicFront"/>
              <a:lightRig rig="threePt" dir="t"/>
            </a:scene3d>
            <a:sp3d>
              <a:bevelT h="25400"/>
            </a:sp3d>
          </c:spPr>
          <c:invertIfNegative val="0"/>
          <c:dLbls>
            <c:dLbl>
              <c:idx val="8"/>
              <c:layout>
                <c:manualLayout>
                  <c:x val="-5.1121534000248001E-3"/>
                  <c:y val="2.4132269936814502E-7"/>
                </c:manualLayout>
              </c:layout>
              <c:showLegendKey val="0"/>
              <c:showVal val="1"/>
              <c:showCatName val="0"/>
              <c:showSerName val="0"/>
              <c:showPercent val="0"/>
              <c:showBubbleSize val="0"/>
              <c:extLst>
                <c:ext xmlns:c15="http://schemas.microsoft.com/office/drawing/2012/chart" uri="{CE6537A1-D6FC-4f65-9D91-7224C49458BB}"/>
              </c:extLst>
            </c:dLbl>
            <c:numFmt formatCode="##0&quot; %&quot;" sourceLinked="0"/>
            <c:spPr>
              <a:noFill/>
              <a:ln>
                <a:noFill/>
              </a:ln>
              <a:effectLst/>
            </c:spPr>
            <c:txPr>
              <a:bodyPr/>
              <a:lstStyle/>
              <a:p>
                <a:pPr algn="ctr">
                  <a:defRPr lang="cs-CZ" sz="1050" b="0"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List1!$A$2:$A$10</c:f>
              <c:numCache>
                <c:formatCode>General</c:formatCode>
                <c:ptCount val="9"/>
                <c:pt idx="0">
                  <c:v>1</c:v>
                </c:pt>
                <c:pt idx="2">
                  <c:v>1</c:v>
                </c:pt>
                <c:pt idx="4">
                  <c:v>1</c:v>
                </c:pt>
                <c:pt idx="6">
                  <c:v>1</c:v>
                </c:pt>
                <c:pt idx="8">
                  <c:v>1</c:v>
                </c:pt>
              </c:numCache>
            </c:numRef>
          </c:cat>
          <c:val>
            <c:numRef>
              <c:f>List1!$F$2:$F$10</c:f>
              <c:numCache>
                <c:formatCode>General</c:formatCode>
                <c:ptCount val="9"/>
              </c:numCache>
            </c:numRef>
          </c:val>
        </c:ser>
        <c:ser>
          <c:idx val="5"/>
          <c:order val="5"/>
          <c:tx>
            <c:strRef>
              <c:f>List1!$G$1</c:f>
              <c:strCache>
                <c:ptCount val="1"/>
                <c:pt idx="0">
                  <c:v>výrok vpravo (hodnoty 4 a 5)</c:v>
                </c:pt>
              </c:strCache>
            </c:strRef>
          </c:tx>
          <c:spPr>
            <a:solidFill>
              <a:srgbClr val="5091CD">
                <a:lumMod val="50000"/>
              </a:srgbClr>
            </a:solidFill>
            <a:scene3d>
              <a:camera prst="orthographicFront"/>
              <a:lightRig rig="threePt" dir="t"/>
            </a:scene3d>
            <a:sp3d>
              <a:bevelT h="25400"/>
            </a:sp3d>
          </c:spPr>
          <c:invertIfNegative val="0"/>
          <c:dLbls>
            <c:dLbl>
              <c:idx val="0"/>
              <c:layout>
                <c:manualLayout>
                  <c:x val="7.15802108944418E-3"/>
                  <c:y val="3.06479828197544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2560198625273499E-2"/>
                  <c:y val="4.8264539873629004E-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9127053515793E-2"/>
                  <c:y val="-6.1288725958527799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6.1949638445969804E-3"/>
                  <c:y val="-3.0635916684785998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8"/>
              <c:showLegendKey val="0"/>
              <c:showVal val="1"/>
              <c:showCatName val="0"/>
              <c:showSerName val="0"/>
              <c:showPercent val="0"/>
              <c:showBubbleSize val="0"/>
              <c:extLst>
                <c:ext xmlns:c15="http://schemas.microsoft.com/office/drawing/2012/chart" uri="{CE6537A1-D6FC-4f65-9D91-7224C49458BB}">
                  <c15:layout/>
                </c:ext>
              </c:extLst>
            </c:dLbl>
            <c:numFmt formatCode="##0&quot; %&quot;" sourceLinked="0"/>
            <c:spPr>
              <a:noFill/>
              <a:ln>
                <a:noFill/>
              </a:ln>
              <a:effectLst/>
            </c:spPr>
            <c:txPr>
              <a:bodyPr/>
              <a:lstStyle/>
              <a:p>
                <a:pPr algn="ctr">
                  <a:defRPr lang="cs-CZ" sz="1050" b="0" i="0" u="none" strike="noStrike" kern="1200" baseline="0">
                    <a:solidFill>
                      <a:prstClr val="white"/>
                    </a:solidFill>
                    <a:latin typeface="+mn-lt"/>
                    <a:ea typeface="+mn-ea"/>
                    <a:cs typeface="+mn-cs"/>
                  </a:defRPr>
                </a:pPr>
                <a:endParaRPr lang="cs-CZ"/>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List1!$A$2:$A$10</c:f>
              <c:numCache>
                <c:formatCode>General</c:formatCode>
                <c:ptCount val="9"/>
                <c:pt idx="0">
                  <c:v>1</c:v>
                </c:pt>
                <c:pt idx="2">
                  <c:v>1</c:v>
                </c:pt>
                <c:pt idx="4">
                  <c:v>1</c:v>
                </c:pt>
                <c:pt idx="6">
                  <c:v>1</c:v>
                </c:pt>
                <c:pt idx="8">
                  <c:v>1</c:v>
                </c:pt>
              </c:numCache>
            </c:numRef>
          </c:cat>
          <c:val>
            <c:numRef>
              <c:f>List1!$G$2:$G$10</c:f>
              <c:numCache>
                <c:formatCode>General</c:formatCode>
                <c:ptCount val="9"/>
                <c:pt idx="0">
                  <c:v>76.599999999999994</c:v>
                </c:pt>
                <c:pt idx="2">
                  <c:v>73.800000000000011</c:v>
                </c:pt>
                <c:pt idx="4">
                  <c:v>56.599999999999994</c:v>
                </c:pt>
                <c:pt idx="6">
                  <c:v>60.099999999999994</c:v>
                </c:pt>
                <c:pt idx="8">
                  <c:v>35.400000000000006</c:v>
                </c:pt>
              </c:numCache>
            </c:numRef>
          </c:val>
        </c:ser>
        <c:dLbls>
          <c:showLegendKey val="0"/>
          <c:showVal val="0"/>
          <c:showCatName val="0"/>
          <c:showSerName val="0"/>
          <c:showPercent val="0"/>
          <c:showBubbleSize val="0"/>
        </c:dLbls>
        <c:gapWidth val="20"/>
        <c:overlap val="100"/>
        <c:axId val="169573760"/>
        <c:axId val="169596032"/>
      </c:barChart>
      <c:catAx>
        <c:axId val="169573760"/>
        <c:scaling>
          <c:orientation val="maxMin"/>
        </c:scaling>
        <c:delete val="1"/>
        <c:axPos val="l"/>
        <c:numFmt formatCode="General" sourceLinked="1"/>
        <c:majorTickMark val="out"/>
        <c:minorTickMark val="none"/>
        <c:tickLblPos val="none"/>
        <c:crossAx val="169596032"/>
        <c:crosses val="autoZero"/>
        <c:auto val="1"/>
        <c:lblAlgn val="ctr"/>
        <c:lblOffset val="100"/>
        <c:noMultiLvlLbl val="0"/>
      </c:catAx>
      <c:valAx>
        <c:axId val="169596032"/>
        <c:scaling>
          <c:orientation val="minMax"/>
          <c:max val="100"/>
          <c:min val="-100"/>
        </c:scaling>
        <c:delete val="0"/>
        <c:axPos val="b"/>
        <c:numFmt formatCode="##,##0&quot;%&quot;;##,##0&quot;%&quot;" sourceLinked="0"/>
        <c:majorTickMark val="out"/>
        <c:minorTickMark val="none"/>
        <c:tickLblPos val="nextTo"/>
        <c:txPr>
          <a:bodyPr/>
          <a:lstStyle/>
          <a:p>
            <a:pPr>
              <a:defRPr sz="1100">
                <a:solidFill>
                  <a:schemeClr val="tx1"/>
                </a:solidFill>
              </a:defRPr>
            </a:pPr>
            <a:endParaRPr lang="cs-CZ"/>
          </a:p>
        </c:txPr>
        <c:crossAx val="169573760"/>
        <c:crosses val="max"/>
        <c:crossBetween val="between"/>
        <c:majorUnit val="50"/>
        <c:minorUnit val="10"/>
      </c:valAx>
    </c:plotArea>
    <c:legend>
      <c:legendPos val="t"/>
      <c:legendEntry>
        <c:idx val="0"/>
        <c:delete val="1"/>
      </c:legendEntry>
      <c:legendEntry>
        <c:idx val="1"/>
        <c:delete val="1"/>
      </c:legendEntry>
      <c:legendEntry>
        <c:idx val="3"/>
        <c:delete val="1"/>
      </c:legendEntry>
      <c:legendEntry>
        <c:idx val="4"/>
        <c:delete val="1"/>
      </c:legendEntry>
      <c:layout>
        <c:manualLayout>
          <c:xMode val="edge"/>
          <c:yMode val="edge"/>
          <c:x val="0.15444818057932402"/>
          <c:y val="1.8388789691852699E-2"/>
          <c:w val="0.84481999451640954"/>
          <c:h val="6.4640698252751302E-2"/>
        </c:manualLayout>
      </c:layout>
      <c:overlay val="0"/>
      <c:txPr>
        <a:bodyPr/>
        <a:lstStyle/>
        <a:p>
          <a:pPr>
            <a:defRPr sz="1100"/>
          </a:pPr>
          <a:endParaRPr lang="cs-CZ"/>
        </a:p>
      </c:txPr>
    </c:legend>
    <c:plotVisOnly val="1"/>
    <c:dispBlanksAs val="gap"/>
    <c:showDLblsOverMax val="0"/>
  </c:chart>
  <c:txPr>
    <a:bodyPr/>
    <a:lstStyle/>
    <a:p>
      <a:pPr>
        <a:defRPr sz="1800"/>
      </a:pPr>
      <a:endParaRPr lang="cs-CZ"/>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cs-CZ" sz="1200" dirty="0" smtClean="0"/>
              <a:t>Celkový průměr pěti hodnocení problémů na škále </a:t>
            </a:r>
          </a:p>
          <a:p>
            <a:pPr>
              <a:defRPr/>
            </a:pPr>
            <a:r>
              <a:rPr lang="cs-CZ" sz="1200" dirty="0" smtClean="0"/>
              <a:t>1-na straně společnosti / systémových</a:t>
            </a:r>
            <a:r>
              <a:rPr lang="cs-CZ" sz="1200" baseline="0" dirty="0" smtClean="0"/>
              <a:t> problémů </a:t>
            </a:r>
            <a:r>
              <a:rPr lang="cs-CZ" sz="1200" dirty="0" smtClean="0"/>
              <a:t>až 5-na straně Romů, jejich neochoty apod.</a:t>
            </a:r>
            <a:endParaRPr lang="cs-CZ" sz="1200" dirty="0"/>
          </a:p>
        </c:rich>
      </c:tx>
      <c:layout>
        <c:manualLayout>
          <c:xMode val="edge"/>
          <c:yMode val="edge"/>
          <c:x val="0.20885727916319288"/>
          <c:y val="0"/>
        </c:manualLayout>
      </c:layout>
      <c:overlay val="0"/>
    </c:title>
    <c:autoTitleDeleted val="0"/>
    <c:plotArea>
      <c:layout>
        <c:manualLayout>
          <c:layoutTarget val="inner"/>
          <c:xMode val="edge"/>
          <c:yMode val="edge"/>
          <c:x val="0.14353213788570646"/>
          <c:y val="0.25207225238862346"/>
          <c:w val="0.84032376421293997"/>
          <c:h val="0.60989707740806576"/>
        </c:manualLayout>
      </c:layout>
      <c:barChart>
        <c:barDir val="bar"/>
        <c:grouping val="clustered"/>
        <c:varyColors val="0"/>
        <c:ser>
          <c:idx val="0"/>
          <c:order val="0"/>
          <c:spPr>
            <a:solidFill>
              <a:schemeClr val="accent4"/>
            </a:solidFill>
          </c:spPr>
          <c:invertIfNegative val="0"/>
          <c:dPt>
            <c:idx val="1"/>
            <c:invertIfNegative val="0"/>
            <c:bubble3D val="0"/>
            <c:spPr>
              <a:solidFill>
                <a:srgbClr val="FFC000"/>
              </a:solidFill>
            </c:spPr>
          </c:dPt>
          <c:dPt>
            <c:idx val="2"/>
            <c:invertIfNegative val="0"/>
            <c:bubble3D val="0"/>
            <c:spPr>
              <a:solidFill>
                <a:srgbClr val="EC8F06"/>
              </a:solidFill>
            </c:spPr>
          </c:dPt>
          <c:dPt>
            <c:idx val="3"/>
            <c:invertIfNegative val="0"/>
            <c:bubble3D val="0"/>
            <c:spPr>
              <a:solidFill>
                <a:srgbClr val="C00000"/>
              </a:solidFill>
            </c:spPr>
          </c:dPt>
          <c:dLbls>
            <c:numFmt formatCode="#,##0.0" sourceLinked="0"/>
            <c:spPr>
              <a:noFill/>
              <a:ln>
                <a:noFill/>
              </a:ln>
              <a:effectLst/>
            </c:spPr>
            <c:txPr>
              <a:bodyPr/>
              <a:lstStyle/>
              <a:p>
                <a:pPr algn="ctr" rtl="0">
                  <a:defRPr lang="cs-CZ" sz="1200" b="0" i="0" u="none" strike="noStrike" kern="1200" baseline="0">
                    <a:solidFill>
                      <a:srgbClr val="005293">
                        <a:lumMod val="50000"/>
                      </a:srgb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List1!$A$1:$D$1</c:f>
              <c:strCache>
                <c:ptCount val="4"/>
                <c:pt idx="0">
                  <c:v>Nevěří žádnému hoaxu</c:v>
                </c:pt>
                <c:pt idx="1">
                  <c:v>Věří 1 hoaxu</c:v>
                </c:pt>
                <c:pt idx="2">
                  <c:v>Věří 2 hoaxům</c:v>
                </c:pt>
                <c:pt idx="3">
                  <c:v>Věří 3 a více</c:v>
                </c:pt>
              </c:strCache>
            </c:strRef>
          </c:cat>
          <c:val>
            <c:numRef>
              <c:f>List1!$A$2:$D$2</c:f>
              <c:numCache>
                <c:formatCode>General</c:formatCode>
                <c:ptCount val="4"/>
                <c:pt idx="0">
                  <c:v>3.45</c:v>
                </c:pt>
                <c:pt idx="1">
                  <c:v>3.7640000000000002</c:v>
                </c:pt>
                <c:pt idx="2">
                  <c:v>3.7880000000000003</c:v>
                </c:pt>
                <c:pt idx="3">
                  <c:v>3.9699999999999998</c:v>
                </c:pt>
              </c:numCache>
            </c:numRef>
          </c:val>
        </c:ser>
        <c:dLbls>
          <c:showLegendKey val="0"/>
          <c:showVal val="0"/>
          <c:showCatName val="0"/>
          <c:showSerName val="0"/>
          <c:showPercent val="0"/>
          <c:showBubbleSize val="0"/>
        </c:dLbls>
        <c:gapWidth val="150"/>
        <c:axId val="170128512"/>
        <c:axId val="170130048"/>
      </c:barChart>
      <c:catAx>
        <c:axId val="170128512"/>
        <c:scaling>
          <c:orientation val="maxMin"/>
        </c:scaling>
        <c:delete val="0"/>
        <c:axPos val="l"/>
        <c:numFmt formatCode="General" sourceLinked="1"/>
        <c:majorTickMark val="out"/>
        <c:minorTickMark val="none"/>
        <c:tickLblPos val="nextTo"/>
        <c:txPr>
          <a:bodyPr/>
          <a:lstStyle/>
          <a:p>
            <a:pPr algn="ctr">
              <a:defRPr lang="cs-CZ" sz="1000" b="1" i="0" u="none" strike="noStrike" kern="1200" baseline="0">
                <a:solidFill>
                  <a:srgbClr val="005293"/>
                </a:solidFill>
                <a:latin typeface="+mn-lt"/>
                <a:ea typeface="+mn-ea"/>
                <a:cs typeface="+mn-cs"/>
              </a:defRPr>
            </a:pPr>
            <a:endParaRPr lang="cs-CZ"/>
          </a:p>
        </c:txPr>
        <c:crossAx val="170130048"/>
        <c:crosses val="autoZero"/>
        <c:auto val="1"/>
        <c:lblAlgn val="ctr"/>
        <c:lblOffset val="100"/>
        <c:noMultiLvlLbl val="0"/>
      </c:catAx>
      <c:valAx>
        <c:axId val="170130048"/>
        <c:scaling>
          <c:orientation val="minMax"/>
          <c:max val="5"/>
          <c:min val="2"/>
        </c:scaling>
        <c:delete val="0"/>
        <c:axPos val="b"/>
        <c:majorGridlines>
          <c:spPr>
            <a:ln>
              <a:solidFill>
                <a:schemeClr val="bg1">
                  <a:lumMod val="75000"/>
                </a:schemeClr>
              </a:solidFill>
              <a:prstDash val="dash"/>
            </a:ln>
          </c:spPr>
        </c:majorGridlines>
        <c:numFmt formatCode="#,##0" sourceLinked="0"/>
        <c:majorTickMark val="out"/>
        <c:minorTickMark val="none"/>
        <c:tickLblPos val="nextTo"/>
        <c:txPr>
          <a:bodyPr/>
          <a:lstStyle/>
          <a:p>
            <a:pPr algn="ctr">
              <a:defRPr lang="cs-CZ" sz="1100" b="0" i="0" u="none" strike="noStrike" kern="1200" baseline="0">
                <a:solidFill>
                  <a:srgbClr val="005293"/>
                </a:solidFill>
                <a:latin typeface="+mn-lt"/>
                <a:ea typeface="+mn-ea"/>
                <a:cs typeface="+mn-cs"/>
              </a:defRPr>
            </a:pPr>
            <a:endParaRPr lang="cs-CZ"/>
          </a:p>
        </c:txPr>
        <c:crossAx val="170128512"/>
        <c:crosses val="max"/>
        <c:crossBetween val="between"/>
        <c:majorUnit val="1"/>
      </c:valAx>
    </c:plotArea>
    <c:plotVisOnly val="1"/>
    <c:dispBlanksAs val="gap"/>
    <c:showDLblsOverMax val="0"/>
  </c:chart>
  <c:txPr>
    <a:bodyPr/>
    <a:lstStyle/>
    <a:p>
      <a:pPr>
        <a:defRPr sz="1800"/>
      </a:pPr>
      <a:endParaRPr lang="cs-CZ"/>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9833333333333401E-2"/>
          <c:y val="0.17295736895630101"/>
          <c:w val="0.87782295510411901"/>
          <c:h val="0.76778316358253396"/>
        </c:manualLayout>
      </c:layout>
      <c:barChart>
        <c:barDir val="bar"/>
        <c:grouping val="stacked"/>
        <c:varyColors val="0"/>
        <c:ser>
          <c:idx val="0"/>
          <c:order val="0"/>
          <c:tx>
            <c:strRef>
              <c:f>List1!$B$1</c:f>
              <c:strCache>
                <c:ptCount val="1"/>
                <c:pt idx="0">
                  <c:v>Sloupec1</c:v>
                </c:pt>
              </c:strCache>
            </c:strRef>
          </c:tx>
          <c:spPr>
            <a:solidFill>
              <a:sysClr val="window" lastClr="FFFFFF">
                <a:lumMod val="65000"/>
              </a:sysClr>
            </a:solidFill>
            <a:scene3d>
              <a:camera prst="orthographicFront"/>
              <a:lightRig rig="threePt" dir="t"/>
            </a:scene3d>
            <a:sp3d>
              <a:bevelT w="0" h="0"/>
            </a:sp3d>
          </c:spPr>
          <c:invertIfNegative val="0"/>
          <c:cat>
            <c:strRef>
              <c:f>List1!$A$2:$A$3</c:f>
              <c:strCache>
                <c:ptCount val="2"/>
                <c:pt idx="0">
                  <c:v>ne</c:v>
                </c:pt>
                <c:pt idx="1">
                  <c:v>ano</c:v>
                </c:pt>
              </c:strCache>
            </c:strRef>
          </c:cat>
          <c:val>
            <c:numRef>
              <c:f>List1!$B$2:$B$3</c:f>
              <c:numCache>
                <c:formatCode>General</c:formatCode>
                <c:ptCount val="2"/>
                <c:pt idx="0">
                  <c:v>-21.113074204947001</c:v>
                </c:pt>
                <c:pt idx="1">
                  <c:v>-21.448863636363601</c:v>
                </c:pt>
              </c:numCache>
            </c:numRef>
          </c:val>
        </c:ser>
        <c:ser>
          <c:idx val="1"/>
          <c:order val="1"/>
          <c:tx>
            <c:strRef>
              <c:f>List1!$C$1</c:f>
              <c:strCache>
                <c:ptCount val="1"/>
                <c:pt idx="0">
                  <c:v>Sloupec3</c:v>
                </c:pt>
              </c:strCache>
            </c:strRef>
          </c:tx>
          <c:spPr>
            <a:solidFill>
              <a:srgbClr val="92B73F"/>
            </a:solidFill>
            <a:scene3d>
              <a:camera prst="orthographicFront"/>
              <a:lightRig rig="threePt" dir="t"/>
            </a:scene3d>
            <a:sp3d>
              <a:bevelT h="25400"/>
            </a:sp3d>
          </c:spPr>
          <c:invertIfNegative val="0"/>
          <c:dLbls>
            <c:numFmt formatCode="##,##0&quot; %&quot;;##,##0&quot; %&quot;" sourceLinked="0"/>
            <c:spPr>
              <a:noFill/>
              <a:ln>
                <a:noFill/>
              </a:ln>
              <a:effectLst/>
            </c:spPr>
            <c:txPr>
              <a:bodyPr/>
              <a:lstStyle/>
              <a:p>
                <a:pPr>
                  <a:defRPr sz="1050">
                    <a:solidFill>
                      <a:schemeClr val="accent2">
                        <a:lumMod val="50000"/>
                      </a:schemeClr>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ne</c:v>
                </c:pt>
                <c:pt idx="1">
                  <c:v>ano</c:v>
                </c:pt>
              </c:strCache>
            </c:strRef>
          </c:cat>
          <c:val>
            <c:numRef>
              <c:f>List1!$C$2:$C$3</c:f>
              <c:numCache>
                <c:formatCode>General</c:formatCode>
                <c:ptCount val="2"/>
              </c:numCache>
            </c:numRef>
          </c:val>
        </c:ser>
        <c:ser>
          <c:idx val="2"/>
          <c:order val="2"/>
          <c:tx>
            <c:strRef>
              <c:f>List1!$D$1</c:f>
              <c:strCache>
                <c:ptCount val="1"/>
                <c:pt idx="0">
                  <c:v>ze strany většinové společnosti</c:v>
                </c:pt>
              </c:strCache>
            </c:strRef>
          </c:tx>
          <c:spPr>
            <a:solidFill>
              <a:srgbClr val="6A8012"/>
            </a:solidFill>
            <a:scene3d>
              <a:camera prst="orthographicFront"/>
              <a:lightRig rig="threePt" dir="t"/>
            </a:scene3d>
            <a:sp3d>
              <a:bevelT h="25400"/>
            </a:sp3d>
          </c:spPr>
          <c:invertIfNegative val="0"/>
          <c:dLbls>
            <c:numFmt formatCode="##,##0&quot; %&quot;;##,##0&quot; %&quot;" sourceLinked="0"/>
            <c:spPr>
              <a:noFill/>
              <a:ln>
                <a:noFill/>
              </a:ln>
              <a:effectLst/>
            </c:spPr>
            <c:txPr>
              <a:bodyPr/>
              <a:lstStyle/>
              <a:p>
                <a:pPr>
                  <a:defRPr sz="1050">
                    <a:solidFill>
                      <a:schemeClr val="bg1"/>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List1!$A$2:$A$3</c:f>
              <c:strCache>
                <c:ptCount val="2"/>
                <c:pt idx="0">
                  <c:v>ne</c:v>
                </c:pt>
                <c:pt idx="1">
                  <c:v>ano</c:v>
                </c:pt>
              </c:strCache>
            </c:strRef>
          </c:cat>
          <c:val>
            <c:numRef>
              <c:f>List1!$D$2:$D$3</c:f>
              <c:numCache>
                <c:formatCode>0.0</c:formatCode>
                <c:ptCount val="2"/>
                <c:pt idx="0">
                  <c:v>-18.021201413427601</c:v>
                </c:pt>
                <c:pt idx="1">
                  <c:v>-28.977272727272702</c:v>
                </c:pt>
              </c:numCache>
            </c:numRef>
          </c:val>
        </c:ser>
        <c:ser>
          <c:idx val="3"/>
          <c:order val="3"/>
          <c:tx>
            <c:strRef>
              <c:f>List1!$E$1</c:f>
              <c:strCache>
                <c:ptCount val="1"/>
                <c:pt idx="0">
                  <c:v>Sloupec2</c:v>
                </c:pt>
              </c:strCache>
            </c:strRef>
          </c:tx>
          <c:spPr>
            <a:solidFill>
              <a:sysClr val="window" lastClr="FFFFFF">
                <a:lumMod val="65000"/>
              </a:sysClr>
            </a:solidFill>
            <a:effectLst/>
            <a:scene3d>
              <a:camera prst="orthographicFront"/>
              <a:lightRig rig="threePt" dir="t"/>
            </a:scene3d>
            <a:sp3d>
              <a:bevelT w="0" h="0"/>
            </a:sp3d>
          </c:spPr>
          <c:invertIfNegative val="0"/>
          <c:cat>
            <c:strRef>
              <c:f>List1!$A$2:$A$3</c:f>
              <c:strCache>
                <c:ptCount val="2"/>
                <c:pt idx="0">
                  <c:v>ne</c:v>
                </c:pt>
                <c:pt idx="1">
                  <c:v>ano</c:v>
                </c:pt>
              </c:strCache>
            </c:strRef>
          </c:cat>
          <c:val>
            <c:numRef>
              <c:f>List1!$E$2:$E$3</c:f>
              <c:numCache>
                <c:formatCode>General</c:formatCode>
                <c:ptCount val="2"/>
                <c:pt idx="0">
                  <c:v>21.113074204946997</c:v>
                </c:pt>
                <c:pt idx="1">
                  <c:v>21.448863636363637</c:v>
                </c:pt>
              </c:numCache>
            </c:numRef>
          </c:val>
        </c:ser>
        <c:ser>
          <c:idx val="4"/>
          <c:order val="4"/>
          <c:tx>
            <c:strRef>
              <c:f>List1!$F$1</c:f>
              <c:strCache>
                <c:ptCount val="1"/>
                <c:pt idx="0">
                  <c:v>Sloupec4</c:v>
                </c:pt>
              </c:strCache>
            </c:strRef>
          </c:tx>
          <c:spPr>
            <a:solidFill>
              <a:srgbClr val="5091CD"/>
            </a:solidFill>
            <a:scene3d>
              <a:camera prst="orthographicFront"/>
              <a:lightRig rig="threePt" dir="t"/>
            </a:scene3d>
            <a:sp3d>
              <a:bevelT h="25400"/>
            </a:sp3d>
          </c:spPr>
          <c:invertIfNegative val="0"/>
          <c:dLbls>
            <c:dLbl>
              <c:idx val="8"/>
              <c:layout>
                <c:manualLayout>
                  <c:x val="-5.1121534000248001E-3"/>
                  <c:y val="2.4132269936814502E-7"/>
                </c:manualLayout>
              </c:layout>
              <c:showLegendKey val="0"/>
              <c:showVal val="1"/>
              <c:showCatName val="0"/>
              <c:showSerName val="0"/>
              <c:showPercent val="0"/>
              <c:showBubbleSize val="0"/>
              <c:extLst>
                <c:ext xmlns:c15="http://schemas.microsoft.com/office/drawing/2012/chart" uri="{CE6537A1-D6FC-4f65-9D91-7224C49458BB}"/>
              </c:extLst>
            </c:dLbl>
            <c:numFmt formatCode="##0&quot; %&quot;" sourceLinked="0"/>
            <c:spPr>
              <a:noFill/>
              <a:ln>
                <a:noFill/>
              </a:ln>
              <a:effectLst/>
            </c:spPr>
            <c:txPr>
              <a:bodyPr/>
              <a:lstStyle/>
              <a:p>
                <a:pPr algn="ctr">
                  <a:defRPr lang="cs-CZ" sz="1050" b="0"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ne</c:v>
                </c:pt>
                <c:pt idx="1">
                  <c:v>ano</c:v>
                </c:pt>
              </c:strCache>
            </c:strRef>
          </c:cat>
          <c:val>
            <c:numRef>
              <c:f>List1!$F$2:$F$3</c:f>
              <c:numCache>
                <c:formatCode>General</c:formatCode>
                <c:ptCount val="2"/>
              </c:numCache>
            </c:numRef>
          </c:val>
        </c:ser>
        <c:ser>
          <c:idx val="5"/>
          <c:order val="5"/>
          <c:tx>
            <c:strRef>
              <c:f>List1!$G$1</c:f>
              <c:strCache>
                <c:ptCount val="1"/>
                <c:pt idx="0">
                  <c:v>ze strany Romů</c:v>
                </c:pt>
              </c:strCache>
            </c:strRef>
          </c:tx>
          <c:spPr>
            <a:solidFill>
              <a:srgbClr val="5091CD">
                <a:lumMod val="50000"/>
              </a:srgbClr>
            </a:solidFill>
            <a:scene3d>
              <a:camera prst="orthographicFront"/>
              <a:lightRig rig="threePt" dir="t"/>
            </a:scene3d>
            <a:sp3d>
              <a:bevelT h="25400"/>
            </a:sp3d>
          </c:spPr>
          <c:invertIfNegative val="0"/>
          <c:dLbls>
            <c:dLbl>
              <c:idx val="0"/>
              <c:layout>
                <c:manualLayout>
                  <c:x val="7.15802108944418E-3"/>
                  <c:y val="3.06479828197544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0508842544508304E-3"/>
                  <c:y val="4.0303577973935965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2560198625273499E-2"/>
                  <c:y val="4.8264539873629004E-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1.39127053515793E-2"/>
                  <c:y val="-6.1288725958527799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6"/>
              <c:layout>
                <c:manualLayout>
                  <c:x val="6.1949638445969804E-3"/>
                  <c:y val="-3.0635916684785998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8"/>
              <c:showLegendKey val="0"/>
              <c:showVal val="1"/>
              <c:showCatName val="0"/>
              <c:showSerName val="0"/>
              <c:showPercent val="0"/>
              <c:showBubbleSize val="0"/>
              <c:extLst>
                <c:ext xmlns:c15="http://schemas.microsoft.com/office/drawing/2012/chart" uri="{CE6537A1-D6FC-4f65-9D91-7224C49458BB}"/>
              </c:extLst>
            </c:dLbl>
            <c:numFmt formatCode="##0&quot; %&quot;" sourceLinked="0"/>
            <c:spPr>
              <a:noFill/>
              <a:ln>
                <a:noFill/>
              </a:ln>
              <a:effectLst/>
            </c:spPr>
            <c:txPr>
              <a:bodyPr/>
              <a:lstStyle/>
              <a:p>
                <a:pPr algn="ctr">
                  <a:defRPr lang="cs-CZ" sz="1050" b="0" i="0" u="none" strike="noStrike" kern="1200" baseline="0">
                    <a:solidFill>
                      <a:prstClr val="white"/>
                    </a:solidFill>
                    <a:latin typeface="+mn-lt"/>
                    <a:ea typeface="+mn-ea"/>
                    <a:cs typeface="+mn-cs"/>
                  </a:defRPr>
                </a:pPr>
                <a:endParaRPr lang="cs-CZ"/>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ne</c:v>
                </c:pt>
                <c:pt idx="1">
                  <c:v>ano</c:v>
                </c:pt>
              </c:strCache>
            </c:strRef>
          </c:cat>
          <c:val>
            <c:numRef>
              <c:f>List1!$G$2:$G$3</c:f>
              <c:numCache>
                <c:formatCode>0.0</c:formatCode>
                <c:ptCount val="2"/>
                <c:pt idx="0">
                  <c:v>39.752650176678443</c:v>
                </c:pt>
                <c:pt idx="1">
                  <c:v>28.125</c:v>
                </c:pt>
              </c:numCache>
            </c:numRef>
          </c:val>
        </c:ser>
        <c:dLbls>
          <c:showLegendKey val="0"/>
          <c:showVal val="0"/>
          <c:showCatName val="0"/>
          <c:showSerName val="0"/>
          <c:showPercent val="0"/>
          <c:showBubbleSize val="0"/>
        </c:dLbls>
        <c:gapWidth val="115"/>
        <c:overlap val="100"/>
        <c:axId val="170294656"/>
        <c:axId val="170321024"/>
      </c:barChart>
      <c:catAx>
        <c:axId val="170294656"/>
        <c:scaling>
          <c:orientation val="maxMin"/>
        </c:scaling>
        <c:delete val="1"/>
        <c:axPos val="l"/>
        <c:numFmt formatCode="General" sourceLinked="1"/>
        <c:majorTickMark val="out"/>
        <c:minorTickMark val="none"/>
        <c:tickLblPos val="none"/>
        <c:crossAx val="170321024"/>
        <c:crosses val="autoZero"/>
        <c:auto val="1"/>
        <c:lblAlgn val="ctr"/>
        <c:lblOffset val="100"/>
        <c:noMultiLvlLbl val="0"/>
      </c:catAx>
      <c:valAx>
        <c:axId val="170321024"/>
        <c:scaling>
          <c:orientation val="minMax"/>
          <c:max val="100"/>
          <c:min val="-100"/>
        </c:scaling>
        <c:delete val="0"/>
        <c:axPos val="b"/>
        <c:numFmt formatCode="##,##0&quot;%&quot;;##,##0&quot;%&quot;" sourceLinked="0"/>
        <c:majorTickMark val="out"/>
        <c:minorTickMark val="none"/>
        <c:tickLblPos val="nextTo"/>
        <c:txPr>
          <a:bodyPr/>
          <a:lstStyle/>
          <a:p>
            <a:pPr>
              <a:defRPr sz="1100">
                <a:solidFill>
                  <a:schemeClr val="tx1"/>
                </a:solidFill>
              </a:defRPr>
            </a:pPr>
            <a:endParaRPr lang="cs-CZ"/>
          </a:p>
        </c:txPr>
        <c:crossAx val="170294656"/>
        <c:crosses val="max"/>
        <c:crossBetween val="between"/>
        <c:majorUnit val="50"/>
        <c:minorUnit val="10"/>
      </c:valAx>
    </c:plotArea>
    <c:legend>
      <c:legendPos val="t"/>
      <c:legendEntry>
        <c:idx val="0"/>
        <c:delete val="1"/>
      </c:legendEntry>
      <c:legendEntry>
        <c:idx val="1"/>
        <c:delete val="1"/>
      </c:legendEntry>
      <c:legendEntry>
        <c:idx val="3"/>
        <c:delete val="1"/>
      </c:legendEntry>
      <c:legendEntry>
        <c:idx val="4"/>
        <c:delete val="1"/>
      </c:legendEntry>
      <c:layout>
        <c:manualLayout>
          <c:xMode val="edge"/>
          <c:yMode val="edge"/>
          <c:x val="0.17386498340143655"/>
          <c:y val="0.10657338578541778"/>
          <c:w val="0.64094356488422799"/>
          <c:h val="6.4640698252751302E-2"/>
        </c:manualLayout>
      </c:layout>
      <c:overlay val="0"/>
      <c:spPr>
        <a:solidFill>
          <a:sysClr val="window" lastClr="FFFFFF"/>
        </a:solidFill>
      </c:spPr>
      <c:txPr>
        <a:bodyPr/>
        <a:lstStyle/>
        <a:p>
          <a:pPr>
            <a:defRPr sz="1100"/>
          </a:pPr>
          <a:endParaRPr lang="cs-CZ"/>
        </a:p>
      </c:txPr>
    </c:legend>
    <c:plotVisOnly val="1"/>
    <c:dispBlanksAs val="gap"/>
    <c:showDLblsOverMax val="0"/>
  </c:chart>
  <c:txPr>
    <a:bodyPr/>
    <a:lstStyle/>
    <a:p>
      <a:pPr>
        <a:defRPr sz="1800"/>
      </a:pPr>
      <a:endParaRPr lang="cs-CZ"/>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048063820573227E-2"/>
          <c:y val="0"/>
          <c:w val="0.89410119397164489"/>
          <c:h val="0.93361816038108425"/>
        </c:manualLayout>
      </c:layout>
      <c:scatterChart>
        <c:scatterStyle val="lineMarker"/>
        <c:varyColors val="0"/>
        <c:ser>
          <c:idx val="1"/>
          <c:order val="0"/>
          <c:tx>
            <c:strRef>
              <c:f>List1!$B$1</c:f>
              <c:strCache>
                <c:ptCount val="1"/>
                <c:pt idx="0">
                  <c:v>Vychází ze zdroje + zcela důvěřuje</c:v>
                </c:pt>
              </c:strCache>
            </c:strRef>
          </c:tx>
          <c:spPr>
            <a:ln w="25400">
              <a:solidFill>
                <a:schemeClr val="tx2">
                  <a:lumMod val="75000"/>
                </a:schemeClr>
              </a:solidFill>
            </a:ln>
          </c:spPr>
          <c:marker>
            <c:symbol val="square"/>
            <c:size val="5"/>
            <c:spPr>
              <a:solidFill>
                <a:schemeClr val="tx2">
                  <a:lumMod val="75000"/>
                </a:schemeClr>
              </a:solidFill>
              <a:ln>
                <a:solidFill>
                  <a:schemeClr val="tx2">
                    <a:lumMod val="75000"/>
                  </a:schemeClr>
                </a:solidFill>
              </a:ln>
            </c:spPr>
          </c:marker>
          <c:xVal>
            <c:numRef>
              <c:f>List1!$A$2:$A$12</c:f>
              <c:numCache>
                <c:formatCode>General</c:formatCode>
                <c:ptCount val="11"/>
                <c:pt idx="0">
                  <c:v>2.17</c:v>
                </c:pt>
                <c:pt idx="1">
                  <c:v>2.5099999999999998</c:v>
                </c:pt>
                <c:pt idx="2">
                  <c:v>2.93</c:v>
                </c:pt>
                <c:pt idx="3">
                  <c:v>3.06</c:v>
                </c:pt>
                <c:pt idx="4">
                  <c:v>3.13</c:v>
                </c:pt>
                <c:pt idx="5">
                  <c:v>3.19</c:v>
                </c:pt>
                <c:pt idx="6">
                  <c:v>3.28</c:v>
                </c:pt>
                <c:pt idx="7">
                  <c:v>3.32</c:v>
                </c:pt>
                <c:pt idx="8">
                  <c:v>3.44</c:v>
                </c:pt>
                <c:pt idx="9">
                  <c:v>3.47</c:v>
                </c:pt>
                <c:pt idx="10">
                  <c:v>3.54</c:v>
                </c:pt>
              </c:numCache>
            </c:numRef>
          </c:xVal>
          <c:yVal>
            <c:numRef>
              <c:f>List1!$B$2:$B$12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ser>
        <c:dLbls>
          <c:showLegendKey val="0"/>
          <c:showVal val="0"/>
          <c:showCatName val="0"/>
          <c:showSerName val="0"/>
          <c:showPercent val="0"/>
          <c:showBubbleSize val="0"/>
        </c:dLbls>
        <c:axId val="170687488"/>
        <c:axId val="170726528"/>
      </c:scatterChart>
      <c:valAx>
        <c:axId val="170687488"/>
        <c:scaling>
          <c:orientation val="minMax"/>
          <c:max val="5"/>
          <c:min val="1"/>
        </c:scaling>
        <c:delete val="0"/>
        <c:axPos val="b"/>
        <c:numFmt formatCode="General" sourceLinked="1"/>
        <c:majorTickMark val="out"/>
        <c:minorTickMark val="none"/>
        <c:tickLblPos val="nextTo"/>
        <c:spPr>
          <a:ln>
            <a:prstDash val="dash"/>
          </a:ln>
        </c:spPr>
        <c:txPr>
          <a:bodyPr/>
          <a:lstStyle/>
          <a:p>
            <a:pPr>
              <a:defRPr sz="1100">
                <a:solidFill>
                  <a:schemeClr val="tx2"/>
                </a:solidFill>
              </a:defRPr>
            </a:pPr>
            <a:endParaRPr lang="cs-CZ"/>
          </a:p>
        </c:txPr>
        <c:crossAx val="170726528"/>
        <c:crossesAt val="0"/>
        <c:crossBetween val="midCat"/>
        <c:minorUnit val="1"/>
      </c:valAx>
      <c:valAx>
        <c:axId val="170726528"/>
        <c:scaling>
          <c:orientation val="minMax"/>
          <c:max val="11.99"/>
          <c:min val="1"/>
        </c:scaling>
        <c:delete val="0"/>
        <c:axPos val="l"/>
        <c:majorGridlines>
          <c:spPr>
            <a:ln>
              <a:prstDash val="dash"/>
            </a:ln>
          </c:spPr>
        </c:majorGridlines>
        <c:numFmt formatCode="General" sourceLinked="1"/>
        <c:majorTickMark val="none"/>
        <c:minorTickMark val="none"/>
        <c:tickLblPos val="none"/>
        <c:spPr>
          <a:ln>
            <a:solidFill>
              <a:schemeClr val="bg1">
                <a:lumMod val="65000"/>
              </a:schemeClr>
            </a:solidFill>
            <a:prstDash val="dash"/>
          </a:ln>
        </c:spPr>
        <c:crossAx val="170687488"/>
        <c:crossesAt val="3"/>
        <c:crossBetween val="midCat"/>
        <c:majorUnit val="1"/>
      </c:valAx>
    </c:plotArea>
    <c:plotVisOnly val="1"/>
    <c:dispBlanksAs val="gap"/>
    <c:showDLblsOverMax val="0"/>
  </c:chart>
  <c:txPr>
    <a:bodyPr/>
    <a:lstStyle/>
    <a:p>
      <a:pPr>
        <a:defRPr sz="1100">
          <a:solidFill>
            <a:srgbClr val="000066"/>
          </a:solidFill>
        </a:defRPr>
      </a:pPr>
      <a:endParaRPr lang="cs-CZ"/>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5328205361691238"/>
          <c:y val="3.32200541160882E-2"/>
          <c:w val="0.31995091564036121"/>
          <c:h val="0.73795552930765973"/>
        </c:manualLayout>
      </c:layout>
      <c:barChart>
        <c:barDir val="bar"/>
        <c:grouping val="percentStacked"/>
        <c:varyColors val="0"/>
        <c:ser>
          <c:idx val="0"/>
          <c:order val="0"/>
          <c:tx>
            <c:strRef>
              <c:f>List1!$B$1</c:f>
              <c:strCache>
                <c:ptCount val="1"/>
                <c:pt idx="0">
                  <c:v>Určitě ano</c:v>
                </c:pt>
              </c:strCache>
            </c:strRef>
          </c:tx>
          <c:spPr>
            <a:solidFill>
              <a:schemeClr val="accent4">
                <a:lumMod val="75000"/>
              </a:schemeClr>
            </a:solidFill>
            <a:scene3d>
              <a:camera prst="orthographicFront"/>
              <a:lightRig rig="threePt" dir="t"/>
            </a:scene3d>
            <a:sp3d>
              <a:bevelT h="25400"/>
            </a:sp3d>
          </c:spPr>
          <c:invertIfNegative val="0"/>
          <c:dPt>
            <c:idx val="0"/>
            <c:invertIfNegative val="0"/>
            <c:bubble3D val="0"/>
          </c:dPt>
          <c:dPt>
            <c:idx val="1"/>
            <c:invertIfNegative val="0"/>
            <c:bubble3D val="0"/>
          </c:dPt>
          <c:dLbls>
            <c:numFmt formatCode="#,##0" sourceLinked="0"/>
            <c:spPr>
              <a:noFill/>
              <a:ln>
                <a:noFill/>
              </a:ln>
              <a:effectLst/>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List1!$A$2:$A$10</c:f>
              <c:strCache>
                <c:ptCount val="9"/>
                <c:pt idx="0">
                  <c:v>Viditelnější snaha romských elit o řešení  problem. soužití ve vyloučených oblastech</c:v>
                </c:pt>
                <c:pt idx="1">
                  <c:v>Příklady úspěšných Romů</c:v>
                </c:pt>
                <c:pt idx="2">
                  <c:v>Vidět více romských pracovníků, dělníků, atd.</c:v>
                </c:pt>
                <c:pt idx="3">
                  <c:v>Kdyby se Romové veřejně více distancovali od činů jiných Romů</c:v>
                </c:pt>
                <c:pt idx="4">
                  <c:v>Dobrá zkušenost někoho z majority</c:v>
                </c:pt>
                <c:pt idx="5">
                  <c:v>Více informací o tom, jak se dostávají do své situace - z médií, školy, od úřadů</c:v>
                </c:pt>
                <c:pt idx="6">
                  <c:v>Více informací o tom, jak se dostávají do své situace – od samotných Romů</c:v>
                </c:pt>
                <c:pt idx="7">
                  <c:v>Mít více romských spolužáků</c:v>
                </c:pt>
                <c:pt idx="8">
                  <c:v>Něco jiného</c:v>
                </c:pt>
              </c:strCache>
            </c:strRef>
          </c:cat>
          <c:val>
            <c:numRef>
              <c:f>List1!$B$2:$B$10</c:f>
              <c:numCache>
                <c:formatCode>General</c:formatCode>
                <c:ptCount val="9"/>
                <c:pt idx="0">
                  <c:v>39.6</c:v>
                </c:pt>
                <c:pt idx="1">
                  <c:v>39.9</c:v>
                </c:pt>
                <c:pt idx="2">
                  <c:v>38.5</c:v>
                </c:pt>
                <c:pt idx="3">
                  <c:v>34.9</c:v>
                </c:pt>
                <c:pt idx="4">
                  <c:v>27.3</c:v>
                </c:pt>
                <c:pt idx="5">
                  <c:v>18.3</c:v>
                </c:pt>
                <c:pt idx="6">
                  <c:v>19.100000000000001</c:v>
                </c:pt>
                <c:pt idx="7">
                  <c:v>8.9</c:v>
                </c:pt>
                <c:pt idx="8">
                  <c:v>18.399999999999999</c:v>
                </c:pt>
              </c:numCache>
            </c:numRef>
          </c:val>
        </c:ser>
        <c:ser>
          <c:idx val="1"/>
          <c:order val="1"/>
          <c:tx>
            <c:strRef>
              <c:f>List1!$C$1</c:f>
              <c:strCache>
                <c:ptCount val="1"/>
                <c:pt idx="0">
                  <c:v>Spíše ano</c:v>
                </c:pt>
              </c:strCache>
            </c:strRef>
          </c:tx>
          <c:spPr>
            <a:solidFill>
              <a:schemeClr val="accent4"/>
            </a:solidFill>
            <a:scene3d>
              <a:camera prst="orthographicFront"/>
              <a:lightRig rig="threePt" dir="t"/>
            </a:scene3d>
            <a:sp3d>
              <a:bevelT h="25400"/>
            </a:sp3d>
          </c:spPr>
          <c:invertIfNegative val="0"/>
          <c:dLbls>
            <c:numFmt formatCode="#,##0" sourceLinked="0"/>
            <c:spPr>
              <a:noFill/>
              <a:ln>
                <a:noFill/>
              </a:ln>
              <a:effectLst/>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List1!$A$2:$A$10</c:f>
              <c:strCache>
                <c:ptCount val="9"/>
                <c:pt idx="0">
                  <c:v>Viditelnější snaha romských elit o řešení  problem. soužití ve vyloučených oblastech</c:v>
                </c:pt>
                <c:pt idx="1">
                  <c:v>Příklady úspěšných Romů</c:v>
                </c:pt>
                <c:pt idx="2">
                  <c:v>Vidět více romských pracovníků, dělníků, atd.</c:v>
                </c:pt>
                <c:pt idx="3">
                  <c:v>Kdyby se Romové veřejně více distancovali od činů jiných Romů</c:v>
                </c:pt>
                <c:pt idx="4">
                  <c:v>Dobrá zkušenost někoho z majority</c:v>
                </c:pt>
                <c:pt idx="5">
                  <c:v>Více informací o tom, jak se dostávají do své situace - z médií, školy, od úřadů</c:v>
                </c:pt>
                <c:pt idx="6">
                  <c:v>Více informací o tom, jak se dostávají do své situace – od samotných Romů</c:v>
                </c:pt>
                <c:pt idx="7">
                  <c:v>Mít více romských spolužáků</c:v>
                </c:pt>
                <c:pt idx="8">
                  <c:v>Něco jiného</c:v>
                </c:pt>
              </c:strCache>
            </c:strRef>
          </c:cat>
          <c:val>
            <c:numRef>
              <c:f>List1!$C$2:$C$10</c:f>
              <c:numCache>
                <c:formatCode>General</c:formatCode>
                <c:ptCount val="9"/>
                <c:pt idx="0">
                  <c:v>41.5</c:v>
                </c:pt>
                <c:pt idx="1">
                  <c:v>39.5</c:v>
                </c:pt>
                <c:pt idx="2">
                  <c:v>39.200000000000003</c:v>
                </c:pt>
                <c:pt idx="3">
                  <c:v>38.700000000000003</c:v>
                </c:pt>
                <c:pt idx="4">
                  <c:v>45.1</c:v>
                </c:pt>
                <c:pt idx="5">
                  <c:v>37.200000000000003</c:v>
                </c:pt>
                <c:pt idx="6">
                  <c:v>32.6</c:v>
                </c:pt>
                <c:pt idx="7">
                  <c:v>21.1</c:v>
                </c:pt>
                <c:pt idx="8">
                  <c:v>6</c:v>
                </c:pt>
              </c:numCache>
            </c:numRef>
          </c:val>
        </c:ser>
        <c:ser>
          <c:idx val="2"/>
          <c:order val="2"/>
          <c:tx>
            <c:strRef>
              <c:f>List1!$D$1</c:f>
              <c:strCache>
                <c:ptCount val="1"/>
                <c:pt idx="0">
                  <c:v>Spíše ne</c:v>
                </c:pt>
              </c:strCache>
            </c:strRef>
          </c:tx>
          <c:spPr>
            <a:solidFill>
              <a:schemeClr val="accent5">
                <a:lumMod val="60000"/>
                <a:lumOff val="40000"/>
              </a:schemeClr>
            </a:solidFill>
            <a:scene3d>
              <a:camera prst="orthographicFront"/>
              <a:lightRig rig="threePt" dir="t"/>
            </a:scene3d>
            <a:sp3d>
              <a:bevelT h="25400"/>
            </a:sp3d>
          </c:spPr>
          <c:invertIfNegative val="0"/>
          <c:dPt>
            <c:idx val="0"/>
            <c:invertIfNegative val="0"/>
            <c:bubble3D val="0"/>
          </c:dPt>
          <c:dLbls>
            <c:numFmt formatCode="#,##0" sourceLinked="0"/>
            <c:spPr>
              <a:scene3d>
                <a:camera prst="orthographicFront"/>
                <a:lightRig rig="threePt" dir="t"/>
              </a:scene3d>
              <a:sp3d>
                <a:bevelT/>
              </a:sp3d>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List1!$A$2:$A$10</c:f>
              <c:strCache>
                <c:ptCount val="9"/>
                <c:pt idx="0">
                  <c:v>Viditelnější snaha romských elit o řešení  problem. soužití ve vyloučených oblastech</c:v>
                </c:pt>
                <c:pt idx="1">
                  <c:v>Příklady úspěšných Romů</c:v>
                </c:pt>
                <c:pt idx="2">
                  <c:v>Vidět více romských pracovníků, dělníků, atd.</c:v>
                </c:pt>
                <c:pt idx="3">
                  <c:v>Kdyby se Romové veřejně více distancovali od činů jiných Romů</c:v>
                </c:pt>
                <c:pt idx="4">
                  <c:v>Dobrá zkušenost někoho z majority</c:v>
                </c:pt>
                <c:pt idx="5">
                  <c:v>Více informací o tom, jak se dostávají do své situace - z médií, školy, od úřadů</c:v>
                </c:pt>
                <c:pt idx="6">
                  <c:v>Více informací o tom, jak se dostávají do své situace – od samotných Romů</c:v>
                </c:pt>
                <c:pt idx="7">
                  <c:v>Mít více romských spolužáků</c:v>
                </c:pt>
                <c:pt idx="8">
                  <c:v>Něco jiného</c:v>
                </c:pt>
              </c:strCache>
            </c:strRef>
          </c:cat>
          <c:val>
            <c:numRef>
              <c:f>List1!$D$2:$D$10</c:f>
              <c:numCache>
                <c:formatCode>General</c:formatCode>
                <c:ptCount val="9"/>
                <c:pt idx="0">
                  <c:v>11.7</c:v>
                </c:pt>
                <c:pt idx="1">
                  <c:v>13.5</c:v>
                </c:pt>
                <c:pt idx="2">
                  <c:v>14.2</c:v>
                </c:pt>
                <c:pt idx="3">
                  <c:v>19.5</c:v>
                </c:pt>
                <c:pt idx="4">
                  <c:v>18.600000000000001</c:v>
                </c:pt>
                <c:pt idx="5">
                  <c:v>29.9</c:v>
                </c:pt>
                <c:pt idx="6">
                  <c:v>31.3</c:v>
                </c:pt>
                <c:pt idx="7">
                  <c:v>33.4</c:v>
                </c:pt>
                <c:pt idx="8">
                  <c:v>0</c:v>
                </c:pt>
              </c:numCache>
            </c:numRef>
          </c:val>
        </c:ser>
        <c:ser>
          <c:idx val="3"/>
          <c:order val="3"/>
          <c:tx>
            <c:strRef>
              <c:f>List1!$E$1</c:f>
              <c:strCache>
                <c:ptCount val="1"/>
                <c:pt idx="0">
                  <c:v>Určitě ne</c:v>
                </c:pt>
              </c:strCache>
            </c:strRef>
          </c:tx>
          <c:spPr>
            <a:solidFill>
              <a:srgbClr val="C00000"/>
            </a:solidFill>
            <a:scene3d>
              <a:camera prst="orthographicFront"/>
              <a:lightRig rig="threePt" dir="t"/>
            </a:scene3d>
            <a:sp3d>
              <a:bevelT h="25400"/>
            </a:sp3d>
          </c:spPr>
          <c:invertIfNegative val="0"/>
          <c:dLbls>
            <c:numFmt formatCode="#,##0" sourceLinked="0"/>
            <c:spPr>
              <a:noFill/>
              <a:ln>
                <a:noFill/>
              </a:ln>
              <a:effectLst/>
            </c:spPr>
            <c:txPr>
              <a:bodyPr/>
              <a:lstStyle/>
              <a:p>
                <a:pPr algn="ctr">
                  <a:defRPr lang="cs-CZ" sz="900" b="0"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List1!$A$2:$A$10</c:f>
              <c:strCache>
                <c:ptCount val="9"/>
                <c:pt idx="0">
                  <c:v>Viditelnější snaha romských elit o řešení  problem. soužití ve vyloučených oblastech</c:v>
                </c:pt>
                <c:pt idx="1">
                  <c:v>Příklady úspěšných Romů</c:v>
                </c:pt>
                <c:pt idx="2">
                  <c:v>Vidět více romských pracovníků, dělníků, atd.</c:v>
                </c:pt>
                <c:pt idx="3">
                  <c:v>Kdyby se Romové veřejně více distancovali od činů jiných Romů</c:v>
                </c:pt>
                <c:pt idx="4">
                  <c:v>Dobrá zkušenost někoho z majority</c:v>
                </c:pt>
                <c:pt idx="5">
                  <c:v>Více informací o tom, jak se dostávají do své situace - z médií, školy, od úřadů</c:v>
                </c:pt>
                <c:pt idx="6">
                  <c:v>Více informací o tom, jak se dostávají do své situace – od samotných Romů</c:v>
                </c:pt>
                <c:pt idx="7">
                  <c:v>Mít více romských spolužáků</c:v>
                </c:pt>
                <c:pt idx="8">
                  <c:v>Něco jiného</c:v>
                </c:pt>
              </c:strCache>
            </c:strRef>
          </c:cat>
          <c:val>
            <c:numRef>
              <c:f>List1!$E$2:$E$10</c:f>
              <c:numCache>
                <c:formatCode>General</c:formatCode>
                <c:ptCount val="9"/>
                <c:pt idx="0">
                  <c:v>7.2</c:v>
                </c:pt>
                <c:pt idx="1">
                  <c:v>7.1</c:v>
                </c:pt>
                <c:pt idx="2">
                  <c:v>8.1</c:v>
                </c:pt>
                <c:pt idx="3">
                  <c:v>6.9</c:v>
                </c:pt>
                <c:pt idx="4">
                  <c:v>9</c:v>
                </c:pt>
                <c:pt idx="5">
                  <c:v>14.7</c:v>
                </c:pt>
                <c:pt idx="6">
                  <c:v>17</c:v>
                </c:pt>
                <c:pt idx="7">
                  <c:v>36.6</c:v>
                </c:pt>
                <c:pt idx="8">
                  <c:v>75.599999999999994</c:v>
                </c:pt>
              </c:numCache>
            </c:numRef>
          </c:val>
        </c:ser>
        <c:dLbls>
          <c:showLegendKey val="0"/>
          <c:showVal val="0"/>
          <c:showCatName val="0"/>
          <c:showSerName val="0"/>
          <c:showPercent val="0"/>
          <c:showBubbleSize val="0"/>
        </c:dLbls>
        <c:gapWidth val="100"/>
        <c:overlap val="100"/>
        <c:axId val="170807296"/>
        <c:axId val="170801408"/>
      </c:barChart>
      <c:valAx>
        <c:axId val="170801408"/>
        <c:scaling>
          <c:orientation val="minMax"/>
        </c:scaling>
        <c:delete val="0"/>
        <c:axPos val="b"/>
        <c:majorGridlines/>
        <c:numFmt formatCode="0%" sourceLinked="1"/>
        <c:majorTickMark val="out"/>
        <c:minorTickMark val="none"/>
        <c:tickLblPos val="nextTo"/>
        <c:txPr>
          <a:bodyPr/>
          <a:lstStyle/>
          <a:p>
            <a:pPr>
              <a:defRPr sz="1100">
                <a:solidFill>
                  <a:schemeClr val="tx2"/>
                </a:solidFill>
              </a:defRPr>
            </a:pPr>
            <a:endParaRPr lang="cs-CZ"/>
          </a:p>
        </c:txPr>
        <c:crossAx val="170807296"/>
        <c:crosses val="max"/>
        <c:crossBetween val="between"/>
      </c:valAx>
      <c:catAx>
        <c:axId val="170807296"/>
        <c:scaling>
          <c:orientation val="maxMin"/>
        </c:scaling>
        <c:delete val="0"/>
        <c:axPos val="l"/>
        <c:numFmt formatCode="General" sourceLinked="1"/>
        <c:majorTickMark val="none"/>
        <c:minorTickMark val="none"/>
        <c:tickLblPos val="nextTo"/>
        <c:txPr>
          <a:bodyPr/>
          <a:lstStyle/>
          <a:p>
            <a:pPr>
              <a:defRPr sz="1100">
                <a:solidFill>
                  <a:schemeClr val="tx2"/>
                </a:solidFill>
              </a:defRPr>
            </a:pPr>
            <a:endParaRPr lang="cs-CZ"/>
          </a:p>
        </c:txPr>
        <c:crossAx val="170801408"/>
        <c:crosses val="autoZero"/>
        <c:auto val="1"/>
        <c:lblAlgn val="ctr"/>
        <c:lblOffset val="100"/>
        <c:noMultiLvlLbl val="0"/>
      </c:catAx>
    </c:plotArea>
    <c:legend>
      <c:legendPos val="b"/>
      <c:layout>
        <c:manualLayout>
          <c:xMode val="edge"/>
          <c:yMode val="edge"/>
          <c:x val="0.57824751530771812"/>
          <c:y val="0.85904222142958775"/>
          <c:w val="0.39204154572821248"/>
          <c:h val="4.746402446511791E-2"/>
        </c:manualLayout>
      </c:layout>
      <c:overlay val="0"/>
      <c:txPr>
        <a:bodyPr/>
        <a:lstStyle/>
        <a:p>
          <a:pPr>
            <a:defRPr sz="1200">
              <a:solidFill>
                <a:schemeClr val="tx2"/>
              </a:solidFill>
            </a:defRPr>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40589691590499"/>
          <c:y val="3.32200541160882E-2"/>
          <c:w val="0.72278659893597397"/>
          <c:h val="0.86246771337606598"/>
        </c:manualLayout>
      </c:layout>
      <c:barChart>
        <c:barDir val="bar"/>
        <c:grouping val="stacked"/>
        <c:varyColors val="0"/>
        <c:ser>
          <c:idx val="0"/>
          <c:order val="0"/>
          <c:tx>
            <c:strRef>
              <c:f>List1!$B$1</c:f>
              <c:strCache>
                <c:ptCount val="1"/>
                <c:pt idx="0">
                  <c:v>Sloupec1</c:v>
                </c:pt>
              </c:strCache>
            </c:strRef>
          </c:tx>
          <c:spPr>
            <a:solidFill>
              <a:schemeClr val="tx2">
                <a:lumMod val="75000"/>
              </a:schemeClr>
            </a:solidFill>
            <a:scene3d>
              <a:camera prst="orthographicFront"/>
              <a:lightRig rig="threePt" dir="t"/>
            </a:scene3d>
            <a:sp3d>
              <a:bevelT h="25400"/>
            </a:sp3d>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Lbls>
            <c:numFmt formatCode="#,##0" sourceLinked="0"/>
            <c:spPr>
              <a:noFill/>
              <a:ln>
                <a:noFill/>
              </a:ln>
              <a:effectLst/>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List1!$A$2:$A$6</c:f>
              <c:strCache>
                <c:ptCount val="5"/>
                <c:pt idx="0">
                  <c:v>Urážlivé</c:v>
                </c:pt>
                <c:pt idx="1">
                  <c:v>Vtipné</c:v>
                </c:pt>
                <c:pt idx="2">
                  <c:v>Rasistické</c:v>
                </c:pt>
                <c:pt idx="3">
                  <c:v>Odvážné</c:v>
                </c:pt>
                <c:pt idx="4">
                  <c:v>Vystihující 
podstatu věci</c:v>
                </c:pt>
              </c:strCache>
            </c:strRef>
          </c:cat>
          <c:val>
            <c:numRef>
              <c:f>List1!$B$2:$B$6</c:f>
              <c:numCache>
                <c:formatCode>General</c:formatCode>
                <c:ptCount val="5"/>
                <c:pt idx="0">
                  <c:v>80.400000000000006</c:v>
                </c:pt>
                <c:pt idx="1">
                  <c:v>47</c:v>
                </c:pt>
                <c:pt idx="2">
                  <c:v>83</c:v>
                </c:pt>
                <c:pt idx="3">
                  <c:v>51.3</c:v>
                </c:pt>
                <c:pt idx="4">
                  <c:v>32.5</c:v>
                </c:pt>
              </c:numCache>
            </c:numRef>
          </c:val>
        </c:ser>
        <c:dLbls>
          <c:showLegendKey val="0"/>
          <c:showVal val="0"/>
          <c:showCatName val="0"/>
          <c:showSerName val="0"/>
          <c:showPercent val="0"/>
          <c:showBubbleSize val="0"/>
        </c:dLbls>
        <c:gapWidth val="90"/>
        <c:overlap val="100"/>
        <c:axId val="171214720"/>
        <c:axId val="171213184"/>
      </c:barChart>
      <c:valAx>
        <c:axId val="171213184"/>
        <c:scaling>
          <c:orientation val="minMax"/>
        </c:scaling>
        <c:delete val="0"/>
        <c:axPos val="b"/>
        <c:majorGridlines/>
        <c:numFmt formatCode="General" sourceLinked="1"/>
        <c:majorTickMark val="out"/>
        <c:minorTickMark val="none"/>
        <c:tickLblPos val="nextTo"/>
        <c:txPr>
          <a:bodyPr/>
          <a:lstStyle/>
          <a:p>
            <a:pPr>
              <a:defRPr sz="1100">
                <a:solidFill>
                  <a:schemeClr val="tx2"/>
                </a:solidFill>
              </a:defRPr>
            </a:pPr>
            <a:endParaRPr lang="cs-CZ"/>
          </a:p>
        </c:txPr>
        <c:crossAx val="171214720"/>
        <c:crosses val="max"/>
        <c:crossBetween val="between"/>
      </c:valAx>
      <c:catAx>
        <c:axId val="171214720"/>
        <c:scaling>
          <c:orientation val="maxMin"/>
        </c:scaling>
        <c:delete val="0"/>
        <c:axPos val="l"/>
        <c:numFmt formatCode="General" sourceLinked="1"/>
        <c:majorTickMark val="none"/>
        <c:minorTickMark val="none"/>
        <c:tickLblPos val="nextTo"/>
        <c:txPr>
          <a:bodyPr/>
          <a:lstStyle/>
          <a:p>
            <a:pPr>
              <a:defRPr sz="1200">
                <a:solidFill>
                  <a:schemeClr val="tx2"/>
                </a:solidFill>
              </a:defRPr>
            </a:pPr>
            <a:endParaRPr lang="cs-CZ"/>
          </a:p>
        </c:txPr>
        <c:crossAx val="171213184"/>
        <c:crosses val="autoZero"/>
        <c:auto val="1"/>
        <c:lblAlgn val="ctr"/>
        <c:lblOffset val="100"/>
        <c:noMultiLvlLbl val="0"/>
      </c:catAx>
    </c:plotArea>
    <c:plotVisOnly val="1"/>
    <c:dispBlanksAs val="gap"/>
    <c:showDLblsOverMax val="0"/>
  </c:chart>
  <c:txPr>
    <a:bodyPr/>
    <a:lstStyle/>
    <a:p>
      <a:pPr>
        <a:defRPr sz="1800"/>
      </a:pPr>
      <a:endParaRPr lang="cs-CZ"/>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40589691590499"/>
          <c:y val="3.32200541160882E-2"/>
          <c:w val="0.72278659893597397"/>
          <c:h val="0.86246771337606598"/>
        </c:manualLayout>
      </c:layout>
      <c:barChart>
        <c:barDir val="bar"/>
        <c:grouping val="stacked"/>
        <c:varyColors val="0"/>
        <c:ser>
          <c:idx val="0"/>
          <c:order val="0"/>
          <c:tx>
            <c:strRef>
              <c:f>List1!$B$1</c:f>
              <c:strCache>
                <c:ptCount val="1"/>
                <c:pt idx="0">
                  <c:v>Sloupec1</c:v>
                </c:pt>
              </c:strCache>
            </c:strRef>
          </c:tx>
          <c:spPr>
            <a:solidFill>
              <a:schemeClr val="tx2">
                <a:lumMod val="75000"/>
              </a:schemeClr>
            </a:solidFill>
            <a:scene3d>
              <a:camera prst="orthographicFront"/>
              <a:lightRig rig="threePt" dir="t"/>
            </a:scene3d>
            <a:sp3d>
              <a:bevelT h="25400"/>
            </a:sp3d>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Lbls>
            <c:numFmt formatCode="#,##0" sourceLinked="0"/>
            <c:spPr>
              <a:noFill/>
              <a:ln>
                <a:noFill/>
              </a:ln>
              <a:effectLst/>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List1!$A$2:$A$6</c:f>
              <c:strCache>
                <c:ptCount val="5"/>
                <c:pt idx="0">
                  <c:v>Urážlivé</c:v>
                </c:pt>
                <c:pt idx="1">
                  <c:v>Vtipné</c:v>
                </c:pt>
                <c:pt idx="2">
                  <c:v>Rasistické</c:v>
                </c:pt>
                <c:pt idx="3">
                  <c:v>Odvážné</c:v>
                </c:pt>
                <c:pt idx="4">
                  <c:v>Vystihující 
podstatu věci</c:v>
                </c:pt>
              </c:strCache>
            </c:strRef>
          </c:cat>
          <c:val>
            <c:numRef>
              <c:f>List1!$B$2:$B$6</c:f>
              <c:numCache>
                <c:formatCode>General</c:formatCode>
                <c:ptCount val="5"/>
                <c:pt idx="0">
                  <c:v>54</c:v>
                </c:pt>
                <c:pt idx="1">
                  <c:v>64.7</c:v>
                </c:pt>
                <c:pt idx="2">
                  <c:v>58.100000000000009</c:v>
                </c:pt>
                <c:pt idx="3">
                  <c:v>45.9</c:v>
                </c:pt>
                <c:pt idx="4">
                  <c:v>73.599999999999994</c:v>
                </c:pt>
              </c:numCache>
            </c:numRef>
          </c:val>
        </c:ser>
        <c:dLbls>
          <c:showLegendKey val="0"/>
          <c:showVal val="0"/>
          <c:showCatName val="0"/>
          <c:showSerName val="0"/>
          <c:showPercent val="0"/>
          <c:showBubbleSize val="0"/>
        </c:dLbls>
        <c:gapWidth val="90"/>
        <c:overlap val="100"/>
        <c:axId val="170855808"/>
        <c:axId val="170854272"/>
      </c:barChart>
      <c:valAx>
        <c:axId val="170854272"/>
        <c:scaling>
          <c:orientation val="minMax"/>
          <c:max val="100"/>
        </c:scaling>
        <c:delete val="0"/>
        <c:axPos val="b"/>
        <c:majorGridlines/>
        <c:numFmt formatCode="General" sourceLinked="1"/>
        <c:majorTickMark val="out"/>
        <c:minorTickMark val="none"/>
        <c:tickLblPos val="nextTo"/>
        <c:txPr>
          <a:bodyPr/>
          <a:lstStyle/>
          <a:p>
            <a:pPr>
              <a:defRPr sz="1100">
                <a:solidFill>
                  <a:schemeClr val="tx2"/>
                </a:solidFill>
              </a:defRPr>
            </a:pPr>
            <a:endParaRPr lang="cs-CZ"/>
          </a:p>
        </c:txPr>
        <c:crossAx val="170855808"/>
        <c:crosses val="max"/>
        <c:crossBetween val="between"/>
      </c:valAx>
      <c:catAx>
        <c:axId val="170855808"/>
        <c:scaling>
          <c:orientation val="maxMin"/>
        </c:scaling>
        <c:delete val="0"/>
        <c:axPos val="l"/>
        <c:numFmt formatCode="General" sourceLinked="1"/>
        <c:majorTickMark val="none"/>
        <c:minorTickMark val="none"/>
        <c:tickLblPos val="nextTo"/>
        <c:txPr>
          <a:bodyPr/>
          <a:lstStyle/>
          <a:p>
            <a:pPr>
              <a:defRPr sz="1200">
                <a:solidFill>
                  <a:schemeClr val="tx2"/>
                </a:solidFill>
              </a:defRPr>
            </a:pPr>
            <a:endParaRPr lang="cs-CZ"/>
          </a:p>
        </c:txPr>
        <c:crossAx val="170854272"/>
        <c:crosses val="autoZero"/>
        <c:auto val="1"/>
        <c:lblAlgn val="ctr"/>
        <c:lblOffset val="100"/>
        <c:noMultiLvlLbl val="0"/>
      </c:catAx>
    </c:plotArea>
    <c:plotVisOnly val="1"/>
    <c:dispBlanksAs val="gap"/>
    <c:showDLblsOverMax val="0"/>
  </c:chart>
  <c:txPr>
    <a:bodyPr/>
    <a:lstStyle/>
    <a:p>
      <a:pPr>
        <a:defRPr sz="1800"/>
      </a:pPr>
      <a:endParaRPr lang="cs-CZ"/>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40589691590499"/>
          <c:y val="3.32200541160882E-2"/>
          <c:w val="0.72278659893597397"/>
          <c:h val="0.86246771337606598"/>
        </c:manualLayout>
      </c:layout>
      <c:barChart>
        <c:barDir val="bar"/>
        <c:grouping val="stacked"/>
        <c:varyColors val="0"/>
        <c:ser>
          <c:idx val="0"/>
          <c:order val="0"/>
          <c:tx>
            <c:strRef>
              <c:f>List1!$B$1</c:f>
              <c:strCache>
                <c:ptCount val="1"/>
                <c:pt idx="0">
                  <c:v>Sloupec1</c:v>
                </c:pt>
              </c:strCache>
            </c:strRef>
          </c:tx>
          <c:spPr>
            <a:solidFill>
              <a:schemeClr val="tx2">
                <a:lumMod val="75000"/>
              </a:schemeClr>
            </a:solidFill>
            <a:scene3d>
              <a:camera prst="orthographicFront"/>
              <a:lightRig rig="threePt" dir="t"/>
            </a:scene3d>
            <a:sp3d>
              <a:bevelT h="25400"/>
            </a:sp3d>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Lbls>
            <c:numFmt formatCode="#,##0" sourceLinked="0"/>
            <c:spPr>
              <a:noFill/>
              <a:ln>
                <a:noFill/>
              </a:ln>
              <a:effectLst/>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List1!$A$2:$A$6</c:f>
              <c:strCache>
                <c:ptCount val="5"/>
                <c:pt idx="0">
                  <c:v>Urážlivé</c:v>
                </c:pt>
                <c:pt idx="1">
                  <c:v>Vtipné</c:v>
                </c:pt>
                <c:pt idx="2">
                  <c:v>Rasistické</c:v>
                </c:pt>
                <c:pt idx="3">
                  <c:v>Odvážné</c:v>
                </c:pt>
                <c:pt idx="4">
                  <c:v>Vystihující 
podstatu věci</c:v>
                </c:pt>
              </c:strCache>
            </c:strRef>
          </c:cat>
          <c:val>
            <c:numRef>
              <c:f>List1!$B$2:$B$6</c:f>
              <c:numCache>
                <c:formatCode>General</c:formatCode>
                <c:ptCount val="5"/>
                <c:pt idx="0">
                  <c:v>53</c:v>
                </c:pt>
                <c:pt idx="1">
                  <c:v>47.400000000000013</c:v>
                </c:pt>
                <c:pt idx="2">
                  <c:v>58.5</c:v>
                </c:pt>
                <c:pt idx="3">
                  <c:v>51.7</c:v>
                </c:pt>
                <c:pt idx="4">
                  <c:v>80.400000000000006</c:v>
                </c:pt>
              </c:numCache>
            </c:numRef>
          </c:val>
        </c:ser>
        <c:dLbls>
          <c:showLegendKey val="0"/>
          <c:showVal val="0"/>
          <c:showCatName val="0"/>
          <c:showSerName val="0"/>
          <c:showPercent val="0"/>
          <c:showBubbleSize val="0"/>
        </c:dLbls>
        <c:gapWidth val="90"/>
        <c:overlap val="100"/>
        <c:axId val="171005056"/>
        <c:axId val="171003264"/>
      </c:barChart>
      <c:valAx>
        <c:axId val="171003264"/>
        <c:scaling>
          <c:orientation val="minMax"/>
        </c:scaling>
        <c:delete val="0"/>
        <c:axPos val="b"/>
        <c:majorGridlines/>
        <c:numFmt formatCode="General" sourceLinked="1"/>
        <c:majorTickMark val="out"/>
        <c:minorTickMark val="none"/>
        <c:tickLblPos val="nextTo"/>
        <c:txPr>
          <a:bodyPr/>
          <a:lstStyle/>
          <a:p>
            <a:pPr>
              <a:defRPr sz="1100">
                <a:solidFill>
                  <a:schemeClr val="tx2"/>
                </a:solidFill>
              </a:defRPr>
            </a:pPr>
            <a:endParaRPr lang="cs-CZ"/>
          </a:p>
        </c:txPr>
        <c:crossAx val="171005056"/>
        <c:crosses val="max"/>
        <c:crossBetween val="between"/>
      </c:valAx>
      <c:catAx>
        <c:axId val="171005056"/>
        <c:scaling>
          <c:orientation val="maxMin"/>
        </c:scaling>
        <c:delete val="0"/>
        <c:axPos val="l"/>
        <c:numFmt formatCode="General" sourceLinked="1"/>
        <c:majorTickMark val="none"/>
        <c:minorTickMark val="none"/>
        <c:tickLblPos val="nextTo"/>
        <c:txPr>
          <a:bodyPr/>
          <a:lstStyle/>
          <a:p>
            <a:pPr>
              <a:defRPr sz="1200">
                <a:solidFill>
                  <a:schemeClr val="tx2"/>
                </a:solidFill>
              </a:defRPr>
            </a:pPr>
            <a:endParaRPr lang="cs-CZ"/>
          </a:p>
        </c:txPr>
        <c:crossAx val="171003264"/>
        <c:crosses val="autoZero"/>
        <c:auto val="1"/>
        <c:lblAlgn val="ctr"/>
        <c:lblOffset val="100"/>
        <c:noMultiLvlLbl val="0"/>
      </c:catAx>
    </c:plotArea>
    <c:plotVisOnly val="1"/>
    <c:dispBlanksAs val="gap"/>
    <c:showDLblsOverMax val="0"/>
  </c:chart>
  <c:txPr>
    <a:bodyPr/>
    <a:lstStyle/>
    <a:p>
      <a:pPr>
        <a:defRPr sz="1800"/>
      </a:pPr>
      <a:endParaRPr lang="cs-CZ"/>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30"/>
    </mc:Choice>
    <mc:Fallback>
      <c:style val="30"/>
    </mc:Fallback>
  </mc:AlternateContent>
  <c:chart>
    <c:autoTitleDeleted val="1"/>
    <c:plotArea>
      <c:layout>
        <c:manualLayout>
          <c:layoutTarget val="inner"/>
          <c:xMode val="edge"/>
          <c:yMode val="edge"/>
          <c:x val="0.16561496483712501"/>
          <c:y val="0.187240445838668"/>
          <c:w val="0.67270976213940503"/>
          <c:h val="0.76355983228734903"/>
        </c:manualLayout>
      </c:layout>
      <c:pieChart>
        <c:varyColors val="1"/>
        <c:ser>
          <c:idx val="0"/>
          <c:order val="0"/>
          <c:tx>
            <c:strRef>
              <c:f>List1!$B$1</c:f>
              <c:strCache>
                <c:ptCount val="1"/>
                <c:pt idx="0">
                  <c:v>Sloupec1</c:v>
                </c:pt>
              </c:strCache>
            </c:strRef>
          </c:tx>
          <c:dPt>
            <c:idx val="0"/>
            <c:bubble3D val="0"/>
            <c:spPr>
              <a:solidFill>
                <a:srgbClr val="FF0000"/>
              </a:solidFill>
            </c:spPr>
          </c:dPt>
          <c:dPt>
            <c:idx val="1"/>
            <c:bubble3D val="0"/>
            <c:spPr>
              <a:solidFill>
                <a:schemeClr val="accent4">
                  <a:lumMod val="75000"/>
                </a:schemeClr>
              </a:solidFill>
            </c:spPr>
          </c:dPt>
          <c:dLbls>
            <c:dLbl>
              <c:idx val="0"/>
              <c:layout>
                <c:manualLayout>
                  <c:x val="-0.12901373227048801"/>
                  <c:y val="0.180396457196594"/>
                </c:manualLayout>
              </c:layout>
              <c:numFmt formatCode="##0&quot; %&quot;" sourceLinked="0"/>
              <c:spPr/>
              <c:txPr>
                <a:bodyPr/>
                <a:lstStyle/>
                <a:p>
                  <a:pPr>
                    <a:defRPr sz="1050">
                      <a:solidFill>
                        <a:schemeClr val="bg1"/>
                      </a:solidFill>
                    </a:defRPr>
                  </a:pPr>
                  <a:endParaRPr lang="cs-CZ"/>
                </a:p>
              </c:txPr>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1"/>
              <c:layout>
                <c:manualLayout>
                  <c:x val="0.142423411287635"/>
                  <c:y val="-0.11795804167351601"/>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6.7887132911157999E-2"/>
                  <c:y val="0.16520077975012201"/>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3"/>
              <c:layout>
                <c:manualLayout>
                  <c:x val="9.9829129878052897E-2"/>
                  <c:y val="0.15900076284906101"/>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4"/>
              <c:layout>
                <c:manualLayout>
                  <c:x val="3.4227237987972899E-2"/>
                  <c:y val="-1.0938370927270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7"/>
              <c:layout>
                <c:manualLayout>
                  <c:x val="6.39820196697572E-4"/>
                  <c:y val="6.899170758340450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8"/>
              <c:layout>
                <c:manualLayout>
                  <c:x val="-5.31442532665607E-2"/>
                  <c:y val="5.7700209831050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9"/>
              <c:layout>
                <c:manualLayout>
                  <c:x val="-6.08193720962973E-2"/>
                  <c:y val="-2.1028286290974601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10"/>
              <c:layout>
                <c:manualLayout>
                  <c:x val="1.25954911740847E-2"/>
                  <c:y val="-3.673589062152220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11"/>
              <c:layout>
                <c:manualLayout>
                  <c:x val="6.1047101157793902E-2"/>
                  <c:y val="-5.037300655745809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numFmt formatCode="##0&quot; %&quot;" sourceLinked="0"/>
            <c:spPr>
              <a:noFill/>
              <a:ln>
                <a:noFill/>
              </a:ln>
              <a:effectLst/>
            </c:spPr>
            <c:txPr>
              <a:bodyPr/>
              <a:lstStyle/>
              <a:p>
                <a:pPr>
                  <a:defRPr sz="1050">
                    <a:solidFill>
                      <a:schemeClr val="tx2">
                        <a:lumMod val="50000"/>
                      </a:schemeClr>
                    </a:solidFill>
                  </a:defRPr>
                </a:pPr>
                <a:endParaRPr lang="cs-CZ"/>
              </a:p>
            </c:txPr>
            <c:dLblPos val="inEnd"/>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List1!$A$2:$A$3</c:f>
              <c:strCache>
                <c:ptCount val="2"/>
                <c:pt idx="0">
                  <c:v>Ano</c:v>
                </c:pt>
                <c:pt idx="1">
                  <c:v>Ne</c:v>
                </c:pt>
              </c:strCache>
            </c:strRef>
          </c:cat>
          <c:val>
            <c:numRef>
              <c:f>List1!$B$2:$B$3</c:f>
              <c:numCache>
                <c:formatCode>General</c:formatCode>
                <c:ptCount val="2"/>
                <c:pt idx="0">
                  <c:v>31.9</c:v>
                </c:pt>
                <c:pt idx="1">
                  <c:v>68.099999999999994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cs-CZ"/>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40589691590499"/>
          <c:y val="3.32200541160882E-2"/>
          <c:w val="0.72278659893597397"/>
          <c:h val="0.86246771337606598"/>
        </c:manualLayout>
      </c:layout>
      <c:barChart>
        <c:barDir val="bar"/>
        <c:grouping val="stacked"/>
        <c:varyColors val="0"/>
        <c:ser>
          <c:idx val="0"/>
          <c:order val="0"/>
          <c:tx>
            <c:strRef>
              <c:f>List1!$B$1</c:f>
              <c:strCache>
                <c:ptCount val="1"/>
                <c:pt idx="0">
                  <c:v>Sloupec1</c:v>
                </c:pt>
              </c:strCache>
            </c:strRef>
          </c:tx>
          <c:spPr>
            <a:solidFill>
              <a:schemeClr val="tx2">
                <a:lumMod val="75000"/>
              </a:schemeClr>
            </a:solidFill>
            <a:scene3d>
              <a:camera prst="orthographicFront"/>
              <a:lightRig rig="threePt" dir="t"/>
            </a:scene3d>
            <a:sp3d>
              <a:bevelT h="25400"/>
            </a:sp3d>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Lbls>
            <c:numFmt formatCode="#,##0" sourceLinked="0"/>
            <c:spPr>
              <a:noFill/>
              <a:ln>
                <a:noFill/>
              </a:ln>
              <a:effectLst/>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List1!$A$2:$A$6</c:f>
              <c:strCache>
                <c:ptCount val="5"/>
                <c:pt idx="0">
                  <c:v>Urážlivé</c:v>
                </c:pt>
                <c:pt idx="1">
                  <c:v>Vtipné</c:v>
                </c:pt>
                <c:pt idx="2">
                  <c:v>Rasistické</c:v>
                </c:pt>
                <c:pt idx="3">
                  <c:v>Odvážné</c:v>
                </c:pt>
                <c:pt idx="4">
                  <c:v>Vystihující 
podstatu věci</c:v>
                </c:pt>
              </c:strCache>
            </c:strRef>
          </c:cat>
          <c:val>
            <c:numRef>
              <c:f>List1!$B$2:$B$6</c:f>
              <c:numCache>
                <c:formatCode>General</c:formatCode>
                <c:ptCount val="5"/>
                <c:pt idx="0">
                  <c:v>57</c:v>
                </c:pt>
                <c:pt idx="1">
                  <c:v>16.5</c:v>
                </c:pt>
                <c:pt idx="2">
                  <c:v>62.7</c:v>
                </c:pt>
                <c:pt idx="3">
                  <c:v>52.8</c:v>
                </c:pt>
                <c:pt idx="4">
                  <c:v>66</c:v>
                </c:pt>
              </c:numCache>
            </c:numRef>
          </c:val>
        </c:ser>
        <c:dLbls>
          <c:showLegendKey val="0"/>
          <c:showVal val="0"/>
          <c:showCatName val="0"/>
          <c:showSerName val="0"/>
          <c:showPercent val="0"/>
          <c:showBubbleSize val="0"/>
        </c:dLbls>
        <c:gapWidth val="90"/>
        <c:overlap val="100"/>
        <c:axId val="171039360"/>
        <c:axId val="171037824"/>
      </c:barChart>
      <c:valAx>
        <c:axId val="171037824"/>
        <c:scaling>
          <c:orientation val="minMax"/>
          <c:max val="100"/>
        </c:scaling>
        <c:delete val="0"/>
        <c:axPos val="b"/>
        <c:majorGridlines/>
        <c:numFmt formatCode="General" sourceLinked="1"/>
        <c:majorTickMark val="out"/>
        <c:minorTickMark val="none"/>
        <c:tickLblPos val="nextTo"/>
        <c:txPr>
          <a:bodyPr/>
          <a:lstStyle/>
          <a:p>
            <a:pPr>
              <a:defRPr sz="1100">
                <a:solidFill>
                  <a:schemeClr val="tx2"/>
                </a:solidFill>
              </a:defRPr>
            </a:pPr>
            <a:endParaRPr lang="cs-CZ"/>
          </a:p>
        </c:txPr>
        <c:crossAx val="171039360"/>
        <c:crosses val="max"/>
        <c:crossBetween val="between"/>
      </c:valAx>
      <c:catAx>
        <c:axId val="171039360"/>
        <c:scaling>
          <c:orientation val="maxMin"/>
        </c:scaling>
        <c:delete val="0"/>
        <c:axPos val="l"/>
        <c:numFmt formatCode="General" sourceLinked="1"/>
        <c:majorTickMark val="none"/>
        <c:minorTickMark val="none"/>
        <c:tickLblPos val="nextTo"/>
        <c:txPr>
          <a:bodyPr/>
          <a:lstStyle/>
          <a:p>
            <a:pPr>
              <a:defRPr sz="1200">
                <a:solidFill>
                  <a:schemeClr val="tx2"/>
                </a:solidFill>
              </a:defRPr>
            </a:pPr>
            <a:endParaRPr lang="cs-CZ"/>
          </a:p>
        </c:txPr>
        <c:crossAx val="171037824"/>
        <c:crosses val="autoZero"/>
        <c:auto val="1"/>
        <c:lblAlgn val="ctr"/>
        <c:lblOffset val="100"/>
        <c:noMultiLvlLbl val="0"/>
      </c:catAx>
    </c:plotArea>
    <c:plotVisOnly val="1"/>
    <c:dispBlanksAs val="gap"/>
    <c:showDLblsOverMax val="0"/>
  </c:chart>
  <c:txPr>
    <a:bodyPr/>
    <a:lstStyle/>
    <a:p>
      <a:pPr>
        <a:defRPr sz="1800"/>
      </a:pPr>
      <a:endParaRPr lang="cs-CZ"/>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9893332094591107"/>
          <c:y val="3.0787558430800183E-2"/>
          <c:w val="0.63083206024528582"/>
          <c:h val="0.89602509301739985"/>
        </c:manualLayout>
      </c:layout>
      <c:barChart>
        <c:barDir val="bar"/>
        <c:grouping val="clustered"/>
        <c:varyColors val="0"/>
        <c:ser>
          <c:idx val="0"/>
          <c:order val="0"/>
          <c:tx>
            <c:strRef>
              <c:f>List1!$B$1</c:f>
              <c:strCache>
                <c:ptCount val="1"/>
                <c:pt idx="0">
                  <c:v>Celkem</c:v>
                </c:pt>
              </c:strCache>
            </c:strRef>
          </c:tx>
          <c:spPr>
            <a:solidFill>
              <a:schemeClr val="tx2">
                <a:lumMod val="50000"/>
              </a:schemeClr>
            </a:solidFill>
          </c:spPr>
          <c:invertIfNegative val="0"/>
          <c:dLbls>
            <c:numFmt formatCode="##0&quot; %&quot;" sourceLinked="0"/>
            <c:spPr>
              <a:noFill/>
              <a:ln>
                <a:noFill/>
              </a:ln>
              <a:effectLst/>
            </c:spPr>
            <c:txPr>
              <a:bodyPr/>
              <a:lstStyle/>
              <a:p>
                <a:pPr algn="ctr" rtl="0">
                  <a:defRPr lang="cs-CZ" sz="800" b="0" i="0" u="none" strike="noStrike" kern="1200" baseline="0">
                    <a:solidFill>
                      <a:srgbClr val="005293">
                        <a:lumMod val="50000"/>
                      </a:srgb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List1!$A$2:$A$6</c:f>
              <c:strCache>
                <c:ptCount val="5"/>
                <c:pt idx="0">
                  <c:v>Urážlivé</c:v>
                </c:pt>
                <c:pt idx="1">
                  <c:v>Vtipné</c:v>
                </c:pt>
                <c:pt idx="2">
                  <c:v>Rasistické</c:v>
                </c:pt>
                <c:pt idx="3">
                  <c:v>Odvážné</c:v>
                </c:pt>
                <c:pt idx="4">
                  <c:v>Vystihující 
podstatu věci</c:v>
                </c:pt>
              </c:strCache>
            </c:strRef>
          </c:cat>
          <c:val>
            <c:numRef>
              <c:f>List1!$B$2:$B$6</c:f>
              <c:numCache>
                <c:formatCode>General</c:formatCode>
                <c:ptCount val="5"/>
                <c:pt idx="0">
                  <c:v>53.1</c:v>
                </c:pt>
                <c:pt idx="1">
                  <c:v>47.4</c:v>
                </c:pt>
                <c:pt idx="2">
                  <c:v>58.5</c:v>
                </c:pt>
                <c:pt idx="3">
                  <c:v>51.7</c:v>
                </c:pt>
                <c:pt idx="4">
                  <c:v>80.400000000000006</c:v>
                </c:pt>
              </c:numCache>
            </c:numRef>
          </c:val>
        </c:ser>
        <c:ser>
          <c:idx val="1"/>
          <c:order val="1"/>
          <c:tx>
            <c:strRef>
              <c:f>List1!$C$1</c:f>
              <c:strCache>
                <c:ptCount val="1"/>
                <c:pt idx="0">
                  <c:v>Cítí se příslušníkem menšiny</c:v>
                </c:pt>
              </c:strCache>
            </c:strRef>
          </c:tx>
          <c:spPr>
            <a:solidFill>
              <a:srgbClr val="C00000"/>
            </a:solidFill>
          </c:spPr>
          <c:invertIfNegative val="0"/>
          <c:cat>
            <c:strRef>
              <c:f>List1!$A$2:$A$6</c:f>
              <c:strCache>
                <c:ptCount val="5"/>
                <c:pt idx="0">
                  <c:v>Urážlivé</c:v>
                </c:pt>
                <c:pt idx="1">
                  <c:v>Vtipné</c:v>
                </c:pt>
                <c:pt idx="2">
                  <c:v>Rasistické</c:v>
                </c:pt>
                <c:pt idx="3">
                  <c:v>Odvážné</c:v>
                </c:pt>
                <c:pt idx="4">
                  <c:v>Vystihující 
podstatu věci</c:v>
                </c:pt>
              </c:strCache>
            </c:strRef>
          </c:cat>
          <c:val>
            <c:numRef>
              <c:f>List1!$C$2:$C$6</c:f>
              <c:numCache>
                <c:formatCode>General</c:formatCode>
                <c:ptCount val="5"/>
                <c:pt idx="0">
                  <c:v>58.4</c:v>
                </c:pt>
                <c:pt idx="1">
                  <c:v>28.8</c:v>
                </c:pt>
                <c:pt idx="2">
                  <c:v>65.900000000000006</c:v>
                </c:pt>
                <c:pt idx="3">
                  <c:v>55.5</c:v>
                </c:pt>
                <c:pt idx="4">
                  <c:v>76.7</c:v>
                </c:pt>
              </c:numCache>
            </c:numRef>
          </c:val>
        </c:ser>
        <c:ser>
          <c:idx val="2"/>
          <c:order val="2"/>
          <c:tx>
            <c:strRef>
              <c:f>List1!$D$1</c:f>
              <c:strCache>
                <c:ptCount val="1"/>
                <c:pt idx="0">
                  <c:v>Byl SVĚDKEM násilí</c:v>
                </c:pt>
              </c:strCache>
            </c:strRef>
          </c:tx>
          <c:spPr>
            <a:solidFill>
              <a:schemeClr val="accent4">
                <a:lumMod val="75000"/>
              </a:schemeClr>
            </a:solidFill>
          </c:spPr>
          <c:invertIfNegative val="0"/>
          <c:cat>
            <c:strRef>
              <c:f>List1!$A$2:$A$6</c:f>
              <c:strCache>
                <c:ptCount val="5"/>
                <c:pt idx="0">
                  <c:v>Urážlivé</c:v>
                </c:pt>
                <c:pt idx="1">
                  <c:v>Vtipné</c:v>
                </c:pt>
                <c:pt idx="2">
                  <c:v>Rasistické</c:v>
                </c:pt>
                <c:pt idx="3">
                  <c:v>Odvážné</c:v>
                </c:pt>
                <c:pt idx="4">
                  <c:v>Vystihující 
podstatu věci</c:v>
                </c:pt>
              </c:strCache>
            </c:strRef>
          </c:cat>
          <c:val>
            <c:numRef>
              <c:f>List1!$D$2:$D$6</c:f>
              <c:numCache>
                <c:formatCode>General</c:formatCode>
                <c:ptCount val="5"/>
                <c:pt idx="0">
                  <c:v>54.4</c:v>
                </c:pt>
                <c:pt idx="1">
                  <c:v>42.4</c:v>
                </c:pt>
                <c:pt idx="2">
                  <c:v>61.8</c:v>
                </c:pt>
                <c:pt idx="3">
                  <c:v>48.2</c:v>
                </c:pt>
                <c:pt idx="4">
                  <c:v>80.099999999999994</c:v>
                </c:pt>
              </c:numCache>
            </c:numRef>
          </c:val>
        </c:ser>
        <c:ser>
          <c:idx val="3"/>
          <c:order val="3"/>
          <c:tx>
            <c:strRef>
              <c:f>List1!$E$1</c:f>
              <c:strCache>
                <c:ptCount val="1"/>
                <c:pt idx="0">
                  <c:v>Byl OBĚTÍ násilí</c:v>
                </c:pt>
              </c:strCache>
            </c:strRef>
          </c:tx>
          <c:spPr>
            <a:solidFill>
              <a:schemeClr val="bg1">
                <a:lumMod val="65000"/>
              </a:schemeClr>
            </a:solidFill>
          </c:spPr>
          <c:invertIfNegative val="0"/>
          <c:cat>
            <c:strRef>
              <c:f>List1!$A$2:$A$6</c:f>
              <c:strCache>
                <c:ptCount val="5"/>
                <c:pt idx="0">
                  <c:v>Urážlivé</c:v>
                </c:pt>
                <c:pt idx="1">
                  <c:v>Vtipné</c:v>
                </c:pt>
                <c:pt idx="2">
                  <c:v>Rasistické</c:v>
                </c:pt>
                <c:pt idx="3">
                  <c:v>Odvážné</c:v>
                </c:pt>
                <c:pt idx="4">
                  <c:v>Vystihující 
podstatu věci</c:v>
                </c:pt>
              </c:strCache>
            </c:strRef>
          </c:cat>
          <c:val>
            <c:numRef>
              <c:f>List1!$E$2:$E$6</c:f>
              <c:numCache>
                <c:formatCode>General</c:formatCode>
                <c:ptCount val="5"/>
                <c:pt idx="0">
                  <c:v>55.8</c:v>
                </c:pt>
                <c:pt idx="1">
                  <c:v>42.8</c:v>
                </c:pt>
                <c:pt idx="2">
                  <c:v>62.7</c:v>
                </c:pt>
                <c:pt idx="3">
                  <c:v>45.1</c:v>
                </c:pt>
                <c:pt idx="4">
                  <c:v>80.900000000000006</c:v>
                </c:pt>
              </c:numCache>
            </c:numRef>
          </c:val>
        </c:ser>
        <c:dLbls>
          <c:showLegendKey val="0"/>
          <c:showVal val="0"/>
          <c:showCatName val="0"/>
          <c:showSerName val="0"/>
          <c:showPercent val="0"/>
          <c:showBubbleSize val="0"/>
        </c:dLbls>
        <c:gapWidth val="150"/>
        <c:axId val="171153280"/>
        <c:axId val="171154816"/>
      </c:barChart>
      <c:catAx>
        <c:axId val="171153280"/>
        <c:scaling>
          <c:orientation val="maxMin"/>
        </c:scaling>
        <c:delete val="0"/>
        <c:axPos val="l"/>
        <c:numFmt formatCode="General" sourceLinked="0"/>
        <c:majorTickMark val="out"/>
        <c:minorTickMark val="none"/>
        <c:tickLblPos val="nextTo"/>
        <c:txPr>
          <a:bodyPr/>
          <a:lstStyle/>
          <a:p>
            <a:pPr algn="ctr">
              <a:defRPr lang="cs-CZ" sz="1000" b="1" i="0" u="none" strike="noStrike" kern="1200" baseline="0">
                <a:solidFill>
                  <a:srgbClr val="005293"/>
                </a:solidFill>
                <a:latin typeface="+mn-lt"/>
                <a:ea typeface="+mn-ea"/>
                <a:cs typeface="+mn-cs"/>
              </a:defRPr>
            </a:pPr>
            <a:endParaRPr lang="cs-CZ"/>
          </a:p>
        </c:txPr>
        <c:crossAx val="171154816"/>
        <c:crosses val="autoZero"/>
        <c:auto val="1"/>
        <c:lblAlgn val="ctr"/>
        <c:lblOffset val="100"/>
        <c:noMultiLvlLbl val="0"/>
      </c:catAx>
      <c:valAx>
        <c:axId val="171154816"/>
        <c:scaling>
          <c:orientation val="minMax"/>
          <c:max val="100"/>
        </c:scaling>
        <c:delete val="0"/>
        <c:axPos val="b"/>
        <c:majorGridlines>
          <c:spPr>
            <a:ln>
              <a:solidFill>
                <a:schemeClr val="bg1">
                  <a:lumMod val="75000"/>
                </a:schemeClr>
              </a:solidFill>
              <a:prstDash val="dash"/>
            </a:ln>
          </c:spPr>
        </c:majorGridlines>
        <c:numFmt formatCode="##0&quot;%&quot;" sourceLinked="0"/>
        <c:majorTickMark val="out"/>
        <c:minorTickMark val="none"/>
        <c:tickLblPos val="nextTo"/>
        <c:txPr>
          <a:bodyPr/>
          <a:lstStyle/>
          <a:p>
            <a:pPr algn="ctr">
              <a:defRPr lang="cs-CZ" sz="1100" b="0" i="0" u="none" strike="noStrike" kern="1200" baseline="0">
                <a:solidFill>
                  <a:srgbClr val="005293"/>
                </a:solidFill>
                <a:latin typeface="+mn-lt"/>
                <a:ea typeface="+mn-ea"/>
                <a:cs typeface="+mn-cs"/>
              </a:defRPr>
            </a:pPr>
            <a:endParaRPr lang="cs-CZ"/>
          </a:p>
        </c:txPr>
        <c:crossAx val="171153280"/>
        <c:crosses val="max"/>
        <c:crossBetween val="between"/>
      </c:valAx>
    </c:plotArea>
    <c:legend>
      <c:legendPos val="r"/>
      <c:layout>
        <c:manualLayout>
          <c:xMode val="edge"/>
          <c:yMode val="edge"/>
          <c:x val="0.64557793180261747"/>
          <c:y val="7.8968265522947181E-2"/>
          <c:w val="0.3199086303244974"/>
          <c:h val="0.30502217807815873"/>
        </c:manualLayout>
      </c:layout>
      <c:overlay val="0"/>
      <c:spPr>
        <a:solidFill>
          <a:schemeClr val="bg1"/>
        </a:solidFill>
      </c:spPr>
      <c:txPr>
        <a:bodyPr/>
        <a:lstStyle/>
        <a:p>
          <a:pPr>
            <a:defRPr lang="cs-CZ" sz="800" b="0" i="0" u="none" strike="noStrike" kern="1200" baseline="0">
              <a:solidFill>
                <a:srgbClr val="005293"/>
              </a:solidFill>
              <a:latin typeface="+mn-lt"/>
              <a:ea typeface="+mn-ea"/>
              <a:cs typeface="+mn-cs"/>
            </a:defRPr>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9893332094591107"/>
          <c:y val="3.0787558430800183E-2"/>
          <c:w val="0.71378086650018724"/>
          <c:h val="0.89602509301739985"/>
        </c:manualLayout>
      </c:layout>
      <c:barChart>
        <c:barDir val="bar"/>
        <c:grouping val="clustered"/>
        <c:varyColors val="0"/>
        <c:ser>
          <c:idx val="0"/>
          <c:order val="0"/>
          <c:tx>
            <c:strRef>
              <c:f>List1!$B$1</c:f>
              <c:strCache>
                <c:ptCount val="1"/>
                <c:pt idx="0">
                  <c:v>Celkem</c:v>
                </c:pt>
              </c:strCache>
            </c:strRef>
          </c:tx>
          <c:spPr>
            <a:solidFill>
              <a:schemeClr val="tx2">
                <a:lumMod val="50000"/>
              </a:schemeClr>
            </a:solidFill>
          </c:spPr>
          <c:invertIfNegative val="0"/>
          <c:dLbls>
            <c:numFmt formatCode="##0&quot; %&quot;" sourceLinked="0"/>
            <c:spPr>
              <a:noFill/>
              <a:ln>
                <a:noFill/>
              </a:ln>
              <a:effectLst/>
            </c:spPr>
            <c:txPr>
              <a:bodyPr/>
              <a:lstStyle/>
              <a:p>
                <a:pPr algn="ctr" rtl="0">
                  <a:defRPr lang="cs-CZ" sz="800" b="0" i="0" u="none" strike="noStrike" kern="1200" baseline="0">
                    <a:solidFill>
                      <a:srgbClr val="005293">
                        <a:lumMod val="50000"/>
                      </a:srgb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List1!$A$2:$A$6</c:f>
              <c:strCache>
                <c:ptCount val="5"/>
                <c:pt idx="0">
                  <c:v>Urážlivé</c:v>
                </c:pt>
                <c:pt idx="1">
                  <c:v>Vtipné</c:v>
                </c:pt>
                <c:pt idx="2">
                  <c:v>Rasistické</c:v>
                </c:pt>
                <c:pt idx="3">
                  <c:v>Odvážné</c:v>
                </c:pt>
                <c:pt idx="4">
                  <c:v>Vystihující 
podstatu věci</c:v>
                </c:pt>
              </c:strCache>
            </c:strRef>
          </c:cat>
          <c:val>
            <c:numRef>
              <c:f>List1!$B$2:$B$6</c:f>
              <c:numCache>
                <c:formatCode>General</c:formatCode>
                <c:ptCount val="5"/>
                <c:pt idx="0">
                  <c:v>57</c:v>
                </c:pt>
                <c:pt idx="1">
                  <c:v>16.5</c:v>
                </c:pt>
                <c:pt idx="2">
                  <c:v>62.7</c:v>
                </c:pt>
                <c:pt idx="3">
                  <c:v>52.8</c:v>
                </c:pt>
                <c:pt idx="4">
                  <c:v>65.900000000000006</c:v>
                </c:pt>
              </c:numCache>
            </c:numRef>
          </c:val>
        </c:ser>
        <c:ser>
          <c:idx val="1"/>
          <c:order val="1"/>
          <c:tx>
            <c:strRef>
              <c:f>List1!$C$1</c:f>
              <c:strCache>
                <c:ptCount val="1"/>
                <c:pt idx="0">
                  <c:v>Cítí se příslušníkem spec. skupiny</c:v>
                </c:pt>
              </c:strCache>
            </c:strRef>
          </c:tx>
          <c:spPr>
            <a:solidFill>
              <a:srgbClr val="C00000"/>
            </a:solidFill>
          </c:spPr>
          <c:invertIfNegative val="0"/>
          <c:cat>
            <c:strRef>
              <c:f>List1!$A$2:$A$6</c:f>
              <c:strCache>
                <c:ptCount val="5"/>
                <c:pt idx="0">
                  <c:v>Urážlivé</c:v>
                </c:pt>
                <c:pt idx="1">
                  <c:v>Vtipné</c:v>
                </c:pt>
                <c:pt idx="2">
                  <c:v>Rasistické</c:v>
                </c:pt>
                <c:pt idx="3">
                  <c:v>Odvážné</c:v>
                </c:pt>
                <c:pt idx="4">
                  <c:v>Vystihující 
podstatu věci</c:v>
                </c:pt>
              </c:strCache>
            </c:strRef>
          </c:cat>
          <c:val>
            <c:numRef>
              <c:f>List1!$C$2:$C$6</c:f>
              <c:numCache>
                <c:formatCode>General</c:formatCode>
                <c:ptCount val="5"/>
                <c:pt idx="0">
                  <c:v>59.9</c:v>
                </c:pt>
                <c:pt idx="1">
                  <c:v>6.2</c:v>
                </c:pt>
                <c:pt idx="2">
                  <c:v>70.599999999999994</c:v>
                </c:pt>
                <c:pt idx="3">
                  <c:v>55.7</c:v>
                </c:pt>
                <c:pt idx="4">
                  <c:v>64.3</c:v>
                </c:pt>
              </c:numCache>
            </c:numRef>
          </c:val>
        </c:ser>
        <c:ser>
          <c:idx val="2"/>
          <c:order val="2"/>
          <c:tx>
            <c:strRef>
              <c:f>List1!$D$1</c:f>
              <c:strCache>
                <c:ptCount val="1"/>
                <c:pt idx="0">
                  <c:v>Byl SVĚDKEM násilí</c:v>
                </c:pt>
              </c:strCache>
            </c:strRef>
          </c:tx>
          <c:spPr>
            <a:solidFill>
              <a:schemeClr val="accent4">
                <a:lumMod val="75000"/>
              </a:schemeClr>
            </a:solidFill>
          </c:spPr>
          <c:invertIfNegative val="0"/>
          <c:cat>
            <c:strRef>
              <c:f>List1!$A$2:$A$6</c:f>
              <c:strCache>
                <c:ptCount val="5"/>
                <c:pt idx="0">
                  <c:v>Urážlivé</c:v>
                </c:pt>
                <c:pt idx="1">
                  <c:v>Vtipné</c:v>
                </c:pt>
                <c:pt idx="2">
                  <c:v>Rasistické</c:v>
                </c:pt>
                <c:pt idx="3">
                  <c:v>Odvážné</c:v>
                </c:pt>
                <c:pt idx="4">
                  <c:v>Vystihující 
podstatu věci</c:v>
                </c:pt>
              </c:strCache>
            </c:strRef>
          </c:cat>
          <c:val>
            <c:numRef>
              <c:f>List1!$D$2:$D$6</c:f>
              <c:numCache>
                <c:formatCode>General</c:formatCode>
                <c:ptCount val="5"/>
                <c:pt idx="0">
                  <c:v>54.3</c:v>
                </c:pt>
                <c:pt idx="1">
                  <c:v>13.5</c:v>
                </c:pt>
                <c:pt idx="2">
                  <c:v>63.7</c:v>
                </c:pt>
                <c:pt idx="3">
                  <c:v>53.9</c:v>
                </c:pt>
                <c:pt idx="4">
                  <c:v>68.599999999999994</c:v>
                </c:pt>
              </c:numCache>
            </c:numRef>
          </c:val>
        </c:ser>
        <c:ser>
          <c:idx val="3"/>
          <c:order val="3"/>
          <c:tx>
            <c:strRef>
              <c:f>List1!$E$1</c:f>
              <c:strCache>
                <c:ptCount val="1"/>
                <c:pt idx="0">
                  <c:v>Byl OBĚTÍ násilí</c:v>
                </c:pt>
              </c:strCache>
            </c:strRef>
          </c:tx>
          <c:spPr>
            <a:solidFill>
              <a:schemeClr val="bg1">
                <a:lumMod val="65000"/>
              </a:schemeClr>
            </a:solidFill>
          </c:spPr>
          <c:invertIfNegative val="0"/>
          <c:cat>
            <c:strRef>
              <c:f>List1!$A$2:$A$6</c:f>
              <c:strCache>
                <c:ptCount val="5"/>
                <c:pt idx="0">
                  <c:v>Urážlivé</c:v>
                </c:pt>
                <c:pt idx="1">
                  <c:v>Vtipné</c:v>
                </c:pt>
                <c:pt idx="2">
                  <c:v>Rasistické</c:v>
                </c:pt>
                <c:pt idx="3">
                  <c:v>Odvážné</c:v>
                </c:pt>
                <c:pt idx="4">
                  <c:v>Vystihující 
podstatu věci</c:v>
                </c:pt>
              </c:strCache>
            </c:strRef>
          </c:cat>
          <c:val>
            <c:numRef>
              <c:f>List1!$E$2:$E$6</c:f>
              <c:numCache>
                <c:formatCode>General</c:formatCode>
                <c:ptCount val="5"/>
                <c:pt idx="0">
                  <c:v>52.1</c:v>
                </c:pt>
                <c:pt idx="1">
                  <c:v>8.6999999999999993</c:v>
                </c:pt>
                <c:pt idx="2">
                  <c:v>63.5</c:v>
                </c:pt>
                <c:pt idx="3">
                  <c:v>57.9</c:v>
                </c:pt>
                <c:pt idx="4">
                  <c:v>68.900000000000006</c:v>
                </c:pt>
              </c:numCache>
            </c:numRef>
          </c:val>
        </c:ser>
        <c:dLbls>
          <c:showLegendKey val="0"/>
          <c:showVal val="0"/>
          <c:showCatName val="0"/>
          <c:showSerName val="0"/>
          <c:showPercent val="0"/>
          <c:showBubbleSize val="0"/>
        </c:dLbls>
        <c:gapWidth val="150"/>
        <c:axId val="171055360"/>
        <c:axId val="171065344"/>
      </c:barChart>
      <c:catAx>
        <c:axId val="171055360"/>
        <c:scaling>
          <c:orientation val="maxMin"/>
        </c:scaling>
        <c:delete val="0"/>
        <c:axPos val="l"/>
        <c:numFmt formatCode="General" sourceLinked="0"/>
        <c:majorTickMark val="out"/>
        <c:minorTickMark val="none"/>
        <c:tickLblPos val="nextTo"/>
        <c:txPr>
          <a:bodyPr/>
          <a:lstStyle/>
          <a:p>
            <a:pPr algn="ctr">
              <a:defRPr lang="cs-CZ" sz="1000" b="1" i="0" u="none" strike="noStrike" kern="1200" baseline="0">
                <a:solidFill>
                  <a:srgbClr val="005293"/>
                </a:solidFill>
                <a:latin typeface="+mn-lt"/>
                <a:ea typeface="+mn-ea"/>
                <a:cs typeface="+mn-cs"/>
              </a:defRPr>
            </a:pPr>
            <a:endParaRPr lang="cs-CZ"/>
          </a:p>
        </c:txPr>
        <c:crossAx val="171065344"/>
        <c:crosses val="autoZero"/>
        <c:auto val="1"/>
        <c:lblAlgn val="ctr"/>
        <c:lblOffset val="100"/>
        <c:noMultiLvlLbl val="0"/>
      </c:catAx>
      <c:valAx>
        <c:axId val="171065344"/>
        <c:scaling>
          <c:orientation val="minMax"/>
          <c:max val="100"/>
        </c:scaling>
        <c:delete val="0"/>
        <c:axPos val="b"/>
        <c:majorGridlines>
          <c:spPr>
            <a:ln>
              <a:solidFill>
                <a:schemeClr val="bg1">
                  <a:lumMod val="75000"/>
                </a:schemeClr>
              </a:solidFill>
              <a:prstDash val="dash"/>
            </a:ln>
          </c:spPr>
        </c:majorGridlines>
        <c:numFmt formatCode="##0&quot;%&quot;" sourceLinked="0"/>
        <c:majorTickMark val="out"/>
        <c:minorTickMark val="none"/>
        <c:tickLblPos val="nextTo"/>
        <c:txPr>
          <a:bodyPr/>
          <a:lstStyle/>
          <a:p>
            <a:pPr algn="ctr">
              <a:defRPr lang="cs-CZ" sz="1100" b="0" i="0" u="none" strike="noStrike" kern="1200" baseline="0">
                <a:solidFill>
                  <a:srgbClr val="005293"/>
                </a:solidFill>
                <a:latin typeface="+mn-lt"/>
                <a:ea typeface="+mn-ea"/>
                <a:cs typeface="+mn-cs"/>
              </a:defRPr>
            </a:pPr>
            <a:endParaRPr lang="cs-CZ"/>
          </a:p>
        </c:txPr>
        <c:crossAx val="171055360"/>
        <c:crosses val="max"/>
        <c:crossBetween val="between"/>
      </c:valAx>
    </c:plotArea>
    <c:plotVisOnly val="1"/>
    <c:dispBlanksAs val="gap"/>
    <c:showDLblsOverMax val="0"/>
  </c:chart>
  <c:txPr>
    <a:bodyPr/>
    <a:lstStyle/>
    <a:p>
      <a:pPr>
        <a:defRPr sz="1800"/>
      </a:pPr>
      <a:endParaRPr lang="cs-CZ"/>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539825141839201"/>
          <c:y val="2.1703767741988799E-2"/>
          <c:w val="0.52309065471068195"/>
          <c:h val="0.84644340246223604"/>
        </c:manualLayout>
      </c:layout>
      <c:barChart>
        <c:barDir val="bar"/>
        <c:grouping val="stacked"/>
        <c:varyColors val="0"/>
        <c:ser>
          <c:idx val="0"/>
          <c:order val="0"/>
          <c:tx>
            <c:strRef>
              <c:f>List1!$B$1</c:f>
              <c:strCache>
                <c:ptCount val="1"/>
                <c:pt idx="0">
                  <c:v>Sloupec1</c:v>
                </c:pt>
              </c:strCache>
            </c:strRef>
          </c:tx>
          <c:spPr>
            <a:solidFill>
              <a:schemeClr val="accent2">
                <a:lumMod val="75000"/>
              </a:schemeClr>
            </a:solidFill>
            <a:ln>
              <a:noFill/>
            </a:ln>
            <a:scene3d>
              <a:camera prst="orthographicFront"/>
              <a:lightRig rig="threePt" dir="t"/>
            </a:scene3d>
            <a:sp3d>
              <a:bevelT h="25400"/>
            </a:sp3d>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Lbls>
            <c:numFmt formatCode="##0&quot; %&quot;" sourceLinked="0"/>
            <c:spPr>
              <a:noFill/>
              <a:ln>
                <a:noFill/>
              </a:ln>
              <a:effectLst/>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List1!$A$2:$A$11</c:f>
              <c:strCache>
                <c:ptCount val="10"/>
                <c:pt idx="0">
                  <c:v>Ignoroval(a) bych - nemá cenu na takové výroky reagovat</c:v>
                </c:pt>
                <c:pt idx="1">
                  <c:v>Nereagoval(a) bych – podobně smýšlí většina a nechci se na FCB hádat</c:v>
                </c:pt>
                <c:pt idx="2">
                  <c:v>Okomentoval(a) bych to, pokud bych znal správný argument</c:v>
                </c:pt>
                <c:pt idx="3">
                  <c:v>Osobně řekl(a) pisateli, že s ním nesouhlasím</c:v>
                </c:pt>
                <c:pt idx="4">
                  <c:v>Okomentoval(a) bych to a vím, jaký argument bych použil</c:v>
                </c:pt>
                <c:pt idx="5">
                  <c:v>Vyhodil(a) pisatele ze svých přátel</c:v>
                </c:pt>
                <c:pt idx="6">
                  <c:v>Na chatu či osobní zprávě napsal(a) pisateli, že s ním nesouhlasím</c:v>
                </c:pt>
                <c:pt idx="7">
                  <c:v>Nahlásil(a) pisatele osobu Facebooku za porušování pravidel</c:v>
                </c:pt>
                <c:pt idx="8">
                  <c:v>Nevěděl(a) bych, co mám dělat – byl(a) bych bezradný/á</c:v>
                </c:pt>
                <c:pt idx="9">
                  <c:v>Něco jiného</c:v>
                </c:pt>
              </c:strCache>
            </c:strRef>
          </c:cat>
          <c:val>
            <c:numRef>
              <c:f>List1!$B$2:$B$11</c:f>
              <c:numCache>
                <c:formatCode>General</c:formatCode>
                <c:ptCount val="10"/>
                <c:pt idx="0">
                  <c:v>55</c:v>
                </c:pt>
                <c:pt idx="1">
                  <c:v>35.200000000000003</c:v>
                </c:pt>
                <c:pt idx="2">
                  <c:v>18.100000000000001</c:v>
                </c:pt>
                <c:pt idx="3">
                  <c:v>11.1</c:v>
                </c:pt>
                <c:pt idx="4">
                  <c:v>10.8</c:v>
                </c:pt>
                <c:pt idx="5">
                  <c:v>10.4</c:v>
                </c:pt>
                <c:pt idx="6">
                  <c:v>9.8000000000000007</c:v>
                </c:pt>
                <c:pt idx="7">
                  <c:v>7.3</c:v>
                </c:pt>
                <c:pt idx="8">
                  <c:v>4.8</c:v>
                </c:pt>
                <c:pt idx="9">
                  <c:v>4</c:v>
                </c:pt>
              </c:numCache>
            </c:numRef>
          </c:val>
        </c:ser>
        <c:dLbls>
          <c:showLegendKey val="0"/>
          <c:showVal val="0"/>
          <c:showCatName val="0"/>
          <c:showSerName val="0"/>
          <c:showPercent val="0"/>
          <c:showBubbleSize val="0"/>
        </c:dLbls>
        <c:gapWidth val="27"/>
        <c:overlap val="100"/>
        <c:axId val="171595648"/>
        <c:axId val="171594112"/>
      </c:barChart>
      <c:valAx>
        <c:axId val="171594112"/>
        <c:scaling>
          <c:orientation val="minMax"/>
        </c:scaling>
        <c:delete val="0"/>
        <c:axPos val="b"/>
        <c:majorGridlines>
          <c:spPr>
            <a:ln>
              <a:prstDash val="dash"/>
            </a:ln>
          </c:spPr>
        </c:majorGridlines>
        <c:numFmt formatCode="##0&quot; %&quot;" sourceLinked="0"/>
        <c:majorTickMark val="out"/>
        <c:minorTickMark val="none"/>
        <c:tickLblPos val="nextTo"/>
        <c:txPr>
          <a:bodyPr/>
          <a:lstStyle/>
          <a:p>
            <a:pPr>
              <a:defRPr sz="1100">
                <a:solidFill>
                  <a:schemeClr val="tx2"/>
                </a:solidFill>
              </a:defRPr>
            </a:pPr>
            <a:endParaRPr lang="cs-CZ"/>
          </a:p>
        </c:txPr>
        <c:crossAx val="171595648"/>
        <c:crosses val="max"/>
        <c:crossBetween val="between"/>
      </c:valAx>
      <c:catAx>
        <c:axId val="171595648"/>
        <c:scaling>
          <c:orientation val="maxMin"/>
        </c:scaling>
        <c:delete val="0"/>
        <c:axPos val="l"/>
        <c:numFmt formatCode="General" sourceLinked="1"/>
        <c:majorTickMark val="none"/>
        <c:minorTickMark val="none"/>
        <c:tickLblPos val="nextTo"/>
        <c:txPr>
          <a:bodyPr/>
          <a:lstStyle/>
          <a:p>
            <a:pPr>
              <a:defRPr sz="1000">
                <a:solidFill>
                  <a:schemeClr val="tx2"/>
                </a:solidFill>
              </a:defRPr>
            </a:pPr>
            <a:endParaRPr lang="cs-CZ"/>
          </a:p>
        </c:txPr>
        <c:crossAx val="171594112"/>
        <c:crosses val="autoZero"/>
        <c:auto val="1"/>
        <c:lblAlgn val="ctr"/>
        <c:lblOffset val="100"/>
        <c:noMultiLvlLbl val="0"/>
      </c:catAx>
    </c:plotArea>
    <c:plotVisOnly val="1"/>
    <c:dispBlanksAs val="gap"/>
    <c:showDLblsOverMax val="0"/>
  </c:chart>
  <c:txPr>
    <a:bodyPr/>
    <a:lstStyle/>
    <a:p>
      <a:pPr>
        <a:defRPr sz="1800"/>
      </a:pPr>
      <a:endParaRPr lang="cs-CZ"/>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30"/>
    </mc:Choice>
    <mc:Fallback>
      <c:style val="30"/>
    </mc:Fallback>
  </mc:AlternateContent>
  <c:chart>
    <c:autoTitleDeleted val="1"/>
    <c:plotArea>
      <c:layout>
        <c:manualLayout>
          <c:layoutTarget val="inner"/>
          <c:xMode val="edge"/>
          <c:yMode val="edge"/>
          <c:x val="0.16561496483712501"/>
          <c:y val="0.187240445838668"/>
          <c:w val="0.67270976213940503"/>
          <c:h val="0.76355983228734903"/>
        </c:manualLayout>
      </c:layout>
      <c:pieChart>
        <c:varyColors val="1"/>
        <c:ser>
          <c:idx val="0"/>
          <c:order val="0"/>
          <c:tx>
            <c:strRef>
              <c:f>List1!$B$1</c:f>
              <c:strCache>
                <c:ptCount val="1"/>
                <c:pt idx="0">
                  <c:v>Sloupec1</c:v>
                </c:pt>
              </c:strCache>
            </c:strRef>
          </c:tx>
          <c:dPt>
            <c:idx val="0"/>
            <c:bubble3D val="0"/>
            <c:spPr>
              <a:solidFill>
                <a:srgbClr val="FF0000"/>
              </a:solidFill>
            </c:spPr>
          </c:dPt>
          <c:dPt>
            <c:idx val="1"/>
            <c:bubble3D val="0"/>
            <c:spPr>
              <a:solidFill>
                <a:schemeClr val="accent4">
                  <a:lumMod val="75000"/>
                </a:schemeClr>
              </a:solidFill>
            </c:spPr>
          </c:dPt>
          <c:dLbls>
            <c:dLbl>
              <c:idx val="0"/>
              <c:layout>
                <c:manualLayout>
                  <c:x val="-0.12901373227048801"/>
                  <c:y val="0.180396457196594"/>
                </c:manualLayout>
              </c:layout>
              <c:numFmt formatCode="##0&quot; %&quot;" sourceLinked="0"/>
              <c:spPr/>
              <c:txPr>
                <a:bodyPr/>
                <a:lstStyle/>
                <a:p>
                  <a:pPr>
                    <a:defRPr sz="1050">
                      <a:solidFill>
                        <a:schemeClr val="bg1"/>
                      </a:solidFill>
                    </a:defRPr>
                  </a:pPr>
                  <a:endParaRPr lang="cs-CZ"/>
                </a:p>
              </c:txPr>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1"/>
              <c:layout>
                <c:manualLayout>
                  <c:x val="0.142423411287635"/>
                  <c:y val="-0.11795804167351601"/>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6.7887132911157999E-2"/>
                  <c:y val="0.16520077975012201"/>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3"/>
              <c:layout>
                <c:manualLayout>
                  <c:x val="9.9829129878052897E-2"/>
                  <c:y val="0.15900076284906101"/>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4"/>
              <c:layout>
                <c:manualLayout>
                  <c:x val="3.4227237987972899E-2"/>
                  <c:y val="-1.0938370927270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7"/>
              <c:layout>
                <c:manualLayout>
                  <c:x val="6.39820196697572E-4"/>
                  <c:y val="6.899170758340450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8"/>
              <c:layout>
                <c:manualLayout>
                  <c:x val="-5.31442532665607E-2"/>
                  <c:y val="5.7700209831050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9"/>
              <c:layout>
                <c:manualLayout>
                  <c:x val="-6.08193720962973E-2"/>
                  <c:y val="-2.1028286290974601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10"/>
              <c:layout>
                <c:manualLayout>
                  <c:x val="1.25954911740847E-2"/>
                  <c:y val="-3.673589062152220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11"/>
              <c:layout>
                <c:manualLayout>
                  <c:x val="6.1047101157793902E-2"/>
                  <c:y val="-5.037300655745809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numFmt formatCode="##0&quot; %&quot;" sourceLinked="0"/>
            <c:spPr>
              <a:noFill/>
              <a:ln>
                <a:noFill/>
              </a:ln>
              <a:effectLst/>
            </c:spPr>
            <c:txPr>
              <a:bodyPr/>
              <a:lstStyle/>
              <a:p>
                <a:pPr>
                  <a:defRPr sz="1050">
                    <a:solidFill>
                      <a:schemeClr val="tx2">
                        <a:lumMod val="50000"/>
                      </a:schemeClr>
                    </a:solidFill>
                  </a:defRPr>
                </a:pPr>
                <a:endParaRPr lang="cs-CZ"/>
              </a:p>
            </c:txPr>
            <c:dLblPos val="inEnd"/>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List1!$A$2:$A$3</c:f>
              <c:strCache>
                <c:ptCount val="2"/>
                <c:pt idx="0">
                  <c:v>Ano</c:v>
                </c:pt>
                <c:pt idx="1">
                  <c:v>Ne</c:v>
                </c:pt>
              </c:strCache>
            </c:strRef>
          </c:cat>
          <c:val>
            <c:numRef>
              <c:f>List1!$B$2:$B$3</c:f>
              <c:numCache>
                <c:formatCode>General</c:formatCode>
                <c:ptCount val="2"/>
                <c:pt idx="0">
                  <c:v>18.100000000000001</c:v>
                </c:pt>
                <c:pt idx="1">
                  <c:v>81.900000000000006</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cs-CZ"/>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494323427665124"/>
          <c:y val="2.1703767741988799E-2"/>
          <c:w val="0.59564622130108147"/>
          <c:h val="0.84644340246223604"/>
        </c:manualLayout>
      </c:layout>
      <c:barChart>
        <c:barDir val="bar"/>
        <c:grouping val="stacked"/>
        <c:varyColors val="0"/>
        <c:ser>
          <c:idx val="0"/>
          <c:order val="0"/>
          <c:tx>
            <c:strRef>
              <c:f>List1!$B$1</c:f>
              <c:strCache>
                <c:ptCount val="1"/>
                <c:pt idx="0">
                  <c:v>Sloupec1</c:v>
                </c:pt>
              </c:strCache>
            </c:strRef>
          </c:tx>
          <c:spPr>
            <a:solidFill>
              <a:schemeClr val="accent2">
                <a:lumMod val="75000"/>
              </a:schemeClr>
            </a:solidFill>
            <a:ln>
              <a:noFill/>
            </a:ln>
            <a:scene3d>
              <a:camera prst="orthographicFront"/>
              <a:lightRig rig="threePt" dir="t"/>
            </a:scene3d>
            <a:sp3d>
              <a:bevelT h="25400"/>
            </a:sp3d>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spPr>
              <a:solidFill>
                <a:schemeClr val="bg1">
                  <a:lumMod val="50000"/>
                </a:schemeClr>
              </a:solidFill>
              <a:ln>
                <a:noFill/>
              </a:ln>
              <a:scene3d>
                <a:camera prst="orthographicFront"/>
                <a:lightRig rig="threePt" dir="t"/>
              </a:scene3d>
              <a:sp3d>
                <a:bevelT h="25400"/>
              </a:sp3d>
            </c:spPr>
          </c:dPt>
          <c:dLbls>
            <c:numFmt formatCode="##0&quot; %&quot;" sourceLinked="0"/>
            <c:spPr>
              <a:noFill/>
              <a:ln>
                <a:noFill/>
              </a:ln>
              <a:effectLst/>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List1!$A$2:$A$3</c:f>
              <c:strCache>
                <c:ptCount val="2"/>
                <c:pt idx="0">
                  <c:v>cítí se být příslušníkem 
specifické skupiny</c:v>
                </c:pt>
                <c:pt idx="1">
                  <c:v>necítí se být příslušníkem 
specifické skupiny</c:v>
                </c:pt>
              </c:strCache>
            </c:strRef>
          </c:cat>
          <c:val>
            <c:numRef>
              <c:f>List1!$B$2:$B$3</c:f>
              <c:numCache>
                <c:formatCode>General</c:formatCode>
                <c:ptCount val="2"/>
                <c:pt idx="0">
                  <c:v>62.5</c:v>
                </c:pt>
                <c:pt idx="1">
                  <c:v>27.4</c:v>
                </c:pt>
              </c:numCache>
            </c:numRef>
          </c:val>
        </c:ser>
        <c:dLbls>
          <c:showLegendKey val="0"/>
          <c:showVal val="0"/>
          <c:showCatName val="0"/>
          <c:showSerName val="0"/>
          <c:showPercent val="0"/>
          <c:showBubbleSize val="0"/>
        </c:dLbls>
        <c:gapWidth val="27"/>
        <c:overlap val="100"/>
        <c:axId val="33970048"/>
        <c:axId val="33968512"/>
      </c:barChart>
      <c:valAx>
        <c:axId val="33968512"/>
        <c:scaling>
          <c:orientation val="minMax"/>
        </c:scaling>
        <c:delete val="0"/>
        <c:axPos val="b"/>
        <c:majorGridlines>
          <c:spPr>
            <a:ln>
              <a:prstDash val="dash"/>
            </a:ln>
          </c:spPr>
        </c:majorGridlines>
        <c:numFmt formatCode="##0&quot; %&quot;" sourceLinked="0"/>
        <c:majorTickMark val="out"/>
        <c:minorTickMark val="none"/>
        <c:tickLblPos val="nextTo"/>
        <c:txPr>
          <a:bodyPr/>
          <a:lstStyle/>
          <a:p>
            <a:pPr>
              <a:defRPr sz="1100">
                <a:solidFill>
                  <a:schemeClr val="tx2"/>
                </a:solidFill>
              </a:defRPr>
            </a:pPr>
            <a:endParaRPr lang="cs-CZ"/>
          </a:p>
        </c:txPr>
        <c:crossAx val="33970048"/>
        <c:crosses val="max"/>
        <c:crossBetween val="between"/>
      </c:valAx>
      <c:catAx>
        <c:axId val="33970048"/>
        <c:scaling>
          <c:orientation val="maxMin"/>
        </c:scaling>
        <c:delete val="0"/>
        <c:axPos val="l"/>
        <c:numFmt formatCode="General" sourceLinked="1"/>
        <c:majorTickMark val="none"/>
        <c:minorTickMark val="none"/>
        <c:tickLblPos val="nextTo"/>
        <c:txPr>
          <a:bodyPr/>
          <a:lstStyle/>
          <a:p>
            <a:pPr>
              <a:defRPr sz="1000">
                <a:solidFill>
                  <a:schemeClr val="tx2"/>
                </a:solidFill>
              </a:defRPr>
            </a:pPr>
            <a:endParaRPr lang="cs-CZ"/>
          </a:p>
        </c:txPr>
        <c:crossAx val="33968512"/>
        <c:crosses val="autoZero"/>
        <c:auto val="1"/>
        <c:lblAlgn val="ctr"/>
        <c:lblOffset val="100"/>
        <c:noMultiLvlLbl val="0"/>
      </c:catAx>
    </c:plotArea>
    <c:plotVisOnly val="1"/>
    <c:dispBlanksAs val="gap"/>
    <c:showDLblsOverMax val="0"/>
  </c:chart>
  <c:txPr>
    <a:bodyPr/>
    <a:lstStyle/>
    <a:p>
      <a:pPr>
        <a:defRPr sz="1800"/>
      </a:pPr>
      <a:endParaRPr lang="cs-CZ"/>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494323427665124"/>
          <c:y val="2.1703767741988799E-2"/>
          <c:w val="0.59564622130108147"/>
          <c:h val="0.84644340246223604"/>
        </c:manualLayout>
      </c:layout>
      <c:barChart>
        <c:barDir val="bar"/>
        <c:grouping val="stacked"/>
        <c:varyColors val="0"/>
        <c:ser>
          <c:idx val="0"/>
          <c:order val="0"/>
          <c:tx>
            <c:strRef>
              <c:f>List1!$B$1</c:f>
              <c:strCache>
                <c:ptCount val="1"/>
                <c:pt idx="0">
                  <c:v>Sloupec1</c:v>
                </c:pt>
              </c:strCache>
            </c:strRef>
          </c:tx>
          <c:spPr>
            <a:solidFill>
              <a:schemeClr val="accent2">
                <a:lumMod val="75000"/>
              </a:schemeClr>
            </a:solidFill>
            <a:ln>
              <a:noFill/>
            </a:ln>
            <a:scene3d>
              <a:camera prst="orthographicFront"/>
              <a:lightRig rig="threePt" dir="t"/>
            </a:scene3d>
            <a:sp3d>
              <a:bevelT h="25400"/>
            </a:sp3d>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spPr>
              <a:solidFill>
                <a:schemeClr val="bg1">
                  <a:lumMod val="50000"/>
                </a:schemeClr>
              </a:solidFill>
              <a:ln>
                <a:noFill/>
              </a:ln>
              <a:scene3d>
                <a:camera prst="orthographicFront"/>
                <a:lightRig rig="threePt" dir="t"/>
              </a:scene3d>
              <a:sp3d>
                <a:bevelT h="25400"/>
              </a:sp3d>
            </c:spPr>
          </c:dPt>
          <c:dLbls>
            <c:numFmt formatCode="##0&quot; %&quot;" sourceLinked="0"/>
            <c:spPr>
              <a:noFill/>
              <a:ln>
                <a:noFill/>
              </a:ln>
              <a:effectLst/>
            </c:spPr>
            <c:txPr>
              <a:bodyPr/>
              <a:lstStyle/>
              <a:p>
                <a:pPr>
                  <a:defRPr sz="9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List1!$A$2:$A$3</c:f>
              <c:strCache>
                <c:ptCount val="2"/>
                <c:pt idx="0">
                  <c:v>cítí se být příslušníkem 
specifické skupiny</c:v>
                </c:pt>
                <c:pt idx="1">
                  <c:v>necítí se být příslušníkem 
specifické skupiny</c:v>
                </c:pt>
              </c:strCache>
            </c:strRef>
          </c:cat>
          <c:val>
            <c:numRef>
              <c:f>List1!$B$2:$B$3</c:f>
              <c:numCache>
                <c:formatCode>General</c:formatCode>
                <c:ptCount val="2"/>
                <c:pt idx="0">
                  <c:v>46.1</c:v>
                </c:pt>
                <c:pt idx="1">
                  <c:v>13.1</c:v>
                </c:pt>
              </c:numCache>
            </c:numRef>
          </c:val>
        </c:ser>
        <c:dLbls>
          <c:showLegendKey val="0"/>
          <c:showVal val="0"/>
          <c:showCatName val="0"/>
          <c:showSerName val="0"/>
          <c:showPercent val="0"/>
          <c:showBubbleSize val="0"/>
        </c:dLbls>
        <c:gapWidth val="27"/>
        <c:overlap val="100"/>
        <c:axId val="34004992"/>
        <c:axId val="33995008"/>
      </c:barChart>
      <c:valAx>
        <c:axId val="33995008"/>
        <c:scaling>
          <c:orientation val="minMax"/>
          <c:max val="80"/>
        </c:scaling>
        <c:delete val="0"/>
        <c:axPos val="b"/>
        <c:majorGridlines>
          <c:spPr>
            <a:ln>
              <a:prstDash val="dash"/>
            </a:ln>
          </c:spPr>
        </c:majorGridlines>
        <c:numFmt formatCode="##0&quot; %&quot;" sourceLinked="0"/>
        <c:majorTickMark val="out"/>
        <c:minorTickMark val="none"/>
        <c:tickLblPos val="nextTo"/>
        <c:txPr>
          <a:bodyPr/>
          <a:lstStyle/>
          <a:p>
            <a:pPr>
              <a:defRPr sz="1100">
                <a:solidFill>
                  <a:schemeClr val="tx2"/>
                </a:solidFill>
              </a:defRPr>
            </a:pPr>
            <a:endParaRPr lang="cs-CZ"/>
          </a:p>
        </c:txPr>
        <c:crossAx val="34004992"/>
        <c:crosses val="max"/>
        <c:crossBetween val="between"/>
      </c:valAx>
      <c:catAx>
        <c:axId val="34004992"/>
        <c:scaling>
          <c:orientation val="maxMin"/>
        </c:scaling>
        <c:delete val="0"/>
        <c:axPos val="l"/>
        <c:numFmt formatCode="General" sourceLinked="1"/>
        <c:majorTickMark val="none"/>
        <c:minorTickMark val="none"/>
        <c:tickLblPos val="nextTo"/>
        <c:txPr>
          <a:bodyPr/>
          <a:lstStyle/>
          <a:p>
            <a:pPr>
              <a:defRPr sz="1000">
                <a:solidFill>
                  <a:schemeClr val="tx2"/>
                </a:solidFill>
              </a:defRPr>
            </a:pPr>
            <a:endParaRPr lang="cs-CZ"/>
          </a:p>
        </c:txPr>
        <c:crossAx val="33995008"/>
        <c:crosses val="autoZero"/>
        <c:auto val="1"/>
        <c:lblAlgn val="ctr"/>
        <c:lblOffset val="100"/>
        <c:noMultiLvlLbl val="0"/>
      </c:catAx>
    </c:plotArea>
    <c:plotVisOnly val="1"/>
    <c:dispBlanksAs val="gap"/>
    <c:showDLblsOverMax val="0"/>
  </c:chart>
  <c:txPr>
    <a:bodyPr/>
    <a:lstStyle/>
    <a:p>
      <a:pPr>
        <a:defRPr sz="1800"/>
      </a:pPr>
      <a:endParaRPr lang="cs-CZ"/>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30"/>
    </mc:Choice>
    <mc:Fallback>
      <c:style val="30"/>
    </mc:Fallback>
  </mc:AlternateContent>
  <c:chart>
    <c:autoTitleDeleted val="1"/>
    <c:plotArea>
      <c:layout>
        <c:manualLayout>
          <c:layoutTarget val="inner"/>
          <c:xMode val="edge"/>
          <c:yMode val="edge"/>
          <c:x val="0.172398312580653"/>
          <c:y val="0.27878441247647301"/>
          <c:w val="0.64218425516822897"/>
          <c:h val="0.66664716761486598"/>
        </c:manualLayout>
      </c:layout>
      <c:pieChart>
        <c:varyColors val="1"/>
        <c:ser>
          <c:idx val="0"/>
          <c:order val="0"/>
          <c:tx>
            <c:strRef>
              <c:f>List1!$B$1</c:f>
              <c:strCache>
                <c:ptCount val="1"/>
                <c:pt idx="0">
                  <c:v>Sloupec1</c:v>
                </c:pt>
              </c:strCache>
            </c:strRef>
          </c:tx>
          <c:dPt>
            <c:idx val="0"/>
            <c:bubble3D val="0"/>
            <c:spPr>
              <a:solidFill>
                <a:schemeClr val="accent4">
                  <a:lumMod val="75000"/>
                </a:schemeClr>
              </a:solidFill>
            </c:spPr>
          </c:dPt>
          <c:dPt>
            <c:idx val="1"/>
            <c:bubble3D val="0"/>
            <c:spPr>
              <a:solidFill>
                <a:schemeClr val="bg1">
                  <a:lumMod val="75000"/>
                </a:schemeClr>
              </a:solidFill>
            </c:spPr>
          </c:dPt>
          <c:dPt>
            <c:idx val="2"/>
            <c:bubble3D val="0"/>
            <c:spPr>
              <a:solidFill>
                <a:srgbClr val="FFC000"/>
              </a:solidFill>
            </c:spPr>
          </c:dPt>
          <c:dPt>
            <c:idx val="3"/>
            <c:bubble3D val="0"/>
            <c:spPr>
              <a:solidFill>
                <a:srgbClr val="FF0000"/>
              </a:solidFill>
            </c:spPr>
          </c:dPt>
          <c:dLbls>
            <c:dLbl>
              <c:idx val="0"/>
              <c:layout>
                <c:manualLayout>
                  <c:x val="-0.21719837842091599"/>
                  <c:y val="0.13872490970891299"/>
                </c:manualLayout>
              </c:layout>
              <c:numFmt formatCode="##0&quot; %&quot;" sourceLinked="0"/>
              <c:spPr/>
              <c:txPr>
                <a:bodyPr/>
                <a:lstStyle/>
                <a:p>
                  <a:pPr>
                    <a:defRPr sz="1000">
                      <a:solidFill>
                        <a:schemeClr val="bg1"/>
                      </a:solidFill>
                    </a:defRPr>
                  </a:pPr>
                  <a:endParaRPr lang="cs-CZ"/>
                </a:p>
              </c:txPr>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1"/>
              <c:layout>
                <c:manualLayout>
                  <c:x val="0.24163113820686599"/>
                  <c:y val="-0.14712779679247201"/>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0.22351789972054401"/>
                  <c:y val="8.0208748901099094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layout>
                <c:manualLayout>
                  <c:x val="0.228714437712049"/>
                  <c:y val="2.872681634360620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4"/>
              <c:layout>
                <c:manualLayout>
                  <c:x val="3.4227237987972899E-2"/>
                  <c:y val="-1.0938370927270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7"/>
              <c:layout>
                <c:manualLayout>
                  <c:x val="6.39820196697572E-4"/>
                  <c:y val="6.899170758340450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8"/>
              <c:layout>
                <c:manualLayout>
                  <c:x val="-5.31442532665607E-2"/>
                  <c:y val="5.7700209831050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9"/>
              <c:layout>
                <c:manualLayout>
                  <c:x val="-6.08193720962973E-2"/>
                  <c:y val="-2.1028286290974601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10"/>
              <c:layout>
                <c:manualLayout>
                  <c:x val="1.25954911740847E-2"/>
                  <c:y val="-3.673589062152220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11"/>
              <c:layout>
                <c:manualLayout>
                  <c:x val="6.1047101157793902E-2"/>
                  <c:y val="-5.037300655745809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numFmt formatCode="##0&quot; %&quot;" sourceLinked="0"/>
            <c:spPr>
              <a:noFill/>
              <a:ln>
                <a:noFill/>
              </a:ln>
              <a:effectLst/>
            </c:spPr>
            <c:txPr>
              <a:bodyPr/>
              <a:lstStyle/>
              <a:p>
                <a:pPr>
                  <a:defRPr sz="1000">
                    <a:solidFill>
                      <a:schemeClr val="tx2">
                        <a:lumMod val="50000"/>
                      </a:schemeClr>
                    </a:solidFill>
                  </a:defRPr>
                </a:pPr>
                <a:endParaRPr lang="cs-CZ"/>
              </a:p>
            </c:txPr>
            <c:dLblPos val="inEnd"/>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List1!$A$2:$A$5</c:f>
              <c:strCache>
                <c:ptCount val="4"/>
                <c:pt idx="0">
                  <c:v>Snažil(a) jsem se oběť bránit</c:v>
                </c:pt>
                <c:pt idx="1">
                  <c:v>Byl(a) jsem spíše pasivní – bál(a) jsem se / nevěděl(a) jsem co dělat</c:v>
                </c:pt>
                <c:pt idx="2">
                  <c:v>Přidal(a) jsem se – byl to vtip / nejednalo se o nic závažného</c:v>
                </c:pt>
                <c:pt idx="3">
                  <c:v>Byl(a) jsem jedním z útočníků</c:v>
                </c:pt>
              </c:strCache>
            </c:strRef>
          </c:cat>
          <c:val>
            <c:numRef>
              <c:f>List1!$B$2:$B$5</c:f>
              <c:numCache>
                <c:formatCode>General</c:formatCode>
                <c:ptCount val="4"/>
                <c:pt idx="0">
                  <c:v>36.4</c:v>
                </c:pt>
                <c:pt idx="1">
                  <c:v>59.1</c:v>
                </c:pt>
                <c:pt idx="2">
                  <c:v>3.5</c:v>
                </c:pt>
                <c:pt idx="3">
                  <c:v>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cs-CZ"/>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30"/>
    </mc:Choice>
    <mc:Fallback>
      <c:style val="30"/>
    </mc:Fallback>
  </mc:AlternateContent>
  <c:chart>
    <c:autoTitleDeleted val="1"/>
    <c:plotArea>
      <c:layout>
        <c:manualLayout>
          <c:layoutTarget val="inner"/>
          <c:xMode val="edge"/>
          <c:yMode val="edge"/>
          <c:x val="0.172398312580653"/>
          <c:y val="0.27878441247647301"/>
          <c:w val="0.64218425516822897"/>
          <c:h val="0.66664716761486598"/>
        </c:manualLayout>
      </c:layout>
      <c:pieChart>
        <c:varyColors val="1"/>
        <c:ser>
          <c:idx val="0"/>
          <c:order val="0"/>
          <c:tx>
            <c:strRef>
              <c:f>List1!$B$1</c:f>
              <c:strCache>
                <c:ptCount val="1"/>
                <c:pt idx="0">
                  <c:v>Sloupec1</c:v>
                </c:pt>
              </c:strCache>
            </c:strRef>
          </c:tx>
          <c:dPt>
            <c:idx val="0"/>
            <c:bubble3D val="0"/>
            <c:spPr>
              <a:solidFill>
                <a:schemeClr val="accent4">
                  <a:lumMod val="75000"/>
                </a:schemeClr>
              </a:solidFill>
            </c:spPr>
          </c:dPt>
          <c:dPt>
            <c:idx val="1"/>
            <c:bubble3D val="0"/>
            <c:spPr>
              <a:solidFill>
                <a:schemeClr val="bg1">
                  <a:lumMod val="75000"/>
                </a:schemeClr>
              </a:solidFill>
            </c:spPr>
          </c:dPt>
          <c:dPt>
            <c:idx val="2"/>
            <c:bubble3D val="0"/>
            <c:spPr>
              <a:solidFill>
                <a:srgbClr val="FFC000"/>
              </a:solidFill>
            </c:spPr>
          </c:dPt>
          <c:dLbls>
            <c:dLbl>
              <c:idx val="0"/>
              <c:layout>
                <c:manualLayout>
                  <c:x val="-0.26468239640039998"/>
                  <c:y val="-2.11199682396487E-3"/>
                </c:manualLayout>
              </c:layout>
              <c:numFmt formatCode="##0&quot; %&quot;" sourceLinked="0"/>
              <c:spPr/>
              <c:txPr>
                <a:bodyPr/>
                <a:lstStyle/>
                <a:p>
                  <a:pPr>
                    <a:defRPr sz="1000">
                      <a:solidFill>
                        <a:schemeClr val="bg1"/>
                      </a:solidFill>
                    </a:defRPr>
                  </a:pPr>
                  <a:endParaRPr lang="cs-CZ"/>
                </a:p>
              </c:txPr>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1"/>
              <c:layout>
                <c:manualLayout>
                  <c:x val="0.23145585319579876"/>
                  <c:y val="-0.12444451126532592"/>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0.11565381624264"/>
                  <c:y val="0.129501612553101"/>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layout>
                <c:manualLayout>
                  <c:x val="0.228714437712049"/>
                  <c:y val="2.872681634360620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4"/>
              <c:layout>
                <c:manualLayout>
                  <c:x val="3.4227237987972899E-2"/>
                  <c:y val="-1.0938370927270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7"/>
              <c:layout>
                <c:manualLayout>
                  <c:x val="6.39820196697572E-4"/>
                  <c:y val="6.899170758340450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8"/>
              <c:layout>
                <c:manualLayout>
                  <c:x val="-5.31442532665607E-2"/>
                  <c:y val="5.7700209831050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9"/>
              <c:layout>
                <c:manualLayout>
                  <c:x val="-6.08193720962973E-2"/>
                  <c:y val="-2.1028286290974601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10"/>
              <c:layout>
                <c:manualLayout>
                  <c:x val="1.25954911740847E-2"/>
                  <c:y val="-3.673589062152220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11"/>
              <c:layout>
                <c:manualLayout>
                  <c:x val="6.1047101157793902E-2"/>
                  <c:y val="-5.037300655745809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numFmt formatCode="##0&quot; %&quot;" sourceLinked="0"/>
            <c:spPr>
              <a:noFill/>
              <a:ln>
                <a:noFill/>
              </a:ln>
              <a:effectLst/>
            </c:spPr>
            <c:txPr>
              <a:bodyPr/>
              <a:lstStyle/>
              <a:p>
                <a:pPr>
                  <a:defRPr sz="1000">
                    <a:solidFill>
                      <a:schemeClr val="tx2">
                        <a:lumMod val="50000"/>
                      </a:schemeClr>
                    </a:solidFill>
                  </a:defRPr>
                </a:pPr>
                <a:endParaRPr lang="cs-CZ"/>
              </a:p>
            </c:txPr>
            <c:dLblPos val="inEnd"/>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List1!$A$2:$A$4</c:f>
              <c:strCache>
                <c:ptCount val="3"/>
                <c:pt idx="0">
                  <c:v>Snažil(a) jsem se bránit</c:v>
                </c:pt>
                <c:pt idx="1">
                  <c:v>Byl(a) jsem spíše pasivní – bál(a) jsem se / nevěděl(a) jsem co dělat</c:v>
                </c:pt>
                <c:pt idx="2">
                  <c:v>Jinak</c:v>
                </c:pt>
              </c:strCache>
            </c:strRef>
          </c:cat>
          <c:val>
            <c:numRef>
              <c:f>List1!$B$2:$B$4</c:f>
              <c:numCache>
                <c:formatCode>General</c:formatCode>
                <c:ptCount val="3"/>
                <c:pt idx="0">
                  <c:v>49.4</c:v>
                </c:pt>
                <c:pt idx="1">
                  <c:v>36.6</c:v>
                </c:pt>
                <c:pt idx="2">
                  <c:v>14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cs-CZ"/>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hyperlink" Target="http://www.tgisurveys.com/" TargetMode="External"/><Relationship Id="rId2" Type="http://schemas.openxmlformats.org/officeDocument/2006/relationships/hyperlink" Target="http://www.esomar.org/" TargetMode="External"/><Relationship Id="rId1" Type="http://schemas.openxmlformats.org/officeDocument/2006/relationships/hyperlink" Target="http://www.simar.cz/" TargetMode="External"/><Relationship Id="rId4" Type="http://schemas.openxmlformats.org/officeDocument/2006/relationships/hyperlink" Target="mailto:Ludek.rambousek@median.cz"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AE9BF3-C194-4F0D-B4FF-8DF6B8AEF747}" type="doc">
      <dgm:prSet loTypeId="urn:microsoft.com/office/officeart/2005/8/layout/hList9" loCatId="list" qsTypeId="urn:microsoft.com/office/officeart/2005/8/quickstyle/simple4" qsCatId="simple" csTypeId="urn:microsoft.com/office/officeart/2005/8/colors/accent0_3" csCatId="mainScheme" phldr="1"/>
      <dgm:spPr/>
      <dgm:t>
        <a:bodyPr/>
        <a:lstStyle/>
        <a:p>
          <a:endParaRPr lang="cs-CZ"/>
        </a:p>
      </dgm:t>
    </dgm:pt>
    <dgm:pt modelId="{59DCB5FB-2408-4E7F-9770-B4F2873ECDBB}">
      <dgm:prSet phldrT="[Text]" custT="1"/>
      <dgm:spPr/>
      <dgm:t>
        <a:bodyPr/>
        <a:lstStyle/>
        <a:p>
          <a:r>
            <a:rPr lang="cs-CZ" sz="1700" dirty="0" smtClean="0"/>
            <a:t>O nás</a:t>
          </a:r>
          <a:endParaRPr lang="cs-CZ" sz="1700" dirty="0"/>
        </a:p>
      </dgm:t>
    </dgm:pt>
    <dgm:pt modelId="{28EA8DE2-7FC8-4E2A-8EA8-C1A4B2151B3D}" type="parTrans" cxnId="{3F2E241B-906E-4060-9FB5-F6077E9EBEFE}">
      <dgm:prSet/>
      <dgm:spPr/>
      <dgm:t>
        <a:bodyPr/>
        <a:lstStyle/>
        <a:p>
          <a:endParaRPr lang="cs-CZ"/>
        </a:p>
      </dgm:t>
    </dgm:pt>
    <dgm:pt modelId="{140D594E-787F-44B0-BC16-BDDE195B30E7}" type="sibTrans" cxnId="{3F2E241B-906E-4060-9FB5-F6077E9EBEFE}">
      <dgm:prSet/>
      <dgm:spPr/>
      <dgm:t>
        <a:bodyPr/>
        <a:lstStyle/>
        <a:p>
          <a:endParaRPr lang="cs-CZ"/>
        </a:p>
      </dgm:t>
    </dgm:pt>
    <dgm:pt modelId="{DC7864E2-FCFD-4CED-913E-07D5E714B4C3}">
      <dgm:prSet phldrT="[Text]"/>
      <dgm:spPr/>
      <dgm:t>
        <a:bodyPr/>
        <a:lstStyle/>
        <a:p>
          <a:r>
            <a:rPr lang="cs-CZ" dirty="0" smtClean="0"/>
            <a:t>Garance kvality</a:t>
          </a:r>
          <a:endParaRPr lang="cs-CZ" dirty="0"/>
        </a:p>
      </dgm:t>
    </dgm:pt>
    <dgm:pt modelId="{4D38BBB5-1E8F-4504-A998-63F289F7EA4F}" type="parTrans" cxnId="{17231183-2945-42E5-9589-A09A4D858975}">
      <dgm:prSet/>
      <dgm:spPr/>
      <dgm:t>
        <a:bodyPr/>
        <a:lstStyle/>
        <a:p>
          <a:endParaRPr lang="cs-CZ"/>
        </a:p>
      </dgm:t>
    </dgm:pt>
    <dgm:pt modelId="{738DEE96-F9C0-4808-A14F-08302A80534D}" type="sibTrans" cxnId="{17231183-2945-42E5-9589-A09A4D858975}">
      <dgm:prSet/>
      <dgm:spPr/>
      <dgm:t>
        <a:bodyPr/>
        <a:lstStyle/>
        <a:p>
          <a:endParaRPr lang="cs-CZ"/>
        </a:p>
      </dgm:t>
    </dgm:pt>
    <dgm:pt modelId="{0EC46025-1724-48B7-BD4C-7825D9B34C4B}">
      <dgm:prSet phldrT="[Text]"/>
      <dgm:spPr/>
      <dgm:t>
        <a:bodyPr/>
        <a:lstStyle/>
        <a:p>
          <a:r>
            <a:rPr lang="cs-CZ" dirty="0" smtClean="0"/>
            <a:t>Kontakt</a:t>
          </a:r>
          <a:endParaRPr lang="cs-CZ" dirty="0"/>
        </a:p>
      </dgm:t>
    </dgm:pt>
    <dgm:pt modelId="{774D8A17-C55E-42DC-9CBC-E173145ADB97}" type="parTrans" cxnId="{33288B92-DFAD-456F-BB88-2A6DD7847840}">
      <dgm:prSet/>
      <dgm:spPr/>
      <dgm:t>
        <a:bodyPr/>
        <a:lstStyle/>
        <a:p>
          <a:endParaRPr lang="cs-CZ"/>
        </a:p>
      </dgm:t>
    </dgm:pt>
    <dgm:pt modelId="{626B5E16-F44D-455A-92CD-C79CEDF07BC8}" type="sibTrans" cxnId="{33288B92-DFAD-456F-BB88-2A6DD7847840}">
      <dgm:prSet/>
      <dgm:spPr/>
      <dgm:t>
        <a:bodyPr/>
        <a:lstStyle/>
        <a:p>
          <a:endParaRPr lang="cs-CZ"/>
        </a:p>
      </dgm:t>
    </dgm:pt>
    <dgm:pt modelId="{E31DAA72-15F1-4725-8805-5B75FD9ECF6F}">
      <dgm:prSet custT="1"/>
      <dgm:spPr/>
      <dgm:t>
        <a:bodyPr/>
        <a:lstStyle/>
        <a:p>
          <a:r>
            <a:rPr lang="cs-CZ" sz="1000" b="0" dirty="0" smtClean="0">
              <a:effectLst/>
            </a:rPr>
            <a:t>    </a:t>
          </a:r>
        </a:p>
        <a:p>
          <a:r>
            <a:rPr lang="cs-CZ" sz="1000" b="0" dirty="0" smtClean="0">
              <a:effectLst/>
            </a:rPr>
            <a:t>   MEDIAN, s.r.o je nezávislá soukromá společnost pro výzkum trhu, médií a veřejného mínění &amp; vývoj analytického a marketingového software.</a:t>
          </a:r>
          <a:endParaRPr lang="cs-CZ" sz="1000" dirty="0"/>
        </a:p>
      </dgm:t>
    </dgm:pt>
    <dgm:pt modelId="{99963633-6B40-4009-A1E1-22EA446C9A45}" type="parTrans" cxnId="{C9180784-29AB-46A3-A634-A7F4B725E69E}">
      <dgm:prSet/>
      <dgm:spPr/>
      <dgm:t>
        <a:bodyPr/>
        <a:lstStyle/>
        <a:p>
          <a:endParaRPr lang="cs-CZ"/>
        </a:p>
      </dgm:t>
    </dgm:pt>
    <dgm:pt modelId="{41B98766-5953-4483-A850-A1AE234FC1AE}" type="sibTrans" cxnId="{C9180784-29AB-46A3-A634-A7F4B725E69E}">
      <dgm:prSet/>
      <dgm:spPr/>
      <dgm:t>
        <a:bodyPr/>
        <a:lstStyle/>
        <a:p>
          <a:endParaRPr lang="cs-CZ"/>
        </a:p>
      </dgm:t>
    </dgm:pt>
    <dgm:pt modelId="{C0141C15-C0A8-491A-AFCF-5F74D13E9389}">
      <dgm:prSet custT="1"/>
      <dgm:spPr/>
      <dgm:t>
        <a:bodyPr/>
        <a:lstStyle/>
        <a:p>
          <a:endParaRPr lang="cs-CZ" sz="1000" dirty="0" smtClean="0"/>
        </a:p>
        <a:p>
          <a:r>
            <a:rPr lang="cs-CZ" sz="1000" dirty="0" smtClean="0"/>
            <a:t>    MEDIAN </a:t>
          </a:r>
          <a:r>
            <a:rPr lang="cs-CZ" sz="1000" smtClean="0"/>
            <a:t>s.r.o.  </a:t>
          </a:r>
          <a:r>
            <a:rPr lang="cs-CZ" sz="1000" dirty="0" smtClean="0"/>
            <a:t>je členem odborných sdružení:</a:t>
          </a:r>
        </a:p>
        <a:p>
          <a:endParaRPr lang="cs-CZ" sz="1000" dirty="0" smtClean="0"/>
        </a:p>
        <a:p>
          <a:r>
            <a:rPr lang="cs-CZ" sz="1000" dirty="0" smtClean="0"/>
            <a:t>SIMAR (</a:t>
          </a:r>
          <a:r>
            <a:rPr lang="cs-CZ" sz="1000" dirty="0" smtClean="0">
              <a:hlinkClick xmlns:r="http://schemas.openxmlformats.org/officeDocument/2006/relationships" r:id="rId1"/>
            </a:rPr>
            <a:t>www.simar.cz</a:t>
          </a:r>
          <a:r>
            <a:rPr lang="cs-CZ" sz="1000" dirty="0" smtClean="0"/>
            <a:t>)</a:t>
          </a:r>
        </a:p>
        <a:p>
          <a:r>
            <a:rPr lang="cs-CZ" sz="1000" dirty="0" smtClean="0"/>
            <a:t>ESOMAR (</a:t>
          </a:r>
          <a:r>
            <a:rPr lang="cs-CZ" sz="1000" dirty="0" smtClean="0">
              <a:hlinkClick xmlns:r="http://schemas.openxmlformats.org/officeDocument/2006/relationships" r:id="rId2"/>
            </a:rPr>
            <a:t>www.esomar.org</a:t>
          </a:r>
          <a:r>
            <a:rPr lang="cs-CZ" sz="1000" dirty="0" smtClean="0"/>
            <a:t>)</a:t>
          </a:r>
        </a:p>
        <a:p>
          <a:r>
            <a:rPr lang="cs-CZ" sz="1000" dirty="0" smtClean="0"/>
            <a:t>TGI Network (</a:t>
          </a:r>
          <a:r>
            <a:rPr lang="cs-CZ" sz="1000" dirty="0" smtClean="0">
              <a:hlinkClick xmlns:r="http://schemas.openxmlformats.org/officeDocument/2006/relationships" r:id="rId3"/>
            </a:rPr>
            <a:t>www.tgisurveys.com</a:t>
          </a:r>
          <a:r>
            <a:rPr lang="cs-CZ" sz="1000" dirty="0" smtClean="0"/>
            <a:t>)</a:t>
          </a:r>
        </a:p>
        <a:p>
          <a:r>
            <a:rPr lang="cs-CZ" sz="1000" dirty="0" smtClean="0"/>
            <a:t>American Marketing Association</a:t>
          </a:r>
        </a:p>
        <a:p>
          <a:endParaRPr lang="cs-CZ" sz="1000" dirty="0"/>
        </a:p>
      </dgm:t>
    </dgm:pt>
    <dgm:pt modelId="{4FE91A87-0A12-426B-B153-5D99A7DADA22}" type="parTrans" cxnId="{817D8B2B-9C51-4169-83D8-F4836B7A60E4}">
      <dgm:prSet/>
      <dgm:spPr/>
      <dgm:t>
        <a:bodyPr/>
        <a:lstStyle/>
        <a:p>
          <a:endParaRPr lang="cs-CZ"/>
        </a:p>
      </dgm:t>
    </dgm:pt>
    <dgm:pt modelId="{802E5405-1CC6-47C6-AE0F-FAFF8410325D}" type="sibTrans" cxnId="{817D8B2B-9C51-4169-83D8-F4836B7A60E4}">
      <dgm:prSet/>
      <dgm:spPr/>
      <dgm:t>
        <a:bodyPr/>
        <a:lstStyle/>
        <a:p>
          <a:endParaRPr lang="cs-CZ"/>
        </a:p>
      </dgm:t>
    </dgm:pt>
    <dgm:pt modelId="{F0499AD1-05C4-40DD-B689-63D2BA4EB6EA}">
      <dgm:prSet custT="1"/>
      <dgm:spPr/>
      <dgm:t>
        <a:bodyPr/>
        <a:lstStyle/>
        <a:p>
          <a:r>
            <a:rPr lang="cs-CZ" sz="1000" dirty="0" smtClean="0"/>
            <a:t>      </a:t>
          </a:r>
        </a:p>
        <a:p>
          <a:r>
            <a:rPr lang="cs-CZ" sz="1000" dirty="0" smtClean="0"/>
            <a:t>      Luděk Rambousek</a:t>
          </a:r>
        </a:p>
        <a:p>
          <a:r>
            <a:rPr lang="cs-CZ" sz="800" dirty="0" smtClean="0">
              <a:hlinkClick xmlns:r="http://schemas.openxmlformats.org/officeDocument/2006/relationships" r:id="rId4"/>
            </a:rPr>
            <a:t>Ludek.rambousek@median.cz</a:t>
          </a:r>
          <a:endParaRPr lang="cs-CZ" sz="800" dirty="0" smtClean="0"/>
        </a:p>
        <a:p>
          <a:endParaRPr lang="cs-CZ" sz="500" dirty="0" smtClean="0"/>
        </a:p>
        <a:p>
          <a:r>
            <a:rPr lang="cs-CZ" sz="1000" dirty="0" smtClean="0"/>
            <a:t>MEDIAN</a:t>
          </a:r>
        </a:p>
        <a:p>
          <a:r>
            <a:rPr lang="cs-CZ" sz="1000" dirty="0" smtClean="0"/>
            <a:t>Národních hrdinů 73</a:t>
          </a:r>
        </a:p>
        <a:p>
          <a:r>
            <a:rPr lang="cs-CZ" sz="1000" dirty="0" smtClean="0"/>
            <a:t>Praha 9, 190 12</a:t>
          </a:r>
        </a:p>
        <a:p>
          <a:r>
            <a:rPr lang="cs-CZ" sz="1000" dirty="0" smtClean="0"/>
            <a:t>www.median.cz</a:t>
          </a:r>
        </a:p>
        <a:p>
          <a:r>
            <a:rPr lang="cs-CZ" sz="1000" dirty="0" smtClean="0"/>
            <a:t>Tel: + 420 225 301 111</a:t>
          </a:r>
          <a:endParaRPr lang="cs-CZ" sz="1000" dirty="0"/>
        </a:p>
      </dgm:t>
    </dgm:pt>
    <dgm:pt modelId="{CDEB8AA2-7F70-4C32-9C2A-036B2AC5E338}" type="parTrans" cxnId="{A32BE5C7-DC98-4381-9375-22A41FC9458F}">
      <dgm:prSet/>
      <dgm:spPr/>
      <dgm:t>
        <a:bodyPr/>
        <a:lstStyle/>
        <a:p>
          <a:endParaRPr lang="cs-CZ"/>
        </a:p>
      </dgm:t>
    </dgm:pt>
    <dgm:pt modelId="{F57D1B7D-5DB5-4A46-884A-647F955DE13F}" type="sibTrans" cxnId="{A32BE5C7-DC98-4381-9375-22A41FC9458F}">
      <dgm:prSet/>
      <dgm:spPr/>
      <dgm:t>
        <a:bodyPr/>
        <a:lstStyle/>
        <a:p>
          <a:endParaRPr lang="cs-CZ"/>
        </a:p>
      </dgm:t>
    </dgm:pt>
    <dgm:pt modelId="{6D20E5C3-70FA-4136-A46B-68F688F7867C}">
      <dgm:prSet custT="1"/>
      <dgm:spPr/>
      <dgm:t>
        <a:bodyPr/>
        <a:lstStyle/>
        <a:p>
          <a:r>
            <a:rPr lang="cs-CZ" sz="1000" b="0" dirty="0" smtClean="0">
              <a:effectLst/>
            </a:rPr>
            <a:t>Společnost působí na trhu od roku 1993 a realizuje všechny typy kvalitativních i kvantitativních výzkumů trhu a veřejného mínění, včetně oficiálních mediálních měření a MML-TGI</a:t>
          </a:r>
          <a:endParaRPr lang="cs-CZ" sz="1000" b="0" dirty="0">
            <a:effectLst/>
          </a:endParaRPr>
        </a:p>
      </dgm:t>
    </dgm:pt>
    <dgm:pt modelId="{262CFF50-57B5-43E9-AFDE-1485C74AC8A1}" type="parTrans" cxnId="{B6B3F354-B5EB-4FE5-8EE3-515F19CE92C1}">
      <dgm:prSet/>
      <dgm:spPr/>
      <dgm:t>
        <a:bodyPr/>
        <a:lstStyle/>
        <a:p>
          <a:endParaRPr lang="cs-CZ"/>
        </a:p>
      </dgm:t>
    </dgm:pt>
    <dgm:pt modelId="{61CFB083-1B30-4BB3-9CA2-F1BAC2CCA3E3}" type="sibTrans" cxnId="{B6B3F354-B5EB-4FE5-8EE3-515F19CE92C1}">
      <dgm:prSet/>
      <dgm:spPr/>
      <dgm:t>
        <a:bodyPr/>
        <a:lstStyle/>
        <a:p>
          <a:endParaRPr lang="cs-CZ"/>
        </a:p>
      </dgm:t>
    </dgm:pt>
    <dgm:pt modelId="{E7CC02F6-DF00-4A10-A3CA-285EB665F5FE}" type="pres">
      <dgm:prSet presAssocID="{12AE9BF3-C194-4F0D-B4FF-8DF6B8AEF747}" presName="list" presStyleCnt="0">
        <dgm:presLayoutVars>
          <dgm:dir/>
          <dgm:animLvl val="lvl"/>
        </dgm:presLayoutVars>
      </dgm:prSet>
      <dgm:spPr/>
      <dgm:t>
        <a:bodyPr/>
        <a:lstStyle/>
        <a:p>
          <a:endParaRPr lang="cs-CZ"/>
        </a:p>
      </dgm:t>
    </dgm:pt>
    <dgm:pt modelId="{A59D1F8F-E5D3-4534-8A8C-8A60E5EDAFB3}" type="pres">
      <dgm:prSet presAssocID="{59DCB5FB-2408-4E7F-9770-B4F2873ECDBB}" presName="posSpace" presStyleCnt="0"/>
      <dgm:spPr/>
    </dgm:pt>
    <dgm:pt modelId="{A2E15DC5-371A-4D31-ACDA-EA43BDD2474C}" type="pres">
      <dgm:prSet presAssocID="{59DCB5FB-2408-4E7F-9770-B4F2873ECDBB}" presName="vertFlow" presStyleCnt="0"/>
      <dgm:spPr/>
    </dgm:pt>
    <dgm:pt modelId="{E7A2FC1C-FB85-486D-A4BB-C7629ABDCB0A}" type="pres">
      <dgm:prSet presAssocID="{59DCB5FB-2408-4E7F-9770-B4F2873ECDBB}" presName="topSpace" presStyleCnt="0"/>
      <dgm:spPr/>
    </dgm:pt>
    <dgm:pt modelId="{0025ADB6-2EDC-4B7D-89DD-96AEFE48664E}" type="pres">
      <dgm:prSet presAssocID="{59DCB5FB-2408-4E7F-9770-B4F2873ECDBB}" presName="firstComp" presStyleCnt="0"/>
      <dgm:spPr/>
    </dgm:pt>
    <dgm:pt modelId="{1AD0AB10-1AE3-4DF6-B2B7-147C11D297DB}" type="pres">
      <dgm:prSet presAssocID="{59DCB5FB-2408-4E7F-9770-B4F2873ECDBB}" presName="firstChild" presStyleLbl="bgAccFollowNode1" presStyleIdx="0" presStyleCnt="4" custScaleX="104324" custScaleY="129926"/>
      <dgm:spPr/>
      <dgm:t>
        <a:bodyPr/>
        <a:lstStyle/>
        <a:p>
          <a:endParaRPr lang="cs-CZ"/>
        </a:p>
      </dgm:t>
    </dgm:pt>
    <dgm:pt modelId="{B388CAA3-1A4D-4A38-8027-8D97A9F9CF9A}" type="pres">
      <dgm:prSet presAssocID="{59DCB5FB-2408-4E7F-9770-B4F2873ECDBB}" presName="firstChildTx" presStyleLbl="bgAccFollowNode1" presStyleIdx="0" presStyleCnt="4">
        <dgm:presLayoutVars>
          <dgm:bulletEnabled val="1"/>
        </dgm:presLayoutVars>
      </dgm:prSet>
      <dgm:spPr/>
      <dgm:t>
        <a:bodyPr/>
        <a:lstStyle/>
        <a:p>
          <a:endParaRPr lang="cs-CZ"/>
        </a:p>
      </dgm:t>
    </dgm:pt>
    <dgm:pt modelId="{10FB8C7F-0A1C-4C5D-9ADE-EA0AEC7ED83F}" type="pres">
      <dgm:prSet presAssocID="{6D20E5C3-70FA-4136-A46B-68F688F7867C}" presName="comp" presStyleCnt="0"/>
      <dgm:spPr/>
    </dgm:pt>
    <dgm:pt modelId="{45C19820-64FE-4A68-A4E5-FB8DA8FDBE64}" type="pres">
      <dgm:prSet presAssocID="{6D20E5C3-70FA-4136-A46B-68F688F7867C}" presName="child" presStyleLbl="bgAccFollowNode1" presStyleIdx="1" presStyleCnt="4" custScaleX="104324" custScaleY="129926"/>
      <dgm:spPr/>
      <dgm:t>
        <a:bodyPr/>
        <a:lstStyle/>
        <a:p>
          <a:endParaRPr lang="cs-CZ"/>
        </a:p>
      </dgm:t>
    </dgm:pt>
    <dgm:pt modelId="{082F8A35-0D65-47AA-846F-A4D0FABA2269}" type="pres">
      <dgm:prSet presAssocID="{6D20E5C3-70FA-4136-A46B-68F688F7867C}" presName="childTx" presStyleLbl="bgAccFollowNode1" presStyleIdx="1" presStyleCnt="4">
        <dgm:presLayoutVars>
          <dgm:bulletEnabled val="1"/>
        </dgm:presLayoutVars>
      </dgm:prSet>
      <dgm:spPr/>
      <dgm:t>
        <a:bodyPr/>
        <a:lstStyle/>
        <a:p>
          <a:endParaRPr lang="cs-CZ"/>
        </a:p>
      </dgm:t>
    </dgm:pt>
    <dgm:pt modelId="{13456815-6F70-4CC2-A643-BC47791A376C}" type="pres">
      <dgm:prSet presAssocID="{59DCB5FB-2408-4E7F-9770-B4F2873ECDBB}" presName="negSpace" presStyleCnt="0"/>
      <dgm:spPr/>
    </dgm:pt>
    <dgm:pt modelId="{C524A2A8-C541-4D7A-ADAE-D9C4A3ECDBA1}" type="pres">
      <dgm:prSet presAssocID="{59DCB5FB-2408-4E7F-9770-B4F2873ECDBB}" presName="circle" presStyleLbl="node1" presStyleIdx="0" presStyleCnt="3"/>
      <dgm:spPr/>
      <dgm:t>
        <a:bodyPr/>
        <a:lstStyle/>
        <a:p>
          <a:endParaRPr lang="cs-CZ"/>
        </a:p>
      </dgm:t>
    </dgm:pt>
    <dgm:pt modelId="{56ACC685-2C6E-41AF-9379-81C7C5F26C5D}" type="pres">
      <dgm:prSet presAssocID="{140D594E-787F-44B0-BC16-BDDE195B30E7}" presName="transSpace" presStyleCnt="0"/>
      <dgm:spPr/>
    </dgm:pt>
    <dgm:pt modelId="{D3A24031-33D1-44EF-A694-AB4B4ECAABA2}" type="pres">
      <dgm:prSet presAssocID="{DC7864E2-FCFD-4CED-913E-07D5E714B4C3}" presName="posSpace" presStyleCnt="0"/>
      <dgm:spPr/>
    </dgm:pt>
    <dgm:pt modelId="{FFEDB0F7-D819-45FA-824D-4AE2C14F6EEB}" type="pres">
      <dgm:prSet presAssocID="{DC7864E2-FCFD-4CED-913E-07D5E714B4C3}" presName="vertFlow" presStyleCnt="0"/>
      <dgm:spPr/>
    </dgm:pt>
    <dgm:pt modelId="{DB6CC191-D41A-4A8D-BDD4-84655F2C9885}" type="pres">
      <dgm:prSet presAssocID="{DC7864E2-FCFD-4CED-913E-07D5E714B4C3}" presName="topSpace" presStyleCnt="0"/>
      <dgm:spPr/>
    </dgm:pt>
    <dgm:pt modelId="{8B1BB983-E523-48DC-BAB6-DFC3C9BD6BC9}" type="pres">
      <dgm:prSet presAssocID="{DC7864E2-FCFD-4CED-913E-07D5E714B4C3}" presName="firstComp" presStyleCnt="0"/>
      <dgm:spPr/>
    </dgm:pt>
    <dgm:pt modelId="{81EAC3E8-FE23-4F92-945C-AE9F9F4C351F}" type="pres">
      <dgm:prSet presAssocID="{DC7864E2-FCFD-4CED-913E-07D5E714B4C3}" presName="firstChild" presStyleLbl="bgAccFollowNode1" presStyleIdx="2" presStyleCnt="4" custScaleX="103996" custScaleY="194889"/>
      <dgm:spPr/>
      <dgm:t>
        <a:bodyPr/>
        <a:lstStyle/>
        <a:p>
          <a:endParaRPr lang="cs-CZ"/>
        </a:p>
      </dgm:t>
    </dgm:pt>
    <dgm:pt modelId="{7E2E2423-AF4D-42D4-9F53-C6FE9F940672}" type="pres">
      <dgm:prSet presAssocID="{DC7864E2-FCFD-4CED-913E-07D5E714B4C3}" presName="firstChildTx" presStyleLbl="bgAccFollowNode1" presStyleIdx="2" presStyleCnt="4">
        <dgm:presLayoutVars>
          <dgm:bulletEnabled val="1"/>
        </dgm:presLayoutVars>
      </dgm:prSet>
      <dgm:spPr/>
      <dgm:t>
        <a:bodyPr/>
        <a:lstStyle/>
        <a:p>
          <a:endParaRPr lang="cs-CZ"/>
        </a:p>
      </dgm:t>
    </dgm:pt>
    <dgm:pt modelId="{2DF89973-1DD9-4D04-8FED-5C0734744DEA}" type="pres">
      <dgm:prSet presAssocID="{DC7864E2-FCFD-4CED-913E-07D5E714B4C3}" presName="negSpace" presStyleCnt="0"/>
      <dgm:spPr/>
    </dgm:pt>
    <dgm:pt modelId="{6ADB41D1-DFF1-43B2-9774-14EDABB0B731}" type="pres">
      <dgm:prSet presAssocID="{DC7864E2-FCFD-4CED-913E-07D5E714B4C3}" presName="circle" presStyleLbl="node1" presStyleIdx="1" presStyleCnt="3"/>
      <dgm:spPr/>
      <dgm:t>
        <a:bodyPr/>
        <a:lstStyle/>
        <a:p>
          <a:endParaRPr lang="cs-CZ"/>
        </a:p>
      </dgm:t>
    </dgm:pt>
    <dgm:pt modelId="{BC0FE0FC-40B9-4257-8FE6-F79FE6E00C8D}" type="pres">
      <dgm:prSet presAssocID="{738DEE96-F9C0-4808-A14F-08302A80534D}" presName="transSpace" presStyleCnt="0"/>
      <dgm:spPr/>
    </dgm:pt>
    <dgm:pt modelId="{C59FC645-9ACE-4541-B7AA-01608C23D14C}" type="pres">
      <dgm:prSet presAssocID="{0EC46025-1724-48B7-BD4C-7825D9B34C4B}" presName="posSpace" presStyleCnt="0"/>
      <dgm:spPr/>
    </dgm:pt>
    <dgm:pt modelId="{EEBC071F-E2EE-480F-9133-6D53B8BB969A}" type="pres">
      <dgm:prSet presAssocID="{0EC46025-1724-48B7-BD4C-7825D9B34C4B}" presName="vertFlow" presStyleCnt="0"/>
      <dgm:spPr/>
    </dgm:pt>
    <dgm:pt modelId="{583836A5-548C-4333-8065-F548DB1D8394}" type="pres">
      <dgm:prSet presAssocID="{0EC46025-1724-48B7-BD4C-7825D9B34C4B}" presName="topSpace" presStyleCnt="0"/>
      <dgm:spPr/>
    </dgm:pt>
    <dgm:pt modelId="{2A2D024E-C583-48E1-ADC9-4788942F6DEF}" type="pres">
      <dgm:prSet presAssocID="{0EC46025-1724-48B7-BD4C-7825D9B34C4B}" presName="firstComp" presStyleCnt="0"/>
      <dgm:spPr/>
    </dgm:pt>
    <dgm:pt modelId="{081EB287-F353-4ABD-A9B8-43F3971AD1E1}" type="pres">
      <dgm:prSet presAssocID="{0EC46025-1724-48B7-BD4C-7825D9B34C4B}" presName="firstChild" presStyleLbl="bgAccFollowNode1" presStyleIdx="3" presStyleCnt="4" custScaleX="103564" custScaleY="194636" custLinFactNeighborX="-6503" custLinFactNeighborY="2931"/>
      <dgm:spPr/>
      <dgm:t>
        <a:bodyPr/>
        <a:lstStyle/>
        <a:p>
          <a:endParaRPr lang="cs-CZ"/>
        </a:p>
      </dgm:t>
    </dgm:pt>
    <dgm:pt modelId="{B26672C1-0725-4183-8EE6-781A8F83539D}" type="pres">
      <dgm:prSet presAssocID="{0EC46025-1724-48B7-BD4C-7825D9B34C4B}" presName="firstChildTx" presStyleLbl="bgAccFollowNode1" presStyleIdx="3" presStyleCnt="4">
        <dgm:presLayoutVars>
          <dgm:bulletEnabled val="1"/>
        </dgm:presLayoutVars>
      </dgm:prSet>
      <dgm:spPr/>
      <dgm:t>
        <a:bodyPr/>
        <a:lstStyle/>
        <a:p>
          <a:endParaRPr lang="cs-CZ"/>
        </a:p>
      </dgm:t>
    </dgm:pt>
    <dgm:pt modelId="{7ACCA7E7-FEA5-496F-8C43-A9E8059BFC5B}" type="pres">
      <dgm:prSet presAssocID="{0EC46025-1724-48B7-BD4C-7825D9B34C4B}" presName="negSpace" presStyleCnt="0"/>
      <dgm:spPr/>
    </dgm:pt>
    <dgm:pt modelId="{DEE54DB0-307D-4E6F-B10C-C42E5BDCEC94}" type="pres">
      <dgm:prSet presAssocID="{0EC46025-1724-48B7-BD4C-7825D9B34C4B}" presName="circle" presStyleLbl="node1" presStyleIdx="2" presStyleCnt="3"/>
      <dgm:spPr/>
      <dgm:t>
        <a:bodyPr/>
        <a:lstStyle/>
        <a:p>
          <a:endParaRPr lang="cs-CZ"/>
        </a:p>
      </dgm:t>
    </dgm:pt>
  </dgm:ptLst>
  <dgm:cxnLst>
    <dgm:cxn modelId="{4239CC50-816E-4DCB-B19B-19D53F94950D}" type="presOf" srcId="{12AE9BF3-C194-4F0D-B4FF-8DF6B8AEF747}" destId="{E7CC02F6-DF00-4A10-A3CA-285EB665F5FE}" srcOrd="0" destOrd="0" presId="urn:microsoft.com/office/officeart/2005/8/layout/hList9"/>
    <dgm:cxn modelId="{1457BD25-DA3A-47A1-9DF1-94B1187DAF4C}" type="presOf" srcId="{F0499AD1-05C4-40DD-B689-63D2BA4EB6EA}" destId="{B26672C1-0725-4183-8EE6-781A8F83539D}" srcOrd="1" destOrd="0" presId="urn:microsoft.com/office/officeart/2005/8/layout/hList9"/>
    <dgm:cxn modelId="{49680357-AFFE-41BA-AD62-577F7D38251B}" type="presOf" srcId="{DC7864E2-FCFD-4CED-913E-07D5E714B4C3}" destId="{6ADB41D1-DFF1-43B2-9774-14EDABB0B731}" srcOrd="0" destOrd="0" presId="urn:microsoft.com/office/officeart/2005/8/layout/hList9"/>
    <dgm:cxn modelId="{2D915462-9E8D-4C82-85B5-8F256BFECC82}" type="presOf" srcId="{C0141C15-C0A8-491A-AFCF-5F74D13E9389}" destId="{7E2E2423-AF4D-42D4-9F53-C6FE9F940672}" srcOrd="1" destOrd="0" presId="urn:microsoft.com/office/officeart/2005/8/layout/hList9"/>
    <dgm:cxn modelId="{91BE772C-5857-4D6C-9079-C4F135480E86}" type="presOf" srcId="{0EC46025-1724-48B7-BD4C-7825D9B34C4B}" destId="{DEE54DB0-307D-4E6F-B10C-C42E5BDCEC94}" srcOrd="0" destOrd="0" presId="urn:microsoft.com/office/officeart/2005/8/layout/hList9"/>
    <dgm:cxn modelId="{8968DDD7-8DE2-4C6E-BDC7-DC0933F830F2}" type="presOf" srcId="{E31DAA72-15F1-4725-8805-5B75FD9ECF6F}" destId="{1AD0AB10-1AE3-4DF6-B2B7-147C11D297DB}" srcOrd="0" destOrd="0" presId="urn:microsoft.com/office/officeart/2005/8/layout/hList9"/>
    <dgm:cxn modelId="{A36C62E2-3BD7-494B-B5B2-B848DC8BABCE}" type="presOf" srcId="{C0141C15-C0A8-491A-AFCF-5F74D13E9389}" destId="{81EAC3E8-FE23-4F92-945C-AE9F9F4C351F}" srcOrd="0" destOrd="0" presId="urn:microsoft.com/office/officeart/2005/8/layout/hList9"/>
    <dgm:cxn modelId="{C9180784-29AB-46A3-A634-A7F4B725E69E}" srcId="{59DCB5FB-2408-4E7F-9770-B4F2873ECDBB}" destId="{E31DAA72-15F1-4725-8805-5B75FD9ECF6F}" srcOrd="0" destOrd="0" parTransId="{99963633-6B40-4009-A1E1-22EA446C9A45}" sibTransId="{41B98766-5953-4483-A850-A1AE234FC1AE}"/>
    <dgm:cxn modelId="{ED97149D-DCC8-4885-8D86-5F0ACFFE8E2B}" type="presOf" srcId="{6D20E5C3-70FA-4136-A46B-68F688F7867C}" destId="{082F8A35-0D65-47AA-846F-A4D0FABA2269}" srcOrd="1" destOrd="0" presId="urn:microsoft.com/office/officeart/2005/8/layout/hList9"/>
    <dgm:cxn modelId="{17231183-2945-42E5-9589-A09A4D858975}" srcId="{12AE9BF3-C194-4F0D-B4FF-8DF6B8AEF747}" destId="{DC7864E2-FCFD-4CED-913E-07D5E714B4C3}" srcOrd="1" destOrd="0" parTransId="{4D38BBB5-1E8F-4504-A998-63F289F7EA4F}" sibTransId="{738DEE96-F9C0-4808-A14F-08302A80534D}"/>
    <dgm:cxn modelId="{817D8B2B-9C51-4169-83D8-F4836B7A60E4}" srcId="{DC7864E2-FCFD-4CED-913E-07D5E714B4C3}" destId="{C0141C15-C0A8-491A-AFCF-5F74D13E9389}" srcOrd="0" destOrd="0" parTransId="{4FE91A87-0A12-426B-B153-5D99A7DADA22}" sibTransId="{802E5405-1CC6-47C6-AE0F-FAFF8410325D}"/>
    <dgm:cxn modelId="{A32BE5C7-DC98-4381-9375-22A41FC9458F}" srcId="{0EC46025-1724-48B7-BD4C-7825D9B34C4B}" destId="{F0499AD1-05C4-40DD-B689-63D2BA4EB6EA}" srcOrd="0" destOrd="0" parTransId="{CDEB8AA2-7F70-4C32-9C2A-036B2AC5E338}" sibTransId="{F57D1B7D-5DB5-4A46-884A-647F955DE13F}"/>
    <dgm:cxn modelId="{ADE0371E-797B-45CC-9996-D993C303430A}" type="presOf" srcId="{F0499AD1-05C4-40DD-B689-63D2BA4EB6EA}" destId="{081EB287-F353-4ABD-A9B8-43F3971AD1E1}" srcOrd="0" destOrd="0" presId="urn:microsoft.com/office/officeart/2005/8/layout/hList9"/>
    <dgm:cxn modelId="{466A4D14-06BF-46B5-8515-4ACD8ACEFF35}" type="presOf" srcId="{59DCB5FB-2408-4E7F-9770-B4F2873ECDBB}" destId="{C524A2A8-C541-4D7A-ADAE-D9C4A3ECDBA1}" srcOrd="0" destOrd="0" presId="urn:microsoft.com/office/officeart/2005/8/layout/hList9"/>
    <dgm:cxn modelId="{33288B92-DFAD-456F-BB88-2A6DD7847840}" srcId="{12AE9BF3-C194-4F0D-B4FF-8DF6B8AEF747}" destId="{0EC46025-1724-48B7-BD4C-7825D9B34C4B}" srcOrd="2" destOrd="0" parTransId="{774D8A17-C55E-42DC-9CBC-E173145ADB97}" sibTransId="{626B5E16-F44D-455A-92CD-C79CEDF07BC8}"/>
    <dgm:cxn modelId="{3F2E241B-906E-4060-9FB5-F6077E9EBEFE}" srcId="{12AE9BF3-C194-4F0D-B4FF-8DF6B8AEF747}" destId="{59DCB5FB-2408-4E7F-9770-B4F2873ECDBB}" srcOrd="0" destOrd="0" parTransId="{28EA8DE2-7FC8-4E2A-8EA8-C1A4B2151B3D}" sibTransId="{140D594E-787F-44B0-BC16-BDDE195B30E7}"/>
    <dgm:cxn modelId="{B6B3F354-B5EB-4FE5-8EE3-515F19CE92C1}" srcId="{59DCB5FB-2408-4E7F-9770-B4F2873ECDBB}" destId="{6D20E5C3-70FA-4136-A46B-68F688F7867C}" srcOrd="1" destOrd="0" parTransId="{262CFF50-57B5-43E9-AFDE-1485C74AC8A1}" sibTransId="{61CFB083-1B30-4BB3-9CA2-F1BAC2CCA3E3}"/>
    <dgm:cxn modelId="{E43A7AD6-F2D8-48F5-95F8-D278EA2941EC}" type="presOf" srcId="{E31DAA72-15F1-4725-8805-5B75FD9ECF6F}" destId="{B388CAA3-1A4D-4A38-8027-8D97A9F9CF9A}" srcOrd="1" destOrd="0" presId="urn:microsoft.com/office/officeart/2005/8/layout/hList9"/>
    <dgm:cxn modelId="{20DF5119-BB96-4A08-830F-189C752B8337}" type="presOf" srcId="{6D20E5C3-70FA-4136-A46B-68F688F7867C}" destId="{45C19820-64FE-4A68-A4E5-FB8DA8FDBE64}" srcOrd="0" destOrd="0" presId="urn:microsoft.com/office/officeart/2005/8/layout/hList9"/>
    <dgm:cxn modelId="{BCC51C02-238A-4ED6-BA8C-AF0E88257615}" type="presParOf" srcId="{E7CC02F6-DF00-4A10-A3CA-285EB665F5FE}" destId="{A59D1F8F-E5D3-4534-8A8C-8A60E5EDAFB3}" srcOrd="0" destOrd="0" presId="urn:microsoft.com/office/officeart/2005/8/layout/hList9"/>
    <dgm:cxn modelId="{5AF92129-9045-4135-9FF3-CA64182F7FA2}" type="presParOf" srcId="{E7CC02F6-DF00-4A10-A3CA-285EB665F5FE}" destId="{A2E15DC5-371A-4D31-ACDA-EA43BDD2474C}" srcOrd="1" destOrd="0" presId="urn:microsoft.com/office/officeart/2005/8/layout/hList9"/>
    <dgm:cxn modelId="{E09E6915-9EB2-4609-91EC-AE03147978FB}" type="presParOf" srcId="{A2E15DC5-371A-4D31-ACDA-EA43BDD2474C}" destId="{E7A2FC1C-FB85-486D-A4BB-C7629ABDCB0A}" srcOrd="0" destOrd="0" presId="urn:microsoft.com/office/officeart/2005/8/layout/hList9"/>
    <dgm:cxn modelId="{12CDDAEA-9A96-45A3-B90F-6F3C45D94083}" type="presParOf" srcId="{A2E15DC5-371A-4D31-ACDA-EA43BDD2474C}" destId="{0025ADB6-2EDC-4B7D-89DD-96AEFE48664E}" srcOrd="1" destOrd="0" presId="urn:microsoft.com/office/officeart/2005/8/layout/hList9"/>
    <dgm:cxn modelId="{7E124299-D541-4490-A313-4D9585789713}" type="presParOf" srcId="{0025ADB6-2EDC-4B7D-89DD-96AEFE48664E}" destId="{1AD0AB10-1AE3-4DF6-B2B7-147C11D297DB}" srcOrd="0" destOrd="0" presId="urn:microsoft.com/office/officeart/2005/8/layout/hList9"/>
    <dgm:cxn modelId="{BE5694B6-FF20-44E4-8E3D-486F7CD3B512}" type="presParOf" srcId="{0025ADB6-2EDC-4B7D-89DD-96AEFE48664E}" destId="{B388CAA3-1A4D-4A38-8027-8D97A9F9CF9A}" srcOrd="1" destOrd="0" presId="urn:microsoft.com/office/officeart/2005/8/layout/hList9"/>
    <dgm:cxn modelId="{EF9B8A4A-92D3-4471-922D-FE6B237777B2}" type="presParOf" srcId="{A2E15DC5-371A-4D31-ACDA-EA43BDD2474C}" destId="{10FB8C7F-0A1C-4C5D-9ADE-EA0AEC7ED83F}" srcOrd="2" destOrd="0" presId="urn:microsoft.com/office/officeart/2005/8/layout/hList9"/>
    <dgm:cxn modelId="{9F691963-50D3-4643-950A-893919871D83}" type="presParOf" srcId="{10FB8C7F-0A1C-4C5D-9ADE-EA0AEC7ED83F}" destId="{45C19820-64FE-4A68-A4E5-FB8DA8FDBE64}" srcOrd="0" destOrd="0" presId="urn:microsoft.com/office/officeart/2005/8/layout/hList9"/>
    <dgm:cxn modelId="{884FE4B1-8906-4C49-8E80-34F7D880267C}" type="presParOf" srcId="{10FB8C7F-0A1C-4C5D-9ADE-EA0AEC7ED83F}" destId="{082F8A35-0D65-47AA-846F-A4D0FABA2269}" srcOrd="1" destOrd="0" presId="urn:microsoft.com/office/officeart/2005/8/layout/hList9"/>
    <dgm:cxn modelId="{03505C9D-732B-4BDB-A358-DFEE97ED9D21}" type="presParOf" srcId="{E7CC02F6-DF00-4A10-A3CA-285EB665F5FE}" destId="{13456815-6F70-4CC2-A643-BC47791A376C}" srcOrd="2" destOrd="0" presId="urn:microsoft.com/office/officeart/2005/8/layout/hList9"/>
    <dgm:cxn modelId="{A7015A02-7516-4BA6-9892-B54745B1D44E}" type="presParOf" srcId="{E7CC02F6-DF00-4A10-A3CA-285EB665F5FE}" destId="{C524A2A8-C541-4D7A-ADAE-D9C4A3ECDBA1}" srcOrd="3" destOrd="0" presId="urn:microsoft.com/office/officeart/2005/8/layout/hList9"/>
    <dgm:cxn modelId="{3722B2EB-1318-4ADE-B276-F089841966B3}" type="presParOf" srcId="{E7CC02F6-DF00-4A10-A3CA-285EB665F5FE}" destId="{56ACC685-2C6E-41AF-9379-81C7C5F26C5D}" srcOrd="4" destOrd="0" presId="urn:microsoft.com/office/officeart/2005/8/layout/hList9"/>
    <dgm:cxn modelId="{6FA55A5C-ADD7-4E07-AC00-AF36BFE3AC3E}" type="presParOf" srcId="{E7CC02F6-DF00-4A10-A3CA-285EB665F5FE}" destId="{D3A24031-33D1-44EF-A694-AB4B4ECAABA2}" srcOrd="5" destOrd="0" presId="urn:microsoft.com/office/officeart/2005/8/layout/hList9"/>
    <dgm:cxn modelId="{67A786A9-8634-414B-BA48-D0497594D8B0}" type="presParOf" srcId="{E7CC02F6-DF00-4A10-A3CA-285EB665F5FE}" destId="{FFEDB0F7-D819-45FA-824D-4AE2C14F6EEB}" srcOrd="6" destOrd="0" presId="urn:microsoft.com/office/officeart/2005/8/layout/hList9"/>
    <dgm:cxn modelId="{29553073-2D2B-4180-A7E6-460E551CF778}" type="presParOf" srcId="{FFEDB0F7-D819-45FA-824D-4AE2C14F6EEB}" destId="{DB6CC191-D41A-4A8D-BDD4-84655F2C9885}" srcOrd="0" destOrd="0" presId="urn:microsoft.com/office/officeart/2005/8/layout/hList9"/>
    <dgm:cxn modelId="{3030FFDC-E33E-489F-99AB-D2A77324DF52}" type="presParOf" srcId="{FFEDB0F7-D819-45FA-824D-4AE2C14F6EEB}" destId="{8B1BB983-E523-48DC-BAB6-DFC3C9BD6BC9}" srcOrd="1" destOrd="0" presId="urn:microsoft.com/office/officeart/2005/8/layout/hList9"/>
    <dgm:cxn modelId="{13539CD9-C712-433C-A35A-86C66ABB1548}" type="presParOf" srcId="{8B1BB983-E523-48DC-BAB6-DFC3C9BD6BC9}" destId="{81EAC3E8-FE23-4F92-945C-AE9F9F4C351F}" srcOrd="0" destOrd="0" presId="urn:microsoft.com/office/officeart/2005/8/layout/hList9"/>
    <dgm:cxn modelId="{06A5B09C-25CC-45E0-A9FC-E1B1F6AB6C5C}" type="presParOf" srcId="{8B1BB983-E523-48DC-BAB6-DFC3C9BD6BC9}" destId="{7E2E2423-AF4D-42D4-9F53-C6FE9F940672}" srcOrd="1" destOrd="0" presId="urn:microsoft.com/office/officeart/2005/8/layout/hList9"/>
    <dgm:cxn modelId="{5F7A67F6-BD8F-41E5-950D-65A07DD10611}" type="presParOf" srcId="{E7CC02F6-DF00-4A10-A3CA-285EB665F5FE}" destId="{2DF89973-1DD9-4D04-8FED-5C0734744DEA}" srcOrd="7" destOrd="0" presId="urn:microsoft.com/office/officeart/2005/8/layout/hList9"/>
    <dgm:cxn modelId="{8288DCDD-6CEE-40EE-84FC-2C13D60EFA6B}" type="presParOf" srcId="{E7CC02F6-DF00-4A10-A3CA-285EB665F5FE}" destId="{6ADB41D1-DFF1-43B2-9774-14EDABB0B731}" srcOrd="8" destOrd="0" presId="urn:microsoft.com/office/officeart/2005/8/layout/hList9"/>
    <dgm:cxn modelId="{80831BD2-ACA6-4880-AF7A-04CC51A9F88F}" type="presParOf" srcId="{E7CC02F6-DF00-4A10-A3CA-285EB665F5FE}" destId="{BC0FE0FC-40B9-4257-8FE6-F79FE6E00C8D}" srcOrd="9" destOrd="0" presId="urn:microsoft.com/office/officeart/2005/8/layout/hList9"/>
    <dgm:cxn modelId="{42CC7F9D-71CB-4831-85C2-AD9E68877DF4}" type="presParOf" srcId="{E7CC02F6-DF00-4A10-A3CA-285EB665F5FE}" destId="{C59FC645-9ACE-4541-B7AA-01608C23D14C}" srcOrd="10" destOrd="0" presId="urn:microsoft.com/office/officeart/2005/8/layout/hList9"/>
    <dgm:cxn modelId="{EA21E483-79C9-4A3B-894F-8782EEC3B7AB}" type="presParOf" srcId="{E7CC02F6-DF00-4A10-A3CA-285EB665F5FE}" destId="{EEBC071F-E2EE-480F-9133-6D53B8BB969A}" srcOrd="11" destOrd="0" presId="urn:microsoft.com/office/officeart/2005/8/layout/hList9"/>
    <dgm:cxn modelId="{1F19D167-D76C-47F9-ABCC-E4693B440036}" type="presParOf" srcId="{EEBC071F-E2EE-480F-9133-6D53B8BB969A}" destId="{583836A5-548C-4333-8065-F548DB1D8394}" srcOrd="0" destOrd="0" presId="urn:microsoft.com/office/officeart/2005/8/layout/hList9"/>
    <dgm:cxn modelId="{8DC25AAE-8877-44F6-8D12-50671A1C244F}" type="presParOf" srcId="{EEBC071F-E2EE-480F-9133-6D53B8BB969A}" destId="{2A2D024E-C583-48E1-ADC9-4788942F6DEF}" srcOrd="1" destOrd="0" presId="urn:microsoft.com/office/officeart/2005/8/layout/hList9"/>
    <dgm:cxn modelId="{FBB2B017-8B0E-4E5C-9944-8D3B72AD4311}" type="presParOf" srcId="{2A2D024E-C583-48E1-ADC9-4788942F6DEF}" destId="{081EB287-F353-4ABD-A9B8-43F3971AD1E1}" srcOrd="0" destOrd="0" presId="urn:microsoft.com/office/officeart/2005/8/layout/hList9"/>
    <dgm:cxn modelId="{5B4BBFFB-610B-4F13-BB9E-4B6486B59755}" type="presParOf" srcId="{2A2D024E-C583-48E1-ADC9-4788942F6DEF}" destId="{B26672C1-0725-4183-8EE6-781A8F83539D}" srcOrd="1" destOrd="0" presId="urn:microsoft.com/office/officeart/2005/8/layout/hList9"/>
    <dgm:cxn modelId="{0B66C22E-D30C-40F6-8A83-B21F906D9F34}" type="presParOf" srcId="{E7CC02F6-DF00-4A10-A3CA-285EB665F5FE}" destId="{7ACCA7E7-FEA5-496F-8C43-A9E8059BFC5B}" srcOrd="12" destOrd="0" presId="urn:microsoft.com/office/officeart/2005/8/layout/hList9"/>
    <dgm:cxn modelId="{96BBBCFA-28B6-47E0-B0AB-A1E8BC218CFA}" type="presParOf" srcId="{E7CC02F6-DF00-4A10-A3CA-285EB665F5FE}" destId="{DEE54DB0-307D-4E6F-B10C-C42E5BDCEC94}" srcOrd="13" destOrd="0" presId="urn:microsoft.com/office/officeart/2005/8/layout/hList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1FD31209-C76A-448E-A5C1-38C0EA3EFB09}" type="datetimeFigureOut">
              <a:rPr lang="cs-CZ" smtClean="0"/>
              <a:pPr/>
              <a:t>10.2.2015</a:t>
            </a:fld>
            <a:endParaRPr lang="cs-CZ"/>
          </a:p>
        </p:txBody>
      </p:sp>
      <p:sp>
        <p:nvSpPr>
          <p:cNvPr id="4" name="Zástupný symbol pro zápatí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49F17A6A-1962-42E1-81F6-38814FF15B8E}" type="slidenum">
              <a:rPr lang="cs-CZ" smtClean="0"/>
              <a:pPr/>
              <a:t>‹#›</a:t>
            </a:fld>
            <a:endParaRPr lang="cs-CZ"/>
          </a:p>
        </p:txBody>
      </p:sp>
    </p:spTree>
    <p:extLst>
      <p:ext uri="{BB962C8B-B14F-4D97-AF65-F5344CB8AC3E}">
        <p14:creationId xmlns:p14="http://schemas.microsoft.com/office/powerpoint/2010/main" val="3486385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C2703B51-7B08-4C45-84DC-091F8CCA0523}" type="datetimeFigureOut">
              <a:rPr lang="cs-CZ" smtClean="0"/>
              <a:pPr/>
              <a:t>10.2.2015</a:t>
            </a:fld>
            <a:endParaRPr lang="cs-CZ"/>
          </a:p>
        </p:txBody>
      </p:sp>
      <p:sp>
        <p:nvSpPr>
          <p:cNvPr id="4" name="Zástupný symbol pro obrázek snímku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1E64C9F5-280E-4A72-8F92-8D3DB74387B2}" type="slidenum">
              <a:rPr lang="cs-CZ" smtClean="0"/>
              <a:pPr/>
              <a:t>‹#›</a:t>
            </a:fld>
            <a:endParaRPr lang="cs-CZ"/>
          </a:p>
        </p:txBody>
      </p:sp>
    </p:spTree>
    <p:extLst>
      <p:ext uri="{BB962C8B-B14F-4D97-AF65-F5344CB8AC3E}">
        <p14:creationId xmlns:p14="http://schemas.microsoft.com/office/powerpoint/2010/main" val="2217171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2</a:t>
            </a:fld>
            <a:endParaRPr lang="cs-CZ"/>
          </a:p>
        </p:txBody>
      </p:sp>
    </p:spTree>
    <p:extLst>
      <p:ext uri="{BB962C8B-B14F-4D97-AF65-F5344CB8AC3E}">
        <p14:creationId xmlns:p14="http://schemas.microsoft.com/office/powerpoint/2010/main" val="2266575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13</a:t>
            </a:fld>
            <a:endParaRPr lang="cs-CZ"/>
          </a:p>
        </p:txBody>
      </p:sp>
    </p:spTree>
    <p:extLst>
      <p:ext uri="{BB962C8B-B14F-4D97-AF65-F5344CB8AC3E}">
        <p14:creationId xmlns:p14="http://schemas.microsoft.com/office/powerpoint/2010/main" val="4190030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14</a:t>
            </a:fld>
            <a:endParaRPr lang="cs-CZ"/>
          </a:p>
        </p:txBody>
      </p:sp>
    </p:spTree>
    <p:extLst>
      <p:ext uri="{BB962C8B-B14F-4D97-AF65-F5344CB8AC3E}">
        <p14:creationId xmlns:p14="http://schemas.microsoft.com/office/powerpoint/2010/main" val="4190030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16</a:t>
            </a:fld>
            <a:endParaRPr lang="cs-CZ"/>
          </a:p>
        </p:txBody>
      </p:sp>
    </p:spTree>
    <p:extLst>
      <p:ext uri="{BB962C8B-B14F-4D97-AF65-F5344CB8AC3E}">
        <p14:creationId xmlns:p14="http://schemas.microsoft.com/office/powerpoint/2010/main" val="4190030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17</a:t>
            </a:fld>
            <a:endParaRPr lang="cs-CZ"/>
          </a:p>
        </p:txBody>
      </p:sp>
    </p:spTree>
    <p:extLst>
      <p:ext uri="{BB962C8B-B14F-4D97-AF65-F5344CB8AC3E}">
        <p14:creationId xmlns:p14="http://schemas.microsoft.com/office/powerpoint/2010/main" val="4190030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18</a:t>
            </a:fld>
            <a:endParaRPr lang="cs-CZ"/>
          </a:p>
        </p:txBody>
      </p:sp>
    </p:spTree>
    <p:extLst>
      <p:ext uri="{BB962C8B-B14F-4D97-AF65-F5344CB8AC3E}">
        <p14:creationId xmlns:p14="http://schemas.microsoft.com/office/powerpoint/2010/main" val="4190030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19</a:t>
            </a:fld>
            <a:endParaRPr lang="cs-CZ"/>
          </a:p>
        </p:txBody>
      </p:sp>
    </p:spTree>
    <p:extLst>
      <p:ext uri="{BB962C8B-B14F-4D97-AF65-F5344CB8AC3E}">
        <p14:creationId xmlns:p14="http://schemas.microsoft.com/office/powerpoint/2010/main" val="4190030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20</a:t>
            </a:fld>
            <a:endParaRPr lang="cs-CZ"/>
          </a:p>
        </p:txBody>
      </p:sp>
    </p:spTree>
    <p:extLst>
      <p:ext uri="{BB962C8B-B14F-4D97-AF65-F5344CB8AC3E}">
        <p14:creationId xmlns:p14="http://schemas.microsoft.com/office/powerpoint/2010/main" val="4190030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21</a:t>
            </a:fld>
            <a:endParaRPr lang="cs-CZ"/>
          </a:p>
        </p:txBody>
      </p:sp>
    </p:spTree>
    <p:extLst>
      <p:ext uri="{BB962C8B-B14F-4D97-AF65-F5344CB8AC3E}">
        <p14:creationId xmlns:p14="http://schemas.microsoft.com/office/powerpoint/2010/main" val="4190030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22</a:t>
            </a:fld>
            <a:endParaRPr lang="cs-CZ"/>
          </a:p>
        </p:txBody>
      </p:sp>
    </p:spTree>
    <p:extLst>
      <p:ext uri="{BB962C8B-B14F-4D97-AF65-F5344CB8AC3E}">
        <p14:creationId xmlns:p14="http://schemas.microsoft.com/office/powerpoint/2010/main" val="4190030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23</a:t>
            </a:fld>
            <a:endParaRPr lang="cs-CZ"/>
          </a:p>
        </p:txBody>
      </p:sp>
    </p:spTree>
    <p:extLst>
      <p:ext uri="{BB962C8B-B14F-4D97-AF65-F5344CB8AC3E}">
        <p14:creationId xmlns:p14="http://schemas.microsoft.com/office/powerpoint/2010/main" val="4190030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3</a:t>
            </a:fld>
            <a:endParaRPr lang="cs-CZ" dirty="0"/>
          </a:p>
        </p:txBody>
      </p:sp>
    </p:spTree>
    <p:extLst>
      <p:ext uri="{BB962C8B-B14F-4D97-AF65-F5344CB8AC3E}">
        <p14:creationId xmlns:p14="http://schemas.microsoft.com/office/powerpoint/2010/main" val="2080436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24</a:t>
            </a:fld>
            <a:endParaRPr lang="cs-CZ"/>
          </a:p>
        </p:txBody>
      </p:sp>
    </p:spTree>
    <p:extLst>
      <p:ext uri="{BB962C8B-B14F-4D97-AF65-F5344CB8AC3E}">
        <p14:creationId xmlns:p14="http://schemas.microsoft.com/office/powerpoint/2010/main" val="4190030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25</a:t>
            </a:fld>
            <a:endParaRPr lang="cs-CZ"/>
          </a:p>
        </p:txBody>
      </p:sp>
    </p:spTree>
    <p:extLst>
      <p:ext uri="{BB962C8B-B14F-4D97-AF65-F5344CB8AC3E}">
        <p14:creationId xmlns:p14="http://schemas.microsoft.com/office/powerpoint/2010/main" val="4190030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27</a:t>
            </a:fld>
            <a:endParaRPr lang="cs-CZ"/>
          </a:p>
        </p:txBody>
      </p:sp>
    </p:spTree>
    <p:extLst>
      <p:ext uri="{BB962C8B-B14F-4D97-AF65-F5344CB8AC3E}">
        <p14:creationId xmlns:p14="http://schemas.microsoft.com/office/powerpoint/2010/main" val="4190030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28</a:t>
            </a:fld>
            <a:endParaRPr lang="cs-CZ"/>
          </a:p>
        </p:txBody>
      </p:sp>
    </p:spTree>
    <p:extLst>
      <p:ext uri="{BB962C8B-B14F-4D97-AF65-F5344CB8AC3E}">
        <p14:creationId xmlns:p14="http://schemas.microsoft.com/office/powerpoint/2010/main" val="4190030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29</a:t>
            </a:fld>
            <a:endParaRPr lang="cs-CZ"/>
          </a:p>
        </p:txBody>
      </p:sp>
    </p:spTree>
    <p:extLst>
      <p:ext uri="{BB962C8B-B14F-4D97-AF65-F5344CB8AC3E}">
        <p14:creationId xmlns:p14="http://schemas.microsoft.com/office/powerpoint/2010/main" val="4190030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30</a:t>
            </a:fld>
            <a:endParaRPr lang="cs-CZ"/>
          </a:p>
        </p:txBody>
      </p:sp>
    </p:spTree>
    <p:extLst>
      <p:ext uri="{BB962C8B-B14F-4D97-AF65-F5344CB8AC3E}">
        <p14:creationId xmlns:p14="http://schemas.microsoft.com/office/powerpoint/2010/main" val="4190030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31</a:t>
            </a:fld>
            <a:endParaRPr lang="cs-CZ"/>
          </a:p>
        </p:txBody>
      </p:sp>
    </p:spTree>
    <p:extLst>
      <p:ext uri="{BB962C8B-B14F-4D97-AF65-F5344CB8AC3E}">
        <p14:creationId xmlns:p14="http://schemas.microsoft.com/office/powerpoint/2010/main" val="41900309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32</a:t>
            </a:fld>
            <a:endParaRPr lang="cs-CZ"/>
          </a:p>
        </p:txBody>
      </p:sp>
    </p:spTree>
    <p:extLst>
      <p:ext uri="{BB962C8B-B14F-4D97-AF65-F5344CB8AC3E}">
        <p14:creationId xmlns:p14="http://schemas.microsoft.com/office/powerpoint/2010/main" val="4190030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34</a:t>
            </a:fld>
            <a:endParaRPr lang="cs-CZ"/>
          </a:p>
        </p:txBody>
      </p:sp>
    </p:spTree>
    <p:extLst>
      <p:ext uri="{BB962C8B-B14F-4D97-AF65-F5344CB8AC3E}">
        <p14:creationId xmlns:p14="http://schemas.microsoft.com/office/powerpoint/2010/main" val="41900309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35</a:t>
            </a:fld>
            <a:endParaRPr lang="cs-CZ"/>
          </a:p>
        </p:txBody>
      </p:sp>
    </p:spTree>
    <p:extLst>
      <p:ext uri="{BB962C8B-B14F-4D97-AF65-F5344CB8AC3E}">
        <p14:creationId xmlns:p14="http://schemas.microsoft.com/office/powerpoint/2010/main" val="4190030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5</a:t>
            </a:fld>
            <a:endParaRPr lang="cs-CZ"/>
          </a:p>
        </p:txBody>
      </p:sp>
    </p:spTree>
    <p:extLst>
      <p:ext uri="{BB962C8B-B14F-4D97-AF65-F5344CB8AC3E}">
        <p14:creationId xmlns:p14="http://schemas.microsoft.com/office/powerpoint/2010/main" val="4190030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36</a:t>
            </a:fld>
            <a:endParaRPr lang="cs-CZ"/>
          </a:p>
        </p:txBody>
      </p:sp>
    </p:spTree>
    <p:extLst>
      <p:ext uri="{BB962C8B-B14F-4D97-AF65-F5344CB8AC3E}">
        <p14:creationId xmlns:p14="http://schemas.microsoft.com/office/powerpoint/2010/main" val="41900309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37</a:t>
            </a:fld>
            <a:endParaRPr lang="cs-CZ"/>
          </a:p>
        </p:txBody>
      </p:sp>
    </p:spTree>
    <p:extLst>
      <p:ext uri="{BB962C8B-B14F-4D97-AF65-F5344CB8AC3E}">
        <p14:creationId xmlns:p14="http://schemas.microsoft.com/office/powerpoint/2010/main" val="4190030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6</a:t>
            </a:fld>
            <a:endParaRPr lang="cs-CZ"/>
          </a:p>
        </p:txBody>
      </p:sp>
    </p:spTree>
    <p:extLst>
      <p:ext uri="{BB962C8B-B14F-4D97-AF65-F5344CB8AC3E}">
        <p14:creationId xmlns:p14="http://schemas.microsoft.com/office/powerpoint/2010/main" val="4190030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7</a:t>
            </a:fld>
            <a:endParaRPr lang="cs-CZ"/>
          </a:p>
        </p:txBody>
      </p:sp>
    </p:spTree>
    <p:extLst>
      <p:ext uri="{BB962C8B-B14F-4D97-AF65-F5344CB8AC3E}">
        <p14:creationId xmlns:p14="http://schemas.microsoft.com/office/powerpoint/2010/main" val="4190030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9</a:t>
            </a:fld>
            <a:endParaRPr lang="cs-CZ"/>
          </a:p>
        </p:txBody>
      </p:sp>
    </p:spTree>
    <p:extLst>
      <p:ext uri="{BB962C8B-B14F-4D97-AF65-F5344CB8AC3E}">
        <p14:creationId xmlns:p14="http://schemas.microsoft.com/office/powerpoint/2010/main" val="4190030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10</a:t>
            </a:fld>
            <a:endParaRPr lang="cs-CZ"/>
          </a:p>
        </p:txBody>
      </p:sp>
    </p:spTree>
    <p:extLst>
      <p:ext uri="{BB962C8B-B14F-4D97-AF65-F5344CB8AC3E}">
        <p14:creationId xmlns:p14="http://schemas.microsoft.com/office/powerpoint/2010/main" val="4190030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11</a:t>
            </a:fld>
            <a:endParaRPr lang="cs-CZ"/>
          </a:p>
        </p:txBody>
      </p:sp>
    </p:spTree>
    <p:extLst>
      <p:ext uri="{BB962C8B-B14F-4D97-AF65-F5344CB8AC3E}">
        <p14:creationId xmlns:p14="http://schemas.microsoft.com/office/powerpoint/2010/main" val="4190030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64C9F5-280E-4A72-8F92-8D3DB74387B2}" type="slidenum">
              <a:rPr lang="cs-CZ" smtClean="0"/>
              <a:pPr/>
              <a:t>12</a:t>
            </a:fld>
            <a:endParaRPr lang="cs-CZ"/>
          </a:p>
        </p:txBody>
      </p:sp>
    </p:spTree>
    <p:extLst>
      <p:ext uri="{BB962C8B-B14F-4D97-AF65-F5344CB8AC3E}">
        <p14:creationId xmlns:p14="http://schemas.microsoft.com/office/powerpoint/2010/main" val="419003090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Úvodní snímek">
    <p:spTree>
      <p:nvGrpSpPr>
        <p:cNvPr id="1" name=""/>
        <p:cNvGrpSpPr/>
        <p:nvPr/>
      </p:nvGrpSpPr>
      <p:grpSpPr>
        <a:xfrm>
          <a:off x="0" y="0"/>
          <a:ext cx="0" cy="0"/>
          <a:chOff x="0" y="0"/>
          <a:chExt cx="0" cy="0"/>
        </a:xfrm>
      </p:grpSpPr>
      <p:sp>
        <p:nvSpPr>
          <p:cNvPr id="16" name="Obdélník 15"/>
          <p:cNvSpPr/>
          <p:nvPr userDrawn="1"/>
        </p:nvSpPr>
        <p:spPr>
          <a:xfrm>
            <a:off x="0" y="1844824"/>
            <a:ext cx="9144000" cy="3240360"/>
          </a:xfrm>
          <a:prstGeom prst="rect">
            <a:avLst/>
          </a:prstGeom>
          <a:solidFill>
            <a:srgbClr val="E3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7" name="Obrázek 16" descr="median_abstract_motiv_C_pruhledne.png"/>
          <p:cNvPicPr>
            <a:picLocks noChangeAspect="1"/>
          </p:cNvPicPr>
          <p:nvPr userDrawn="1"/>
        </p:nvPicPr>
        <p:blipFill>
          <a:blip r:embed="rId2" cstate="print"/>
          <a:srcRect l="18400"/>
          <a:stretch>
            <a:fillRect/>
          </a:stretch>
        </p:blipFill>
        <p:spPr>
          <a:xfrm>
            <a:off x="0" y="1412776"/>
            <a:ext cx="5902345" cy="4468306"/>
          </a:xfrm>
          <a:prstGeom prst="rect">
            <a:avLst/>
          </a:prstGeom>
        </p:spPr>
      </p:pic>
      <p:sp>
        <p:nvSpPr>
          <p:cNvPr id="26" name="AutoShape 2"/>
          <p:cNvSpPr>
            <a:spLocks noChangeArrowheads="1"/>
          </p:cNvSpPr>
          <p:nvPr userDrawn="1"/>
        </p:nvSpPr>
        <p:spPr bwMode="auto">
          <a:xfrm rot="5400000">
            <a:off x="6703467" y="937494"/>
            <a:ext cx="1353691" cy="864096"/>
          </a:xfrm>
          <a:prstGeom prst="homePlate">
            <a:avLst>
              <a:gd name="adj" fmla="val 26502"/>
            </a:avLst>
          </a:prstGeom>
          <a:solidFill>
            <a:srgbClr val="BADCF7"/>
          </a:solidFill>
          <a:ln w="5715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cs-CZ"/>
          </a:p>
        </p:txBody>
      </p:sp>
      <p:pic>
        <p:nvPicPr>
          <p:cNvPr id="7" name="Obrázek 6" descr="median_logo.png"/>
          <p:cNvPicPr>
            <a:picLocks noChangeAspect="1"/>
          </p:cNvPicPr>
          <p:nvPr userDrawn="1"/>
        </p:nvPicPr>
        <p:blipFill>
          <a:blip r:embed="rId3" cstate="print"/>
          <a:stretch>
            <a:fillRect/>
          </a:stretch>
        </p:blipFill>
        <p:spPr>
          <a:xfrm>
            <a:off x="395536" y="352908"/>
            <a:ext cx="1296144" cy="1059868"/>
          </a:xfrm>
          <a:prstGeom prst="rect">
            <a:avLst/>
          </a:prstGeom>
        </p:spPr>
      </p:pic>
      <p:pic>
        <p:nvPicPr>
          <p:cNvPr id="8" name="Obrázek 7" descr="ikonky_software.png"/>
          <p:cNvPicPr>
            <a:picLocks noChangeAspect="1"/>
          </p:cNvPicPr>
          <p:nvPr userDrawn="1"/>
        </p:nvPicPr>
        <p:blipFill>
          <a:blip r:embed="rId4" cstate="print"/>
          <a:stretch>
            <a:fillRect/>
          </a:stretch>
        </p:blipFill>
        <p:spPr>
          <a:xfrm>
            <a:off x="6178078" y="785837"/>
            <a:ext cx="676275" cy="842962"/>
          </a:xfrm>
          <a:prstGeom prst="rect">
            <a:avLst/>
          </a:prstGeom>
        </p:spPr>
      </p:pic>
      <p:pic>
        <p:nvPicPr>
          <p:cNvPr id="9" name="Obrázek 8" descr="ikonky_vyvoj.png"/>
          <p:cNvPicPr>
            <a:picLocks noChangeAspect="1"/>
          </p:cNvPicPr>
          <p:nvPr userDrawn="1"/>
        </p:nvPicPr>
        <p:blipFill>
          <a:blip r:embed="rId5" cstate="print"/>
          <a:stretch>
            <a:fillRect/>
          </a:stretch>
        </p:blipFill>
        <p:spPr>
          <a:xfrm>
            <a:off x="7906270" y="784792"/>
            <a:ext cx="676274" cy="842962"/>
          </a:xfrm>
          <a:prstGeom prst="rect">
            <a:avLst/>
          </a:prstGeom>
        </p:spPr>
      </p:pic>
      <p:pic>
        <p:nvPicPr>
          <p:cNvPr id="10" name="Obrázek 9" descr="ikonky_mml.png"/>
          <p:cNvPicPr>
            <a:picLocks noChangeAspect="1"/>
          </p:cNvPicPr>
          <p:nvPr userDrawn="1"/>
        </p:nvPicPr>
        <p:blipFill>
          <a:blip r:embed="rId6" cstate="print"/>
          <a:stretch>
            <a:fillRect/>
          </a:stretch>
        </p:blipFill>
        <p:spPr>
          <a:xfrm>
            <a:off x="5313982" y="785837"/>
            <a:ext cx="676275" cy="842963"/>
          </a:xfrm>
          <a:prstGeom prst="rect">
            <a:avLst/>
          </a:prstGeom>
        </p:spPr>
      </p:pic>
      <p:pic>
        <p:nvPicPr>
          <p:cNvPr id="11" name="Obrázek 10" descr="ikonky_medialni_vyzkumy.png"/>
          <p:cNvPicPr>
            <a:picLocks noChangeAspect="1"/>
          </p:cNvPicPr>
          <p:nvPr userDrawn="1"/>
        </p:nvPicPr>
        <p:blipFill>
          <a:blip r:embed="rId7" cstate="print"/>
          <a:stretch>
            <a:fillRect/>
          </a:stretch>
        </p:blipFill>
        <p:spPr>
          <a:xfrm>
            <a:off x="4449886" y="785837"/>
            <a:ext cx="676275" cy="842963"/>
          </a:xfrm>
          <a:prstGeom prst="rect">
            <a:avLst/>
          </a:prstGeom>
        </p:spPr>
      </p:pic>
      <p:pic>
        <p:nvPicPr>
          <p:cNvPr id="12" name="Obrázek 11" descr="ikonky_adhoc.png"/>
          <p:cNvPicPr>
            <a:picLocks noChangeAspect="1"/>
          </p:cNvPicPr>
          <p:nvPr userDrawn="1"/>
        </p:nvPicPr>
        <p:blipFill>
          <a:blip r:embed="rId8" cstate="print"/>
          <a:stretch>
            <a:fillRect/>
          </a:stretch>
        </p:blipFill>
        <p:spPr>
          <a:xfrm>
            <a:off x="7042174" y="785837"/>
            <a:ext cx="676275" cy="842963"/>
          </a:xfrm>
          <a:prstGeom prst="rect">
            <a:avLst/>
          </a:prstGeom>
        </p:spPr>
      </p:pic>
      <p:sp>
        <p:nvSpPr>
          <p:cNvPr id="15" name="Nadpis 1"/>
          <p:cNvSpPr>
            <a:spLocks noGrp="1"/>
          </p:cNvSpPr>
          <p:nvPr>
            <p:ph type="ctrTitle" hasCustomPrompt="1"/>
          </p:nvPr>
        </p:nvSpPr>
        <p:spPr>
          <a:xfrm>
            <a:off x="4427984" y="2924944"/>
            <a:ext cx="4716016" cy="932684"/>
          </a:xfrm>
        </p:spPr>
        <p:txBody>
          <a:bodyPr>
            <a:normAutofit/>
          </a:bodyPr>
          <a:lstStyle>
            <a:lvl1pPr algn="l">
              <a:defRPr sz="3200"/>
            </a:lvl1pPr>
          </a:lstStyle>
          <a:p>
            <a:r>
              <a:rPr lang="cs-CZ" dirty="0" smtClean="0"/>
              <a:t>Název prezentace</a:t>
            </a:r>
            <a:endParaRPr lang="cs-CZ" dirty="0"/>
          </a:p>
        </p:txBody>
      </p:sp>
      <p:sp>
        <p:nvSpPr>
          <p:cNvPr id="18" name="Podnadpis 2"/>
          <p:cNvSpPr>
            <a:spLocks noGrp="1"/>
          </p:cNvSpPr>
          <p:nvPr>
            <p:ph type="subTitle" idx="1" hasCustomPrompt="1"/>
          </p:nvPr>
        </p:nvSpPr>
        <p:spPr>
          <a:xfrm>
            <a:off x="4427984" y="3933056"/>
            <a:ext cx="4716016" cy="424638"/>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smtClean="0"/>
              <a:t>Datum</a:t>
            </a:r>
            <a:endParaRPr lang="cs-CZ" dirty="0"/>
          </a:p>
        </p:txBody>
      </p:sp>
    </p:spTree>
    <p:extLst>
      <p:ext uri="{BB962C8B-B14F-4D97-AF65-F5344CB8AC3E}">
        <p14:creationId xmlns:p14="http://schemas.microsoft.com/office/powerpoint/2010/main" val="1602149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dirty="0"/>
          </a:p>
        </p:txBody>
      </p:sp>
      <p:sp>
        <p:nvSpPr>
          <p:cNvPr id="3" name="Zástupný symbol pro obsah 2"/>
          <p:cNvSpPr>
            <a:spLocks noGrp="1"/>
          </p:cNvSpPr>
          <p:nvPr>
            <p:ph idx="1"/>
          </p:nvPr>
        </p:nvSpPr>
        <p:spPr>
          <a:xfrm>
            <a:off x="457200" y="1412776"/>
            <a:ext cx="8229600" cy="4680519"/>
          </a:xfrm>
        </p:spPr>
        <p:txBody>
          <a:bodyPr/>
          <a:lstStyle>
            <a:lvl1pPr marL="342900" indent="-342900">
              <a:buClrTx/>
              <a:buFont typeface="Wingdings" pitchFamily="2" charset="2"/>
              <a:buChar char="§"/>
              <a:defRPr sz="2400"/>
            </a:lvl1pPr>
            <a:lvl2pPr marL="742950" indent="-285750">
              <a:buClrTx/>
              <a:buFont typeface="Wingdings" pitchFamily="2" charset="2"/>
              <a:buChar char="§"/>
              <a:defRPr sz="2200"/>
            </a:lvl2pPr>
            <a:lvl3pPr marL="1143000" indent="-228600">
              <a:buClrTx/>
              <a:buFont typeface="Wingdings" pitchFamily="2" charset="2"/>
              <a:buChar char="§"/>
              <a:defRPr sz="2000"/>
            </a:lvl3pPr>
            <a:lvl4pPr marL="1600200" indent="-228600">
              <a:buClrTx/>
              <a:buFont typeface="Wingdings" pitchFamily="2" charset="2"/>
              <a:buChar char="§"/>
              <a:defRPr sz="1800"/>
            </a:lvl4pPr>
            <a:lvl5pPr marL="2057400" indent="-228600">
              <a:buClrTx/>
              <a:buFont typeface="Wingdings" pitchFamily="2" charset="2"/>
              <a:buChar char="§"/>
              <a:defRPr sz="1600"/>
            </a:lvl5p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Tree>
    <p:extLst>
      <p:ext uri="{BB962C8B-B14F-4D97-AF65-F5344CB8AC3E}">
        <p14:creationId xmlns:p14="http://schemas.microsoft.com/office/powerpoint/2010/main" val="25527248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Nadpis a obsah - čísla">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Klepnutím lze upravit styl předlohy nadpisů.</a:t>
            </a:r>
            <a:endParaRPr lang="cs-CZ" dirty="0"/>
          </a:p>
        </p:txBody>
      </p:sp>
      <p:sp>
        <p:nvSpPr>
          <p:cNvPr id="3" name="Zástupný symbol pro obsah 2"/>
          <p:cNvSpPr>
            <a:spLocks noGrp="1"/>
          </p:cNvSpPr>
          <p:nvPr>
            <p:ph idx="1"/>
          </p:nvPr>
        </p:nvSpPr>
        <p:spPr>
          <a:xfrm>
            <a:off x="457200" y="1412776"/>
            <a:ext cx="8229600" cy="4680519"/>
          </a:xfrm>
        </p:spPr>
        <p:txBody>
          <a:bodyPr/>
          <a:lstStyle>
            <a:lvl1pPr marL="457200" indent="-457200">
              <a:buClrTx/>
              <a:buFont typeface="+mj-lt"/>
              <a:buAutoNum type="arabicParenR"/>
              <a:defRPr lang="cs-CZ" sz="1600" b="1" kern="1200" dirty="0" smtClean="0">
                <a:solidFill>
                  <a:schemeClr val="tx2"/>
                </a:solidFill>
                <a:latin typeface="+mj-lt"/>
                <a:ea typeface="+mj-ea"/>
                <a:cs typeface="+mj-cs"/>
              </a:defRPr>
            </a:lvl1pPr>
            <a:lvl2pPr marL="742950" indent="-285750">
              <a:buClrTx/>
              <a:buFont typeface="Wingdings" pitchFamily="2" charset="2"/>
              <a:buChar char="§"/>
              <a:defRPr sz="1600"/>
            </a:lvl2pPr>
            <a:lvl3pPr marL="1143000" indent="-228600">
              <a:buClrTx/>
              <a:buFont typeface="Wingdings" pitchFamily="2" charset="2"/>
              <a:buChar char="§"/>
              <a:defRPr sz="1600"/>
            </a:lvl3pPr>
            <a:lvl4pPr marL="1600200" indent="-228600">
              <a:buClrTx/>
              <a:buFont typeface="Wingdings" pitchFamily="2" charset="2"/>
              <a:buChar char="§"/>
              <a:defRPr sz="1400"/>
            </a:lvl4pPr>
            <a:lvl5pPr marL="2057400" indent="-228600">
              <a:buClrTx/>
              <a:buFont typeface="Wingdings" pitchFamily="2" charset="2"/>
              <a:buChar char="§"/>
              <a:defRPr sz="1200"/>
            </a:lvl5p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Tree>
    <p:extLst>
      <p:ext uri="{BB962C8B-B14F-4D97-AF65-F5344CB8AC3E}">
        <p14:creationId xmlns:p14="http://schemas.microsoft.com/office/powerpoint/2010/main" val="11571971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Záhlaví části">
    <p:spTree>
      <p:nvGrpSpPr>
        <p:cNvPr id="1" name=""/>
        <p:cNvGrpSpPr/>
        <p:nvPr/>
      </p:nvGrpSpPr>
      <p:grpSpPr>
        <a:xfrm>
          <a:off x="0" y="0"/>
          <a:ext cx="0" cy="0"/>
          <a:chOff x="0" y="0"/>
          <a:chExt cx="0" cy="0"/>
        </a:xfrm>
      </p:grpSpPr>
      <p:sp>
        <p:nvSpPr>
          <p:cNvPr id="9" name="Obdélník 8"/>
          <p:cNvSpPr/>
          <p:nvPr userDrawn="1"/>
        </p:nvSpPr>
        <p:spPr>
          <a:xfrm>
            <a:off x="0" y="1844824"/>
            <a:ext cx="9144000" cy="3240360"/>
          </a:xfrm>
          <a:prstGeom prst="rect">
            <a:avLst/>
          </a:prstGeom>
          <a:solidFill>
            <a:srgbClr val="E3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a:xfrm>
            <a:off x="722313" y="5163269"/>
            <a:ext cx="7772400" cy="1362075"/>
          </a:xfrm>
        </p:spPr>
        <p:txBody>
          <a:bodyPr anchor="t">
            <a:normAutofit/>
          </a:bodyPr>
          <a:lstStyle>
            <a:lvl1pPr algn="l">
              <a:defRPr sz="3200" b="0" cap="all"/>
            </a:lvl1pPr>
          </a:lstStyle>
          <a:p>
            <a:r>
              <a:rPr lang="cs-CZ" dirty="0" smtClean="0"/>
              <a:t>Klepnutím lze upravit styl předlohy nadpisů.</a:t>
            </a:r>
            <a:endParaRPr lang="cs-CZ" dirty="0"/>
          </a:p>
        </p:txBody>
      </p:sp>
      <p:pic>
        <p:nvPicPr>
          <p:cNvPr id="7" name="Obrázek 6" descr="median_abstract_motiv_C_pruhledne.png"/>
          <p:cNvPicPr>
            <a:picLocks noChangeAspect="1"/>
          </p:cNvPicPr>
          <p:nvPr userDrawn="1"/>
        </p:nvPicPr>
        <p:blipFill>
          <a:blip r:embed="rId2" cstate="print"/>
          <a:stretch>
            <a:fillRect/>
          </a:stretch>
        </p:blipFill>
        <p:spPr>
          <a:xfrm>
            <a:off x="1187624" y="975061"/>
            <a:ext cx="7236295" cy="4470163"/>
          </a:xfrm>
          <a:prstGeom prst="rect">
            <a:avLst/>
          </a:prstGeom>
        </p:spPr>
      </p:pic>
      <p:pic>
        <p:nvPicPr>
          <p:cNvPr id="8" name="Obrázek 7" descr="median_logo.png"/>
          <p:cNvPicPr>
            <a:picLocks noChangeAspect="1"/>
          </p:cNvPicPr>
          <p:nvPr userDrawn="1"/>
        </p:nvPicPr>
        <p:blipFill>
          <a:blip r:embed="rId3" cstate="print"/>
          <a:stretch>
            <a:fillRect/>
          </a:stretch>
        </p:blipFill>
        <p:spPr>
          <a:xfrm>
            <a:off x="395536" y="352908"/>
            <a:ext cx="1296144" cy="1059868"/>
          </a:xfrm>
          <a:prstGeom prst="rect">
            <a:avLst/>
          </a:prstGeom>
        </p:spPr>
      </p:pic>
    </p:spTree>
    <p:extLst>
      <p:ext uri="{BB962C8B-B14F-4D97-AF65-F5344CB8AC3E}">
        <p14:creationId xmlns:p14="http://schemas.microsoft.com/office/powerpoint/2010/main" val="27166917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Obdélník 11"/>
          <p:cNvSpPr/>
          <p:nvPr/>
        </p:nvSpPr>
        <p:spPr>
          <a:xfrm>
            <a:off x="0" y="0"/>
            <a:ext cx="9144000" cy="1267200"/>
          </a:xfrm>
          <a:prstGeom prst="rect">
            <a:avLst/>
          </a:prstGeom>
          <a:gradFill>
            <a:gsLst>
              <a:gs pos="0">
                <a:schemeClr val="bg1"/>
              </a:gs>
              <a:gs pos="73000">
                <a:srgbClr val="E8F2F9"/>
              </a:gs>
              <a:gs pos="100000">
                <a:srgbClr val="D7E7F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2" name="Zástupný symbol pro nadpis 1"/>
          <p:cNvSpPr>
            <a:spLocks noGrp="1"/>
          </p:cNvSpPr>
          <p:nvPr>
            <p:ph type="title"/>
          </p:nvPr>
        </p:nvSpPr>
        <p:spPr>
          <a:xfrm>
            <a:off x="457200" y="116632"/>
            <a:ext cx="8229600" cy="1143000"/>
          </a:xfrm>
          <a:prstGeom prst="rect">
            <a:avLst/>
          </a:prstGeom>
        </p:spPr>
        <p:txBody>
          <a:bodyPr vert="horz" lIns="91440" tIns="45720" rIns="91440" bIns="45720" rtlCol="0" anchor="ctr">
            <a:normAutofit/>
          </a:bodyPr>
          <a:lstStyle/>
          <a:p>
            <a:r>
              <a:rPr lang="cs-CZ" dirty="0" smtClean="0"/>
              <a:t>Klepnutím lze upravit styl předlohy nadpisů.</a:t>
            </a:r>
            <a:endParaRPr lang="cs-CZ" dirty="0"/>
          </a:p>
        </p:txBody>
      </p:sp>
      <p:sp>
        <p:nvSpPr>
          <p:cNvPr id="3" name="Zástupný symbol pro text 2"/>
          <p:cNvSpPr>
            <a:spLocks noGrp="1"/>
          </p:cNvSpPr>
          <p:nvPr>
            <p:ph type="body" idx="1"/>
          </p:nvPr>
        </p:nvSpPr>
        <p:spPr>
          <a:xfrm>
            <a:off x="457200" y="1600201"/>
            <a:ext cx="8229600" cy="4205064"/>
          </a:xfrm>
          <a:prstGeom prst="rect">
            <a:avLst/>
          </a:prstGeom>
        </p:spPr>
        <p:txBody>
          <a:bodyPr vert="horz" lIns="91440" tIns="45720" rIns="91440" bIns="45720" rtlCol="0">
            <a:normAutofit/>
          </a:body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pic>
        <p:nvPicPr>
          <p:cNvPr id="10" name="Obrázek 9" descr="median_logo.png"/>
          <p:cNvPicPr>
            <a:picLocks noChangeAspect="1"/>
          </p:cNvPicPr>
          <p:nvPr/>
        </p:nvPicPr>
        <p:blipFill>
          <a:blip r:embed="rId6" cstate="print"/>
          <a:stretch>
            <a:fillRect/>
          </a:stretch>
        </p:blipFill>
        <p:spPr>
          <a:xfrm>
            <a:off x="8282216" y="6215082"/>
            <a:ext cx="576064" cy="471052"/>
          </a:xfrm>
          <a:prstGeom prst="rect">
            <a:avLst/>
          </a:prstGeom>
        </p:spPr>
      </p:pic>
      <p:cxnSp>
        <p:nvCxnSpPr>
          <p:cNvPr id="13" name="Přímá spojovací čára 12"/>
          <p:cNvCxnSpPr/>
          <p:nvPr/>
        </p:nvCxnSpPr>
        <p:spPr>
          <a:xfrm>
            <a:off x="323528" y="6120000"/>
            <a:ext cx="8496944" cy="0"/>
          </a:xfrm>
          <a:prstGeom prst="line">
            <a:avLst/>
          </a:prstGeom>
          <a:ln>
            <a:solidFill>
              <a:srgbClr val="AFCFEA"/>
            </a:solidFill>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3995936" y="6309320"/>
            <a:ext cx="1152128" cy="276999"/>
          </a:xfrm>
          <a:prstGeom prst="rect">
            <a:avLst/>
          </a:prstGeom>
          <a:noFill/>
        </p:spPr>
        <p:txBody>
          <a:bodyPr wrap="square" rtlCol="0">
            <a:spAutoFit/>
          </a:bodyPr>
          <a:lstStyle/>
          <a:p>
            <a:pPr algn="ctr"/>
            <a:r>
              <a:rPr lang="cs-CZ" sz="1200" dirty="0" smtClean="0">
                <a:solidFill>
                  <a:schemeClr val="bg1">
                    <a:lumMod val="50000"/>
                  </a:schemeClr>
                </a:solidFill>
              </a:rPr>
              <a:t>- </a:t>
            </a:r>
            <a:fld id="{161AEB07-D672-481A-912B-DAF8E9A7D388}" type="slidenum">
              <a:rPr lang="cs-CZ" sz="1200" smtClean="0">
                <a:solidFill>
                  <a:schemeClr val="bg1">
                    <a:lumMod val="50000"/>
                  </a:schemeClr>
                </a:solidFill>
              </a:rPr>
              <a:pPr algn="ctr"/>
              <a:t>‹#›</a:t>
            </a:fld>
            <a:r>
              <a:rPr lang="cs-CZ" sz="1200" dirty="0" smtClean="0">
                <a:solidFill>
                  <a:schemeClr val="bg1">
                    <a:lumMod val="50000"/>
                  </a:schemeClr>
                </a:solidFill>
              </a:rPr>
              <a:t> -</a:t>
            </a:r>
            <a:endParaRPr lang="cs-CZ" sz="1200" dirty="0">
              <a:solidFill>
                <a:schemeClr val="bg1">
                  <a:lumMod val="50000"/>
                </a:schemeClr>
              </a:solidFill>
            </a:endParaRPr>
          </a:p>
        </p:txBody>
      </p:sp>
      <p:pic>
        <p:nvPicPr>
          <p:cNvPr id="9" name="Picture 2" descr="V:\AD_HOC\Projekty_2014\65_14_Dan\6514050_Rasismus_na_internetu\10_zprava\phpThumb_generated_thumbnailjpg.jpg"/>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t="26786" b="22768"/>
          <a:stretch/>
        </p:blipFill>
        <p:spPr bwMode="auto">
          <a:xfrm>
            <a:off x="338039" y="6198790"/>
            <a:ext cx="1814264" cy="508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86404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ClrTx/>
        <a:buFont typeface="Wingdings" pitchFamily="2" charset="2"/>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Tx/>
        <a:buFont typeface="Wingdings" pitchFamily="2" charset="2"/>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ClrTx/>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Tx/>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1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chart" Target="../charts/char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chart" Target="../charts/chart23.xml"/></Relationships>
</file>

<file path=ppt/slides/_rels/slide1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chart" Target="../charts/chart25.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chart" Target="../charts/chart38.xml"/></Relationships>
</file>

<file path=ppt/slides/_rels/slide35.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chart" Target="../charts/chart40.xml"/></Relationships>
</file>

<file path=ppt/slides/_rels/slide3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chart" Target="../charts/chart42.xml"/></Relationships>
</file>

<file path=ppt/slides/_rels/slide3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6.jpeg"/><Relationship Id="rId7" Type="http://schemas.openxmlformats.org/officeDocument/2006/relationships/diagramQuickStyle" Target="../diagrams/quickStyle1.xml"/><Relationship Id="rId2" Type="http://schemas.openxmlformats.org/officeDocument/2006/relationships/image" Target="../media/image15.gif"/><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18.jpeg"/><Relationship Id="rId5" Type="http://schemas.openxmlformats.org/officeDocument/2006/relationships/diagramData" Target="../diagrams/data1.xml"/><Relationship Id="rId10" Type="http://schemas.openxmlformats.org/officeDocument/2006/relationships/image" Target="../media/image14.png"/><Relationship Id="rId4" Type="http://schemas.openxmlformats.org/officeDocument/2006/relationships/image" Target="../media/image17.jp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355976" y="2492896"/>
            <a:ext cx="4788024" cy="1364732"/>
          </a:xfrm>
        </p:spPr>
        <p:txBody>
          <a:bodyPr>
            <a:noAutofit/>
          </a:bodyPr>
          <a:lstStyle/>
          <a:p>
            <a:r>
              <a:rPr lang="cs-CZ" sz="2800" b="1" dirty="0" smtClean="0"/>
              <a:t>Násilí z nenávisti a snášenlivost na internetu</a:t>
            </a:r>
            <a:br>
              <a:rPr lang="cs-CZ" sz="2800" b="1" dirty="0" smtClean="0"/>
            </a:br>
            <a:r>
              <a:rPr lang="cs-CZ" sz="2800" b="1" dirty="0" smtClean="0"/>
              <a:t/>
            </a:r>
            <a:br>
              <a:rPr lang="cs-CZ" sz="2800" b="1" dirty="0" smtClean="0"/>
            </a:br>
            <a:r>
              <a:rPr lang="cs-CZ" sz="2400" b="1" dirty="0" smtClean="0"/>
              <a:t>VÝZKUMNÁ ZPRÁVA II</a:t>
            </a:r>
            <a:endParaRPr lang="cs-CZ" sz="2400" dirty="0"/>
          </a:p>
        </p:txBody>
      </p:sp>
      <p:sp>
        <p:nvSpPr>
          <p:cNvPr id="8" name="Podnadpis 7"/>
          <p:cNvSpPr>
            <a:spLocks noGrp="1"/>
          </p:cNvSpPr>
          <p:nvPr>
            <p:ph type="subTitle" idx="1"/>
          </p:nvPr>
        </p:nvSpPr>
        <p:spPr>
          <a:xfrm>
            <a:off x="4427984" y="4509120"/>
            <a:ext cx="4716016" cy="424638"/>
          </a:xfrm>
        </p:spPr>
        <p:txBody>
          <a:bodyPr/>
          <a:lstStyle/>
          <a:p>
            <a:r>
              <a:rPr lang="cs-CZ" dirty="0" smtClean="0"/>
              <a:t>22. prosince 2014</a:t>
            </a:r>
            <a:endParaRPr lang="cs-CZ" dirty="0"/>
          </a:p>
        </p:txBody>
      </p:sp>
      <p:sp>
        <p:nvSpPr>
          <p:cNvPr id="6" name="Zástupný symbol pro text 14"/>
          <p:cNvSpPr txBox="1">
            <a:spLocks/>
          </p:cNvSpPr>
          <p:nvPr/>
        </p:nvSpPr>
        <p:spPr>
          <a:xfrm>
            <a:off x="6372200" y="5733256"/>
            <a:ext cx="2771800" cy="936104"/>
          </a:xfrm>
          <a:prstGeom prst="rect">
            <a:avLst/>
          </a:prstGeom>
        </p:spPr>
        <p:txBody>
          <a:bodyPr/>
          <a:lstStyle>
            <a:lvl1pPr>
              <a:buNone/>
              <a:defRPr lang="cs-CZ" sz="800" cap="all"/>
            </a:lvl1pPr>
          </a:lstStyle>
          <a:p>
            <a:pPr marL="342900" lvl="0" indent="-342900">
              <a:spcBef>
                <a:spcPct val="20000"/>
              </a:spcBef>
            </a:pPr>
            <a:endParaRPr lang="cs-CZ" sz="1000" b="0" dirty="0">
              <a:ea typeface="Times New Roman"/>
              <a:cs typeface="Times New Roman"/>
            </a:endParaRPr>
          </a:p>
        </p:txBody>
      </p:sp>
      <p:pic>
        <p:nvPicPr>
          <p:cNvPr id="1026" name="Picture 2" descr="V:\AD_HOC\Projekty_2014\65_14_Dan\6514050_Rasismus_na_internetu\10_zprava\phpThumb_generated_thumbnailjp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6786" b="22768"/>
          <a:stretch/>
        </p:blipFill>
        <p:spPr bwMode="auto">
          <a:xfrm>
            <a:off x="5508104" y="6030363"/>
            <a:ext cx="2521594" cy="706755"/>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909485"/>
            <a:ext cx="948515" cy="948515"/>
          </a:xfrm>
          <a:prstGeom prst="rect">
            <a:avLst/>
          </a:prstGeom>
        </p:spPr>
      </p:pic>
      <p:sp>
        <p:nvSpPr>
          <p:cNvPr id="4" name="Obdélník 3"/>
          <p:cNvSpPr/>
          <p:nvPr/>
        </p:nvSpPr>
        <p:spPr>
          <a:xfrm>
            <a:off x="194725" y="5562495"/>
            <a:ext cx="2736304" cy="400110"/>
          </a:xfrm>
          <a:prstGeom prst="rect">
            <a:avLst/>
          </a:prstGeom>
        </p:spPr>
        <p:txBody>
          <a:bodyPr wrap="square">
            <a:spAutoFit/>
          </a:bodyPr>
          <a:lstStyle/>
          <a:p>
            <a:r>
              <a:rPr lang="cs-CZ" sz="1000" cap="all" dirty="0"/>
              <a:t>Podpořeno grantem z Islandu, Lichtenštejnska a Norska</a:t>
            </a:r>
          </a:p>
        </p:txBody>
      </p:sp>
      <p:sp>
        <p:nvSpPr>
          <p:cNvPr id="9" name="Zástupný symbol pro text 14"/>
          <p:cNvSpPr txBox="1">
            <a:spLocks/>
          </p:cNvSpPr>
          <p:nvPr/>
        </p:nvSpPr>
        <p:spPr>
          <a:xfrm>
            <a:off x="5508104" y="5661248"/>
            <a:ext cx="2771800" cy="936104"/>
          </a:xfrm>
          <a:prstGeom prst="rect">
            <a:avLst/>
          </a:prstGeom>
        </p:spPr>
        <p:txBody>
          <a:bodyPr/>
          <a:lstStyle>
            <a:lvl1pPr>
              <a:buNone/>
              <a:defRPr lang="cs-CZ" sz="800" cap="all"/>
            </a:lvl1pPr>
          </a:lstStyle>
          <a:p>
            <a:pPr marL="342900" lvl="0" indent="-342900">
              <a:spcBef>
                <a:spcPct val="20000"/>
              </a:spcBef>
            </a:pPr>
            <a:r>
              <a:rPr lang="cs-CZ" sz="1000" b="0" dirty="0" smtClean="0">
                <a:ea typeface="Times New Roman"/>
                <a:cs typeface="Times New Roman"/>
              </a:rPr>
              <a:t>Zpracováno exklusivně pro:</a:t>
            </a:r>
            <a:endParaRPr lang="cs-CZ" sz="1000" b="0" dirty="0">
              <a:ea typeface="Times New Roman"/>
              <a:cs typeface="Times New Roman"/>
            </a:endParaRPr>
          </a:p>
        </p:txBody>
      </p:sp>
      <p:pic>
        <p:nvPicPr>
          <p:cNvPr id="10" name="Picture 2" descr="V:\AD_HOC\Projekty_2014\65_14_Dan\6514050_Rasismus_na_internetu\10_zprava\phpThumb_generated_thumbnailjp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6786" b="22768"/>
          <a:stretch/>
        </p:blipFill>
        <p:spPr bwMode="auto">
          <a:xfrm>
            <a:off x="5508104" y="6021288"/>
            <a:ext cx="2521594" cy="7067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atefree kruh.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2400" y="5949280"/>
            <a:ext cx="716725" cy="720080"/>
          </a:xfrm>
          <a:prstGeom prst="rect">
            <a:avLst/>
          </a:prstGeom>
        </p:spPr>
      </p:pic>
    </p:spTree>
    <p:extLst>
      <p:ext uri="{BB962C8B-B14F-4D97-AF65-F5344CB8AC3E}">
        <p14:creationId xmlns:p14="http://schemas.microsoft.com/office/powerpoint/2010/main" val="2552476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25760"/>
            <a:ext cx="8712968" cy="1143000"/>
          </a:xfrm>
        </p:spPr>
        <p:txBody>
          <a:bodyPr>
            <a:normAutofit fontScale="90000"/>
          </a:bodyPr>
          <a:lstStyle/>
          <a:p>
            <a:r>
              <a:rPr lang="cs-CZ" dirty="0" smtClean="0"/>
              <a:t>Zkušenosti </a:t>
            </a:r>
            <a:r>
              <a:rPr lang="cs-CZ" dirty="0"/>
              <a:t>s násilím z </a:t>
            </a:r>
            <a:r>
              <a:rPr lang="cs-CZ" dirty="0" smtClean="0"/>
              <a:t>nenávisti</a:t>
            </a:r>
            <a:br>
              <a:rPr lang="cs-CZ" dirty="0" smtClean="0"/>
            </a:br>
            <a:r>
              <a:rPr lang="cs-CZ" dirty="0" smtClean="0"/>
              <a:t>MEZI PŘÍSLUŠNÍKY MENŠIN</a:t>
            </a:r>
            <a:endParaRPr lang="cs-CZ" dirty="0"/>
          </a:p>
        </p:txBody>
      </p:sp>
      <p:graphicFrame>
        <p:nvGraphicFramePr>
          <p:cNvPr id="8" name="Tabulka 7"/>
          <p:cNvGraphicFramePr>
            <a:graphicFrameLocks noGrp="1"/>
          </p:cNvGraphicFramePr>
          <p:nvPr>
            <p:extLst>
              <p:ext uri="{D42A27DB-BD31-4B8C-83A1-F6EECF244321}">
                <p14:modId xmlns:p14="http://schemas.microsoft.com/office/powerpoint/2010/main" val="2260503986"/>
              </p:ext>
            </p:extLst>
          </p:nvPr>
        </p:nvGraphicFramePr>
        <p:xfrm>
          <a:off x="323527" y="5085184"/>
          <a:ext cx="8515163" cy="1008112"/>
        </p:xfrm>
        <a:graphic>
          <a:graphicData uri="http://schemas.openxmlformats.org/drawingml/2006/table">
            <a:tbl>
              <a:tblPr firstRow="1" bandRow="1">
                <a:effectLst/>
                <a:tableStyleId>{F5AB1C69-6EDB-4FF4-983F-18BD219EF322}</a:tableStyleId>
              </a:tblPr>
              <a:tblGrid>
                <a:gridCol w="8515163"/>
              </a:tblGrid>
              <a:tr h="1008112">
                <a:tc>
                  <a:txBody>
                    <a:bodyPr/>
                    <a:lstStyle/>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100" b="0" i="0" baseline="0" noProof="0" dirty="0" smtClean="0">
                          <a:ln>
                            <a:noFill/>
                          </a:ln>
                          <a:solidFill>
                            <a:schemeClr val="bg1"/>
                          </a:solidFill>
                        </a:rPr>
                        <a:t>Zkušenost s násilím z nenávisti má většina lidí, kteří se cítí být příslušníkem některé společenské menšiny – 63 % lidí, kteří se považují za příslušníka menšiny, bylo svědkem násilí z nenávisti, a celých 46 % bylo obětí násilí z nenávisti. Mezi lidmi, kteří se necítí být příslušníky menšin jsou zkušenosti</a:t>
                      </a:r>
                      <a:br>
                        <a:rPr lang="cs-CZ" sz="1100" b="0" i="0" baseline="0" noProof="0" dirty="0" smtClean="0">
                          <a:ln>
                            <a:noFill/>
                          </a:ln>
                          <a:solidFill>
                            <a:schemeClr val="bg1"/>
                          </a:solidFill>
                        </a:rPr>
                      </a:br>
                      <a:r>
                        <a:rPr lang="cs-CZ" sz="1100" b="0" i="0" baseline="0" noProof="0" dirty="0" smtClean="0">
                          <a:ln>
                            <a:noFill/>
                          </a:ln>
                          <a:solidFill>
                            <a:schemeClr val="bg1"/>
                          </a:solidFill>
                        </a:rPr>
                        <a:t>v roli svědka i oběti výrazně méně časté. V případě pozice oběti to vychází přímo z definice násilí z nenávisti, které je na jedinci či skupině pácháno díky jejím odlišným znakům. 13 % lidí, kteří se necítí být příslušníky menšiny, a přitom deklarují, že byli obětí násilí z nenávisti, jsou často lidé, kteří patří k nějaké reálně menšinové skupině (nositelé specifického fyzického znaku, lidé s vyznáním, postižení, příslušníci politických skupin, atd.), ale neidentifikují se jako menšina.</a:t>
                      </a:r>
                      <a:endParaRPr lang="cs-CZ" sz="1100" b="0" i="1" baseline="0" noProof="0" dirty="0" smtClean="0">
                        <a:ln>
                          <a:noFill/>
                        </a:ln>
                        <a:solidFill>
                          <a:schemeClr val="bg1"/>
                        </a:solidFill>
                      </a:endParaRP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sp>
        <p:nvSpPr>
          <p:cNvPr id="11" name="Obdélník 10"/>
          <p:cNvSpPr/>
          <p:nvPr/>
        </p:nvSpPr>
        <p:spPr>
          <a:xfrm>
            <a:off x="251520" y="1335251"/>
            <a:ext cx="8640960" cy="430887"/>
          </a:xfrm>
          <a:prstGeom prst="rect">
            <a:avLst/>
          </a:prstGeom>
        </p:spPr>
        <p:txBody>
          <a:bodyPr wrap="square">
            <a:spAutoFit/>
          </a:bodyPr>
          <a:lstStyle/>
          <a:p>
            <a:r>
              <a:rPr lang="cs-CZ" sz="1100" b="1" i="1" dirty="0">
                <a:solidFill>
                  <a:schemeClr val="tx2"/>
                </a:solidFill>
                <a:cs typeface="Arial" pitchFamily="34" charset="0"/>
              </a:rPr>
              <a:t>O01. Byl(a) jste vy osobně někdy SVĚDKEM násilí z nenávisti? </a:t>
            </a:r>
          </a:p>
          <a:p>
            <a:r>
              <a:rPr lang="cs-CZ" sz="1100" b="1" i="1" dirty="0">
                <a:solidFill>
                  <a:schemeClr val="tx2"/>
                </a:solidFill>
                <a:cs typeface="Arial" pitchFamily="34" charset="0"/>
              </a:rPr>
              <a:t>O09. Byl(a) jste vy osobně někdy OBĚTÍ násilí z nenávisti</a:t>
            </a:r>
            <a:r>
              <a:rPr lang="cs-CZ" sz="1100" b="1" i="1" dirty="0" smtClean="0">
                <a:solidFill>
                  <a:schemeClr val="tx2"/>
                </a:solidFill>
                <a:cs typeface="Arial" pitchFamily="34" charset="0"/>
              </a:rPr>
              <a:t>?</a:t>
            </a:r>
            <a:endParaRPr lang="cs-CZ" sz="1100" b="1" i="1" dirty="0">
              <a:solidFill>
                <a:schemeClr val="tx2"/>
              </a:solidFill>
              <a:cs typeface="Arial" pitchFamily="34" charset="0"/>
            </a:endParaRPr>
          </a:p>
        </p:txBody>
      </p:sp>
      <p:sp>
        <p:nvSpPr>
          <p:cNvPr id="9" name="Nadpis 1"/>
          <p:cNvSpPr txBox="1">
            <a:spLocks/>
          </p:cNvSpPr>
          <p:nvPr/>
        </p:nvSpPr>
        <p:spPr>
          <a:xfrm>
            <a:off x="792088" y="1728614"/>
            <a:ext cx="3707904" cy="5715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2"/>
                </a:solidFill>
                <a:latin typeface="+mj-lt"/>
                <a:ea typeface="+mj-ea"/>
                <a:cs typeface="+mj-cs"/>
              </a:defRPr>
            </a:lvl1pPr>
          </a:lstStyle>
          <a:p>
            <a:r>
              <a:rPr lang="cs-CZ" sz="2400" dirty="0" smtClean="0"/>
              <a:t>Byl(a) svědkem</a:t>
            </a:r>
          </a:p>
        </p:txBody>
      </p:sp>
      <p:sp>
        <p:nvSpPr>
          <p:cNvPr id="12" name="Nadpis 1"/>
          <p:cNvSpPr txBox="1">
            <a:spLocks/>
          </p:cNvSpPr>
          <p:nvPr/>
        </p:nvSpPr>
        <p:spPr>
          <a:xfrm>
            <a:off x="4824536" y="1704628"/>
            <a:ext cx="3707904" cy="5715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2"/>
                </a:solidFill>
                <a:latin typeface="+mj-lt"/>
                <a:ea typeface="+mj-ea"/>
                <a:cs typeface="+mj-cs"/>
              </a:defRPr>
            </a:lvl1pPr>
          </a:lstStyle>
          <a:p>
            <a:r>
              <a:rPr lang="cs-CZ" sz="2400" dirty="0" smtClean="0"/>
              <a:t>Byl(a) obětí</a:t>
            </a:r>
          </a:p>
        </p:txBody>
      </p:sp>
      <p:graphicFrame>
        <p:nvGraphicFramePr>
          <p:cNvPr id="14" name="Zástupný symbol pro obsah 4"/>
          <p:cNvGraphicFramePr>
            <a:graphicFrameLocks/>
          </p:cNvGraphicFramePr>
          <p:nvPr>
            <p:extLst>
              <p:ext uri="{D42A27DB-BD31-4B8C-83A1-F6EECF244321}">
                <p14:modId xmlns:p14="http://schemas.microsoft.com/office/powerpoint/2010/main" val="3975001630"/>
              </p:ext>
            </p:extLst>
          </p:nvPr>
        </p:nvGraphicFramePr>
        <p:xfrm>
          <a:off x="323528" y="2300114"/>
          <a:ext cx="4176464" cy="27683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Zástupný symbol pro obsah 4"/>
          <p:cNvGraphicFramePr>
            <a:graphicFrameLocks/>
          </p:cNvGraphicFramePr>
          <p:nvPr>
            <p:extLst>
              <p:ext uri="{D42A27DB-BD31-4B8C-83A1-F6EECF244321}">
                <p14:modId xmlns:p14="http://schemas.microsoft.com/office/powerpoint/2010/main" val="782016477"/>
              </p:ext>
            </p:extLst>
          </p:nvPr>
        </p:nvGraphicFramePr>
        <p:xfrm>
          <a:off x="4572000" y="2300114"/>
          <a:ext cx="4176464" cy="2768302"/>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9" descr="hatefree kruh.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2118445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25760"/>
            <a:ext cx="8712968" cy="1143000"/>
          </a:xfrm>
        </p:spPr>
        <p:txBody>
          <a:bodyPr>
            <a:normAutofit/>
          </a:bodyPr>
          <a:lstStyle/>
          <a:p>
            <a:r>
              <a:rPr lang="cs-CZ" dirty="0" smtClean="0"/>
              <a:t>Reakce na násilí </a:t>
            </a:r>
            <a:r>
              <a:rPr lang="cs-CZ" dirty="0"/>
              <a:t>z </a:t>
            </a:r>
            <a:r>
              <a:rPr lang="cs-CZ" dirty="0" smtClean="0"/>
              <a:t>nenávisti</a:t>
            </a:r>
            <a:endParaRPr lang="cs-CZ" dirty="0"/>
          </a:p>
        </p:txBody>
      </p:sp>
      <p:graphicFrame>
        <p:nvGraphicFramePr>
          <p:cNvPr id="8" name="Tabulka 7"/>
          <p:cNvGraphicFramePr>
            <a:graphicFrameLocks noGrp="1"/>
          </p:cNvGraphicFramePr>
          <p:nvPr>
            <p:extLst>
              <p:ext uri="{D42A27DB-BD31-4B8C-83A1-F6EECF244321}">
                <p14:modId xmlns:p14="http://schemas.microsoft.com/office/powerpoint/2010/main" val="3346625310"/>
              </p:ext>
            </p:extLst>
          </p:nvPr>
        </p:nvGraphicFramePr>
        <p:xfrm>
          <a:off x="323527" y="5301208"/>
          <a:ext cx="8515163" cy="792088"/>
        </p:xfrm>
        <a:graphic>
          <a:graphicData uri="http://schemas.openxmlformats.org/drawingml/2006/table">
            <a:tbl>
              <a:tblPr firstRow="1" bandRow="1">
                <a:effectLst/>
                <a:tableStyleId>{F5AB1C69-6EDB-4FF4-983F-18BD219EF322}</a:tableStyleId>
              </a:tblPr>
              <a:tblGrid>
                <a:gridCol w="8515163"/>
              </a:tblGrid>
              <a:tr h="792088">
                <a:tc>
                  <a:txBody>
                    <a:bodyPr/>
                    <a:lstStyle/>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100" b="0" i="0" baseline="0" noProof="0" dirty="0" smtClean="0">
                          <a:ln>
                            <a:noFill/>
                          </a:ln>
                          <a:solidFill>
                            <a:schemeClr val="bg1"/>
                          </a:solidFill>
                        </a:rPr>
                        <a:t>Reakce na násilí z nenávisti se mezi respondenty liší. Polovina obětí uvádí, že se ve své situaci snažila bránit – častěji to říkají muži (60 %) než ženy (40 %). V roli svědka se oběti násilí z nenávisti podle svých slov zastalo jen 36 % respondentů (deklarace mužů a žen se zde neliší). Polovina (53 %) svědků, kteří se oběti nezastali, to zdůvodňují tím, že incidentu nepřipisovali důležitost. Ostatní říkají, že se oběti zastat chtěli, ale báli se nebo nevěděli, co dělat, či měli pro  pasivitu jiné důvody.</a:t>
                      </a: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sp>
        <p:nvSpPr>
          <p:cNvPr id="11" name="Obdélník 10"/>
          <p:cNvSpPr/>
          <p:nvPr/>
        </p:nvSpPr>
        <p:spPr>
          <a:xfrm>
            <a:off x="247328" y="1308427"/>
            <a:ext cx="8640960" cy="261610"/>
          </a:xfrm>
          <a:prstGeom prst="rect">
            <a:avLst/>
          </a:prstGeom>
        </p:spPr>
        <p:txBody>
          <a:bodyPr wrap="square">
            <a:spAutoFit/>
          </a:bodyPr>
          <a:lstStyle/>
          <a:p>
            <a:r>
              <a:rPr lang="cs-CZ" sz="1100" b="1" i="1" dirty="0" smtClean="0">
                <a:solidFill>
                  <a:schemeClr val="tx2"/>
                </a:solidFill>
                <a:cs typeface="Arial" pitchFamily="34" charset="0"/>
              </a:rPr>
              <a:t>     O07 / O14. </a:t>
            </a:r>
            <a:r>
              <a:rPr lang="cs-CZ" sz="1100" b="1" i="1" dirty="0">
                <a:solidFill>
                  <a:schemeClr val="tx2"/>
                </a:solidFill>
                <a:cs typeface="Arial" pitchFamily="34" charset="0"/>
              </a:rPr>
              <a:t>Jak jste reagoval(a) v situaci, kdy k násilí docházelo? </a:t>
            </a:r>
          </a:p>
        </p:txBody>
      </p:sp>
      <p:sp>
        <p:nvSpPr>
          <p:cNvPr id="9" name="Nadpis 1"/>
          <p:cNvSpPr txBox="1">
            <a:spLocks/>
          </p:cNvSpPr>
          <p:nvPr/>
        </p:nvSpPr>
        <p:spPr>
          <a:xfrm>
            <a:off x="504056" y="1484784"/>
            <a:ext cx="3707904" cy="5715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2"/>
                </a:solidFill>
                <a:latin typeface="+mj-lt"/>
                <a:ea typeface="+mj-ea"/>
                <a:cs typeface="+mj-cs"/>
              </a:defRPr>
            </a:lvl1pPr>
          </a:lstStyle>
          <a:p>
            <a:r>
              <a:rPr lang="cs-CZ" sz="2400" dirty="0" smtClean="0"/>
              <a:t>Jako svědek</a:t>
            </a:r>
          </a:p>
        </p:txBody>
      </p:sp>
      <p:sp>
        <p:nvSpPr>
          <p:cNvPr id="12" name="Nadpis 1"/>
          <p:cNvSpPr txBox="1">
            <a:spLocks/>
          </p:cNvSpPr>
          <p:nvPr/>
        </p:nvSpPr>
        <p:spPr>
          <a:xfrm>
            <a:off x="4762748" y="1484784"/>
            <a:ext cx="3707904" cy="5715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2"/>
                </a:solidFill>
                <a:latin typeface="+mj-lt"/>
                <a:ea typeface="+mj-ea"/>
                <a:cs typeface="+mj-cs"/>
              </a:defRPr>
            </a:lvl1pPr>
          </a:lstStyle>
          <a:p>
            <a:r>
              <a:rPr lang="cs-CZ" sz="2400" dirty="0" smtClean="0"/>
              <a:t>Jako oběť</a:t>
            </a:r>
          </a:p>
        </p:txBody>
      </p:sp>
      <p:graphicFrame>
        <p:nvGraphicFramePr>
          <p:cNvPr id="13" name="Zástupný symbol pro obsah 4"/>
          <p:cNvGraphicFramePr>
            <a:graphicFrameLocks/>
          </p:cNvGraphicFramePr>
          <p:nvPr>
            <p:extLst>
              <p:ext uri="{D42A27DB-BD31-4B8C-83A1-F6EECF244321}">
                <p14:modId xmlns:p14="http://schemas.microsoft.com/office/powerpoint/2010/main" val="170222430"/>
              </p:ext>
            </p:extLst>
          </p:nvPr>
        </p:nvGraphicFramePr>
        <p:xfrm>
          <a:off x="251520" y="1770534"/>
          <a:ext cx="3744416" cy="34586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Zástupný symbol pro obsah 4"/>
          <p:cNvGraphicFramePr>
            <a:graphicFrameLocks/>
          </p:cNvGraphicFramePr>
          <p:nvPr>
            <p:extLst>
              <p:ext uri="{D42A27DB-BD31-4B8C-83A1-F6EECF244321}">
                <p14:modId xmlns:p14="http://schemas.microsoft.com/office/powerpoint/2010/main" val="3016555558"/>
              </p:ext>
            </p:extLst>
          </p:nvPr>
        </p:nvGraphicFramePr>
        <p:xfrm>
          <a:off x="4759896" y="1745208"/>
          <a:ext cx="3744416" cy="3458666"/>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9" descr="hatefree kruh.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1724930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Zástupný symbol pro obsah 4"/>
          <p:cNvGraphicFramePr>
            <a:graphicFrameLocks/>
          </p:cNvGraphicFramePr>
          <p:nvPr>
            <p:extLst>
              <p:ext uri="{D42A27DB-BD31-4B8C-83A1-F6EECF244321}">
                <p14:modId xmlns:p14="http://schemas.microsoft.com/office/powerpoint/2010/main" val="359043954"/>
              </p:ext>
            </p:extLst>
          </p:nvPr>
        </p:nvGraphicFramePr>
        <p:xfrm>
          <a:off x="4105376" y="1052736"/>
          <a:ext cx="3384376" cy="3384376"/>
        </p:xfrm>
        <a:graphic>
          <a:graphicData uri="http://schemas.openxmlformats.org/drawingml/2006/chart">
            <c:chart xmlns:c="http://schemas.openxmlformats.org/drawingml/2006/chart" xmlns:r="http://schemas.openxmlformats.org/officeDocument/2006/relationships" r:id="rId3"/>
          </a:graphicData>
        </a:graphic>
      </p:graphicFrame>
      <p:sp>
        <p:nvSpPr>
          <p:cNvPr id="2" name="Nadpis 1"/>
          <p:cNvSpPr>
            <a:spLocks noGrp="1"/>
          </p:cNvSpPr>
          <p:nvPr>
            <p:ph type="title"/>
          </p:nvPr>
        </p:nvSpPr>
        <p:spPr>
          <a:xfrm>
            <a:off x="179512" y="125760"/>
            <a:ext cx="8712968" cy="1143000"/>
          </a:xfrm>
        </p:spPr>
        <p:txBody>
          <a:bodyPr>
            <a:normAutofit fontScale="90000"/>
          </a:bodyPr>
          <a:lstStyle/>
          <a:p>
            <a:r>
              <a:rPr lang="cs-CZ" dirty="0" smtClean="0"/>
              <a:t>Reakce na násilí </a:t>
            </a:r>
            <a:r>
              <a:rPr lang="cs-CZ" dirty="0"/>
              <a:t>z </a:t>
            </a:r>
            <a:r>
              <a:rPr lang="cs-CZ" dirty="0" smtClean="0"/>
              <a:t>nenávisti</a:t>
            </a:r>
            <a:br>
              <a:rPr lang="cs-CZ" dirty="0" smtClean="0"/>
            </a:br>
            <a:r>
              <a:rPr lang="cs-CZ" sz="3600" dirty="0" smtClean="0"/>
              <a:t>Z POZICE SVĚDKA A OBĚTI</a:t>
            </a:r>
            <a:endParaRPr lang="cs-CZ" sz="3600" dirty="0"/>
          </a:p>
        </p:txBody>
      </p:sp>
      <p:graphicFrame>
        <p:nvGraphicFramePr>
          <p:cNvPr id="8" name="Tabulka 7"/>
          <p:cNvGraphicFramePr>
            <a:graphicFrameLocks noGrp="1"/>
          </p:cNvGraphicFramePr>
          <p:nvPr>
            <p:extLst>
              <p:ext uri="{D42A27DB-BD31-4B8C-83A1-F6EECF244321}">
                <p14:modId xmlns:p14="http://schemas.microsoft.com/office/powerpoint/2010/main" val="287633074"/>
              </p:ext>
            </p:extLst>
          </p:nvPr>
        </p:nvGraphicFramePr>
        <p:xfrm>
          <a:off x="323527" y="5229200"/>
          <a:ext cx="8515163" cy="864096"/>
        </p:xfrm>
        <a:graphic>
          <a:graphicData uri="http://schemas.openxmlformats.org/drawingml/2006/table">
            <a:tbl>
              <a:tblPr firstRow="1" bandRow="1">
                <a:effectLst/>
                <a:tableStyleId>{F5AB1C69-6EDB-4FF4-983F-18BD219EF322}</a:tableStyleId>
              </a:tblPr>
              <a:tblGrid>
                <a:gridCol w="8515163"/>
              </a:tblGrid>
              <a:tr h="864096">
                <a:tc>
                  <a:txBody>
                    <a:bodyPr/>
                    <a:lstStyle/>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100" b="0" i="0" baseline="0" noProof="0" dirty="0" smtClean="0">
                          <a:ln>
                            <a:noFill/>
                          </a:ln>
                          <a:solidFill>
                            <a:schemeClr val="bg1"/>
                          </a:solidFill>
                        </a:rPr>
                        <a:t>Okolo třetiny (31 %) mladých lidí, kteří se stanou obětí násilí z nenávisti, se s událostí nikomu nesvěří a nijak ji neřeší. U většiny (69 %), která o ni hovoří / řeší ji, převládá svěření se někomu z rodiny či známým a kamarádům (celkem 73 % z těch, kteří událost nějak řešili). Jen menšina lidí, kteří událost nějak řeší, se svěří policii (11 %) či učitelům ú pracovníkům ve škole (7 %). Svědectví násilí si nechá pro sebe zhruba polovina (47 %) mladých lidí – většina zbytku ji stejně jako v případě obětí řeší / diskutuje s rodinou či kamarády a jen zhruba pětina „řešících“ s oficiálními místy, které mohou věc přímo řešit (učitelé, policie).  </a:t>
                      </a:r>
                      <a:endParaRPr lang="cs-CZ" sz="1100" b="0" i="1" baseline="0" noProof="0" dirty="0" smtClean="0">
                        <a:ln>
                          <a:noFill/>
                        </a:ln>
                        <a:solidFill>
                          <a:schemeClr val="bg1"/>
                        </a:solidFill>
                      </a:endParaRP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sp>
        <p:nvSpPr>
          <p:cNvPr id="11" name="Obdélník 10"/>
          <p:cNvSpPr/>
          <p:nvPr/>
        </p:nvSpPr>
        <p:spPr>
          <a:xfrm>
            <a:off x="251520" y="1220892"/>
            <a:ext cx="8640960" cy="261610"/>
          </a:xfrm>
          <a:prstGeom prst="rect">
            <a:avLst/>
          </a:prstGeom>
        </p:spPr>
        <p:txBody>
          <a:bodyPr wrap="square">
            <a:spAutoFit/>
          </a:bodyPr>
          <a:lstStyle/>
          <a:p>
            <a:r>
              <a:rPr lang="cs-CZ" sz="1100" b="1" i="1" dirty="0" smtClean="0">
                <a:solidFill>
                  <a:schemeClr val="tx2"/>
                </a:solidFill>
                <a:cs typeface="Arial" pitchFamily="34" charset="0"/>
              </a:rPr>
              <a:t>O08 / Q15. Jak </a:t>
            </a:r>
            <a:r>
              <a:rPr lang="cs-CZ" sz="1100" b="1" i="1" dirty="0">
                <a:solidFill>
                  <a:schemeClr val="tx2"/>
                </a:solidFill>
                <a:cs typeface="Arial" pitchFamily="34" charset="0"/>
              </a:rPr>
              <a:t>jste reagoval(a), když se situace uklidnila a bylo po incidentu</a:t>
            </a:r>
            <a:r>
              <a:rPr lang="cs-CZ" sz="1100" b="1" i="1" dirty="0" smtClean="0">
                <a:solidFill>
                  <a:schemeClr val="tx2"/>
                </a:solidFill>
                <a:cs typeface="Arial" pitchFamily="34" charset="0"/>
              </a:rPr>
              <a:t>?</a:t>
            </a:r>
            <a:endParaRPr lang="cs-CZ" sz="1100" b="1" i="1" dirty="0">
              <a:solidFill>
                <a:schemeClr val="tx2"/>
              </a:solidFill>
              <a:cs typeface="Arial" pitchFamily="34" charset="0"/>
            </a:endParaRPr>
          </a:p>
        </p:txBody>
      </p:sp>
      <p:sp>
        <p:nvSpPr>
          <p:cNvPr id="9" name="Nadpis 1"/>
          <p:cNvSpPr txBox="1">
            <a:spLocks/>
          </p:cNvSpPr>
          <p:nvPr/>
        </p:nvSpPr>
        <p:spPr>
          <a:xfrm>
            <a:off x="481980" y="1376874"/>
            <a:ext cx="3707904"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2"/>
                </a:solidFill>
                <a:latin typeface="+mj-lt"/>
                <a:ea typeface="+mj-ea"/>
                <a:cs typeface="+mj-cs"/>
              </a:defRPr>
            </a:lvl1pPr>
          </a:lstStyle>
          <a:p>
            <a:r>
              <a:rPr lang="cs-CZ" sz="3200" dirty="0" smtClean="0"/>
              <a:t>Jako svědek</a:t>
            </a:r>
          </a:p>
        </p:txBody>
      </p:sp>
      <p:sp>
        <p:nvSpPr>
          <p:cNvPr id="12" name="Nadpis 1"/>
          <p:cNvSpPr txBox="1">
            <a:spLocks/>
          </p:cNvSpPr>
          <p:nvPr/>
        </p:nvSpPr>
        <p:spPr>
          <a:xfrm>
            <a:off x="5131985" y="1376874"/>
            <a:ext cx="3707904"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2"/>
                </a:solidFill>
                <a:latin typeface="+mj-lt"/>
                <a:ea typeface="+mj-ea"/>
                <a:cs typeface="+mj-cs"/>
              </a:defRPr>
            </a:lvl1pPr>
          </a:lstStyle>
          <a:p>
            <a:r>
              <a:rPr lang="cs-CZ" sz="3200" dirty="0" smtClean="0"/>
              <a:t>Jako oběť</a:t>
            </a:r>
          </a:p>
        </p:txBody>
      </p:sp>
      <p:graphicFrame>
        <p:nvGraphicFramePr>
          <p:cNvPr id="13" name="Zástupný symbol pro obsah 4"/>
          <p:cNvGraphicFramePr>
            <a:graphicFrameLocks/>
          </p:cNvGraphicFramePr>
          <p:nvPr>
            <p:extLst>
              <p:ext uri="{D42A27DB-BD31-4B8C-83A1-F6EECF244321}">
                <p14:modId xmlns:p14="http://schemas.microsoft.com/office/powerpoint/2010/main" val="2835214191"/>
              </p:ext>
            </p:extLst>
          </p:nvPr>
        </p:nvGraphicFramePr>
        <p:xfrm>
          <a:off x="-324544" y="908720"/>
          <a:ext cx="3203848" cy="3312368"/>
        </p:xfrm>
        <a:graphic>
          <a:graphicData uri="http://schemas.openxmlformats.org/drawingml/2006/chart">
            <c:chart xmlns:c="http://schemas.openxmlformats.org/drawingml/2006/chart" xmlns:r="http://schemas.openxmlformats.org/officeDocument/2006/relationships" r:id="rId4"/>
          </a:graphicData>
        </a:graphic>
      </p:graphicFrame>
      <p:sp>
        <p:nvSpPr>
          <p:cNvPr id="4" name="Obdélník 3"/>
          <p:cNvSpPr/>
          <p:nvPr/>
        </p:nvSpPr>
        <p:spPr>
          <a:xfrm>
            <a:off x="3109139" y="2362091"/>
            <a:ext cx="1080745" cy="261610"/>
          </a:xfrm>
          <a:prstGeom prst="rect">
            <a:avLst/>
          </a:prstGeom>
        </p:spPr>
        <p:txBody>
          <a:bodyPr wrap="none">
            <a:spAutoFit/>
          </a:bodyPr>
          <a:lstStyle/>
          <a:p>
            <a:r>
              <a:rPr lang="cs-CZ" sz="1100" b="1" i="1" dirty="0">
                <a:solidFill>
                  <a:schemeClr val="tx2"/>
                </a:solidFill>
                <a:cs typeface="Arial" pitchFamily="34" charset="0"/>
              </a:rPr>
              <a:t>Komu / s kým? </a:t>
            </a:r>
          </a:p>
        </p:txBody>
      </p:sp>
      <p:sp>
        <p:nvSpPr>
          <p:cNvPr id="15" name="Obdélník 14"/>
          <p:cNvSpPr/>
          <p:nvPr/>
        </p:nvSpPr>
        <p:spPr>
          <a:xfrm>
            <a:off x="7389907" y="2329354"/>
            <a:ext cx="1080745" cy="261610"/>
          </a:xfrm>
          <a:prstGeom prst="rect">
            <a:avLst/>
          </a:prstGeom>
        </p:spPr>
        <p:txBody>
          <a:bodyPr wrap="none">
            <a:spAutoFit/>
          </a:bodyPr>
          <a:lstStyle/>
          <a:p>
            <a:r>
              <a:rPr lang="cs-CZ" sz="1100" b="1" i="1" dirty="0">
                <a:solidFill>
                  <a:schemeClr val="tx2"/>
                </a:solidFill>
                <a:cs typeface="Arial" pitchFamily="34" charset="0"/>
              </a:rPr>
              <a:t>Komu / s kým? </a:t>
            </a:r>
          </a:p>
        </p:txBody>
      </p:sp>
      <p:sp>
        <p:nvSpPr>
          <p:cNvPr id="17" name="Šipka doprava 16"/>
          <p:cNvSpPr/>
          <p:nvPr/>
        </p:nvSpPr>
        <p:spPr>
          <a:xfrm rot="1405647">
            <a:off x="2198203" y="3463891"/>
            <a:ext cx="485800" cy="283701"/>
          </a:xfrm>
          <a:prstGeom prst="rightArrow">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cs-CZ" sz="800" dirty="0" smtClean="0"/>
              <a:t>   n=169</a:t>
            </a:r>
            <a:endParaRPr lang="cs-CZ" sz="800" dirty="0"/>
          </a:p>
        </p:txBody>
      </p:sp>
      <p:graphicFrame>
        <p:nvGraphicFramePr>
          <p:cNvPr id="19" name="Zástupný symbol pro obsah 4"/>
          <p:cNvGraphicFramePr>
            <a:graphicFrameLocks/>
          </p:cNvGraphicFramePr>
          <p:nvPr>
            <p:extLst>
              <p:ext uri="{D42A27DB-BD31-4B8C-83A1-F6EECF244321}">
                <p14:modId xmlns:p14="http://schemas.microsoft.com/office/powerpoint/2010/main" val="3074025712"/>
              </p:ext>
            </p:extLst>
          </p:nvPr>
        </p:nvGraphicFramePr>
        <p:xfrm>
          <a:off x="6084168" y="2623701"/>
          <a:ext cx="2952328" cy="274951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Zástupný symbol pro obsah 4"/>
          <p:cNvGraphicFramePr>
            <a:graphicFrameLocks/>
          </p:cNvGraphicFramePr>
          <p:nvPr>
            <p:extLst>
              <p:ext uri="{D42A27DB-BD31-4B8C-83A1-F6EECF244321}">
                <p14:modId xmlns:p14="http://schemas.microsoft.com/office/powerpoint/2010/main" val="2130096989"/>
              </p:ext>
            </p:extLst>
          </p:nvPr>
        </p:nvGraphicFramePr>
        <p:xfrm>
          <a:off x="2340376" y="2590964"/>
          <a:ext cx="2879695" cy="2789862"/>
        </p:xfrm>
        <a:graphic>
          <a:graphicData uri="http://schemas.openxmlformats.org/drawingml/2006/chart">
            <c:chart xmlns:c="http://schemas.openxmlformats.org/drawingml/2006/chart" xmlns:r="http://schemas.openxmlformats.org/officeDocument/2006/relationships" r:id="rId6"/>
          </a:graphicData>
        </a:graphic>
      </p:graphicFrame>
      <p:sp>
        <p:nvSpPr>
          <p:cNvPr id="18" name="Šipka doprava 17"/>
          <p:cNvSpPr/>
          <p:nvPr/>
        </p:nvSpPr>
        <p:spPr>
          <a:xfrm rot="1405647">
            <a:off x="6840623" y="3492467"/>
            <a:ext cx="485800" cy="283701"/>
          </a:xfrm>
          <a:prstGeom prst="rightArrow">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cs-CZ" sz="800" dirty="0"/>
              <a:t>   </a:t>
            </a:r>
            <a:r>
              <a:rPr lang="cs-CZ" sz="800" dirty="0" smtClean="0"/>
              <a:t>n=124</a:t>
            </a:r>
            <a:endParaRPr lang="cs-CZ" sz="800" dirty="0"/>
          </a:p>
        </p:txBody>
      </p:sp>
      <p:pic>
        <p:nvPicPr>
          <p:cNvPr id="20" name="Picture 9" descr="hatefree kruh.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1744298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Zástupný symbol pro obsah 4"/>
          <p:cNvGraphicFramePr>
            <a:graphicFrameLocks/>
          </p:cNvGraphicFramePr>
          <p:nvPr>
            <p:extLst>
              <p:ext uri="{D42A27DB-BD31-4B8C-83A1-F6EECF244321}">
                <p14:modId xmlns:p14="http://schemas.microsoft.com/office/powerpoint/2010/main" val="4066092133"/>
              </p:ext>
            </p:extLst>
          </p:nvPr>
        </p:nvGraphicFramePr>
        <p:xfrm>
          <a:off x="3925864" y="936721"/>
          <a:ext cx="3384376" cy="3384376"/>
        </p:xfrm>
        <a:graphic>
          <a:graphicData uri="http://schemas.openxmlformats.org/drawingml/2006/chart">
            <c:chart xmlns:c="http://schemas.openxmlformats.org/drawingml/2006/chart" xmlns:r="http://schemas.openxmlformats.org/officeDocument/2006/relationships" r:id="rId3"/>
          </a:graphicData>
        </a:graphic>
      </p:graphicFrame>
      <p:sp>
        <p:nvSpPr>
          <p:cNvPr id="12" name="Nadpis 1"/>
          <p:cNvSpPr txBox="1">
            <a:spLocks/>
          </p:cNvSpPr>
          <p:nvPr/>
        </p:nvSpPr>
        <p:spPr>
          <a:xfrm>
            <a:off x="5382674" y="1435954"/>
            <a:ext cx="165171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2"/>
                </a:solidFill>
                <a:latin typeface="+mj-lt"/>
                <a:ea typeface="+mj-ea"/>
                <a:cs typeface="+mj-cs"/>
              </a:defRPr>
            </a:lvl1pPr>
          </a:lstStyle>
          <a:p>
            <a:r>
              <a:rPr lang="cs-CZ" sz="2400" dirty="0" smtClean="0"/>
              <a:t>Jako oběť</a:t>
            </a:r>
          </a:p>
        </p:txBody>
      </p:sp>
      <p:graphicFrame>
        <p:nvGraphicFramePr>
          <p:cNvPr id="19" name="Zástupný symbol pro obsah 4"/>
          <p:cNvGraphicFramePr>
            <a:graphicFrameLocks/>
          </p:cNvGraphicFramePr>
          <p:nvPr>
            <p:extLst>
              <p:ext uri="{D42A27DB-BD31-4B8C-83A1-F6EECF244321}">
                <p14:modId xmlns:p14="http://schemas.microsoft.com/office/powerpoint/2010/main" val="3489909947"/>
              </p:ext>
            </p:extLst>
          </p:nvPr>
        </p:nvGraphicFramePr>
        <p:xfrm>
          <a:off x="5162183" y="1942810"/>
          <a:ext cx="3744416" cy="3607013"/>
        </p:xfrm>
        <a:graphic>
          <a:graphicData uri="http://schemas.openxmlformats.org/drawingml/2006/chart">
            <c:chart xmlns:c="http://schemas.openxmlformats.org/drawingml/2006/chart" xmlns:r="http://schemas.openxmlformats.org/officeDocument/2006/relationships" r:id="rId4"/>
          </a:graphicData>
        </a:graphic>
      </p:graphicFrame>
      <p:sp>
        <p:nvSpPr>
          <p:cNvPr id="2" name="Nadpis 1"/>
          <p:cNvSpPr>
            <a:spLocks noGrp="1"/>
          </p:cNvSpPr>
          <p:nvPr>
            <p:ph type="title"/>
          </p:nvPr>
        </p:nvSpPr>
        <p:spPr>
          <a:xfrm>
            <a:off x="251520" y="1268759"/>
            <a:ext cx="9217024" cy="288033"/>
          </a:xfrm>
        </p:spPr>
        <p:txBody>
          <a:bodyPr>
            <a:normAutofit/>
          </a:bodyPr>
          <a:lstStyle/>
          <a:p>
            <a:pPr algn="l"/>
            <a:r>
              <a:rPr lang="cs-CZ" sz="1100" b="1" i="1" dirty="0" smtClean="0"/>
              <a:t>OT 15 / 16. Jak by </a:t>
            </a:r>
            <a:r>
              <a:rPr lang="cs-CZ" sz="1100" b="1" i="1" dirty="0"/>
              <a:t>se </a:t>
            </a:r>
            <a:r>
              <a:rPr lang="cs-CZ" sz="1100" b="1" i="1" dirty="0" smtClean="0"/>
              <a:t>zachoval(a), pokud by byl(a) </a:t>
            </a:r>
            <a:r>
              <a:rPr lang="cs-CZ" sz="1100" b="1" i="1" dirty="0"/>
              <a:t>(znovu) </a:t>
            </a:r>
            <a:r>
              <a:rPr lang="cs-CZ" sz="1100" b="1" i="1" dirty="0" smtClean="0"/>
              <a:t>obětí/svědkem </a:t>
            </a:r>
            <a:r>
              <a:rPr lang="cs-CZ" sz="1100" b="1" i="1" dirty="0"/>
              <a:t>násilí z nenávisti? </a:t>
            </a:r>
          </a:p>
        </p:txBody>
      </p:sp>
      <p:graphicFrame>
        <p:nvGraphicFramePr>
          <p:cNvPr id="8" name="Tabulka 7"/>
          <p:cNvGraphicFramePr>
            <a:graphicFrameLocks noGrp="1"/>
          </p:cNvGraphicFramePr>
          <p:nvPr>
            <p:extLst>
              <p:ext uri="{D42A27DB-BD31-4B8C-83A1-F6EECF244321}">
                <p14:modId xmlns:p14="http://schemas.microsoft.com/office/powerpoint/2010/main" val="1494963203"/>
              </p:ext>
            </p:extLst>
          </p:nvPr>
        </p:nvGraphicFramePr>
        <p:xfrm>
          <a:off x="323527" y="5301208"/>
          <a:ext cx="8515163" cy="792088"/>
        </p:xfrm>
        <a:graphic>
          <a:graphicData uri="http://schemas.openxmlformats.org/drawingml/2006/table">
            <a:tbl>
              <a:tblPr firstRow="1" bandRow="1">
                <a:effectLst/>
                <a:tableStyleId>{F5AB1C69-6EDB-4FF4-983F-18BD219EF322}</a:tableStyleId>
              </a:tblPr>
              <a:tblGrid>
                <a:gridCol w="8515163"/>
              </a:tblGrid>
              <a:tr h="792088">
                <a:tc>
                  <a:txBody>
                    <a:bodyPr/>
                    <a:lstStyle/>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100" b="0" i="0" baseline="0" noProof="0" dirty="0" smtClean="0">
                          <a:ln>
                            <a:noFill/>
                          </a:ln>
                          <a:solidFill>
                            <a:schemeClr val="bg1"/>
                          </a:solidFill>
                        </a:rPr>
                        <a:t>Reálnou zkušenost s násilím z nenávisti s někým řešilo  jen 53 % svědků a 69 % obětí (viz výše) – do budoucna jsou si přitom lidé svou aktivitou výrazně jistější. Celkem 80 % odpovídá, že by násilí řešili z pozice svědků a 84 %, že by si ho nenechaly pro sebe jako oběti. Velká část přitom plánuje obrátit se na policii. Rozdíl mezi plány a realitou může být v tom, že lidé bez zkušenosti, častěji předpokládají řešení / referování o násilí z nenávisti, ke kterému ale reálně nepřistoupí. Nebo tím, že oběti / svědci, které o násilí nikomu neřekli, předpokládají že podruhé by tak udělali.</a:t>
                      </a: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sp>
        <p:nvSpPr>
          <p:cNvPr id="15" name="Obdélník 14"/>
          <p:cNvSpPr/>
          <p:nvPr/>
        </p:nvSpPr>
        <p:spPr>
          <a:xfrm>
            <a:off x="7094216" y="1978986"/>
            <a:ext cx="1080745" cy="261610"/>
          </a:xfrm>
          <a:prstGeom prst="rect">
            <a:avLst/>
          </a:prstGeom>
        </p:spPr>
        <p:txBody>
          <a:bodyPr wrap="none">
            <a:spAutoFit/>
          </a:bodyPr>
          <a:lstStyle/>
          <a:p>
            <a:r>
              <a:rPr lang="cs-CZ" sz="1100" b="1" i="1" dirty="0">
                <a:solidFill>
                  <a:schemeClr val="tx2"/>
                </a:solidFill>
                <a:cs typeface="Arial" pitchFamily="34" charset="0"/>
              </a:rPr>
              <a:t>Komu / s kým? </a:t>
            </a:r>
          </a:p>
        </p:txBody>
      </p:sp>
      <p:sp>
        <p:nvSpPr>
          <p:cNvPr id="18" name="Šipka doprava 17"/>
          <p:cNvSpPr/>
          <p:nvPr/>
        </p:nvSpPr>
        <p:spPr>
          <a:xfrm rot="1405647">
            <a:off x="6791491" y="3202385"/>
            <a:ext cx="485800" cy="283701"/>
          </a:xfrm>
          <a:prstGeom prst="rightArrow">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cs-CZ" sz="800" dirty="0"/>
              <a:t>   </a:t>
            </a:r>
            <a:r>
              <a:rPr lang="cs-CZ" sz="800" dirty="0" smtClean="0"/>
              <a:t>n=839</a:t>
            </a:r>
            <a:endParaRPr lang="cs-CZ" sz="800" dirty="0"/>
          </a:p>
        </p:txBody>
      </p:sp>
      <p:graphicFrame>
        <p:nvGraphicFramePr>
          <p:cNvPr id="22" name="Zástupný symbol pro obsah 4"/>
          <p:cNvGraphicFramePr>
            <a:graphicFrameLocks/>
          </p:cNvGraphicFramePr>
          <p:nvPr>
            <p:extLst>
              <p:ext uri="{D42A27DB-BD31-4B8C-83A1-F6EECF244321}">
                <p14:modId xmlns:p14="http://schemas.microsoft.com/office/powerpoint/2010/main" val="2156634585"/>
              </p:ext>
            </p:extLst>
          </p:nvPr>
        </p:nvGraphicFramePr>
        <p:xfrm>
          <a:off x="717352" y="2040838"/>
          <a:ext cx="3744416" cy="36070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Zástupný symbol pro obsah 4"/>
          <p:cNvGraphicFramePr>
            <a:graphicFrameLocks/>
          </p:cNvGraphicFramePr>
          <p:nvPr>
            <p:extLst>
              <p:ext uri="{D42A27DB-BD31-4B8C-83A1-F6EECF244321}">
                <p14:modId xmlns:p14="http://schemas.microsoft.com/office/powerpoint/2010/main" val="1522386359"/>
              </p:ext>
            </p:extLst>
          </p:nvPr>
        </p:nvGraphicFramePr>
        <p:xfrm>
          <a:off x="-613193" y="980728"/>
          <a:ext cx="3384376" cy="3384376"/>
        </p:xfrm>
        <a:graphic>
          <a:graphicData uri="http://schemas.openxmlformats.org/drawingml/2006/chart">
            <c:chart xmlns:c="http://schemas.openxmlformats.org/drawingml/2006/chart" xmlns:r="http://schemas.openxmlformats.org/officeDocument/2006/relationships" r:id="rId6"/>
          </a:graphicData>
        </a:graphic>
      </p:graphicFrame>
      <p:sp>
        <p:nvSpPr>
          <p:cNvPr id="24" name="Nadpis 1"/>
          <p:cNvSpPr txBox="1">
            <a:spLocks/>
          </p:cNvSpPr>
          <p:nvPr/>
        </p:nvSpPr>
        <p:spPr>
          <a:xfrm>
            <a:off x="660324" y="1435954"/>
            <a:ext cx="1853952" cy="5715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2"/>
                </a:solidFill>
                <a:latin typeface="+mj-lt"/>
                <a:ea typeface="+mj-ea"/>
                <a:cs typeface="+mj-cs"/>
              </a:defRPr>
            </a:lvl1pPr>
          </a:lstStyle>
          <a:p>
            <a:r>
              <a:rPr lang="cs-CZ" sz="2400" dirty="0" smtClean="0"/>
              <a:t>Jako svědek</a:t>
            </a:r>
          </a:p>
        </p:txBody>
      </p:sp>
      <p:sp>
        <p:nvSpPr>
          <p:cNvPr id="26" name="Šipka doprava 25"/>
          <p:cNvSpPr/>
          <p:nvPr/>
        </p:nvSpPr>
        <p:spPr>
          <a:xfrm rot="1405647">
            <a:off x="2249008" y="3585944"/>
            <a:ext cx="485800" cy="283701"/>
          </a:xfrm>
          <a:prstGeom prst="rightArrow">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cs-CZ" sz="800" dirty="0"/>
              <a:t>   </a:t>
            </a:r>
            <a:r>
              <a:rPr lang="cs-CZ" sz="800" dirty="0" smtClean="0"/>
              <a:t>n=797</a:t>
            </a:r>
            <a:endParaRPr lang="cs-CZ" sz="800" dirty="0"/>
          </a:p>
        </p:txBody>
      </p:sp>
      <p:sp>
        <p:nvSpPr>
          <p:cNvPr id="20" name="Obdélník 19"/>
          <p:cNvSpPr/>
          <p:nvPr/>
        </p:nvSpPr>
        <p:spPr>
          <a:xfrm>
            <a:off x="2491908" y="2197254"/>
            <a:ext cx="1080745" cy="261610"/>
          </a:xfrm>
          <a:prstGeom prst="rect">
            <a:avLst/>
          </a:prstGeom>
        </p:spPr>
        <p:txBody>
          <a:bodyPr wrap="none">
            <a:spAutoFit/>
          </a:bodyPr>
          <a:lstStyle/>
          <a:p>
            <a:r>
              <a:rPr lang="cs-CZ" sz="1100" b="1" i="1" dirty="0">
                <a:solidFill>
                  <a:schemeClr val="tx2"/>
                </a:solidFill>
                <a:cs typeface="Arial" pitchFamily="34" charset="0"/>
              </a:rPr>
              <a:t>Komu / s kým? </a:t>
            </a:r>
          </a:p>
        </p:txBody>
      </p:sp>
      <p:sp>
        <p:nvSpPr>
          <p:cNvPr id="16" name="Nadpis 1"/>
          <p:cNvSpPr txBox="1">
            <a:spLocks/>
          </p:cNvSpPr>
          <p:nvPr/>
        </p:nvSpPr>
        <p:spPr>
          <a:xfrm>
            <a:off x="179512" y="125760"/>
            <a:ext cx="8712968"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2"/>
                </a:solidFill>
                <a:latin typeface="+mj-lt"/>
                <a:ea typeface="+mj-ea"/>
                <a:cs typeface="+mj-cs"/>
              </a:defRPr>
            </a:lvl1pPr>
          </a:lstStyle>
          <a:p>
            <a:r>
              <a:rPr lang="cs-CZ" smtClean="0"/>
              <a:t>Reakce na násilí z nenávisti</a:t>
            </a:r>
            <a:br>
              <a:rPr lang="cs-CZ" smtClean="0"/>
            </a:br>
            <a:r>
              <a:rPr lang="cs-CZ" sz="3600" smtClean="0"/>
              <a:t>Z POZICE SVĚDKA A OBĚTI</a:t>
            </a:r>
            <a:endParaRPr lang="cs-CZ" sz="3600" dirty="0"/>
          </a:p>
        </p:txBody>
      </p:sp>
      <p:pic>
        <p:nvPicPr>
          <p:cNvPr id="17" name="Picture 9" descr="hatefree kruh.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3816177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25760"/>
            <a:ext cx="8856984" cy="1143000"/>
          </a:xfrm>
        </p:spPr>
        <p:txBody>
          <a:bodyPr>
            <a:normAutofit fontScale="90000"/>
          </a:bodyPr>
          <a:lstStyle/>
          <a:p>
            <a:r>
              <a:rPr lang="cs-CZ" dirty="0" smtClean="0"/>
              <a:t>Předpokládaná reakce na násilí </a:t>
            </a:r>
            <a:r>
              <a:rPr lang="cs-CZ" dirty="0"/>
              <a:t>z </a:t>
            </a:r>
            <a:r>
              <a:rPr lang="cs-CZ" dirty="0" smtClean="0"/>
              <a:t>nenávisti</a:t>
            </a:r>
            <a:endParaRPr lang="cs-CZ" dirty="0"/>
          </a:p>
        </p:txBody>
      </p:sp>
      <p:graphicFrame>
        <p:nvGraphicFramePr>
          <p:cNvPr id="8" name="Tabulka 7"/>
          <p:cNvGraphicFramePr>
            <a:graphicFrameLocks noGrp="1"/>
          </p:cNvGraphicFramePr>
          <p:nvPr>
            <p:extLst>
              <p:ext uri="{D42A27DB-BD31-4B8C-83A1-F6EECF244321}">
                <p14:modId xmlns:p14="http://schemas.microsoft.com/office/powerpoint/2010/main" val="3683197420"/>
              </p:ext>
            </p:extLst>
          </p:nvPr>
        </p:nvGraphicFramePr>
        <p:xfrm>
          <a:off x="323527" y="5301208"/>
          <a:ext cx="8515163" cy="792088"/>
        </p:xfrm>
        <a:graphic>
          <a:graphicData uri="http://schemas.openxmlformats.org/drawingml/2006/table">
            <a:tbl>
              <a:tblPr firstRow="1" bandRow="1">
                <a:effectLst/>
                <a:tableStyleId>{F5AB1C69-6EDB-4FF4-983F-18BD219EF322}</a:tableStyleId>
              </a:tblPr>
              <a:tblGrid>
                <a:gridCol w="8515163"/>
              </a:tblGrid>
              <a:tr h="792088">
                <a:tc>
                  <a:txBody>
                    <a:bodyPr/>
                    <a:lstStyle/>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000" b="0" i="0" baseline="0" noProof="0" dirty="0" smtClean="0">
                          <a:ln>
                            <a:noFill/>
                          </a:ln>
                          <a:solidFill>
                            <a:schemeClr val="bg1"/>
                          </a:solidFill>
                        </a:rPr>
                        <a:t>Analýza potvrzuje  zejména první hypotézu z předchozího </a:t>
                      </a:r>
                      <a:r>
                        <a:rPr lang="cs-CZ" sz="1000" b="0" i="0" baseline="0" noProof="0" dirty="0" err="1" smtClean="0">
                          <a:ln>
                            <a:noFill/>
                          </a:ln>
                          <a:solidFill>
                            <a:schemeClr val="bg1"/>
                          </a:solidFill>
                        </a:rPr>
                        <a:t>slidu</a:t>
                      </a:r>
                      <a:r>
                        <a:rPr lang="cs-CZ" sz="1000" b="0" i="0" baseline="0" noProof="0" dirty="0" smtClean="0">
                          <a:ln>
                            <a:noFill/>
                          </a:ln>
                          <a:solidFill>
                            <a:schemeClr val="bg1"/>
                          </a:solidFill>
                        </a:rPr>
                        <a:t>. Lidé, kteří nebyli svědky či obětí násilí z nenávisti předpokládají aktivitu v 80 % případů (z pozice svědka) respektive 84 % případů (z pozice oběti). To je výrazně více, než je reálná aktivita mezi lidmi, které násilí z nenávisti skutečně zažili  (viz </a:t>
                      </a:r>
                      <a:r>
                        <a:rPr lang="cs-CZ" sz="1000" b="0" i="0" baseline="0" noProof="0" dirty="0" err="1" smtClean="0">
                          <a:ln>
                            <a:noFill/>
                          </a:ln>
                          <a:solidFill>
                            <a:schemeClr val="bg1"/>
                          </a:solidFill>
                        </a:rPr>
                        <a:t>slide</a:t>
                      </a:r>
                      <a:r>
                        <a:rPr lang="cs-CZ" sz="1000" b="0" i="0" baseline="0" noProof="0" dirty="0" smtClean="0">
                          <a:ln>
                            <a:noFill/>
                          </a:ln>
                          <a:solidFill>
                            <a:schemeClr val="bg1"/>
                          </a:solidFill>
                        </a:rPr>
                        <a:t> 12).  Nejvíce pasivní jsou lidé, kteří již někdy násilí z nenávisti zažili  a neřešili ho. Jen v 62 % respektive 64 % případů předpokládají, že by se při opakování  této zkušenosti zachovali jinak.</a:t>
                      </a:r>
                      <a:endParaRPr lang="cs-CZ" sz="1000" b="0" i="1" baseline="0" noProof="0" dirty="0" smtClean="0">
                        <a:ln>
                          <a:noFill/>
                        </a:ln>
                        <a:solidFill>
                          <a:schemeClr val="bg1"/>
                        </a:solidFill>
                      </a:endParaRP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sp>
        <p:nvSpPr>
          <p:cNvPr id="11" name="Obdélník 10"/>
          <p:cNvSpPr/>
          <p:nvPr/>
        </p:nvSpPr>
        <p:spPr>
          <a:xfrm>
            <a:off x="539552" y="1308393"/>
            <a:ext cx="5688632" cy="261610"/>
          </a:xfrm>
          <a:prstGeom prst="rect">
            <a:avLst/>
          </a:prstGeom>
        </p:spPr>
        <p:txBody>
          <a:bodyPr wrap="square">
            <a:spAutoFit/>
          </a:bodyPr>
          <a:lstStyle/>
          <a:p>
            <a:r>
              <a:rPr lang="cs-CZ" sz="1100" b="1" i="1" dirty="0">
                <a:solidFill>
                  <a:schemeClr val="tx2"/>
                </a:solidFill>
                <a:cs typeface="Arial" pitchFamily="34" charset="0"/>
              </a:rPr>
              <a:t>Q16. Jak byste se zachoval(a) pokud byste byla (znovu) svědkem nějakého násilí z nenávisti</a:t>
            </a:r>
            <a:r>
              <a:rPr lang="cs-CZ" sz="1100" b="1" i="1" dirty="0" smtClean="0">
                <a:solidFill>
                  <a:schemeClr val="tx2"/>
                </a:solidFill>
                <a:cs typeface="Arial" pitchFamily="34" charset="0"/>
              </a:rPr>
              <a:t>?</a:t>
            </a:r>
          </a:p>
        </p:txBody>
      </p:sp>
      <p:sp>
        <p:nvSpPr>
          <p:cNvPr id="9" name="Nadpis 1"/>
          <p:cNvSpPr txBox="1">
            <a:spLocks/>
          </p:cNvSpPr>
          <p:nvPr/>
        </p:nvSpPr>
        <p:spPr>
          <a:xfrm rot="16200000">
            <a:off x="-560599" y="1936862"/>
            <a:ext cx="2051720" cy="57150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2"/>
                </a:solidFill>
                <a:latin typeface="+mj-lt"/>
                <a:ea typeface="+mj-ea"/>
                <a:cs typeface="+mj-cs"/>
              </a:defRPr>
            </a:lvl1pPr>
          </a:lstStyle>
          <a:p>
            <a:r>
              <a:rPr lang="cs-CZ" dirty="0" smtClean="0"/>
              <a:t>svědek</a:t>
            </a:r>
          </a:p>
        </p:txBody>
      </p:sp>
      <p:graphicFrame>
        <p:nvGraphicFramePr>
          <p:cNvPr id="20" name="Zástupný symbol pro obsah 4"/>
          <p:cNvGraphicFramePr>
            <a:graphicFrameLocks/>
          </p:cNvGraphicFramePr>
          <p:nvPr>
            <p:extLst>
              <p:ext uri="{D42A27DB-BD31-4B8C-83A1-F6EECF244321}">
                <p14:modId xmlns:p14="http://schemas.microsoft.com/office/powerpoint/2010/main" val="114894179"/>
              </p:ext>
            </p:extLst>
          </p:nvPr>
        </p:nvGraphicFramePr>
        <p:xfrm>
          <a:off x="683568" y="1543581"/>
          <a:ext cx="8280920" cy="1705907"/>
        </p:xfrm>
        <a:graphic>
          <a:graphicData uri="http://schemas.openxmlformats.org/drawingml/2006/chart">
            <c:chart xmlns:c="http://schemas.openxmlformats.org/drawingml/2006/chart" xmlns:r="http://schemas.openxmlformats.org/officeDocument/2006/relationships" r:id="rId3"/>
          </a:graphicData>
        </a:graphic>
      </p:graphicFrame>
      <p:sp>
        <p:nvSpPr>
          <p:cNvPr id="22" name="Nadpis 1"/>
          <p:cNvSpPr txBox="1">
            <a:spLocks/>
          </p:cNvSpPr>
          <p:nvPr/>
        </p:nvSpPr>
        <p:spPr>
          <a:xfrm rot="16200000">
            <a:off x="-560599" y="3989598"/>
            <a:ext cx="2051720" cy="57150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2"/>
                </a:solidFill>
                <a:latin typeface="+mj-lt"/>
                <a:ea typeface="+mj-ea"/>
                <a:cs typeface="+mj-cs"/>
              </a:defRPr>
            </a:lvl1pPr>
          </a:lstStyle>
          <a:p>
            <a:r>
              <a:rPr lang="cs-CZ" dirty="0" smtClean="0"/>
              <a:t>oběť</a:t>
            </a:r>
          </a:p>
        </p:txBody>
      </p:sp>
      <p:sp>
        <p:nvSpPr>
          <p:cNvPr id="23" name="Obdélník 22"/>
          <p:cNvSpPr/>
          <p:nvPr/>
        </p:nvSpPr>
        <p:spPr>
          <a:xfrm>
            <a:off x="539552" y="3383414"/>
            <a:ext cx="5688632" cy="261610"/>
          </a:xfrm>
          <a:prstGeom prst="rect">
            <a:avLst/>
          </a:prstGeom>
        </p:spPr>
        <p:txBody>
          <a:bodyPr wrap="square">
            <a:spAutoFit/>
          </a:bodyPr>
          <a:lstStyle/>
          <a:p>
            <a:r>
              <a:rPr lang="cs-CZ" sz="1100" b="1" i="1" dirty="0" smtClean="0">
                <a:solidFill>
                  <a:schemeClr val="tx2"/>
                </a:solidFill>
                <a:cs typeface="Arial" pitchFamily="34" charset="0"/>
              </a:rPr>
              <a:t>O17</a:t>
            </a:r>
            <a:r>
              <a:rPr lang="cs-CZ" sz="1100" b="1" i="1" dirty="0">
                <a:solidFill>
                  <a:schemeClr val="tx2"/>
                </a:solidFill>
                <a:cs typeface="Arial" pitchFamily="34" charset="0"/>
              </a:rPr>
              <a:t>. Jak byste se zachoval(a) pokud byste byla (znovu) obětí nějakého násilí z nenávisti? </a:t>
            </a:r>
          </a:p>
        </p:txBody>
      </p:sp>
      <p:graphicFrame>
        <p:nvGraphicFramePr>
          <p:cNvPr id="25" name="Zástupný symbol pro obsah 4"/>
          <p:cNvGraphicFramePr>
            <a:graphicFrameLocks/>
          </p:cNvGraphicFramePr>
          <p:nvPr>
            <p:extLst>
              <p:ext uri="{D42A27DB-BD31-4B8C-83A1-F6EECF244321}">
                <p14:modId xmlns:p14="http://schemas.microsoft.com/office/powerpoint/2010/main" val="3522422836"/>
              </p:ext>
            </p:extLst>
          </p:nvPr>
        </p:nvGraphicFramePr>
        <p:xfrm>
          <a:off x="827584" y="3618602"/>
          <a:ext cx="8136904" cy="1705907"/>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9" descr="hatefree kruh.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2078123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323528" y="5517232"/>
            <a:ext cx="8820472" cy="1008112"/>
          </a:xfrm>
        </p:spPr>
        <p:txBody>
          <a:bodyPr>
            <a:noAutofit/>
          </a:bodyPr>
          <a:lstStyle/>
          <a:p>
            <a:r>
              <a:rPr lang="pl-PL" sz="3500" dirty="0" smtClean="0"/>
              <a:t>Měříme romům přísnějším metrem?</a:t>
            </a:r>
            <a:br>
              <a:rPr lang="pl-PL" sz="3500" dirty="0" smtClean="0"/>
            </a:br>
            <a:r>
              <a:rPr lang="pl-PL" sz="2200" dirty="0" smtClean="0"/>
              <a:t>hodnocení shodných událost PŘI NE/ZNALOSTI ETNICITY AKTÉRA</a:t>
            </a:r>
            <a:endParaRPr lang="cs-CZ" sz="2200" dirty="0"/>
          </a:p>
        </p:txBody>
      </p:sp>
    </p:spTree>
    <p:extLst>
      <p:ext uri="{BB962C8B-B14F-4D97-AF65-F5344CB8AC3E}">
        <p14:creationId xmlns:p14="http://schemas.microsoft.com/office/powerpoint/2010/main" val="61080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78532"/>
            <a:ext cx="8712968" cy="1143000"/>
          </a:xfrm>
        </p:spPr>
        <p:txBody>
          <a:bodyPr>
            <a:normAutofit fontScale="90000"/>
          </a:bodyPr>
          <a:lstStyle/>
          <a:p>
            <a:r>
              <a:rPr lang="pl-PL" dirty="0"/>
              <a:t>Měříme </a:t>
            </a:r>
            <a:r>
              <a:rPr lang="pl-PL" dirty="0" smtClean="0"/>
              <a:t>Romům </a:t>
            </a:r>
            <a:r>
              <a:rPr lang="pl-PL" dirty="0"/>
              <a:t>přísnějším metrem</a:t>
            </a:r>
            <a:r>
              <a:rPr lang="pl-PL" dirty="0" smtClean="0"/>
              <a:t>?</a:t>
            </a:r>
            <a:r>
              <a:rPr lang="pl-PL" dirty="0"/>
              <a:t/>
            </a:r>
            <a:br>
              <a:rPr lang="pl-PL" dirty="0"/>
            </a:br>
            <a:r>
              <a:rPr lang="pl-PL" sz="3100" cap="all" dirty="0" smtClean="0"/>
              <a:t>METODIKA DOTAZOVACÍHO EXPERIMENTU</a:t>
            </a:r>
            <a:endParaRPr lang="cs-CZ" sz="3100" cap="all" dirty="0"/>
          </a:p>
        </p:txBody>
      </p:sp>
      <p:graphicFrame>
        <p:nvGraphicFramePr>
          <p:cNvPr id="3" name="Tabulka 2"/>
          <p:cNvGraphicFramePr>
            <a:graphicFrameLocks noGrp="1"/>
          </p:cNvGraphicFramePr>
          <p:nvPr>
            <p:extLst>
              <p:ext uri="{D42A27DB-BD31-4B8C-83A1-F6EECF244321}">
                <p14:modId xmlns:p14="http://schemas.microsoft.com/office/powerpoint/2010/main" val="1487509062"/>
              </p:ext>
            </p:extLst>
          </p:nvPr>
        </p:nvGraphicFramePr>
        <p:xfrm>
          <a:off x="251520" y="3212976"/>
          <a:ext cx="8784000" cy="2833648"/>
        </p:xfrm>
        <a:graphic>
          <a:graphicData uri="http://schemas.openxmlformats.org/drawingml/2006/table">
            <a:tbl>
              <a:tblPr firstRow="1" bandRow="1">
                <a:tableStyleId>{5C22544A-7EE6-4342-B048-85BDC9FD1C3A}</a:tableStyleId>
              </a:tblPr>
              <a:tblGrid>
                <a:gridCol w="216000"/>
                <a:gridCol w="4176000"/>
                <a:gridCol w="4392000"/>
              </a:tblGrid>
              <a:tr h="303808">
                <a:tc>
                  <a:txBody>
                    <a:bodyPr/>
                    <a:lstStyle/>
                    <a:p>
                      <a:endParaRPr lang="en-US" sz="1000" dirty="0"/>
                    </a:p>
                  </a:txBody>
                  <a:tcPr/>
                </a:tc>
                <a:tc>
                  <a:txBody>
                    <a:bodyPr/>
                    <a:lstStyle/>
                    <a:p>
                      <a:pPr algn="ctr"/>
                      <a:r>
                        <a:rPr lang="cs-CZ" sz="1200" dirty="0" smtClean="0"/>
                        <a:t>Etnicky bezpříznaková varianta</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dirty="0" smtClean="0"/>
                        <a:t>Etnicky příznaková varianta</a:t>
                      </a:r>
                      <a:endParaRPr lang="en-US" sz="1200" dirty="0" smtClean="0"/>
                    </a:p>
                  </a:txBody>
                  <a:tcPr/>
                </a:tc>
              </a:tr>
              <a:tr h="370840">
                <a:tc>
                  <a:txBody>
                    <a:bodyPr/>
                    <a:lstStyle/>
                    <a:p>
                      <a:pPr algn="ctr"/>
                      <a:r>
                        <a:rPr lang="cs-CZ" sz="1000" dirty="0" smtClean="0">
                          <a:solidFill>
                            <a:schemeClr val="tx2"/>
                          </a:solidFill>
                        </a:rPr>
                        <a:t>1</a:t>
                      </a:r>
                      <a:endParaRPr lang="en-US" sz="1000" dirty="0">
                        <a:solidFill>
                          <a:schemeClr val="tx2"/>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000" b="0" i="1" noProof="0" dirty="0" smtClean="0">
                          <a:solidFill>
                            <a:schemeClr val="tx2"/>
                          </a:solidFill>
                          <a:cs typeface="Arial" pitchFamily="34" charset="0"/>
                        </a:rPr>
                        <a:t>Jak byste se cítil(a), kdybyste jela autobusem a několik sedadel od vás by se </a:t>
                      </a:r>
                      <a:r>
                        <a:rPr lang="cs-CZ" sz="1000" b="0" i="1" u="sng" noProof="0" dirty="0" smtClean="0">
                          <a:solidFill>
                            <a:schemeClr val="tx2"/>
                          </a:solidFill>
                          <a:cs typeface="Arial" pitchFamily="34" charset="0"/>
                        </a:rPr>
                        <a:t>dva mladíci (14-15 let) </a:t>
                      </a:r>
                      <a:r>
                        <a:rPr lang="cs-CZ" sz="1000" b="0" i="1" noProof="0" dirty="0" smtClean="0">
                          <a:solidFill>
                            <a:schemeClr val="tx2"/>
                          </a:solidFill>
                          <a:cs typeface="Arial" pitchFamily="34" charset="0"/>
                        </a:rPr>
                        <a:t>nahlas bavili a pouštěli si hudbu z mobilu?</a:t>
                      </a:r>
                    </a:p>
                  </a:txBody>
                  <a:tcPr/>
                </a:tc>
                <a:tc>
                  <a:txBody>
                    <a:bodyPr/>
                    <a:lstStyle/>
                    <a:p>
                      <a:r>
                        <a:rPr lang="cs-CZ" sz="1000" b="0" i="1" kern="1200" noProof="0" dirty="0" smtClean="0">
                          <a:solidFill>
                            <a:schemeClr val="tx2"/>
                          </a:solidFill>
                          <a:latin typeface="+mn-lt"/>
                          <a:ea typeface="+mn-ea"/>
                          <a:cs typeface="Arial" pitchFamily="34" charset="0"/>
                        </a:rPr>
                        <a:t>Jak byste se cítil(a), kdybyste jela autobusem a několik sedadel od vás by se dva </a:t>
                      </a:r>
                      <a:r>
                        <a:rPr lang="cs-CZ" sz="1000" b="0" i="1" u="sng" kern="1200" noProof="0" dirty="0" smtClean="0">
                          <a:solidFill>
                            <a:schemeClr val="tx2"/>
                          </a:solidFill>
                          <a:latin typeface="+mn-lt"/>
                          <a:ea typeface="+mn-ea"/>
                          <a:cs typeface="Arial" pitchFamily="34" charset="0"/>
                        </a:rPr>
                        <a:t>Romové (14-15 let) </a:t>
                      </a:r>
                      <a:r>
                        <a:rPr lang="cs-CZ" sz="1000" b="0" i="1" kern="1200" noProof="0" dirty="0" smtClean="0">
                          <a:solidFill>
                            <a:schemeClr val="tx2"/>
                          </a:solidFill>
                          <a:latin typeface="+mn-lt"/>
                          <a:ea typeface="+mn-ea"/>
                          <a:cs typeface="Arial" pitchFamily="34" charset="0"/>
                        </a:rPr>
                        <a:t>nahlas bavili a pouštěli si hudbu z mobilu?</a:t>
                      </a:r>
                      <a:endParaRPr lang="cs-CZ" sz="1000" noProof="0" dirty="0"/>
                    </a:p>
                  </a:txBody>
                  <a:tcPr/>
                </a:tc>
              </a:tr>
              <a:tr h="370840">
                <a:tc>
                  <a:txBody>
                    <a:bodyPr/>
                    <a:lstStyle/>
                    <a:p>
                      <a:pPr algn="ctr"/>
                      <a:r>
                        <a:rPr lang="cs-CZ" sz="1000" dirty="0" smtClean="0">
                          <a:solidFill>
                            <a:schemeClr val="tx2"/>
                          </a:solidFill>
                        </a:rPr>
                        <a:t>2</a:t>
                      </a:r>
                      <a:endParaRPr lang="en-US" sz="1000" dirty="0">
                        <a:solidFill>
                          <a:schemeClr val="tx2"/>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000" b="0" i="1" kern="1200" noProof="0" dirty="0" smtClean="0">
                          <a:solidFill>
                            <a:schemeClr val="tx2"/>
                          </a:solidFill>
                          <a:latin typeface="+mn-lt"/>
                          <a:ea typeface="+mn-ea"/>
                          <a:cs typeface="Arial" pitchFamily="34" charset="0"/>
                        </a:rPr>
                        <a:t>Co byste si pomyslel(a), pokud byste procházela / projížděla kolem stavby </a:t>
                      </a:r>
                      <a:br>
                        <a:rPr lang="cs-CZ" sz="1000" b="0" i="1" kern="1200" noProof="0" dirty="0" smtClean="0">
                          <a:solidFill>
                            <a:schemeClr val="tx2"/>
                          </a:solidFill>
                          <a:latin typeface="+mn-lt"/>
                          <a:ea typeface="+mn-ea"/>
                          <a:cs typeface="Arial" pitchFamily="34" charset="0"/>
                        </a:rPr>
                      </a:br>
                      <a:r>
                        <a:rPr lang="cs-CZ" sz="1000" b="0" i="1" kern="1200" noProof="0" dirty="0" smtClean="0">
                          <a:solidFill>
                            <a:schemeClr val="tx2"/>
                          </a:solidFill>
                          <a:latin typeface="+mn-lt"/>
                          <a:ea typeface="+mn-ea"/>
                          <a:cs typeface="Arial" pitchFamily="34" charset="0"/>
                        </a:rPr>
                        <a:t>a viděl(a) </a:t>
                      </a:r>
                      <a:r>
                        <a:rPr lang="cs-CZ" sz="1000" b="0" i="1" u="sng" kern="1200" noProof="0" dirty="0" smtClean="0">
                          <a:solidFill>
                            <a:schemeClr val="tx2"/>
                          </a:solidFill>
                          <a:latin typeface="+mn-lt"/>
                          <a:ea typeface="+mn-ea"/>
                          <a:cs typeface="Arial" pitchFamily="34" charset="0"/>
                        </a:rPr>
                        <a:t>dělníka</a:t>
                      </a:r>
                      <a:r>
                        <a:rPr lang="cs-CZ" sz="1000" b="0" i="1" kern="1200" noProof="0" dirty="0" smtClean="0">
                          <a:solidFill>
                            <a:schemeClr val="tx2"/>
                          </a:solidFill>
                          <a:latin typeface="+mn-lt"/>
                          <a:ea typeface="+mn-ea"/>
                          <a:cs typeface="Arial" pitchFamily="34" charset="0"/>
                        </a:rPr>
                        <a:t>, jak sedí vedle výkopu a kouří?</a:t>
                      </a:r>
                      <a:endParaRPr lang="cs-CZ" sz="1000" b="0" i="1" kern="1200" noProof="0" dirty="0">
                        <a:solidFill>
                          <a:schemeClr val="tx2"/>
                        </a:solidFill>
                        <a:latin typeface="+mn-lt"/>
                        <a:ea typeface="+mn-ea"/>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000" b="0" i="1" kern="1200" noProof="0" dirty="0" smtClean="0">
                          <a:solidFill>
                            <a:schemeClr val="tx2"/>
                          </a:solidFill>
                          <a:latin typeface="+mn-lt"/>
                          <a:ea typeface="+mn-ea"/>
                          <a:cs typeface="Arial" pitchFamily="34" charset="0"/>
                        </a:rPr>
                        <a:t>Co byste si pomyslel(a), pokud byste procházela / projížděla kolem stavby </a:t>
                      </a:r>
                      <a:br>
                        <a:rPr lang="cs-CZ" sz="1000" b="0" i="1" kern="1200" noProof="0" dirty="0" smtClean="0">
                          <a:solidFill>
                            <a:schemeClr val="tx2"/>
                          </a:solidFill>
                          <a:latin typeface="+mn-lt"/>
                          <a:ea typeface="+mn-ea"/>
                          <a:cs typeface="Arial" pitchFamily="34" charset="0"/>
                        </a:rPr>
                      </a:br>
                      <a:r>
                        <a:rPr lang="cs-CZ" sz="1000" b="0" i="1" kern="1200" noProof="0" dirty="0" smtClean="0">
                          <a:solidFill>
                            <a:schemeClr val="tx2"/>
                          </a:solidFill>
                          <a:latin typeface="+mn-lt"/>
                          <a:ea typeface="+mn-ea"/>
                          <a:cs typeface="Arial" pitchFamily="34" charset="0"/>
                        </a:rPr>
                        <a:t>a viděl(a) </a:t>
                      </a:r>
                      <a:r>
                        <a:rPr lang="cs-CZ" sz="1000" b="0" i="1" u="sng" kern="1200" noProof="0" dirty="0" smtClean="0">
                          <a:solidFill>
                            <a:schemeClr val="tx2"/>
                          </a:solidFill>
                          <a:latin typeface="+mn-lt"/>
                          <a:ea typeface="+mn-ea"/>
                          <a:cs typeface="Arial" pitchFamily="34" charset="0"/>
                        </a:rPr>
                        <a:t>romského</a:t>
                      </a:r>
                      <a:r>
                        <a:rPr lang="cs-CZ" sz="1000" b="0" i="1" u="sng" kern="1200" baseline="0" noProof="0" dirty="0" smtClean="0">
                          <a:solidFill>
                            <a:schemeClr val="tx2"/>
                          </a:solidFill>
                          <a:latin typeface="+mn-lt"/>
                          <a:ea typeface="+mn-ea"/>
                          <a:cs typeface="Arial" pitchFamily="34" charset="0"/>
                        </a:rPr>
                        <a:t> </a:t>
                      </a:r>
                      <a:r>
                        <a:rPr lang="cs-CZ" sz="1000" b="0" i="1" u="sng" kern="1200" noProof="0" dirty="0" smtClean="0">
                          <a:solidFill>
                            <a:schemeClr val="tx2"/>
                          </a:solidFill>
                          <a:latin typeface="+mn-lt"/>
                          <a:ea typeface="+mn-ea"/>
                          <a:cs typeface="Arial" pitchFamily="34" charset="0"/>
                        </a:rPr>
                        <a:t>dělníka</a:t>
                      </a:r>
                      <a:r>
                        <a:rPr lang="cs-CZ" sz="1000" b="0" i="1" kern="1200" noProof="0" dirty="0" smtClean="0">
                          <a:solidFill>
                            <a:schemeClr val="tx2"/>
                          </a:solidFill>
                          <a:latin typeface="+mn-lt"/>
                          <a:ea typeface="+mn-ea"/>
                          <a:cs typeface="Arial" pitchFamily="34" charset="0"/>
                        </a:rPr>
                        <a:t>, jak sedí vedle výkopu a kouří?</a:t>
                      </a:r>
                      <a:endParaRPr lang="cs-CZ" sz="1000" noProof="0" dirty="0"/>
                    </a:p>
                  </a:txBody>
                  <a:tcPr/>
                </a:tc>
              </a:tr>
              <a:tr h="370840">
                <a:tc>
                  <a:txBody>
                    <a:bodyPr/>
                    <a:lstStyle/>
                    <a:p>
                      <a:pPr algn="ctr"/>
                      <a:r>
                        <a:rPr lang="cs-CZ" sz="1000" dirty="0" smtClean="0">
                          <a:solidFill>
                            <a:schemeClr val="tx2"/>
                          </a:solidFill>
                        </a:rPr>
                        <a:t>3</a:t>
                      </a:r>
                      <a:endParaRPr lang="en-US" sz="1000" dirty="0">
                        <a:solidFill>
                          <a:schemeClr val="tx2"/>
                        </a:solidFill>
                      </a:endParaRPr>
                    </a:p>
                  </a:txBody>
                  <a:tcPr anchor="ctr"/>
                </a:tc>
                <a:tc>
                  <a:txBody>
                    <a:bodyPr/>
                    <a:lstStyle/>
                    <a:p>
                      <a:r>
                        <a:rPr lang="cs-CZ" sz="1000" b="0" i="1" kern="1200" noProof="0" dirty="0" smtClean="0">
                          <a:solidFill>
                            <a:schemeClr val="tx2"/>
                          </a:solidFill>
                          <a:latin typeface="+mn-lt"/>
                          <a:ea typeface="+mn-ea"/>
                          <a:cs typeface="Arial" pitchFamily="34" charset="0"/>
                        </a:rPr>
                        <a:t>Co by vás jako první napadlo, pokud byste viděl(a) postaršího muže, jak fackuje na ulici zhruba </a:t>
                      </a:r>
                      <a:r>
                        <a:rPr lang="cs-CZ" sz="1000" b="0" i="1" u="sng" kern="1200" noProof="0" dirty="0" smtClean="0">
                          <a:solidFill>
                            <a:schemeClr val="tx2"/>
                          </a:solidFill>
                          <a:latin typeface="+mn-lt"/>
                          <a:ea typeface="+mn-ea"/>
                          <a:cs typeface="Arial" pitchFamily="34" charset="0"/>
                        </a:rPr>
                        <a:t>20letou dívku</a:t>
                      </a:r>
                      <a:r>
                        <a:rPr lang="cs-CZ" sz="1000" b="0" i="1" kern="1200" noProof="0" dirty="0" smtClean="0">
                          <a:solidFill>
                            <a:schemeClr val="tx2"/>
                          </a:solidFill>
                          <a:latin typeface="+mn-lt"/>
                          <a:ea typeface="+mn-ea"/>
                          <a:cs typeface="Arial" pitchFamily="34" charset="0"/>
                        </a:rPr>
                        <a:t>?</a:t>
                      </a:r>
                      <a:endParaRPr lang="cs-CZ" sz="1000" noProof="0" dirty="0"/>
                    </a:p>
                  </a:txBody>
                  <a:tcPr/>
                </a:tc>
                <a:tc>
                  <a:txBody>
                    <a:bodyPr/>
                    <a:lstStyle/>
                    <a:p>
                      <a:r>
                        <a:rPr lang="cs-CZ" sz="1000" b="0" i="1" kern="1200" noProof="0" dirty="0" smtClean="0">
                          <a:solidFill>
                            <a:schemeClr val="tx2"/>
                          </a:solidFill>
                          <a:latin typeface="+mn-lt"/>
                          <a:ea typeface="+mn-ea"/>
                          <a:cs typeface="Arial" pitchFamily="34" charset="0"/>
                        </a:rPr>
                        <a:t>Co by vás jako první napadlo, pokud byste viděl(a) postaršího muže, jak fackuje na ulici zhruba </a:t>
                      </a:r>
                      <a:r>
                        <a:rPr lang="cs-CZ" sz="1000" b="0" i="1" u="sng" kern="1200" noProof="0" dirty="0" smtClean="0">
                          <a:solidFill>
                            <a:schemeClr val="tx2"/>
                          </a:solidFill>
                          <a:latin typeface="+mn-lt"/>
                          <a:ea typeface="+mn-ea"/>
                          <a:cs typeface="Arial" pitchFamily="34" charset="0"/>
                        </a:rPr>
                        <a:t>20letou romskou dívku</a:t>
                      </a:r>
                      <a:r>
                        <a:rPr lang="cs-CZ" sz="1000" b="0" i="1" kern="1200" noProof="0" dirty="0" smtClean="0">
                          <a:solidFill>
                            <a:schemeClr val="tx2"/>
                          </a:solidFill>
                          <a:latin typeface="+mn-lt"/>
                          <a:ea typeface="+mn-ea"/>
                          <a:cs typeface="Arial" pitchFamily="34" charset="0"/>
                        </a:rPr>
                        <a:t>?</a:t>
                      </a:r>
                      <a:endParaRPr lang="cs-CZ" sz="1000" noProof="0" dirty="0"/>
                    </a:p>
                  </a:txBody>
                  <a:tcPr/>
                </a:tc>
              </a:tr>
              <a:tr h="370840">
                <a:tc>
                  <a:txBody>
                    <a:bodyPr/>
                    <a:lstStyle/>
                    <a:p>
                      <a:pPr algn="ctr"/>
                      <a:r>
                        <a:rPr lang="cs-CZ" sz="1000" dirty="0" smtClean="0">
                          <a:solidFill>
                            <a:schemeClr val="tx2"/>
                          </a:solidFill>
                        </a:rPr>
                        <a:t>4</a:t>
                      </a:r>
                      <a:endParaRPr lang="en-US" sz="1000" dirty="0">
                        <a:solidFill>
                          <a:schemeClr val="tx2"/>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000" b="0" i="1" kern="1200" noProof="0" dirty="0" smtClean="0">
                          <a:solidFill>
                            <a:schemeClr val="tx2"/>
                          </a:solidFill>
                          <a:latin typeface="+mn-lt"/>
                          <a:ea typeface="+mn-ea"/>
                          <a:cs typeface="Arial" pitchFamily="34" charset="0"/>
                        </a:rPr>
                        <a:t>Myslíte si, že </a:t>
                      </a:r>
                      <a:r>
                        <a:rPr lang="cs-CZ" sz="1000" b="0" i="1" u="sng" kern="1200" noProof="0" dirty="0" smtClean="0">
                          <a:solidFill>
                            <a:schemeClr val="tx2"/>
                          </a:solidFill>
                          <a:latin typeface="+mn-lt"/>
                          <a:ea typeface="+mn-ea"/>
                          <a:cs typeface="Arial" pitchFamily="34" charset="0"/>
                        </a:rPr>
                        <a:t>matka s nízkými příjmy</a:t>
                      </a:r>
                      <a:r>
                        <a:rPr lang="cs-CZ" sz="1000" b="0" i="1" kern="1200" noProof="0" dirty="0" smtClean="0">
                          <a:solidFill>
                            <a:schemeClr val="tx2"/>
                          </a:solidFill>
                          <a:latin typeface="+mn-lt"/>
                          <a:ea typeface="+mn-ea"/>
                          <a:cs typeface="Arial" pitchFamily="34" charset="0"/>
                        </a:rPr>
                        <a:t>, které se narodila trojčata, si zaslouží jednorázový státní příspěvek ve výši dvou průměrných platů (cca 50 tisíc)? </a:t>
                      </a:r>
                      <a:endParaRPr lang="cs-CZ" sz="1000" noProof="0" dirty="0"/>
                    </a:p>
                  </a:txBody>
                  <a:tcPr/>
                </a:tc>
                <a:tc>
                  <a:txBody>
                    <a:bodyPr/>
                    <a:lstStyle/>
                    <a:p>
                      <a:r>
                        <a:rPr lang="cs-CZ" sz="1000" b="0" i="1" kern="1200" noProof="0" dirty="0" smtClean="0">
                          <a:solidFill>
                            <a:schemeClr val="tx2"/>
                          </a:solidFill>
                          <a:latin typeface="+mn-lt"/>
                          <a:ea typeface="+mn-ea"/>
                          <a:cs typeface="Arial" pitchFamily="34" charset="0"/>
                        </a:rPr>
                        <a:t>Myslíte si, že </a:t>
                      </a:r>
                      <a:r>
                        <a:rPr lang="cs-CZ" sz="1000" b="0" i="1" u="sng" kern="1200" noProof="0" dirty="0" smtClean="0">
                          <a:solidFill>
                            <a:schemeClr val="tx2"/>
                          </a:solidFill>
                          <a:latin typeface="+mn-lt"/>
                          <a:ea typeface="+mn-ea"/>
                          <a:cs typeface="Arial" pitchFamily="34" charset="0"/>
                        </a:rPr>
                        <a:t>romská</a:t>
                      </a:r>
                      <a:r>
                        <a:rPr lang="cs-CZ" sz="1000" b="0" i="1" u="sng" kern="1200" baseline="0" noProof="0" dirty="0" smtClean="0">
                          <a:solidFill>
                            <a:schemeClr val="tx2"/>
                          </a:solidFill>
                          <a:latin typeface="+mn-lt"/>
                          <a:ea typeface="+mn-ea"/>
                          <a:cs typeface="Arial" pitchFamily="34" charset="0"/>
                        </a:rPr>
                        <a:t> </a:t>
                      </a:r>
                      <a:r>
                        <a:rPr lang="cs-CZ" sz="1000" b="0" i="1" u="sng" kern="1200" noProof="0" dirty="0" smtClean="0">
                          <a:solidFill>
                            <a:schemeClr val="tx2"/>
                          </a:solidFill>
                          <a:latin typeface="+mn-lt"/>
                          <a:ea typeface="+mn-ea"/>
                          <a:cs typeface="Arial" pitchFamily="34" charset="0"/>
                        </a:rPr>
                        <a:t>matka s nízkými příjmy</a:t>
                      </a:r>
                      <a:r>
                        <a:rPr lang="cs-CZ" sz="1000" b="0" i="1" kern="1200" noProof="0" dirty="0" smtClean="0">
                          <a:solidFill>
                            <a:schemeClr val="tx2"/>
                          </a:solidFill>
                          <a:latin typeface="+mn-lt"/>
                          <a:ea typeface="+mn-ea"/>
                          <a:cs typeface="Arial" pitchFamily="34" charset="0"/>
                        </a:rPr>
                        <a:t>, které se narodila trojčata, si zaslouží jednorázový státní příspěvek ve výši dvou průměrných platů (cca 50 tisíc)? </a:t>
                      </a:r>
                    </a:p>
                  </a:txBody>
                  <a:tcPr/>
                </a:tc>
              </a:tr>
              <a:tr h="370840">
                <a:tc>
                  <a:txBody>
                    <a:bodyPr/>
                    <a:lstStyle/>
                    <a:p>
                      <a:pPr algn="ctr"/>
                      <a:r>
                        <a:rPr lang="cs-CZ" sz="1000" dirty="0" smtClean="0">
                          <a:solidFill>
                            <a:schemeClr val="tx2"/>
                          </a:solidFill>
                        </a:rPr>
                        <a:t>5</a:t>
                      </a:r>
                      <a:endParaRPr lang="en-US" sz="1000" dirty="0">
                        <a:solidFill>
                          <a:schemeClr val="tx2"/>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000" b="0" i="1" u="none" kern="1200" noProof="0" dirty="0" smtClean="0">
                          <a:solidFill>
                            <a:schemeClr val="tx2"/>
                          </a:solidFill>
                          <a:latin typeface="+mn-lt"/>
                          <a:ea typeface="+mn-ea"/>
                          <a:cs typeface="Arial" pitchFamily="34" charset="0"/>
                        </a:rPr>
                        <a:t>Představte si, že byste vy či vaše rodina pronajímali byt původně určený pro </a:t>
                      </a:r>
                      <a:br>
                        <a:rPr lang="cs-CZ" sz="1000" b="0" i="1" u="none" kern="1200" noProof="0" dirty="0" smtClean="0">
                          <a:solidFill>
                            <a:schemeClr val="tx2"/>
                          </a:solidFill>
                          <a:latin typeface="+mn-lt"/>
                          <a:ea typeface="+mn-ea"/>
                          <a:cs typeface="Arial" pitchFamily="34" charset="0"/>
                        </a:rPr>
                      </a:br>
                      <a:r>
                        <a:rPr lang="cs-CZ" sz="1000" b="0" i="1" u="none" kern="1200" noProof="0" dirty="0" smtClean="0">
                          <a:solidFill>
                            <a:schemeClr val="tx2"/>
                          </a:solidFill>
                          <a:latin typeface="+mn-lt"/>
                          <a:ea typeface="+mn-ea"/>
                          <a:cs typeface="Arial" pitchFamily="34" charset="0"/>
                        </a:rPr>
                        <a:t>3-4 člennou rodinu, a zavolala by Vám 35letá žena jménem </a:t>
                      </a:r>
                      <a:r>
                        <a:rPr lang="cs-CZ" sz="1000" b="0" i="1" u="sng" kern="1200" noProof="0" dirty="0" smtClean="0">
                          <a:solidFill>
                            <a:schemeClr val="tx2"/>
                          </a:solidFill>
                          <a:latin typeface="+mn-lt"/>
                          <a:ea typeface="+mn-ea"/>
                          <a:cs typeface="Arial" pitchFamily="34" charset="0"/>
                        </a:rPr>
                        <a:t>Anna Veselá</a:t>
                      </a:r>
                      <a:r>
                        <a:rPr lang="cs-CZ" sz="1000" b="0" i="1" u="none" kern="1200" noProof="0" dirty="0" smtClean="0">
                          <a:solidFill>
                            <a:schemeClr val="tx2"/>
                          </a:solidFill>
                          <a:latin typeface="+mn-lt"/>
                          <a:ea typeface="+mn-ea"/>
                          <a:cs typeface="Arial" pitchFamily="34" charset="0"/>
                        </a:rPr>
                        <a:t> </a:t>
                      </a:r>
                      <a:br>
                        <a:rPr lang="cs-CZ" sz="1000" b="0" i="1" u="none" kern="1200" noProof="0" dirty="0" smtClean="0">
                          <a:solidFill>
                            <a:schemeClr val="tx2"/>
                          </a:solidFill>
                          <a:latin typeface="+mn-lt"/>
                          <a:ea typeface="+mn-ea"/>
                          <a:cs typeface="Arial" pitchFamily="34" charset="0"/>
                        </a:rPr>
                      </a:br>
                      <a:r>
                        <a:rPr lang="cs-CZ" sz="1000" b="0" i="1" u="none" kern="1200" noProof="0" dirty="0" smtClean="0">
                          <a:solidFill>
                            <a:schemeClr val="tx2"/>
                          </a:solidFill>
                          <a:latin typeface="+mn-lt"/>
                          <a:ea typeface="+mn-ea"/>
                          <a:cs typeface="Arial" pitchFamily="34" charset="0"/>
                        </a:rPr>
                        <a:t>s tím, že by měla zájem byt pronajmout pro svou 5člennou rodinu. </a:t>
                      </a:r>
                    </a:p>
                  </a:txBody>
                  <a:tcPr/>
                </a:tc>
                <a:tc>
                  <a:txBody>
                    <a:bodyPr/>
                    <a:lstStyle/>
                    <a:p>
                      <a:r>
                        <a:rPr lang="cs-CZ" sz="1000" b="0" i="1" u="none" kern="1200" noProof="0" dirty="0" smtClean="0">
                          <a:solidFill>
                            <a:schemeClr val="tx2"/>
                          </a:solidFill>
                          <a:latin typeface="+mn-lt"/>
                          <a:ea typeface="+mn-ea"/>
                          <a:cs typeface="Arial" pitchFamily="34" charset="0"/>
                        </a:rPr>
                        <a:t>Představte si, že byste vy či vaše rodina pronajímali byt původně určený pro 3-4 člennou rodinu, a zavolala by Vám 35letá žena jménem </a:t>
                      </a:r>
                      <a:r>
                        <a:rPr lang="cs-CZ" sz="1000" b="0" i="1" u="sng" kern="1200" noProof="0" dirty="0" smtClean="0">
                          <a:solidFill>
                            <a:schemeClr val="tx2"/>
                          </a:solidFill>
                          <a:latin typeface="+mn-lt"/>
                          <a:ea typeface="+mn-ea"/>
                          <a:cs typeface="Arial" pitchFamily="34" charset="0"/>
                        </a:rPr>
                        <a:t>Erika Demeterová </a:t>
                      </a:r>
                      <a:r>
                        <a:rPr lang="cs-CZ" sz="1000" b="0" i="1" u="none" kern="1200" noProof="0" dirty="0" smtClean="0">
                          <a:solidFill>
                            <a:schemeClr val="tx2"/>
                          </a:solidFill>
                          <a:latin typeface="+mn-lt"/>
                          <a:ea typeface="+mn-ea"/>
                          <a:cs typeface="Arial" pitchFamily="34" charset="0"/>
                        </a:rPr>
                        <a:t>s tím, že by měla zájem byt pronajmout pro svou 5člennou rodinu</a:t>
                      </a:r>
                      <a:endParaRPr lang="cs-CZ" sz="1000" b="0" i="1" u="none" kern="1200" noProof="0" dirty="0">
                        <a:solidFill>
                          <a:schemeClr val="tx2"/>
                        </a:solidFill>
                        <a:latin typeface="+mn-lt"/>
                        <a:ea typeface="+mn-ea"/>
                        <a:cs typeface="Arial" pitchFamily="34" charset="0"/>
                      </a:endParaRPr>
                    </a:p>
                  </a:txBody>
                  <a:tcPr/>
                </a:tc>
              </a:tr>
              <a:tr h="370840">
                <a:tc>
                  <a:txBody>
                    <a:bodyPr/>
                    <a:lstStyle/>
                    <a:p>
                      <a:pPr algn="ctr"/>
                      <a:r>
                        <a:rPr lang="cs-CZ" sz="1000" dirty="0" smtClean="0">
                          <a:solidFill>
                            <a:schemeClr val="tx2"/>
                          </a:solidFill>
                        </a:rPr>
                        <a:t>6</a:t>
                      </a:r>
                      <a:endParaRPr lang="en-US" sz="1000" dirty="0">
                        <a:solidFill>
                          <a:schemeClr val="tx2"/>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000" b="0" i="1" u="none" kern="1200" noProof="0" dirty="0" smtClean="0">
                          <a:solidFill>
                            <a:schemeClr val="tx2"/>
                          </a:solidFill>
                          <a:latin typeface="+mn-lt"/>
                          <a:ea typeface="+mn-ea"/>
                          <a:cs typeface="Arial" pitchFamily="34" charset="0"/>
                        </a:rPr>
                        <a:t>Představte si, že </a:t>
                      </a:r>
                      <a:r>
                        <a:rPr lang="cs-CZ" sz="1000" b="0" i="1" u="sng" kern="1200" noProof="0" dirty="0" smtClean="0">
                          <a:solidFill>
                            <a:schemeClr val="tx2"/>
                          </a:solidFill>
                          <a:latin typeface="+mn-lt"/>
                          <a:ea typeface="+mn-ea"/>
                          <a:cs typeface="Arial" pitchFamily="34" charset="0"/>
                        </a:rPr>
                        <a:t>17letý chlapec</a:t>
                      </a:r>
                      <a:r>
                        <a:rPr lang="cs-CZ" sz="1000" b="0" i="1" u="none" kern="1200" noProof="0" dirty="0" smtClean="0">
                          <a:solidFill>
                            <a:schemeClr val="tx2"/>
                          </a:solidFill>
                          <a:latin typeface="+mn-lt"/>
                          <a:ea typeface="+mn-ea"/>
                          <a:cs typeface="Arial" pitchFamily="34" charset="0"/>
                        </a:rPr>
                        <a:t> vykrade trafiku. Jaký trest je podle vás adekvátní? </a:t>
                      </a:r>
                      <a:endParaRPr lang="cs-CZ" sz="1000" b="0" i="1" u="none" kern="1200" noProof="0" dirty="0">
                        <a:solidFill>
                          <a:schemeClr val="tx2"/>
                        </a:solidFill>
                        <a:latin typeface="+mn-lt"/>
                        <a:ea typeface="+mn-ea"/>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000" b="0" i="1" u="none" kern="1200" noProof="0" dirty="0" smtClean="0">
                          <a:solidFill>
                            <a:schemeClr val="tx2"/>
                          </a:solidFill>
                          <a:latin typeface="+mn-lt"/>
                          <a:ea typeface="+mn-ea"/>
                          <a:cs typeface="Arial" pitchFamily="34" charset="0"/>
                        </a:rPr>
                        <a:t>Představte si, že </a:t>
                      </a:r>
                      <a:r>
                        <a:rPr lang="cs-CZ" sz="1000" b="0" i="1" u="sng" kern="1200" noProof="0" dirty="0" smtClean="0">
                          <a:solidFill>
                            <a:schemeClr val="tx2"/>
                          </a:solidFill>
                          <a:latin typeface="+mn-lt"/>
                          <a:ea typeface="+mn-ea"/>
                          <a:cs typeface="Arial" pitchFamily="34" charset="0"/>
                        </a:rPr>
                        <a:t>17letý Rom </a:t>
                      </a:r>
                      <a:r>
                        <a:rPr lang="cs-CZ" sz="1000" b="0" i="1" u="none" kern="1200" noProof="0" dirty="0" smtClean="0">
                          <a:solidFill>
                            <a:schemeClr val="tx2"/>
                          </a:solidFill>
                          <a:latin typeface="+mn-lt"/>
                          <a:ea typeface="+mn-ea"/>
                          <a:cs typeface="Arial" pitchFamily="34" charset="0"/>
                        </a:rPr>
                        <a:t>vykrade trafiku. Jaký trest je podle vás adekvátní? </a:t>
                      </a:r>
                    </a:p>
                  </a:txBody>
                  <a:tcPr/>
                </a:tc>
              </a:tr>
            </a:tbl>
          </a:graphicData>
        </a:graphic>
      </p:graphicFrame>
      <p:sp>
        <p:nvSpPr>
          <p:cNvPr id="4" name="TextovéPole 3"/>
          <p:cNvSpPr txBox="1"/>
          <p:nvPr/>
        </p:nvSpPr>
        <p:spPr>
          <a:xfrm>
            <a:off x="280095" y="1264568"/>
            <a:ext cx="8684394" cy="1954381"/>
          </a:xfrm>
          <a:prstGeom prst="rect">
            <a:avLst/>
          </a:prstGeom>
          <a:noFill/>
        </p:spPr>
        <p:txBody>
          <a:bodyPr wrap="square" rtlCol="0">
            <a:spAutoFit/>
          </a:bodyPr>
          <a:lstStyle/>
          <a:p>
            <a:r>
              <a:rPr lang="cs-CZ" sz="1100" dirty="0" smtClean="0">
                <a:solidFill>
                  <a:schemeClr val="tx2"/>
                </a:solidFill>
              </a:rPr>
              <a:t>Výzkumu obsahoval test, zda respondenti vnímají a reagují na shodné události, pokud je jejich aktérem Rom/</a:t>
            </a:r>
            <a:r>
              <a:rPr lang="cs-CZ" sz="1100" dirty="0" err="1" smtClean="0">
                <a:solidFill>
                  <a:schemeClr val="tx2"/>
                </a:solidFill>
              </a:rPr>
              <a:t>ka</a:t>
            </a:r>
            <a:r>
              <a:rPr lang="cs-CZ" sz="1100" dirty="0" smtClean="0">
                <a:solidFill>
                  <a:schemeClr val="tx2"/>
                </a:solidFill>
              </a:rPr>
              <a:t> a člověk bez specifikace etnicity. Případné rozdíly mohou naznačovat, jak se skupinové vnímání příslušníků menšiny (ať již založené na osobních zkušenostech s jedinci, sdílených informacích či osobním pocitu) přenáší na její členy, o kterých nemáme žádné další informace.</a:t>
            </a:r>
          </a:p>
          <a:p>
            <a:endParaRPr lang="cs-CZ" sz="1100" dirty="0">
              <a:solidFill>
                <a:schemeClr val="tx2"/>
              </a:solidFill>
            </a:endParaRPr>
          </a:p>
          <a:p>
            <a:r>
              <a:rPr lang="cs-CZ" sz="1100" dirty="0" smtClean="0">
                <a:solidFill>
                  <a:schemeClr val="tx2"/>
                </a:solidFill>
              </a:rPr>
              <a:t>U každého respondenta výzkumu bylo náhodně vybráno, zda se mu jednotlivé výroky (1-6) zobrazí jako etnicky nepříznakové či etnicky příznakové. Každý respondent tedy odpovídal na 3 etnicky příznakové a 3 nepříznakové výroky a jeden daný výrok hodnotil buď ve formě s etnicitou aktéra, či bez ní, aby neodhalil podstatu experimentu. Ze stejného důvodu – tedy omezení schopnosti rozpoznat podstatu experimentu – byly výroky rozděleny do různých částí dotazníku.</a:t>
            </a:r>
          </a:p>
          <a:p>
            <a:endParaRPr lang="cs-CZ" sz="1100" dirty="0" smtClean="0">
              <a:solidFill>
                <a:schemeClr val="tx2"/>
              </a:solidFill>
            </a:endParaRPr>
          </a:p>
          <a:p>
            <a:r>
              <a:rPr lang="cs-CZ" sz="1100" dirty="0" smtClean="0">
                <a:solidFill>
                  <a:schemeClr val="tx2"/>
                </a:solidFill>
              </a:rPr>
              <a:t>Díky náhodnému výběru bezpříznakové / příznakové verze hodnotil každou verzi výroku reprezentativní vzorek zhruba n=500 respondentů ve věku 15-25 let. </a:t>
            </a:r>
            <a:endParaRPr lang="cs-CZ" sz="1100" dirty="0">
              <a:solidFill>
                <a:schemeClr val="tx2"/>
              </a:solidFill>
            </a:endParaRPr>
          </a:p>
        </p:txBody>
      </p:sp>
      <p:pic>
        <p:nvPicPr>
          <p:cNvPr id="5" name="Picture 9" descr="hatefree kruh.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4235695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25760"/>
            <a:ext cx="8712968" cy="1143000"/>
          </a:xfrm>
        </p:spPr>
        <p:txBody>
          <a:bodyPr>
            <a:normAutofit/>
          </a:bodyPr>
          <a:lstStyle/>
          <a:p>
            <a:r>
              <a:rPr lang="cs-CZ" dirty="0"/>
              <a:t>Vnímání situací dle etnicity aktéra</a:t>
            </a:r>
          </a:p>
        </p:txBody>
      </p:sp>
      <p:graphicFrame>
        <p:nvGraphicFramePr>
          <p:cNvPr id="8" name="Tabulka 7"/>
          <p:cNvGraphicFramePr>
            <a:graphicFrameLocks noGrp="1"/>
          </p:cNvGraphicFramePr>
          <p:nvPr>
            <p:extLst>
              <p:ext uri="{D42A27DB-BD31-4B8C-83A1-F6EECF244321}">
                <p14:modId xmlns:p14="http://schemas.microsoft.com/office/powerpoint/2010/main" val="1689432208"/>
              </p:ext>
            </p:extLst>
          </p:nvPr>
        </p:nvGraphicFramePr>
        <p:xfrm>
          <a:off x="323527" y="4956026"/>
          <a:ext cx="8515163" cy="1149856"/>
        </p:xfrm>
        <a:graphic>
          <a:graphicData uri="http://schemas.openxmlformats.org/drawingml/2006/table">
            <a:tbl>
              <a:tblPr firstRow="1" bandRow="1">
                <a:effectLst/>
                <a:tableStyleId>{F5AB1C69-6EDB-4FF4-983F-18BD219EF322}</a:tableStyleId>
              </a:tblPr>
              <a:tblGrid>
                <a:gridCol w="8515163"/>
              </a:tblGrid>
              <a:tr h="1149856">
                <a:tc>
                  <a:txBody>
                    <a:bodyPr/>
                    <a:lstStyle/>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100" b="0" baseline="0" noProof="0" dirty="0" smtClean="0">
                          <a:ln>
                            <a:noFill/>
                          </a:ln>
                          <a:solidFill>
                            <a:schemeClr val="bg1"/>
                          </a:solidFill>
                        </a:rPr>
                        <a:t>Hlasité chování ve veřejné dopravě je většině respondentů nepříjemné obecně. Existuje však významný rozdíl mezi tím, jak respondenti hodnotí nepříjemnost, pokud se hlasitě chovají mladiství Romové či mladiství bez uvedení etnicity. V případě Romů označuje situaci za nepříjemnou 77 % respondentů, v případě bez uvedení etnicity 64 %. Rozdíl je i v zastoupení hodnocení „velmi nepříjemné“. Otázka na interpretaci chování sedícího / kouřícího dělníka z testovaných vykazuje nejmenší odlišnosti podle toho, zda je v ní zapojena informace o etnicitě  - při informaci o romské etnicitě je hodnocení negativnější (fláká se), ale rozdíly jsou na hranici významnosti. To lze připisovat mimo jiné částečně </a:t>
                      </a:r>
                      <a:r>
                        <a:rPr lang="cs-CZ" sz="1100" b="0" baseline="0" noProof="0" dirty="0" err="1" smtClean="0">
                          <a:ln>
                            <a:noFill/>
                          </a:ln>
                          <a:solidFill>
                            <a:schemeClr val="bg1"/>
                          </a:solidFill>
                        </a:rPr>
                        <a:t>stereotypizujícímu</a:t>
                      </a:r>
                      <a:r>
                        <a:rPr lang="cs-CZ" sz="1100" b="0" baseline="0" noProof="0" dirty="0" smtClean="0">
                          <a:ln>
                            <a:noFill/>
                          </a:ln>
                          <a:solidFill>
                            <a:schemeClr val="bg1"/>
                          </a:solidFill>
                        </a:rPr>
                        <a:t> pohledu části respondentů na „líné dělníky“ bez ohledu na etnicitu či národnost.</a:t>
                      </a: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sp>
        <p:nvSpPr>
          <p:cNvPr id="11" name="Obdélník 10"/>
          <p:cNvSpPr/>
          <p:nvPr/>
        </p:nvSpPr>
        <p:spPr>
          <a:xfrm>
            <a:off x="0" y="1889250"/>
            <a:ext cx="2123728" cy="1107996"/>
          </a:xfrm>
          <a:prstGeom prst="rect">
            <a:avLst/>
          </a:prstGeom>
        </p:spPr>
        <p:txBody>
          <a:bodyPr wrap="square">
            <a:spAutoFit/>
          </a:bodyPr>
          <a:lstStyle/>
          <a:p>
            <a:r>
              <a:rPr lang="cs-CZ" sz="1100" b="1" i="1" dirty="0">
                <a:solidFill>
                  <a:schemeClr val="tx2"/>
                </a:solidFill>
                <a:cs typeface="Arial" pitchFamily="34" charset="0"/>
              </a:rPr>
              <a:t>V01. Jak byste se cítil(a), kdybyste jela autobusem a několik sedadel od vás by se dva mladíci / Romové (14-15 let) nahlas bavili a pouštěli si hudbu z mobilu?</a:t>
            </a:r>
          </a:p>
        </p:txBody>
      </p:sp>
      <p:graphicFrame>
        <p:nvGraphicFramePr>
          <p:cNvPr id="6" name="Zástupný symbol pro obsah 4"/>
          <p:cNvGraphicFramePr>
            <a:graphicFrameLocks/>
          </p:cNvGraphicFramePr>
          <p:nvPr>
            <p:extLst>
              <p:ext uri="{D42A27DB-BD31-4B8C-83A1-F6EECF244321}">
                <p14:modId xmlns:p14="http://schemas.microsoft.com/office/powerpoint/2010/main" val="1768283568"/>
              </p:ext>
            </p:extLst>
          </p:nvPr>
        </p:nvGraphicFramePr>
        <p:xfrm>
          <a:off x="1439144" y="1889249"/>
          <a:ext cx="7704856" cy="13016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Zástupný symbol pro obsah 4"/>
          <p:cNvGraphicFramePr>
            <a:graphicFrameLocks/>
          </p:cNvGraphicFramePr>
          <p:nvPr>
            <p:extLst>
              <p:ext uri="{D42A27DB-BD31-4B8C-83A1-F6EECF244321}">
                <p14:modId xmlns:p14="http://schemas.microsoft.com/office/powerpoint/2010/main" val="1748292179"/>
              </p:ext>
            </p:extLst>
          </p:nvPr>
        </p:nvGraphicFramePr>
        <p:xfrm>
          <a:off x="1423747" y="3574554"/>
          <a:ext cx="7704856" cy="1301661"/>
        </p:xfrm>
        <a:graphic>
          <a:graphicData uri="http://schemas.openxmlformats.org/drawingml/2006/chart">
            <c:chart xmlns:c="http://schemas.openxmlformats.org/drawingml/2006/chart" xmlns:r="http://schemas.openxmlformats.org/officeDocument/2006/relationships" r:id="rId4"/>
          </a:graphicData>
        </a:graphic>
      </p:graphicFrame>
      <p:sp>
        <p:nvSpPr>
          <p:cNvPr id="15" name="Obdélník 14"/>
          <p:cNvSpPr/>
          <p:nvPr/>
        </p:nvSpPr>
        <p:spPr>
          <a:xfrm>
            <a:off x="-30857" y="3574554"/>
            <a:ext cx="2051720" cy="938719"/>
          </a:xfrm>
          <a:prstGeom prst="rect">
            <a:avLst/>
          </a:prstGeom>
        </p:spPr>
        <p:txBody>
          <a:bodyPr wrap="square">
            <a:spAutoFit/>
          </a:bodyPr>
          <a:lstStyle/>
          <a:p>
            <a:r>
              <a:rPr lang="cs-CZ" sz="1100" b="1" i="1" dirty="0">
                <a:solidFill>
                  <a:schemeClr val="tx2"/>
                </a:solidFill>
                <a:cs typeface="Arial" pitchFamily="34" charset="0"/>
              </a:rPr>
              <a:t>V02. Co byste si pomyslel(a), pokud byste procházela / projížděla kolem stavby a viděla </a:t>
            </a:r>
            <a:r>
              <a:rPr lang="cs-CZ" sz="1100" b="1" i="1" dirty="0" smtClean="0">
                <a:solidFill>
                  <a:schemeClr val="tx2"/>
                </a:solidFill>
                <a:cs typeface="Arial" pitchFamily="34" charset="0"/>
              </a:rPr>
              <a:t>(romského) dělníka, </a:t>
            </a:r>
            <a:r>
              <a:rPr lang="cs-CZ" sz="1100" b="1" i="1" dirty="0">
                <a:solidFill>
                  <a:schemeClr val="tx2"/>
                </a:solidFill>
                <a:cs typeface="Arial" pitchFamily="34" charset="0"/>
              </a:rPr>
              <a:t>jak sedí vedle výkopu a kouří?</a:t>
            </a:r>
          </a:p>
        </p:txBody>
      </p:sp>
      <p:pic>
        <p:nvPicPr>
          <p:cNvPr id="9" name="Picture 9" descr="hatefree kruh.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13544556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25760"/>
            <a:ext cx="8712968" cy="1143000"/>
          </a:xfrm>
        </p:spPr>
        <p:txBody>
          <a:bodyPr>
            <a:normAutofit/>
          </a:bodyPr>
          <a:lstStyle/>
          <a:p>
            <a:r>
              <a:rPr lang="cs-CZ" dirty="0"/>
              <a:t>Vnímání situací dle etnicity aktéra</a:t>
            </a:r>
          </a:p>
        </p:txBody>
      </p:sp>
      <p:graphicFrame>
        <p:nvGraphicFramePr>
          <p:cNvPr id="8" name="Tabulka 7"/>
          <p:cNvGraphicFramePr>
            <a:graphicFrameLocks noGrp="1"/>
          </p:cNvGraphicFramePr>
          <p:nvPr>
            <p:extLst>
              <p:ext uri="{D42A27DB-BD31-4B8C-83A1-F6EECF244321}">
                <p14:modId xmlns:p14="http://schemas.microsoft.com/office/powerpoint/2010/main" val="2908034861"/>
              </p:ext>
            </p:extLst>
          </p:nvPr>
        </p:nvGraphicFramePr>
        <p:xfrm>
          <a:off x="323527" y="5229200"/>
          <a:ext cx="8515163" cy="864096"/>
        </p:xfrm>
        <a:graphic>
          <a:graphicData uri="http://schemas.openxmlformats.org/drawingml/2006/table">
            <a:tbl>
              <a:tblPr firstRow="1" bandRow="1">
                <a:effectLst/>
                <a:tableStyleId>{F5AB1C69-6EDB-4FF4-983F-18BD219EF322}</a:tableStyleId>
              </a:tblPr>
              <a:tblGrid>
                <a:gridCol w="8515163"/>
              </a:tblGrid>
              <a:tr h="864096">
                <a:tc>
                  <a:txBody>
                    <a:bodyPr/>
                    <a:lstStyle/>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100" b="0" baseline="0" noProof="0" dirty="0" smtClean="0">
                          <a:ln>
                            <a:noFill/>
                          </a:ln>
                          <a:solidFill>
                            <a:schemeClr val="bg1"/>
                          </a:solidFill>
                        </a:rPr>
                        <a:t>V otázce na vnímání situace, kdy respondent bez dalších informací vidí na ulici postaršího muže fackovat dívku, je významný rozdíl zejména v tom, </a:t>
                      </a:r>
                      <a:br>
                        <a:rPr lang="cs-CZ" sz="1100" b="0" baseline="0" noProof="0" dirty="0" smtClean="0">
                          <a:ln>
                            <a:noFill/>
                          </a:ln>
                          <a:solidFill>
                            <a:schemeClr val="bg1"/>
                          </a:solidFill>
                        </a:rPr>
                      </a:br>
                      <a:r>
                        <a:rPr lang="cs-CZ" sz="1100" b="0" baseline="0" noProof="0" dirty="0" smtClean="0">
                          <a:ln>
                            <a:noFill/>
                          </a:ln>
                          <a:solidFill>
                            <a:schemeClr val="bg1"/>
                          </a:solidFill>
                        </a:rPr>
                        <a:t>že v případě uvedení etnicity dívky (romská) klesá zastoupení respondentů, kteří situaci interpretují jednoznačně jako napadení a ohrožení dívky ze 42 % na 30 %. Většina respondentů si tak vybírá mezi nevyhraněnými intepretacemi. V otázce na zasloužení porodného je rozdíl celkový a výraznější – při neuvedení etnicity zaslouženost státního příspěvku chudé matce trojčat přiznává 71 % respondentů, v případě uvedení romské etnicity pouze 40 % respondentů, přičemž jen 8 % si je jisto.</a:t>
                      </a: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graphicFrame>
        <p:nvGraphicFramePr>
          <p:cNvPr id="14" name="Zástupný symbol pro obsah 4"/>
          <p:cNvGraphicFramePr>
            <a:graphicFrameLocks/>
          </p:cNvGraphicFramePr>
          <p:nvPr>
            <p:extLst>
              <p:ext uri="{D42A27DB-BD31-4B8C-83A1-F6EECF244321}">
                <p14:modId xmlns:p14="http://schemas.microsoft.com/office/powerpoint/2010/main" val="1356570788"/>
              </p:ext>
            </p:extLst>
          </p:nvPr>
        </p:nvGraphicFramePr>
        <p:xfrm>
          <a:off x="1439144" y="1681074"/>
          <a:ext cx="7704856" cy="1490712"/>
        </p:xfrm>
        <a:graphic>
          <a:graphicData uri="http://schemas.openxmlformats.org/drawingml/2006/chart">
            <c:chart xmlns:c="http://schemas.openxmlformats.org/drawingml/2006/chart" xmlns:r="http://schemas.openxmlformats.org/officeDocument/2006/relationships" r:id="rId3"/>
          </a:graphicData>
        </a:graphic>
      </p:graphicFrame>
      <p:sp>
        <p:nvSpPr>
          <p:cNvPr id="16" name="Obdélník 15"/>
          <p:cNvSpPr/>
          <p:nvPr/>
        </p:nvSpPr>
        <p:spPr>
          <a:xfrm>
            <a:off x="115776" y="1628800"/>
            <a:ext cx="1892176" cy="938719"/>
          </a:xfrm>
          <a:prstGeom prst="rect">
            <a:avLst/>
          </a:prstGeom>
        </p:spPr>
        <p:txBody>
          <a:bodyPr wrap="square">
            <a:spAutoFit/>
          </a:bodyPr>
          <a:lstStyle/>
          <a:p>
            <a:r>
              <a:rPr lang="cs-CZ" sz="1100" b="1" i="1" dirty="0">
                <a:solidFill>
                  <a:schemeClr val="tx2"/>
                </a:solidFill>
                <a:cs typeface="Arial" pitchFamily="34" charset="0"/>
              </a:rPr>
              <a:t>V03. Co by vás jako první napadlo, pokud byste viděl(a) postaršího muže, jak fackuje na ulici zhruba 20letou </a:t>
            </a:r>
            <a:r>
              <a:rPr lang="cs-CZ" sz="1100" b="1" i="1" dirty="0" smtClean="0">
                <a:solidFill>
                  <a:schemeClr val="tx2"/>
                </a:solidFill>
                <a:cs typeface="Arial" pitchFamily="34" charset="0"/>
              </a:rPr>
              <a:t>(romskou) </a:t>
            </a:r>
            <a:r>
              <a:rPr lang="cs-CZ" sz="1100" b="1" i="1" dirty="0">
                <a:solidFill>
                  <a:schemeClr val="tx2"/>
                </a:solidFill>
                <a:cs typeface="Arial" pitchFamily="34" charset="0"/>
              </a:rPr>
              <a:t>dívku?</a:t>
            </a:r>
          </a:p>
        </p:txBody>
      </p:sp>
      <p:sp>
        <p:nvSpPr>
          <p:cNvPr id="12" name="Obdélník 11"/>
          <p:cNvSpPr/>
          <p:nvPr/>
        </p:nvSpPr>
        <p:spPr>
          <a:xfrm>
            <a:off x="0" y="3334200"/>
            <a:ext cx="2123728" cy="1107996"/>
          </a:xfrm>
          <a:prstGeom prst="rect">
            <a:avLst/>
          </a:prstGeom>
        </p:spPr>
        <p:txBody>
          <a:bodyPr wrap="square">
            <a:spAutoFit/>
          </a:bodyPr>
          <a:lstStyle/>
          <a:p>
            <a:r>
              <a:rPr lang="cs-CZ" sz="1100" b="1" i="1" dirty="0" smtClean="0">
                <a:solidFill>
                  <a:schemeClr val="tx2"/>
                </a:solidFill>
                <a:cs typeface="Arial" pitchFamily="34" charset="0"/>
              </a:rPr>
              <a:t>V04. </a:t>
            </a:r>
            <a:r>
              <a:rPr lang="cs-CZ" sz="1100" b="1" i="1" dirty="0">
                <a:solidFill>
                  <a:schemeClr val="tx2"/>
                </a:solidFill>
                <a:cs typeface="Arial" pitchFamily="34" charset="0"/>
              </a:rPr>
              <a:t>Myslíte si, že </a:t>
            </a:r>
            <a:r>
              <a:rPr lang="cs-CZ" sz="1100" b="1" i="1" dirty="0" smtClean="0">
                <a:solidFill>
                  <a:schemeClr val="tx2"/>
                </a:solidFill>
                <a:cs typeface="Arial" pitchFamily="34" charset="0"/>
              </a:rPr>
              <a:t>(romská) </a:t>
            </a:r>
            <a:r>
              <a:rPr lang="cs-CZ" sz="1100" b="1" i="1" dirty="0">
                <a:solidFill>
                  <a:schemeClr val="tx2"/>
                </a:solidFill>
                <a:cs typeface="Arial" pitchFamily="34" charset="0"/>
              </a:rPr>
              <a:t>matka s nízkými příjmy, které se narodila trojčata, si zaslouží </a:t>
            </a:r>
            <a:r>
              <a:rPr lang="cs-CZ" sz="1100" b="1" i="1" dirty="0" smtClean="0">
                <a:solidFill>
                  <a:schemeClr val="tx2"/>
                </a:solidFill>
                <a:cs typeface="Arial" pitchFamily="34" charset="0"/>
              </a:rPr>
              <a:t>jednorázový </a:t>
            </a:r>
            <a:r>
              <a:rPr lang="cs-CZ" sz="1100" b="1" i="1" dirty="0">
                <a:solidFill>
                  <a:schemeClr val="tx2"/>
                </a:solidFill>
                <a:cs typeface="Arial" pitchFamily="34" charset="0"/>
              </a:rPr>
              <a:t>státní příspěvek ve výši dvou průměrných platů (cca 50 tisíc)? </a:t>
            </a:r>
          </a:p>
        </p:txBody>
      </p:sp>
      <p:graphicFrame>
        <p:nvGraphicFramePr>
          <p:cNvPr id="17" name="Zástupný symbol pro obsah 4"/>
          <p:cNvGraphicFramePr>
            <a:graphicFrameLocks/>
          </p:cNvGraphicFramePr>
          <p:nvPr>
            <p:extLst>
              <p:ext uri="{D42A27DB-BD31-4B8C-83A1-F6EECF244321}">
                <p14:modId xmlns:p14="http://schemas.microsoft.com/office/powerpoint/2010/main" val="4040203923"/>
              </p:ext>
            </p:extLst>
          </p:nvPr>
        </p:nvGraphicFramePr>
        <p:xfrm>
          <a:off x="1439144" y="3434558"/>
          <a:ext cx="7704856" cy="1301661"/>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9" descr="hatefree kruh.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27289439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25760"/>
            <a:ext cx="8712968" cy="1143000"/>
          </a:xfrm>
        </p:spPr>
        <p:txBody>
          <a:bodyPr>
            <a:normAutofit/>
          </a:bodyPr>
          <a:lstStyle/>
          <a:p>
            <a:r>
              <a:rPr lang="cs-CZ" dirty="0"/>
              <a:t>Vnímání situací dle etnicity aktéra</a:t>
            </a:r>
          </a:p>
        </p:txBody>
      </p:sp>
      <p:graphicFrame>
        <p:nvGraphicFramePr>
          <p:cNvPr id="8" name="Tabulka 7"/>
          <p:cNvGraphicFramePr>
            <a:graphicFrameLocks noGrp="1"/>
          </p:cNvGraphicFramePr>
          <p:nvPr>
            <p:extLst>
              <p:ext uri="{D42A27DB-BD31-4B8C-83A1-F6EECF244321}">
                <p14:modId xmlns:p14="http://schemas.microsoft.com/office/powerpoint/2010/main" val="3690968608"/>
              </p:ext>
            </p:extLst>
          </p:nvPr>
        </p:nvGraphicFramePr>
        <p:xfrm>
          <a:off x="323527" y="4797152"/>
          <a:ext cx="8515163" cy="1296144"/>
        </p:xfrm>
        <a:graphic>
          <a:graphicData uri="http://schemas.openxmlformats.org/drawingml/2006/table">
            <a:tbl>
              <a:tblPr firstRow="1" bandRow="1">
                <a:effectLst/>
                <a:tableStyleId>{F5AB1C69-6EDB-4FF4-983F-18BD219EF322}</a:tableStyleId>
              </a:tblPr>
              <a:tblGrid>
                <a:gridCol w="8515163"/>
              </a:tblGrid>
              <a:tr h="1296144">
                <a:tc>
                  <a:txBody>
                    <a:bodyPr/>
                    <a:lstStyle/>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100" b="0" dirty="0" smtClean="0"/>
                        <a:t>Horší pozice </a:t>
                      </a:r>
                      <a:r>
                        <a:rPr lang="cs-CZ" sz="1100" b="0" baseline="0" dirty="0" smtClean="0"/>
                        <a:t>při hledání bydlení je jedním z důvodů sociálního vyloučení některých Romů a jejich koncentrace např. do ubytoven s vysoce nadstandardními nájmy. Ať již má obava z romských nájemců opodstatnění jen v pocitu či ve sdílených / vlastních zkušenostech, projevuje se i do apriorního hodnocení podle jména uchazeče o byt. Pronájem bytu pětičlenné rodině volající Anny Veselé označuje za problém jen 31 % dotázaných, zatímco u volající Eriky Demeterové to je 69 % dotázaných. Vysoký rozdíl v této otázce může být  částečně „umožněn“ i tím, že dotaz etnicitu pouze implikuje a ne přímo zmiňuje, takže netlačí respondenty k sociálně </a:t>
                      </a:r>
                      <a:r>
                        <a:rPr lang="cs-CZ" sz="1100" b="0" baseline="0" dirty="0" err="1" smtClean="0"/>
                        <a:t>desirabilním</a:t>
                      </a:r>
                      <a:r>
                        <a:rPr lang="cs-CZ" sz="1100" b="0" baseline="0" dirty="0" smtClean="0"/>
                        <a:t> odpovědím (nediskriminování). </a:t>
                      </a:r>
                    </a:p>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100" b="0" baseline="0" noProof="0" dirty="0" smtClean="0">
                          <a:ln>
                            <a:noFill/>
                          </a:ln>
                          <a:solidFill>
                            <a:schemeClr val="bg1"/>
                          </a:solidFill>
                        </a:rPr>
                        <a:t>V otázce na navrhované tresty pro zloděje v trafice je rozdíl hlavně v tom, že pokud je zmíněna romská etnicita, respondenti se významně častěji kloní k nejtvrdšímu nabízenému trestu odnětí svobody (1-2 roky) a méně k případnému trestu pomocí pokuty a veřejných prací.</a:t>
                      </a: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graphicFrame>
        <p:nvGraphicFramePr>
          <p:cNvPr id="13" name="Zástupný symbol pro obsah 4"/>
          <p:cNvGraphicFramePr>
            <a:graphicFrameLocks/>
          </p:cNvGraphicFramePr>
          <p:nvPr>
            <p:extLst>
              <p:ext uri="{D42A27DB-BD31-4B8C-83A1-F6EECF244321}">
                <p14:modId xmlns:p14="http://schemas.microsoft.com/office/powerpoint/2010/main" val="1963818232"/>
              </p:ext>
            </p:extLst>
          </p:nvPr>
        </p:nvGraphicFramePr>
        <p:xfrm>
          <a:off x="1439144" y="1765885"/>
          <a:ext cx="7704856" cy="13016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Zástupný symbol pro obsah 4"/>
          <p:cNvGraphicFramePr>
            <a:graphicFrameLocks/>
          </p:cNvGraphicFramePr>
          <p:nvPr>
            <p:extLst>
              <p:ext uri="{D42A27DB-BD31-4B8C-83A1-F6EECF244321}">
                <p14:modId xmlns:p14="http://schemas.microsoft.com/office/powerpoint/2010/main" val="3230785447"/>
              </p:ext>
            </p:extLst>
          </p:nvPr>
        </p:nvGraphicFramePr>
        <p:xfrm>
          <a:off x="1454027" y="3209925"/>
          <a:ext cx="7704856" cy="1490712"/>
        </p:xfrm>
        <a:graphic>
          <a:graphicData uri="http://schemas.openxmlformats.org/drawingml/2006/chart">
            <c:chart xmlns:c="http://schemas.openxmlformats.org/drawingml/2006/chart" xmlns:r="http://schemas.openxmlformats.org/officeDocument/2006/relationships" r:id="rId4"/>
          </a:graphicData>
        </a:graphic>
      </p:graphicFrame>
      <p:sp>
        <p:nvSpPr>
          <p:cNvPr id="15" name="Obdélník 14"/>
          <p:cNvSpPr/>
          <p:nvPr/>
        </p:nvSpPr>
        <p:spPr>
          <a:xfrm>
            <a:off x="0" y="1565736"/>
            <a:ext cx="2123728" cy="1446550"/>
          </a:xfrm>
          <a:prstGeom prst="rect">
            <a:avLst/>
          </a:prstGeom>
        </p:spPr>
        <p:txBody>
          <a:bodyPr wrap="square">
            <a:spAutoFit/>
          </a:bodyPr>
          <a:lstStyle/>
          <a:p>
            <a:r>
              <a:rPr lang="cs-CZ" sz="1100" b="1" i="1" dirty="0" smtClean="0">
                <a:solidFill>
                  <a:schemeClr val="tx2"/>
                </a:solidFill>
                <a:cs typeface="Arial" pitchFamily="34" charset="0"/>
              </a:rPr>
              <a:t>V05. </a:t>
            </a:r>
            <a:r>
              <a:rPr lang="cs-CZ" sz="1100" b="1" i="1" dirty="0">
                <a:solidFill>
                  <a:schemeClr val="tx2"/>
                </a:solidFill>
                <a:cs typeface="Arial" pitchFamily="34" charset="0"/>
              </a:rPr>
              <a:t>Představte si, že byste vy či vaše rodina pronajímali byt původně určený pro 3-4 člennou rodinu, a </a:t>
            </a:r>
            <a:r>
              <a:rPr lang="cs-CZ" sz="1100" b="1" i="1" dirty="0" smtClean="0">
                <a:solidFill>
                  <a:schemeClr val="tx2"/>
                </a:solidFill>
                <a:cs typeface="Arial" pitchFamily="34" charset="0"/>
              </a:rPr>
              <a:t>zavolala </a:t>
            </a:r>
            <a:r>
              <a:rPr lang="cs-CZ" sz="1100" b="1" i="1" dirty="0">
                <a:solidFill>
                  <a:schemeClr val="tx2"/>
                </a:solidFill>
                <a:cs typeface="Arial" pitchFamily="34" charset="0"/>
              </a:rPr>
              <a:t>by Vám 35letá žena jménem Anna Veselá / Erika Demeterová s tím, že by </a:t>
            </a:r>
            <a:r>
              <a:rPr lang="cs-CZ" sz="1100" b="1" i="1" dirty="0" smtClean="0">
                <a:solidFill>
                  <a:schemeClr val="tx2"/>
                </a:solidFill>
                <a:cs typeface="Arial" pitchFamily="34" charset="0"/>
              </a:rPr>
              <a:t>měla </a:t>
            </a:r>
            <a:r>
              <a:rPr lang="cs-CZ" sz="1100" b="1" i="1" dirty="0">
                <a:solidFill>
                  <a:schemeClr val="tx2"/>
                </a:solidFill>
                <a:cs typeface="Arial" pitchFamily="34" charset="0"/>
              </a:rPr>
              <a:t>zájem byt pronajmout pro svou 5člennou rodinu. </a:t>
            </a:r>
          </a:p>
        </p:txBody>
      </p:sp>
      <p:sp>
        <p:nvSpPr>
          <p:cNvPr id="16" name="Obdélník 15"/>
          <p:cNvSpPr/>
          <p:nvPr/>
        </p:nvSpPr>
        <p:spPr>
          <a:xfrm>
            <a:off x="6971" y="3330130"/>
            <a:ext cx="1987624" cy="769441"/>
          </a:xfrm>
          <a:prstGeom prst="rect">
            <a:avLst/>
          </a:prstGeom>
        </p:spPr>
        <p:txBody>
          <a:bodyPr wrap="square">
            <a:spAutoFit/>
          </a:bodyPr>
          <a:lstStyle/>
          <a:p>
            <a:r>
              <a:rPr lang="cs-CZ" sz="1100" b="1" i="1" dirty="0" smtClean="0">
                <a:solidFill>
                  <a:schemeClr val="tx2"/>
                </a:solidFill>
                <a:cs typeface="Arial" pitchFamily="34" charset="0"/>
              </a:rPr>
              <a:t>V06. </a:t>
            </a:r>
            <a:r>
              <a:rPr lang="cs-CZ" sz="1100" b="1" i="1" dirty="0">
                <a:solidFill>
                  <a:schemeClr val="tx2"/>
                </a:solidFill>
                <a:cs typeface="Arial" pitchFamily="34" charset="0"/>
              </a:rPr>
              <a:t>Představte si, že 17letý chlapec </a:t>
            </a:r>
            <a:r>
              <a:rPr lang="cs-CZ" sz="1100" b="1" i="1" dirty="0" smtClean="0">
                <a:solidFill>
                  <a:schemeClr val="tx2"/>
                </a:solidFill>
                <a:cs typeface="Arial" pitchFamily="34" charset="0"/>
              </a:rPr>
              <a:t>/Rom vykrade </a:t>
            </a:r>
            <a:r>
              <a:rPr lang="cs-CZ" sz="1100" b="1" i="1" dirty="0">
                <a:solidFill>
                  <a:schemeClr val="tx2"/>
                </a:solidFill>
                <a:cs typeface="Arial" pitchFamily="34" charset="0"/>
              </a:rPr>
              <a:t>trafiku. Jaký trest je podle vás adekvátní? </a:t>
            </a:r>
          </a:p>
        </p:txBody>
      </p:sp>
      <p:pic>
        <p:nvPicPr>
          <p:cNvPr id="9" name="Picture 9" descr="hatefree kruh.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1655532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Metodologie výzkumu</a:t>
            </a:r>
          </a:p>
        </p:txBody>
      </p:sp>
      <p:graphicFrame>
        <p:nvGraphicFramePr>
          <p:cNvPr id="4" name="Tabulka 3"/>
          <p:cNvGraphicFramePr>
            <a:graphicFrameLocks noGrp="1"/>
          </p:cNvGraphicFramePr>
          <p:nvPr>
            <p:extLst>
              <p:ext uri="{D42A27DB-BD31-4B8C-83A1-F6EECF244321}">
                <p14:modId xmlns:p14="http://schemas.microsoft.com/office/powerpoint/2010/main" val="606838722"/>
              </p:ext>
            </p:extLst>
          </p:nvPr>
        </p:nvGraphicFramePr>
        <p:xfrm>
          <a:off x="881662" y="1331803"/>
          <a:ext cx="7884232" cy="2584479"/>
        </p:xfrm>
        <a:graphic>
          <a:graphicData uri="http://schemas.openxmlformats.org/drawingml/2006/table">
            <a:tbl>
              <a:tblPr firstRow="1" bandRow="1">
                <a:tableStyleId>{BC89EF96-8CEA-46FF-86C4-4CE0E7609802}</a:tableStyleId>
              </a:tblPr>
              <a:tblGrid>
                <a:gridCol w="2088232"/>
                <a:gridCol w="5796000"/>
              </a:tblGrid>
              <a:tr h="292550">
                <a:tc>
                  <a:txBody>
                    <a:bodyPr/>
                    <a:lstStyle/>
                    <a:p>
                      <a:pPr algn="l"/>
                      <a:r>
                        <a:rPr lang="cs-CZ" sz="1200" b="1" dirty="0" smtClean="0">
                          <a:solidFill>
                            <a:schemeClr val="tx2"/>
                          </a:solidFill>
                          <a:latin typeface="+mn-lt"/>
                          <a:cs typeface="Arial" pitchFamily="34" charset="0"/>
                        </a:rPr>
                        <a:t>Velikost vzorku</a:t>
                      </a:r>
                      <a:endParaRPr lang="cs-CZ" sz="1200" b="1" dirty="0">
                        <a:solidFill>
                          <a:schemeClr val="tx2"/>
                        </a:solidFill>
                        <a:latin typeface="+mn-lt"/>
                        <a:cs typeface="Arial" pitchFamily="34" charset="0"/>
                      </a:endParaRPr>
                    </a:p>
                  </a:txBody>
                  <a:tcPr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tcPr>
                </a:tc>
                <a:tc>
                  <a:txBody>
                    <a:bodyPr/>
                    <a:lstStyle/>
                    <a:p>
                      <a:pPr algn="l"/>
                      <a:r>
                        <a:rPr lang="cs-CZ" sz="1100" b="0" kern="1200" dirty="0" smtClean="0">
                          <a:solidFill>
                            <a:schemeClr val="tx2"/>
                          </a:solidFill>
                          <a:latin typeface="+mn-lt"/>
                          <a:ea typeface="+mn-ea"/>
                          <a:cs typeface="Arial" pitchFamily="34" charset="0"/>
                        </a:rPr>
                        <a:t>1000</a:t>
                      </a:r>
                      <a:r>
                        <a:rPr lang="cs-CZ" sz="1100" b="0" dirty="0" smtClean="0">
                          <a:solidFill>
                            <a:schemeClr val="tx2"/>
                          </a:solidFill>
                          <a:latin typeface="+mn-lt"/>
                          <a:cs typeface="Arial" pitchFamily="34" charset="0"/>
                        </a:rPr>
                        <a:t> respondentů ve věku 15-25 let</a:t>
                      </a:r>
                      <a:endParaRPr lang="cs-CZ" sz="1100" b="0" dirty="0">
                        <a:solidFill>
                          <a:schemeClr val="tx2"/>
                        </a:solidFill>
                        <a:latin typeface="+mn-lt"/>
                        <a:cs typeface="Arial" pitchFamily="34" charset="0"/>
                      </a:endParaRPr>
                    </a:p>
                  </a:txBody>
                  <a:tcPr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tcPr>
                </a:tc>
              </a:tr>
              <a:tr h="325969">
                <a:tc>
                  <a:txBody>
                    <a:bodyPr/>
                    <a:lstStyle/>
                    <a:p>
                      <a:pPr algn="l"/>
                      <a:r>
                        <a:rPr lang="cs-CZ" sz="1200" b="1" dirty="0" smtClean="0">
                          <a:solidFill>
                            <a:schemeClr val="tx2"/>
                          </a:solidFill>
                          <a:latin typeface="+mn-lt"/>
                          <a:cs typeface="Arial" pitchFamily="34" charset="0"/>
                        </a:rPr>
                        <a:t>Termín dotazování</a:t>
                      </a:r>
                      <a:endParaRPr lang="cs-CZ" sz="1200" b="1" dirty="0">
                        <a:solidFill>
                          <a:schemeClr val="tx2"/>
                        </a:solidFill>
                        <a:latin typeface="+mn-lt"/>
                        <a:cs typeface="Arial" pitchFamily="34" charset="0"/>
                      </a:endParaRPr>
                    </a:p>
                  </a:txBody>
                  <a:tcPr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chemeClr val="accent4">
                        <a:lumMod val="10000"/>
                        <a:lumOff val="90000"/>
                        <a:alpha val="20000"/>
                      </a:schemeClr>
                    </a:solidFill>
                  </a:tcPr>
                </a:tc>
                <a:tc>
                  <a:txBody>
                    <a:bodyPr/>
                    <a:lstStyle/>
                    <a:p>
                      <a:pPr algn="l"/>
                      <a:r>
                        <a:rPr lang="cs-CZ" sz="1100" dirty="0" smtClean="0">
                          <a:solidFill>
                            <a:schemeClr val="tx2"/>
                          </a:solidFill>
                          <a:latin typeface="+mn-lt"/>
                          <a:cs typeface="Arial" pitchFamily="34" charset="0"/>
                        </a:rPr>
                        <a:t>5-19.11.2014 </a:t>
                      </a:r>
                      <a:endParaRPr lang="cs-CZ" sz="1100" dirty="0">
                        <a:solidFill>
                          <a:schemeClr val="tx2"/>
                        </a:solidFill>
                        <a:latin typeface="+mn-lt"/>
                        <a:cs typeface="Arial" pitchFamily="34" charset="0"/>
                      </a:endParaRPr>
                    </a:p>
                  </a:txBody>
                  <a:tcPr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chemeClr val="accent4">
                        <a:lumMod val="10000"/>
                        <a:lumOff val="90000"/>
                        <a:alpha val="20000"/>
                      </a:schemeClr>
                    </a:solidFill>
                  </a:tcPr>
                </a:tc>
              </a:tr>
              <a:tr h="839127">
                <a:tc>
                  <a:txBody>
                    <a:bodyPr/>
                    <a:lstStyle/>
                    <a:p>
                      <a:pPr algn="l"/>
                      <a:r>
                        <a:rPr lang="cs-CZ" sz="1200" b="1" dirty="0" smtClean="0">
                          <a:solidFill>
                            <a:schemeClr val="tx2"/>
                          </a:solidFill>
                          <a:latin typeface="+mn-lt"/>
                          <a:cs typeface="Arial" pitchFamily="34" charset="0"/>
                        </a:rPr>
                        <a:t>Metoda</a:t>
                      </a:r>
                      <a:r>
                        <a:rPr lang="cs-CZ" sz="1200" b="1" baseline="0" dirty="0" smtClean="0">
                          <a:solidFill>
                            <a:schemeClr val="tx2"/>
                          </a:solidFill>
                          <a:latin typeface="+mn-lt"/>
                          <a:cs typeface="Arial" pitchFamily="34" charset="0"/>
                        </a:rPr>
                        <a:t> sběru dat</a:t>
                      </a:r>
                      <a:endParaRPr lang="cs-CZ" sz="1200" b="1" dirty="0">
                        <a:solidFill>
                          <a:schemeClr val="tx2"/>
                        </a:solidFill>
                        <a:latin typeface="+mn-lt"/>
                        <a:cs typeface="Arial" pitchFamily="34" charset="0"/>
                      </a:endParaRPr>
                    </a:p>
                  </a:txBody>
                  <a:tcPr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l"/>
                      <a:r>
                        <a:rPr lang="cs-CZ" sz="1100" baseline="0" dirty="0" smtClean="0">
                          <a:solidFill>
                            <a:schemeClr val="tx2"/>
                          </a:solidFill>
                          <a:latin typeface="+mn-lt"/>
                          <a:cs typeface="Arial" pitchFamily="34" charset="0"/>
                        </a:rPr>
                        <a:t>CAWI (on-line dotazování na panelu MEDIAN): n=650</a:t>
                      </a:r>
                    </a:p>
                    <a:p>
                      <a:pPr algn="l"/>
                      <a:r>
                        <a:rPr lang="cs-CZ" sz="1100" baseline="0" dirty="0" smtClean="0">
                          <a:solidFill>
                            <a:schemeClr val="tx2"/>
                          </a:solidFill>
                          <a:latin typeface="+mn-lt"/>
                          <a:cs typeface="Arial" pitchFamily="34" charset="0"/>
                        </a:rPr>
                        <a:t>CASI (computer assisted self-interviewing): n=350*</a:t>
                      </a:r>
                    </a:p>
                    <a:p>
                      <a:pPr algn="l"/>
                      <a:r>
                        <a:rPr lang="cs-CZ" sz="1100" i="1" dirty="0" smtClean="0">
                          <a:solidFill>
                            <a:schemeClr val="tx2"/>
                          </a:solidFill>
                          <a:latin typeface="+mn-lt"/>
                          <a:cs typeface="Arial" pitchFamily="34" charset="0"/>
                        </a:rPr>
                        <a:t>*Metoda CASI</a:t>
                      </a:r>
                      <a:r>
                        <a:rPr lang="cs-CZ" sz="1100" i="1" baseline="0" dirty="0" smtClean="0">
                          <a:solidFill>
                            <a:schemeClr val="tx2"/>
                          </a:solidFill>
                          <a:latin typeface="+mn-lt"/>
                          <a:cs typeface="Arial" pitchFamily="34" charset="0"/>
                        </a:rPr>
                        <a:t> (respondent vyplňuje dotazník off-line samostatně na počítači, který mu doručí tazatel) byla do sběru zařazena, aby došlo k pokrytí volnějších uživatelů internetu nezasažitelných on-line sběrem na panelu respondentů.</a:t>
                      </a:r>
                      <a:endParaRPr lang="cs-CZ" sz="1100" i="1" dirty="0">
                        <a:solidFill>
                          <a:schemeClr val="tx2"/>
                        </a:solidFill>
                        <a:latin typeface="+mn-lt"/>
                        <a:cs typeface="Arial" pitchFamily="34" charset="0"/>
                      </a:endParaRPr>
                    </a:p>
                  </a:txBody>
                  <a:tcPr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r>
              <a:tr h="247611">
                <a:tc>
                  <a:txBody>
                    <a:bodyPr/>
                    <a:lstStyle/>
                    <a:p>
                      <a:pPr algn="l"/>
                      <a:r>
                        <a:rPr lang="cs-CZ" sz="1200" b="1" dirty="0" smtClean="0">
                          <a:solidFill>
                            <a:schemeClr val="tx2"/>
                          </a:solidFill>
                          <a:latin typeface="+mn-lt"/>
                          <a:cs typeface="Arial" pitchFamily="34" charset="0"/>
                        </a:rPr>
                        <a:t>Výběr respondentů</a:t>
                      </a:r>
                      <a:endParaRPr lang="cs-CZ" sz="1200" b="1" dirty="0">
                        <a:solidFill>
                          <a:schemeClr val="tx2"/>
                        </a:solidFill>
                        <a:latin typeface="+mn-lt"/>
                        <a:cs typeface="Arial" pitchFamily="34" charset="0"/>
                      </a:endParaRPr>
                    </a:p>
                  </a:txBody>
                  <a:tcPr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chemeClr val="accent4">
                        <a:lumMod val="10000"/>
                        <a:lumOff val="90000"/>
                        <a:alpha val="20000"/>
                      </a:schemeClr>
                    </a:solidFill>
                  </a:tcPr>
                </a:tc>
                <a:tc>
                  <a:txBody>
                    <a:bodyPr/>
                    <a:lstStyle/>
                    <a:p>
                      <a:pPr algn="l"/>
                      <a:r>
                        <a:rPr lang="cs-CZ" sz="1100" dirty="0" smtClean="0">
                          <a:solidFill>
                            <a:schemeClr val="tx2"/>
                          </a:solidFill>
                          <a:latin typeface="+mn-lt"/>
                          <a:cs typeface="Arial" pitchFamily="34" charset="0"/>
                        </a:rPr>
                        <a:t>kvótní</a:t>
                      </a:r>
                      <a:r>
                        <a:rPr lang="cs-CZ" sz="1100" baseline="0" dirty="0" smtClean="0">
                          <a:solidFill>
                            <a:schemeClr val="tx2"/>
                          </a:solidFill>
                          <a:latin typeface="+mn-lt"/>
                          <a:cs typeface="Arial" pitchFamily="34" charset="0"/>
                        </a:rPr>
                        <a:t> výběr</a:t>
                      </a:r>
                      <a:endParaRPr lang="cs-CZ" sz="1100" dirty="0">
                        <a:solidFill>
                          <a:schemeClr val="tx2"/>
                        </a:solidFill>
                        <a:latin typeface="+mn-lt"/>
                        <a:cs typeface="Arial" pitchFamily="34" charset="0"/>
                      </a:endParaRPr>
                    </a:p>
                  </a:txBody>
                  <a:tcPr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chemeClr val="accent4">
                        <a:lumMod val="10000"/>
                        <a:lumOff val="90000"/>
                        <a:alpha val="20000"/>
                      </a:schemeClr>
                    </a:solidFill>
                  </a:tcPr>
                </a:tc>
              </a:tr>
              <a:tr h="751979">
                <a:tc>
                  <a:txBody>
                    <a:bodyPr/>
                    <a:lstStyle/>
                    <a:p>
                      <a:pPr algn="l"/>
                      <a:r>
                        <a:rPr lang="cs-CZ" sz="1200" b="1" dirty="0" smtClean="0">
                          <a:solidFill>
                            <a:schemeClr val="tx2"/>
                          </a:solidFill>
                          <a:latin typeface="+mn-lt"/>
                          <a:cs typeface="Arial" pitchFamily="34" charset="0"/>
                        </a:rPr>
                        <a:t>Reprezentativita</a:t>
                      </a:r>
                      <a:endParaRPr lang="cs-CZ" sz="1200" b="1" dirty="0">
                        <a:solidFill>
                          <a:schemeClr val="tx2"/>
                        </a:solidFill>
                        <a:latin typeface="+mn-lt"/>
                        <a:cs typeface="Arial" pitchFamily="34" charset="0"/>
                      </a:endParaRPr>
                    </a:p>
                  </a:txBody>
                  <a:tcPr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l"/>
                      <a:r>
                        <a:rPr lang="cs-CZ" sz="1100" dirty="0" smtClean="0">
                          <a:solidFill>
                            <a:schemeClr val="tx2"/>
                          </a:solidFill>
                          <a:latin typeface="+mn-lt"/>
                          <a:cs typeface="Arial" pitchFamily="34" charset="0"/>
                        </a:rPr>
                        <a:t>vzorek je reprezentativní</a:t>
                      </a:r>
                      <a:r>
                        <a:rPr lang="cs-CZ" sz="1100" baseline="0" dirty="0" smtClean="0">
                          <a:solidFill>
                            <a:schemeClr val="tx2"/>
                          </a:solidFill>
                          <a:latin typeface="+mn-lt"/>
                          <a:cs typeface="Arial" pitchFamily="34" charset="0"/>
                        </a:rPr>
                        <a:t> pro populaci ČR 15-25 let podle kategorií: </a:t>
                      </a:r>
                    </a:p>
                    <a:p>
                      <a:pPr algn="l"/>
                      <a:r>
                        <a:rPr lang="cs-CZ" sz="1100" i="1" baseline="0" dirty="0" smtClean="0">
                          <a:solidFill>
                            <a:schemeClr val="tx2"/>
                          </a:solidFill>
                          <a:latin typeface="+mn-lt"/>
                          <a:cs typeface="Arial" pitchFamily="34" charset="0"/>
                        </a:rPr>
                        <a:t>pohlaví, </a:t>
                      </a:r>
                      <a:r>
                        <a:rPr lang="cs-CZ" sz="1100" i="1" kern="1200" baseline="0" dirty="0" smtClean="0">
                          <a:solidFill>
                            <a:schemeClr val="tx2"/>
                          </a:solidFill>
                          <a:latin typeface="+mn-lt"/>
                          <a:ea typeface="+mn-ea"/>
                          <a:cs typeface="Arial" pitchFamily="34" charset="0"/>
                        </a:rPr>
                        <a:t>kraj, věk (2 kategorie), velikost místa bydliště (3 kategorie), intenzita využívání internetu</a:t>
                      </a:r>
                    </a:p>
                    <a:p>
                      <a:pPr algn="l"/>
                      <a:r>
                        <a:rPr lang="cs-CZ" sz="1100" kern="1200" baseline="0" dirty="0" smtClean="0">
                          <a:solidFill>
                            <a:schemeClr val="tx2"/>
                          </a:solidFill>
                          <a:latin typeface="+mn-lt"/>
                          <a:ea typeface="+mn-ea"/>
                          <a:cs typeface="Arial" pitchFamily="34" charset="0"/>
                        </a:rPr>
                        <a:t>Reprezentativita datového souboru byla primárně dosažena plněním kvótního předpisu a v dodatečným dovážením dat</a:t>
                      </a:r>
                      <a:r>
                        <a:rPr lang="cs-CZ" sz="1100" i="1" kern="1200" baseline="0" dirty="0" smtClean="0">
                          <a:solidFill>
                            <a:schemeClr val="tx2"/>
                          </a:solidFill>
                          <a:latin typeface="+mn-lt"/>
                          <a:ea typeface="+mn-ea"/>
                          <a:cs typeface="Arial" pitchFamily="34" charset="0"/>
                        </a:rPr>
                        <a:t>.</a:t>
                      </a:r>
                      <a:endParaRPr lang="cs-CZ" sz="1100" i="1" kern="1200" baseline="0" dirty="0">
                        <a:solidFill>
                          <a:schemeClr val="tx2"/>
                        </a:solidFill>
                        <a:latin typeface="+mn-lt"/>
                        <a:ea typeface="+mn-ea"/>
                        <a:cs typeface="Arial" pitchFamily="34" charset="0"/>
                      </a:endParaRPr>
                    </a:p>
                  </a:txBody>
                  <a:tcPr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r>
            </a:tbl>
          </a:graphicData>
        </a:graphic>
      </p:graphicFrame>
      <p:sp>
        <p:nvSpPr>
          <p:cNvPr id="5" name="TextBox 4"/>
          <p:cNvSpPr txBox="1"/>
          <p:nvPr/>
        </p:nvSpPr>
        <p:spPr>
          <a:xfrm>
            <a:off x="859274" y="3990206"/>
            <a:ext cx="7916252" cy="430887"/>
          </a:xfrm>
          <a:prstGeom prst="rect">
            <a:avLst/>
          </a:prstGeom>
          <a:noFill/>
        </p:spPr>
        <p:txBody>
          <a:bodyPr wrap="square" rtlCol="0">
            <a:spAutoFit/>
          </a:bodyPr>
          <a:lstStyle/>
          <a:p>
            <a:pPr marL="0" lvl="1"/>
            <a:r>
              <a:rPr lang="cs-CZ" sz="1100" b="1" dirty="0">
                <a:solidFill>
                  <a:schemeClr val="tx2"/>
                </a:solidFill>
                <a:cs typeface="Arial" pitchFamily="34" charset="0"/>
              </a:rPr>
              <a:t>Statistická odchylka </a:t>
            </a:r>
            <a:r>
              <a:rPr lang="cs-CZ" sz="1100" dirty="0">
                <a:solidFill>
                  <a:schemeClr val="tx2"/>
                </a:solidFill>
                <a:cs typeface="Arial" pitchFamily="34" charset="0"/>
              </a:rPr>
              <a:t>činí u daného vzorku +/- </a:t>
            </a:r>
            <a:r>
              <a:rPr lang="cs-CZ" sz="1100" dirty="0" smtClean="0">
                <a:solidFill>
                  <a:schemeClr val="tx2"/>
                </a:solidFill>
                <a:cs typeface="Arial" pitchFamily="34" charset="0"/>
              </a:rPr>
              <a:t>1,5 </a:t>
            </a:r>
            <a:r>
              <a:rPr lang="cs-CZ" sz="1100" dirty="0">
                <a:solidFill>
                  <a:schemeClr val="tx2"/>
                </a:solidFill>
                <a:cs typeface="Arial" pitchFamily="34" charset="0"/>
              </a:rPr>
              <a:t>procentní </a:t>
            </a:r>
            <a:r>
              <a:rPr lang="cs-CZ" sz="1100" dirty="0" smtClean="0">
                <a:solidFill>
                  <a:schemeClr val="tx2"/>
                </a:solidFill>
                <a:cs typeface="Arial" pitchFamily="34" charset="0"/>
              </a:rPr>
              <a:t>bod </a:t>
            </a:r>
            <a:r>
              <a:rPr lang="cs-CZ" sz="1100" dirty="0">
                <a:solidFill>
                  <a:schemeClr val="tx2"/>
                </a:solidFill>
                <a:cs typeface="Arial" pitchFamily="34" charset="0"/>
              </a:rPr>
              <a:t>(p.b.) u méně zastoupených postojů až +/- </a:t>
            </a:r>
            <a:r>
              <a:rPr lang="cs-CZ" sz="1100" dirty="0" smtClean="0">
                <a:solidFill>
                  <a:schemeClr val="tx2"/>
                </a:solidFill>
                <a:cs typeface="Arial" pitchFamily="34" charset="0"/>
              </a:rPr>
              <a:t>3 procentní body </a:t>
            </a:r>
            <a:r>
              <a:rPr lang="cs-CZ" sz="1100" dirty="0">
                <a:solidFill>
                  <a:schemeClr val="tx2"/>
                </a:solidFill>
                <a:cs typeface="Arial" pitchFamily="34" charset="0"/>
              </a:rPr>
              <a:t>u postojů zastávaných polovinou </a:t>
            </a:r>
            <a:r>
              <a:rPr lang="cs-CZ" sz="1100" dirty="0" smtClean="0">
                <a:solidFill>
                  <a:schemeClr val="tx2"/>
                </a:solidFill>
                <a:cs typeface="Arial" pitchFamily="34" charset="0"/>
              </a:rPr>
              <a:t>respondentů. Viz tabulka</a:t>
            </a:r>
            <a:r>
              <a:rPr lang="cs-CZ" sz="1100" dirty="0">
                <a:solidFill>
                  <a:schemeClr val="tx2"/>
                </a:solidFill>
                <a:cs typeface="Arial" pitchFamily="34" charset="0"/>
              </a:rPr>
              <a:t>:</a:t>
            </a:r>
          </a:p>
        </p:txBody>
      </p:sp>
      <p:graphicFrame>
        <p:nvGraphicFramePr>
          <p:cNvPr id="6" name="Tabulka 3"/>
          <p:cNvGraphicFramePr>
            <a:graphicFrameLocks noGrp="1"/>
          </p:cNvGraphicFramePr>
          <p:nvPr>
            <p:extLst>
              <p:ext uri="{D42A27DB-BD31-4B8C-83A1-F6EECF244321}">
                <p14:modId xmlns:p14="http://schemas.microsoft.com/office/powerpoint/2010/main" val="300816024"/>
              </p:ext>
            </p:extLst>
          </p:nvPr>
        </p:nvGraphicFramePr>
        <p:xfrm>
          <a:off x="864765" y="4437112"/>
          <a:ext cx="7851145" cy="1554480"/>
        </p:xfrm>
        <a:graphic>
          <a:graphicData uri="http://schemas.openxmlformats.org/drawingml/2006/table">
            <a:tbl>
              <a:tblPr firstRow="1">
                <a:tableStyleId>{21E4AEA4-8DFA-4A89-87EB-49C32662AFE0}</a:tableStyleId>
              </a:tblPr>
              <a:tblGrid>
                <a:gridCol w="3855345"/>
                <a:gridCol w="3995800"/>
              </a:tblGrid>
              <a:tr h="223076">
                <a:tc>
                  <a:txBody>
                    <a:bodyPr/>
                    <a:lstStyle/>
                    <a:p>
                      <a:pPr algn="ctr"/>
                      <a:r>
                        <a:rPr lang="cs-CZ" sz="1100" dirty="0" smtClean="0"/>
                        <a:t>Kolik respondentů zastává postoj</a:t>
                      </a:r>
                      <a:endParaRPr lang="cs-CZ" sz="1100" dirty="0">
                        <a:latin typeface="Verdana" pitchFamily="34" charset="0"/>
                      </a:endParaRPr>
                    </a:p>
                  </a:txBody>
                  <a:tcPr/>
                </a:tc>
                <a:tc>
                  <a:txBody>
                    <a:bodyPr/>
                    <a:lstStyle/>
                    <a:p>
                      <a:pPr algn="ctr"/>
                      <a:r>
                        <a:rPr lang="cs-CZ" sz="1100" dirty="0" smtClean="0"/>
                        <a:t>Statistická odchylka při úsudku na populaci</a:t>
                      </a:r>
                      <a:endParaRPr lang="cs-CZ" sz="1100" dirty="0">
                        <a:latin typeface="Verdana" pitchFamily="34" charset="0"/>
                      </a:endParaRPr>
                    </a:p>
                  </a:txBody>
                  <a:tcPr/>
                </a:tc>
              </a:tr>
              <a:tr h="223076">
                <a:tc>
                  <a:txBody>
                    <a:bodyPr/>
                    <a:lstStyle/>
                    <a:p>
                      <a:pPr algn="ctr"/>
                      <a:r>
                        <a:rPr lang="cs-CZ" sz="1100" dirty="0" smtClean="0"/>
                        <a:t>5 %</a:t>
                      </a:r>
                      <a:endParaRPr lang="cs-CZ" sz="1100" dirty="0">
                        <a:solidFill>
                          <a:schemeClr val="tx2"/>
                        </a:solidFill>
                        <a:latin typeface="Verdana" pitchFamily="34" charset="0"/>
                      </a:endParaRPr>
                    </a:p>
                  </a:txBody>
                  <a:tcPr/>
                </a:tc>
                <a:tc>
                  <a:txBody>
                    <a:bodyPr/>
                    <a:lstStyle/>
                    <a:p>
                      <a:pPr algn="ctr"/>
                      <a:r>
                        <a:rPr lang="cs-CZ" sz="1100" dirty="0" smtClean="0"/>
                        <a:t>+/- 1,5 p.b.</a:t>
                      </a:r>
                      <a:endParaRPr lang="cs-CZ" sz="1100" dirty="0">
                        <a:solidFill>
                          <a:schemeClr val="tx2"/>
                        </a:solidFill>
                        <a:latin typeface="Verdana" pitchFamily="34" charset="0"/>
                      </a:endParaRPr>
                    </a:p>
                  </a:txBody>
                  <a:tcPr/>
                </a:tc>
              </a:tr>
              <a:tr h="223076">
                <a:tc>
                  <a:txBody>
                    <a:bodyPr/>
                    <a:lstStyle/>
                    <a:p>
                      <a:pPr algn="ctr"/>
                      <a:r>
                        <a:rPr lang="cs-CZ" sz="1100" dirty="0" smtClean="0"/>
                        <a:t>20 %</a:t>
                      </a:r>
                      <a:endParaRPr lang="cs-CZ" sz="1100" dirty="0">
                        <a:solidFill>
                          <a:schemeClr val="tx2"/>
                        </a:solidFill>
                        <a:latin typeface="Verdana" pitchFamily="34" charset="0"/>
                      </a:endParaRPr>
                    </a:p>
                  </a:txBody>
                  <a:tcPr/>
                </a:tc>
                <a:tc>
                  <a:txBody>
                    <a:bodyPr/>
                    <a:lstStyle/>
                    <a:p>
                      <a:pPr algn="ctr"/>
                      <a:r>
                        <a:rPr lang="cs-CZ" sz="1100" dirty="0" smtClean="0"/>
                        <a:t>+/- 2,5 p.b.</a:t>
                      </a:r>
                      <a:endParaRPr lang="cs-CZ" sz="1100" dirty="0">
                        <a:solidFill>
                          <a:schemeClr val="tx2"/>
                        </a:solidFill>
                        <a:latin typeface="Verdana" pitchFamily="34" charset="0"/>
                      </a:endParaRPr>
                    </a:p>
                  </a:txBody>
                  <a:tcPr/>
                </a:tc>
              </a:tr>
              <a:tr h="223076">
                <a:tc>
                  <a:txBody>
                    <a:bodyPr/>
                    <a:lstStyle/>
                    <a:p>
                      <a:pPr algn="ctr"/>
                      <a:r>
                        <a:rPr lang="cs-CZ" sz="1100" dirty="0" smtClean="0"/>
                        <a:t>50 %</a:t>
                      </a:r>
                      <a:endParaRPr lang="cs-CZ" sz="1100" dirty="0">
                        <a:solidFill>
                          <a:schemeClr val="tx2"/>
                        </a:solidFill>
                        <a:latin typeface="Verdana" pitchFamily="34" charset="0"/>
                      </a:endParaRPr>
                    </a:p>
                  </a:txBody>
                  <a:tcPr/>
                </a:tc>
                <a:tc>
                  <a:txBody>
                    <a:bodyPr/>
                    <a:lstStyle/>
                    <a:p>
                      <a:pPr algn="ctr"/>
                      <a:r>
                        <a:rPr lang="cs-CZ" sz="1100" dirty="0" smtClean="0"/>
                        <a:t>+/- 3 p.b.</a:t>
                      </a:r>
                      <a:endParaRPr lang="cs-CZ" sz="1100" dirty="0">
                        <a:solidFill>
                          <a:schemeClr val="tx2"/>
                        </a:solidFill>
                        <a:latin typeface="Verdana" pitchFamily="34" charset="0"/>
                      </a:endParaRPr>
                    </a:p>
                  </a:txBody>
                  <a:tcPr/>
                </a:tc>
              </a:tr>
              <a:tr h="223076">
                <a:tc>
                  <a:txBody>
                    <a:bodyPr/>
                    <a:lstStyle/>
                    <a:p>
                      <a:pPr algn="ctr"/>
                      <a:r>
                        <a:rPr lang="cs-CZ" sz="1100" dirty="0" smtClean="0"/>
                        <a:t>80 %</a:t>
                      </a:r>
                      <a:endParaRPr lang="cs-CZ" sz="1100" dirty="0">
                        <a:solidFill>
                          <a:schemeClr val="tx2"/>
                        </a:solidFill>
                        <a:latin typeface="Verdana" pitchFamily="34" charset="0"/>
                      </a:endParaRPr>
                    </a:p>
                  </a:txBody>
                  <a:tcPr/>
                </a:tc>
                <a:tc>
                  <a:txBody>
                    <a:bodyPr/>
                    <a:lstStyle/>
                    <a:p>
                      <a:pPr algn="ctr"/>
                      <a:r>
                        <a:rPr lang="cs-CZ" sz="1100" dirty="0" smtClean="0"/>
                        <a:t>+/- 2,5 p.b.</a:t>
                      </a:r>
                      <a:endParaRPr lang="cs-CZ" sz="1100" dirty="0">
                        <a:solidFill>
                          <a:schemeClr val="tx2"/>
                        </a:solidFill>
                        <a:latin typeface="Verdana" pitchFamily="34" charset="0"/>
                      </a:endParaRPr>
                    </a:p>
                  </a:txBody>
                  <a:tcPr/>
                </a:tc>
              </a:tr>
              <a:tr h="223076">
                <a:tc>
                  <a:txBody>
                    <a:bodyPr/>
                    <a:lstStyle/>
                    <a:p>
                      <a:pPr algn="ctr"/>
                      <a:r>
                        <a:rPr lang="cs-CZ" sz="1100" dirty="0" smtClean="0"/>
                        <a:t>95 %</a:t>
                      </a:r>
                      <a:endParaRPr lang="cs-CZ" sz="1100" dirty="0">
                        <a:solidFill>
                          <a:schemeClr val="tx2"/>
                        </a:solidFill>
                        <a:latin typeface="Verdana"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100" dirty="0" smtClean="0"/>
                        <a:t>+/- 1,5 p.b.</a:t>
                      </a:r>
                      <a:endParaRPr lang="cs-CZ" sz="1100" dirty="0" smtClean="0">
                        <a:solidFill>
                          <a:schemeClr val="tx2"/>
                        </a:solidFill>
                        <a:latin typeface="Verdana" pitchFamily="34" charset="0"/>
                      </a:endParaRPr>
                    </a:p>
                  </a:txBody>
                  <a:tcPr/>
                </a:tc>
              </a:tr>
            </a:tbl>
          </a:graphicData>
        </a:graphic>
      </p:graphicFrame>
      <p:pic>
        <p:nvPicPr>
          <p:cNvPr id="7" name="Picture 9" descr="hatefree kruh.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3490400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25760"/>
            <a:ext cx="8712968" cy="1143000"/>
          </a:xfrm>
        </p:spPr>
        <p:txBody>
          <a:bodyPr>
            <a:normAutofit fontScale="90000"/>
          </a:bodyPr>
          <a:lstStyle/>
          <a:p>
            <a:r>
              <a:rPr lang="cs-CZ" dirty="0"/>
              <a:t>Vnímání situací dle etnicity </a:t>
            </a:r>
            <a:r>
              <a:rPr lang="cs-CZ" dirty="0" smtClean="0"/>
              <a:t>aktéra</a:t>
            </a:r>
            <a:br>
              <a:rPr lang="cs-CZ" dirty="0" smtClean="0"/>
            </a:br>
            <a:r>
              <a:rPr lang="cs-CZ" dirty="0" smtClean="0"/>
              <a:t>a osobní znalosti / neznalosti Roma</a:t>
            </a:r>
            <a:endParaRPr lang="cs-CZ" dirty="0"/>
          </a:p>
        </p:txBody>
      </p:sp>
      <p:graphicFrame>
        <p:nvGraphicFramePr>
          <p:cNvPr id="8" name="Tabulka 7"/>
          <p:cNvGraphicFramePr>
            <a:graphicFrameLocks noGrp="1"/>
          </p:cNvGraphicFramePr>
          <p:nvPr>
            <p:extLst>
              <p:ext uri="{D42A27DB-BD31-4B8C-83A1-F6EECF244321}">
                <p14:modId xmlns:p14="http://schemas.microsoft.com/office/powerpoint/2010/main" val="2712014933"/>
              </p:ext>
            </p:extLst>
          </p:nvPr>
        </p:nvGraphicFramePr>
        <p:xfrm>
          <a:off x="323527" y="5301208"/>
          <a:ext cx="8515163" cy="792088"/>
        </p:xfrm>
        <a:graphic>
          <a:graphicData uri="http://schemas.openxmlformats.org/drawingml/2006/table">
            <a:tbl>
              <a:tblPr firstRow="1" bandRow="1">
                <a:effectLst/>
                <a:tableStyleId>{F5AB1C69-6EDB-4FF4-983F-18BD219EF322}</a:tableStyleId>
              </a:tblPr>
              <a:tblGrid>
                <a:gridCol w="8515163"/>
              </a:tblGrid>
              <a:tr h="792088">
                <a:tc>
                  <a:txBody>
                    <a:bodyPr/>
                    <a:lstStyle/>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100" b="0" baseline="0" noProof="0" dirty="0" smtClean="0">
                          <a:ln>
                            <a:noFill/>
                          </a:ln>
                          <a:solidFill>
                            <a:schemeClr val="bg1"/>
                          </a:solidFill>
                        </a:rPr>
                        <a:t>U hodnocení nepříjemnosti hlasitého chování dvojice romských chlapců ve veřejné dopravě se liší odpovědi lidí, kteří nějakého Roma / Romku alespoň povrchně znají (mají mezi spolužáky, známými či dokonce kamarády / v rodině) a lidí, kteří žádného neznají. Respondenti, kteří nějakého Roma znají a mají v sociálním okolí, hodnotí nepříjemnost situace s uvedením etnicity aktérů podobně jako ji hodnotili respondenti, v jejichž otázce etnicita aktérů uvedena nebyla. </a:t>
                      </a: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sp>
        <p:nvSpPr>
          <p:cNvPr id="11" name="Obdélník 10"/>
          <p:cNvSpPr/>
          <p:nvPr/>
        </p:nvSpPr>
        <p:spPr>
          <a:xfrm>
            <a:off x="189037" y="1529734"/>
            <a:ext cx="8856984" cy="261610"/>
          </a:xfrm>
          <a:prstGeom prst="rect">
            <a:avLst/>
          </a:prstGeom>
        </p:spPr>
        <p:txBody>
          <a:bodyPr wrap="square">
            <a:spAutoFit/>
          </a:bodyPr>
          <a:lstStyle/>
          <a:p>
            <a:r>
              <a:rPr lang="cs-CZ" sz="1100" b="1" i="1" dirty="0">
                <a:solidFill>
                  <a:schemeClr val="tx2"/>
                </a:solidFill>
                <a:cs typeface="Arial" pitchFamily="34" charset="0"/>
              </a:rPr>
              <a:t>V01. Jak byste se cítil(a), kdybyste jela autobusem a několik sedadel od vás by se </a:t>
            </a:r>
            <a:r>
              <a:rPr lang="cs-CZ" sz="1100" b="1" i="1" u="sng" dirty="0">
                <a:solidFill>
                  <a:schemeClr val="tx2"/>
                </a:solidFill>
                <a:cs typeface="Arial" pitchFamily="34" charset="0"/>
              </a:rPr>
              <a:t>dva mladíci </a:t>
            </a:r>
            <a:r>
              <a:rPr lang="cs-CZ" sz="1100" b="1" i="1" u="sng" dirty="0" smtClean="0">
                <a:solidFill>
                  <a:schemeClr val="tx2"/>
                </a:solidFill>
                <a:cs typeface="Arial" pitchFamily="34" charset="0"/>
              </a:rPr>
              <a:t>(</a:t>
            </a:r>
            <a:r>
              <a:rPr lang="cs-CZ" sz="1100" b="1" i="1" u="sng" dirty="0">
                <a:solidFill>
                  <a:schemeClr val="tx2"/>
                </a:solidFill>
                <a:cs typeface="Arial" pitchFamily="34" charset="0"/>
              </a:rPr>
              <a:t>14-15 let) </a:t>
            </a:r>
            <a:r>
              <a:rPr lang="cs-CZ" sz="1100" b="1" i="1" dirty="0">
                <a:solidFill>
                  <a:schemeClr val="tx2"/>
                </a:solidFill>
                <a:cs typeface="Arial" pitchFamily="34" charset="0"/>
              </a:rPr>
              <a:t>nahlas bavili a pouštěli si hudbu z mobilu?</a:t>
            </a:r>
          </a:p>
        </p:txBody>
      </p:sp>
      <p:graphicFrame>
        <p:nvGraphicFramePr>
          <p:cNvPr id="6" name="Zástupný symbol pro obsah 4"/>
          <p:cNvGraphicFramePr>
            <a:graphicFrameLocks/>
          </p:cNvGraphicFramePr>
          <p:nvPr>
            <p:extLst>
              <p:ext uri="{D42A27DB-BD31-4B8C-83A1-F6EECF244321}">
                <p14:modId xmlns:p14="http://schemas.microsoft.com/office/powerpoint/2010/main" val="63434894"/>
              </p:ext>
            </p:extLst>
          </p:nvPr>
        </p:nvGraphicFramePr>
        <p:xfrm>
          <a:off x="9525" y="1850403"/>
          <a:ext cx="9036496" cy="3186783"/>
        </p:xfrm>
        <a:graphic>
          <a:graphicData uri="http://schemas.openxmlformats.org/drawingml/2006/chart">
            <c:chart xmlns:c="http://schemas.openxmlformats.org/drawingml/2006/chart" xmlns:r="http://schemas.openxmlformats.org/officeDocument/2006/relationships" r:id="rId3"/>
          </a:graphicData>
        </a:graphic>
      </p:graphicFrame>
      <p:sp>
        <p:nvSpPr>
          <p:cNvPr id="10" name="Obdélník 9"/>
          <p:cNvSpPr/>
          <p:nvPr/>
        </p:nvSpPr>
        <p:spPr>
          <a:xfrm>
            <a:off x="34777" y="3263652"/>
            <a:ext cx="856755" cy="646331"/>
          </a:xfrm>
          <a:prstGeom prst="rect">
            <a:avLst/>
          </a:prstGeom>
          <a:ln>
            <a:noFill/>
          </a:ln>
        </p:spPr>
        <p:txBody>
          <a:bodyPr wrap="square">
            <a:spAutoFit/>
          </a:bodyPr>
          <a:lstStyle/>
          <a:p>
            <a:r>
              <a:rPr lang="cs-CZ" sz="900" i="1" dirty="0" smtClean="0">
                <a:solidFill>
                  <a:schemeClr val="accent1"/>
                </a:solidFill>
                <a:cs typeface="Arial" pitchFamily="34" charset="0"/>
              </a:rPr>
              <a:t>Známost  / blízkost Roma v sociálním okolí</a:t>
            </a:r>
            <a:endParaRPr lang="cs-CZ" sz="900" i="1" dirty="0">
              <a:solidFill>
                <a:schemeClr val="accent1"/>
              </a:solidFill>
              <a:cs typeface="Arial" pitchFamily="34" charset="0"/>
            </a:endParaRPr>
          </a:p>
        </p:txBody>
      </p:sp>
      <p:sp>
        <p:nvSpPr>
          <p:cNvPr id="9" name="Obdélník 8"/>
          <p:cNvSpPr/>
          <p:nvPr/>
        </p:nvSpPr>
        <p:spPr>
          <a:xfrm>
            <a:off x="198562" y="2629560"/>
            <a:ext cx="8856984" cy="261610"/>
          </a:xfrm>
          <a:prstGeom prst="rect">
            <a:avLst/>
          </a:prstGeom>
          <a:solidFill>
            <a:schemeClr val="bg1"/>
          </a:solidFill>
        </p:spPr>
        <p:txBody>
          <a:bodyPr wrap="square">
            <a:spAutoFit/>
          </a:bodyPr>
          <a:lstStyle/>
          <a:p>
            <a:r>
              <a:rPr lang="cs-CZ" sz="1100" b="1" i="1" dirty="0">
                <a:solidFill>
                  <a:schemeClr val="tx2"/>
                </a:solidFill>
                <a:cs typeface="Arial" pitchFamily="34" charset="0"/>
              </a:rPr>
              <a:t>V01. Jak byste se cítil(a), kdybyste jela autobusem a několik sedadel od vás by se </a:t>
            </a:r>
            <a:r>
              <a:rPr lang="cs-CZ" sz="1100" b="1" i="1" u="sng" dirty="0">
                <a:solidFill>
                  <a:schemeClr val="tx2"/>
                </a:solidFill>
                <a:cs typeface="Arial" pitchFamily="34" charset="0"/>
              </a:rPr>
              <a:t>dva </a:t>
            </a:r>
            <a:r>
              <a:rPr lang="cs-CZ" sz="1100" b="1" i="1" u="sng" dirty="0" smtClean="0">
                <a:solidFill>
                  <a:schemeClr val="tx2"/>
                </a:solidFill>
                <a:cs typeface="Arial" pitchFamily="34" charset="0"/>
              </a:rPr>
              <a:t>Romové (</a:t>
            </a:r>
            <a:r>
              <a:rPr lang="cs-CZ" sz="1100" b="1" i="1" u="sng" dirty="0">
                <a:solidFill>
                  <a:schemeClr val="tx2"/>
                </a:solidFill>
                <a:cs typeface="Arial" pitchFamily="34" charset="0"/>
              </a:rPr>
              <a:t>14-15 let)</a:t>
            </a:r>
            <a:r>
              <a:rPr lang="cs-CZ" sz="1100" b="1" i="1" dirty="0">
                <a:solidFill>
                  <a:schemeClr val="tx2"/>
                </a:solidFill>
                <a:cs typeface="Arial" pitchFamily="34" charset="0"/>
              </a:rPr>
              <a:t> nahlas bavili a pouštěli si hudbu z mobilu?</a:t>
            </a:r>
          </a:p>
        </p:txBody>
      </p:sp>
      <p:pic>
        <p:nvPicPr>
          <p:cNvPr id="12" name="Picture 9" descr="hatefree kruh.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355090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25760"/>
            <a:ext cx="8712968" cy="1143000"/>
          </a:xfrm>
        </p:spPr>
        <p:txBody>
          <a:bodyPr>
            <a:normAutofit fontScale="90000"/>
          </a:bodyPr>
          <a:lstStyle/>
          <a:p>
            <a:r>
              <a:rPr lang="cs-CZ" dirty="0"/>
              <a:t>Vnímání situací dle etnicity </a:t>
            </a:r>
            <a:r>
              <a:rPr lang="cs-CZ" dirty="0" smtClean="0"/>
              <a:t>aktéra</a:t>
            </a:r>
            <a:br>
              <a:rPr lang="cs-CZ" dirty="0" smtClean="0"/>
            </a:br>
            <a:r>
              <a:rPr lang="cs-CZ" dirty="0" smtClean="0"/>
              <a:t>a osobní znalosti / neznalosti Roma</a:t>
            </a:r>
            <a:endParaRPr lang="cs-CZ" dirty="0"/>
          </a:p>
        </p:txBody>
      </p:sp>
      <p:graphicFrame>
        <p:nvGraphicFramePr>
          <p:cNvPr id="8" name="Tabulka 7"/>
          <p:cNvGraphicFramePr>
            <a:graphicFrameLocks noGrp="1"/>
          </p:cNvGraphicFramePr>
          <p:nvPr>
            <p:extLst>
              <p:ext uri="{D42A27DB-BD31-4B8C-83A1-F6EECF244321}">
                <p14:modId xmlns:p14="http://schemas.microsoft.com/office/powerpoint/2010/main" val="3415710438"/>
              </p:ext>
            </p:extLst>
          </p:nvPr>
        </p:nvGraphicFramePr>
        <p:xfrm>
          <a:off x="323527" y="5301208"/>
          <a:ext cx="8515163" cy="792088"/>
        </p:xfrm>
        <a:graphic>
          <a:graphicData uri="http://schemas.openxmlformats.org/drawingml/2006/table">
            <a:tbl>
              <a:tblPr firstRow="1" bandRow="1">
                <a:effectLst/>
                <a:tableStyleId>{F5AB1C69-6EDB-4FF4-983F-18BD219EF322}</a:tableStyleId>
              </a:tblPr>
              <a:tblGrid>
                <a:gridCol w="8515163"/>
              </a:tblGrid>
              <a:tr h="792088">
                <a:tc>
                  <a:txBody>
                    <a:bodyPr/>
                    <a:lstStyle/>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100" b="0" baseline="0" noProof="0" dirty="0" smtClean="0">
                          <a:ln>
                            <a:noFill/>
                          </a:ln>
                          <a:solidFill>
                            <a:schemeClr val="bg1"/>
                          </a:solidFill>
                        </a:rPr>
                        <a:t>Podobné jako u otázky na hlučné chování v autobuse platí u otázky na intepretaci sedícího kouřícího dělníka. Respondenti, kteří měli v otázce uvedenu romskou etnicitu dělníka a znají či mají Roma/Romku v sociálním okolí, se hodnocením neliší od respondentů, kteří posuzovali etnicky bezpříznakovou situaci. Od těchto respondentů se naopak negativním hodnocením (fláká se) odlišuje skupina respondentů, kteří měli v otázce uvedenu etnicitu dělníka a přitom žádného Roma / Romku osobně neznají (ani jako spolužáka apod.).</a:t>
                      </a: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sp>
        <p:nvSpPr>
          <p:cNvPr id="11" name="Obdélník 10"/>
          <p:cNvSpPr/>
          <p:nvPr/>
        </p:nvSpPr>
        <p:spPr>
          <a:xfrm>
            <a:off x="189037" y="1529734"/>
            <a:ext cx="8856984" cy="261610"/>
          </a:xfrm>
          <a:prstGeom prst="rect">
            <a:avLst/>
          </a:prstGeom>
        </p:spPr>
        <p:txBody>
          <a:bodyPr wrap="square">
            <a:spAutoFit/>
          </a:bodyPr>
          <a:lstStyle/>
          <a:p>
            <a:r>
              <a:rPr lang="cs-CZ" sz="1100" b="1" i="1" dirty="0" smtClean="0">
                <a:solidFill>
                  <a:schemeClr val="tx2"/>
                </a:solidFill>
                <a:cs typeface="Arial" pitchFamily="34" charset="0"/>
              </a:rPr>
              <a:t>V02. </a:t>
            </a:r>
            <a:r>
              <a:rPr lang="cs-CZ" sz="1100" b="1" i="1" dirty="0">
                <a:solidFill>
                  <a:schemeClr val="tx2"/>
                </a:solidFill>
                <a:cs typeface="Arial" pitchFamily="34" charset="0"/>
              </a:rPr>
              <a:t>Co byste si pomyslel(a), pokud byste procházela / projížděla kolem stavby a viděla dělníka, jak sedí vedle výkopu a kouří? </a:t>
            </a:r>
          </a:p>
        </p:txBody>
      </p:sp>
      <p:graphicFrame>
        <p:nvGraphicFramePr>
          <p:cNvPr id="6" name="Zástupný symbol pro obsah 4"/>
          <p:cNvGraphicFramePr>
            <a:graphicFrameLocks/>
          </p:cNvGraphicFramePr>
          <p:nvPr>
            <p:extLst>
              <p:ext uri="{D42A27DB-BD31-4B8C-83A1-F6EECF244321}">
                <p14:modId xmlns:p14="http://schemas.microsoft.com/office/powerpoint/2010/main" val="2501342168"/>
              </p:ext>
            </p:extLst>
          </p:nvPr>
        </p:nvGraphicFramePr>
        <p:xfrm>
          <a:off x="9525" y="1850403"/>
          <a:ext cx="9036496" cy="3186783"/>
        </p:xfrm>
        <a:graphic>
          <a:graphicData uri="http://schemas.openxmlformats.org/drawingml/2006/chart">
            <c:chart xmlns:c="http://schemas.openxmlformats.org/drawingml/2006/chart" xmlns:r="http://schemas.openxmlformats.org/officeDocument/2006/relationships" r:id="rId3"/>
          </a:graphicData>
        </a:graphic>
      </p:graphicFrame>
      <p:sp>
        <p:nvSpPr>
          <p:cNvPr id="10" name="Obdélník 9"/>
          <p:cNvSpPr/>
          <p:nvPr/>
        </p:nvSpPr>
        <p:spPr>
          <a:xfrm>
            <a:off x="34777" y="3263652"/>
            <a:ext cx="856755" cy="646331"/>
          </a:xfrm>
          <a:prstGeom prst="rect">
            <a:avLst/>
          </a:prstGeom>
          <a:ln>
            <a:noFill/>
          </a:ln>
        </p:spPr>
        <p:txBody>
          <a:bodyPr wrap="square">
            <a:spAutoFit/>
          </a:bodyPr>
          <a:lstStyle/>
          <a:p>
            <a:r>
              <a:rPr lang="cs-CZ" sz="900" i="1" dirty="0" smtClean="0">
                <a:solidFill>
                  <a:schemeClr val="accent1"/>
                </a:solidFill>
                <a:cs typeface="Arial" pitchFamily="34" charset="0"/>
              </a:rPr>
              <a:t>Známost  / blízkost Roma v sociálním okolí</a:t>
            </a:r>
            <a:endParaRPr lang="cs-CZ" sz="900" i="1" dirty="0">
              <a:solidFill>
                <a:schemeClr val="accent1"/>
              </a:solidFill>
              <a:cs typeface="Arial" pitchFamily="34" charset="0"/>
            </a:endParaRPr>
          </a:p>
        </p:txBody>
      </p:sp>
      <p:sp>
        <p:nvSpPr>
          <p:cNvPr id="9" name="Obdélník 8"/>
          <p:cNvSpPr/>
          <p:nvPr/>
        </p:nvSpPr>
        <p:spPr>
          <a:xfrm>
            <a:off x="198562" y="2629560"/>
            <a:ext cx="8856984" cy="261610"/>
          </a:xfrm>
          <a:prstGeom prst="rect">
            <a:avLst/>
          </a:prstGeom>
          <a:solidFill>
            <a:schemeClr val="bg1"/>
          </a:solidFill>
        </p:spPr>
        <p:txBody>
          <a:bodyPr wrap="square">
            <a:spAutoFit/>
          </a:bodyPr>
          <a:lstStyle/>
          <a:p>
            <a:r>
              <a:rPr lang="cs-CZ" sz="1100" b="1" i="1" dirty="0" smtClean="0">
                <a:solidFill>
                  <a:schemeClr val="tx2"/>
                </a:solidFill>
                <a:cs typeface="Arial" pitchFamily="34" charset="0"/>
              </a:rPr>
              <a:t>V02</a:t>
            </a:r>
            <a:r>
              <a:rPr lang="cs-CZ" sz="1100" b="1" i="1" dirty="0">
                <a:solidFill>
                  <a:schemeClr val="tx2"/>
                </a:solidFill>
                <a:cs typeface="Arial" pitchFamily="34" charset="0"/>
              </a:rPr>
              <a:t>. Co byste si pomyslel(a), pokud byste procházela / projížděla kolem stavby a viděla romského dělníka, jak sedí vedle výkopu a kouří? </a:t>
            </a:r>
          </a:p>
        </p:txBody>
      </p:sp>
      <p:pic>
        <p:nvPicPr>
          <p:cNvPr id="12" name="Picture 9" descr="hatefree kruh.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3730832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25760"/>
            <a:ext cx="8712968" cy="1143000"/>
          </a:xfrm>
        </p:spPr>
        <p:txBody>
          <a:bodyPr>
            <a:normAutofit fontScale="90000"/>
          </a:bodyPr>
          <a:lstStyle/>
          <a:p>
            <a:r>
              <a:rPr lang="cs-CZ" dirty="0"/>
              <a:t>Vnímání situací dle etnicity </a:t>
            </a:r>
            <a:r>
              <a:rPr lang="cs-CZ" dirty="0" smtClean="0"/>
              <a:t>aktéra</a:t>
            </a:r>
            <a:br>
              <a:rPr lang="cs-CZ" dirty="0" smtClean="0"/>
            </a:br>
            <a:r>
              <a:rPr lang="cs-CZ" dirty="0" smtClean="0"/>
              <a:t>a osobní znalosti / neznalosti Roma</a:t>
            </a:r>
            <a:endParaRPr lang="cs-CZ" dirty="0"/>
          </a:p>
        </p:txBody>
      </p:sp>
      <p:graphicFrame>
        <p:nvGraphicFramePr>
          <p:cNvPr id="8" name="Tabulka 7"/>
          <p:cNvGraphicFramePr>
            <a:graphicFrameLocks noGrp="1"/>
          </p:cNvGraphicFramePr>
          <p:nvPr>
            <p:extLst>
              <p:ext uri="{D42A27DB-BD31-4B8C-83A1-F6EECF244321}">
                <p14:modId xmlns:p14="http://schemas.microsoft.com/office/powerpoint/2010/main" val="4284658179"/>
              </p:ext>
            </p:extLst>
          </p:nvPr>
        </p:nvGraphicFramePr>
        <p:xfrm>
          <a:off x="323527" y="5301208"/>
          <a:ext cx="8515163" cy="792088"/>
        </p:xfrm>
        <a:graphic>
          <a:graphicData uri="http://schemas.openxmlformats.org/drawingml/2006/table">
            <a:tbl>
              <a:tblPr firstRow="1" bandRow="1">
                <a:effectLst/>
                <a:tableStyleId>{F5AB1C69-6EDB-4FF4-983F-18BD219EF322}</a:tableStyleId>
              </a:tblPr>
              <a:tblGrid>
                <a:gridCol w="8515163"/>
              </a:tblGrid>
              <a:tr h="792088">
                <a:tc>
                  <a:txBody>
                    <a:bodyPr/>
                    <a:lstStyle/>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100" b="0" baseline="0" noProof="0" dirty="0" smtClean="0">
                          <a:ln>
                            <a:noFill/>
                          </a:ln>
                          <a:solidFill>
                            <a:schemeClr val="bg1"/>
                          </a:solidFill>
                        </a:rPr>
                        <a:t>V otázce na interpretaci situace, kdy postarší muž fackuje na ulici 20letou romskou dívku, se hodnocení respondentů, kteří znají / neznají Roma či Romku významně neliší.</a:t>
                      </a: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sp>
        <p:nvSpPr>
          <p:cNvPr id="11" name="Obdélník 10"/>
          <p:cNvSpPr/>
          <p:nvPr/>
        </p:nvSpPr>
        <p:spPr>
          <a:xfrm>
            <a:off x="189037" y="1529734"/>
            <a:ext cx="8856984" cy="261610"/>
          </a:xfrm>
          <a:prstGeom prst="rect">
            <a:avLst/>
          </a:prstGeom>
        </p:spPr>
        <p:txBody>
          <a:bodyPr wrap="square">
            <a:spAutoFit/>
          </a:bodyPr>
          <a:lstStyle/>
          <a:p>
            <a:r>
              <a:rPr lang="cs-CZ" sz="1100" b="1" i="1" dirty="0" smtClean="0">
                <a:solidFill>
                  <a:schemeClr val="tx2"/>
                </a:solidFill>
                <a:cs typeface="Arial" pitchFamily="34" charset="0"/>
              </a:rPr>
              <a:t>V03</a:t>
            </a:r>
            <a:r>
              <a:rPr lang="cs-CZ" sz="1100" b="1" i="1" dirty="0">
                <a:solidFill>
                  <a:schemeClr val="tx2"/>
                </a:solidFill>
                <a:cs typeface="Arial" pitchFamily="34" charset="0"/>
              </a:rPr>
              <a:t>. Co by vás jako první napadlo, pokud byste viděl(a) postaršího muže, jak fackuje na ulici zhruba 20letou dívku? </a:t>
            </a:r>
          </a:p>
        </p:txBody>
      </p:sp>
      <p:graphicFrame>
        <p:nvGraphicFramePr>
          <p:cNvPr id="6" name="Zástupný symbol pro obsah 4"/>
          <p:cNvGraphicFramePr>
            <a:graphicFrameLocks/>
          </p:cNvGraphicFramePr>
          <p:nvPr>
            <p:extLst>
              <p:ext uri="{D42A27DB-BD31-4B8C-83A1-F6EECF244321}">
                <p14:modId xmlns:p14="http://schemas.microsoft.com/office/powerpoint/2010/main" val="1993094776"/>
              </p:ext>
            </p:extLst>
          </p:nvPr>
        </p:nvGraphicFramePr>
        <p:xfrm>
          <a:off x="9525" y="1850403"/>
          <a:ext cx="9036496" cy="3186783"/>
        </p:xfrm>
        <a:graphic>
          <a:graphicData uri="http://schemas.openxmlformats.org/drawingml/2006/chart">
            <c:chart xmlns:c="http://schemas.openxmlformats.org/drawingml/2006/chart" xmlns:r="http://schemas.openxmlformats.org/officeDocument/2006/relationships" r:id="rId3"/>
          </a:graphicData>
        </a:graphic>
      </p:graphicFrame>
      <p:sp>
        <p:nvSpPr>
          <p:cNvPr id="10" name="Obdélník 9"/>
          <p:cNvSpPr/>
          <p:nvPr/>
        </p:nvSpPr>
        <p:spPr>
          <a:xfrm>
            <a:off x="34777" y="3263652"/>
            <a:ext cx="856755" cy="646331"/>
          </a:xfrm>
          <a:prstGeom prst="rect">
            <a:avLst/>
          </a:prstGeom>
          <a:ln>
            <a:noFill/>
          </a:ln>
        </p:spPr>
        <p:txBody>
          <a:bodyPr wrap="square">
            <a:spAutoFit/>
          </a:bodyPr>
          <a:lstStyle/>
          <a:p>
            <a:r>
              <a:rPr lang="cs-CZ" sz="900" i="1" dirty="0" smtClean="0">
                <a:solidFill>
                  <a:schemeClr val="accent1"/>
                </a:solidFill>
                <a:cs typeface="Arial" pitchFamily="34" charset="0"/>
              </a:rPr>
              <a:t>Známost  / blízkost Roma v sociálním okolí</a:t>
            </a:r>
            <a:endParaRPr lang="cs-CZ" sz="900" i="1" dirty="0">
              <a:solidFill>
                <a:schemeClr val="accent1"/>
              </a:solidFill>
              <a:cs typeface="Arial" pitchFamily="34" charset="0"/>
            </a:endParaRPr>
          </a:p>
        </p:txBody>
      </p:sp>
      <p:sp>
        <p:nvSpPr>
          <p:cNvPr id="9" name="Obdélník 8"/>
          <p:cNvSpPr/>
          <p:nvPr/>
        </p:nvSpPr>
        <p:spPr>
          <a:xfrm>
            <a:off x="198562" y="2629560"/>
            <a:ext cx="8856984" cy="261610"/>
          </a:xfrm>
          <a:prstGeom prst="rect">
            <a:avLst/>
          </a:prstGeom>
          <a:solidFill>
            <a:schemeClr val="bg1"/>
          </a:solidFill>
        </p:spPr>
        <p:txBody>
          <a:bodyPr wrap="square">
            <a:spAutoFit/>
          </a:bodyPr>
          <a:lstStyle/>
          <a:p>
            <a:r>
              <a:rPr lang="cs-CZ" sz="1100" b="1" i="1" dirty="0" smtClean="0">
                <a:solidFill>
                  <a:schemeClr val="tx2"/>
                </a:solidFill>
                <a:cs typeface="Arial" pitchFamily="34" charset="0"/>
              </a:rPr>
              <a:t>V03</a:t>
            </a:r>
            <a:r>
              <a:rPr lang="cs-CZ" sz="1100" b="1" i="1" dirty="0">
                <a:solidFill>
                  <a:schemeClr val="tx2"/>
                </a:solidFill>
                <a:cs typeface="Arial" pitchFamily="34" charset="0"/>
              </a:rPr>
              <a:t>. Co by vás jako první napadlo, pokud byste viděl(a) postaršího muže, jak fackuje na ulici zhruba 20letou romskou dívku? </a:t>
            </a:r>
          </a:p>
        </p:txBody>
      </p:sp>
      <p:pic>
        <p:nvPicPr>
          <p:cNvPr id="12" name="Picture 9" descr="hatefree kruh.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41707256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Zástupný symbol pro obsah 4"/>
          <p:cNvGraphicFramePr>
            <a:graphicFrameLocks/>
          </p:cNvGraphicFramePr>
          <p:nvPr>
            <p:extLst>
              <p:ext uri="{D42A27DB-BD31-4B8C-83A1-F6EECF244321}">
                <p14:modId xmlns:p14="http://schemas.microsoft.com/office/powerpoint/2010/main" val="1629936792"/>
              </p:ext>
            </p:extLst>
          </p:nvPr>
        </p:nvGraphicFramePr>
        <p:xfrm>
          <a:off x="34777" y="1796916"/>
          <a:ext cx="9001719" cy="3144252"/>
        </p:xfrm>
        <a:graphic>
          <a:graphicData uri="http://schemas.openxmlformats.org/drawingml/2006/chart">
            <c:chart xmlns:c="http://schemas.openxmlformats.org/drawingml/2006/chart" xmlns:r="http://schemas.openxmlformats.org/officeDocument/2006/relationships" r:id="rId3"/>
          </a:graphicData>
        </a:graphic>
      </p:graphicFrame>
      <p:sp>
        <p:nvSpPr>
          <p:cNvPr id="2" name="Nadpis 1"/>
          <p:cNvSpPr>
            <a:spLocks noGrp="1"/>
          </p:cNvSpPr>
          <p:nvPr>
            <p:ph type="title"/>
          </p:nvPr>
        </p:nvSpPr>
        <p:spPr>
          <a:xfrm>
            <a:off x="179512" y="125760"/>
            <a:ext cx="8712968" cy="1143000"/>
          </a:xfrm>
        </p:spPr>
        <p:txBody>
          <a:bodyPr>
            <a:normAutofit fontScale="90000"/>
          </a:bodyPr>
          <a:lstStyle/>
          <a:p>
            <a:r>
              <a:rPr lang="cs-CZ" dirty="0"/>
              <a:t>Vnímání situací dle etnicity </a:t>
            </a:r>
            <a:r>
              <a:rPr lang="cs-CZ" dirty="0" smtClean="0"/>
              <a:t>aktéra</a:t>
            </a:r>
            <a:br>
              <a:rPr lang="cs-CZ" dirty="0" smtClean="0"/>
            </a:br>
            <a:r>
              <a:rPr lang="cs-CZ" dirty="0" smtClean="0"/>
              <a:t>a osobní znalosti / neznalosti Roma</a:t>
            </a:r>
            <a:endParaRPr lang="cs-CZ" dirty="0"/>
          </a:p>
        </p:txBody>
      </p:sp>
      <p:graphicFrame>
        <p:nvGraphicFramePr>
          <p:cNvPr id="8" name="Tabulka 7"/>
          <p:cNvGraphicFramePr>
            <a:graphicFrameLocks noGrp="1"/>
          </p:cNvGraphicFramePr>
          <p:nvPr>
            <p:extLst>
              <p:ext uri="{D42A27DB-BD31-4B8C-83A1-F6EECF244321}">
                <p14:modId xmlns:p14="http://schemas.microsoft.com/office/powerpoint/2010/main" val="2173707404"/>
              </p:ext>
            </p:extLst>
          </p:nvPr>
        </p:nvGraphicFramePr>
        <p:xfrm>
          <a:off x="323527" y="5301208"/>
          <a:ext cx="8515163" cy="792088"/>
        </p:xfrm>
        <a:graphic>
          <a:graphicData uri="http://schemas.openxmlformats.org/drawingml/2006/table">
            <a:tbl>
              <a:tblPr firstRow="1" bandRow="1">
                <a:effectLst/>
                <a:tableStyleId>{F5AB1C69-6EDB-4FF4-983F-18BD219EF322}</a:tableStyleId>
              </a:tblPr>
              <a:tblGrid>
                <a:gridCol w="8515163"/>
              </a:tblGrid>
              <a:tr h="792088">
                <a:tc>
                  <a:txBody>
                    <a:bodyPr/>
                    <a:lstStyle/>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100" b="0" baseline="0" noProof="0" dirty="0" smtClean="0">
                          <a:ln>
                            <a:noFill/>
                          </a:ln>
                          <a:solidFill>
                            <a:schemeClr val="bg1"/>
                          </a:solidFill>
                        </a:rPr>
                        <a:t>Respondenti, kteří povrchně či lépe znají nějakého Roma či Romku (mají ho / jí mezi spolužáky, známými či dokonce mezi kamarády nebo v rodině), se hodnocením zaslouženosti porodného více blíží hodnocením respondentů, kteří neměli v otázce specifikovánu etnicitu chudé matky. Stejně však přiznávají romské matce zaslouženost dávky jen v necelé polovině případů (47 %). Oproti lidem, kteří příspěvek pro chudou romskou matku hodnotili a žádného Roma /  Romku osobně neznají, však významně méně často zaslouženost zcela vylučují („určitě ne“),</a:t>
                      </a: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sp>
        <p:nvSpPr>
          <p:cNvPr id="11" name="Obdélník 10"/>
          <p:cNvSpPr/>
          <p:nvPr/>
        </p:nvSpPr>
        <p:spPr>
          <a:xfrm>
            <a:off x="189037" y="1529734"/>
            <a:ext cx="8856984" cy="261610"/>
          </a:xfrm>
          <a:prstGeom prst="rect">
            <a:avLst/>
          </a:prstGeom>
        </p:spPr>
        <p:txBody>
          <a:bodyPr wrap="square">
            <a:spAutoFit/>
          </a:bodyPr>
          <a:lstStyle/>
          <a:p>
            <a:r>
              <a:rPr lang="cs-CZ" sz="1100" b="1" i="1" dirty="0" smtClean="0">
                <a:solidFill>
                  <a:schemeClr val="tx2"/>
                </a:solidFill>
                <a:cs typeface="Arial" pitchFamily="34" charset="0"/>
              </a:rPr>
              <a:t>V04. </a:t>
            </a:r>
            <a:r>
              <a:rPr lang="cs-CZ" sz="1100" b="1" i="1" dirty="0">
                <a:solidFill>
                  <a:schemeClr val="tx2"/>
                </a:solidFill>
                <a:cs typeface="Arial" pitchFamily="34" charset="0"/>
              </a:rPr>
              <a:t>Myslíte si, že </a:t>
            </a:r>
            <a:r>
              <a:rPr lang="cs-CZ" sz="1100" b="1" i="1" u="sng" dirty="0">
                <a:solidFill>
                  <a:schemeClr val="tx2"/>
                </a:solidFill>
                <a:cs typeface="Arial" pitchFamily="34" charset="0"/>
              </a:rPr>
              <a:t>matka s nízkými příjmy</a:t>
            </a:r>
            <a:r>
              <a:rPr lang="cs-CZ" sz="1100" b="1" i="1" dirty="0">
                <a:solidFill>
                  <a:schemeClr val="tx2"/>
                </a:solidFill>
                <a:cs typeface="Arial" pitchFamily="34" charset="0"/>
              </a:rPr>
              <a:t>, které se narodila trojčata, si zaslouží </a:t>
            </a:r>
            <a:r>
              <a:rPr lang="cs-CZ" sz="1100" b="1" i="1" dirty="0" smtClean="0">
                <a:solidFill>
                  <a:schemeClr val="tx2"/>
                </a:solidFill>
                <a:cs typeface="Arial" pitchFamily="34" charset="0"/>
              </a:rPr>
              <a:t>jednorázový </a:t>
            </a:r>
            <a:r>
              <a:rPr lang="cs-CZ" sz="1100" b="1" i="1" dirty="0">
                <a:solidFill>
                  <a:schemeClr val="tx2"/>
                </a:solidFill>
                <a:cs typeface="Arial" pitchFamily="34" charset="0"/>
              </a:rPr>
              <a:t>státní příspěvek ve výši dvou průměrných </a:t>
            </a:r>
            <a:r>
              <a:rPr lang="cs-CZ" sz="1100" b="1" i="1" dirty="0" smtClean="0">
                <a:solidFill>
                  <a:schemeClr val="tx2"/>
                </a:solidFill>
                <a:cs typeface="Arial" pitchFamily="34" charset="0"/>
              </a:rPr>
              <a:t>platů?</a:t>
            </a:r>
          </a:p>
        </p:txBody>
      </p:sp>
      <p:sp>
        <p:nvSpPr>
          <p:cNvPr id="10" name="Obdélník 9"/>
          <p:cNvSpPr/>
          <p:nvPr/>
        </p:nvSpPr>
        <p:spPr>
          <a:xfrm>
            <a:off x="34777" y="3263652"/>
            <a:ext cx="856755" cy="646331"/>
          </a:xfrm>
          <a:prstGeom prst="rect">
            <a:avLst/>
          </a:prstGeom>
          <a:ln>
            <a:noFill/>
          </a:ln>
        </p:spPr>
        <p:txBody>
          <a:bodyPr wrap="square">
            <a:spAutoFit/>
          </a:bodyPr>
          <a:lstStyle/>
          <a:p>
            <a:r>
              <a:rPr lang="cs-CZ" sz="900" i="1" dirty="0" smtClean="0">
                <a:solidFill>
                  <a:schemeClr val="accent1"/>
                </a:solidFill>
                <a:cs typeface="Arial" pitchFamily="34" charset="0"/>
              </a:rPr>
              <a:t>Známost  / blízkost Roma v sociálním okolí</a:t>
            </a:r>
            <a:endParaRPr lang="cs-CZ" sz="900" i="1" dirty="0">
              <a:solidFill>
                <a:schemeClr val="accent1"/>
              </a:solidFill>
              <a:cs typeface="Arial" pitchFamily="34" charset="0"/>
            </a:endParaRPr>
          </a:p>
        </p:txBody>
      </p:sp>
      <p:sp>
        <p:nvSpPr>
          <p:cNvPr id="9" name="Obdélník 8"/>
          <p:cNvSpPr/>
          <p:nvPr/>
        </p:nvSpPr>
        <p:spPr>
          <a:xfrm>
            <a:off x="198562" y="2629560"/>
            <a:ext cx="8856984" cy="261610"/>
          </a:xfrm>
          <a:prstGeom prst="rect">
            <a:avLst/>
          </a:prstGeom>
          <a:solidFill>
            <a:schemeClr val="bg1"/>
          </a:solidFill>
        </p:spPr>
        <p:txBody>
          <a:bodyPr wrap="square">
            <a:spAutoFit/>
          </a:bodyPr>
          <a:lstStyle/>
          <a:p>
            <a:r>
              <a:rPr lang="cs-CZ" sz="1100" b="1" i="1" dirty="0" smtClean="0">
                <a:solidFill>
                  <a:schemeClr val="tx2"/>
                </a:solidFill>
                <a:cs typeface="Arial" pitchFamily="34" charset="0"/>
              </a:rPr>
              <a:t>V04</a:t>
            </a:r>
            <a:r>
              <a:rPr lang="cs-CZ" sz="1100" b="1" i="1" dirty="0">
                <a:solidFill>
                  <a:schemeClr val="tx2"/>
                </a:solidFill>
                <a:cs typeface="Arial" pitchFamily="34" charset="0"/>
              </a:rPr>
              <a:t>. Myslíte si, že </a:t>
            </a:r>
            <a:r>
              <a:rPr lang="cs-CZ" sz="1100" b="1" i="1" u="sng" dirty="0">
                <a:solidFill>
                  <a:schemeClr val="tx2"/>
                </a:solidFill>
                <a:cs typeface="Arial" pitchFamily="34" charset="0"/>
              </a:rPr>
              <a:t>romská matka s nízkými příjmy</a:t>
            </a:r>
            <a:r>
              <a:rPr lang="cs-CZ" sz="1100" b="1" i="1" dirty="0">
                <a:solidFill>
                  <a:schemeClr val="tx2"/>
                </a:solidFill>
                <a:cs typeface="Arial" pitchFamily="34" charset="0"/>
              </a:rPr>
              <a:t>, které se narodila trojčata, si zaslouží </a:t>
            </a:r>
            <a:r>
              <a:rPr lang="cs-CZ" sz="1100" b="1" i="1" dirty="0" smtClean="0">
                <a:solidFill>
                  <a:schemeClr val="tx2"/>
                </a:solidFill>
                <a:cs typeface="Arial" pitchFamily="34" charset="0"/>
              </a:rPr>
              <a:t>jednorázový </a:t>
            </a:r>
            <a:r>
              <a:rPr lang="cs-CZ" sz="1100" b="1" i="1" dirty="0">
                <a:solidFill>
                  <a:schemeClr val="tx2"/>
                </a:solidFill>
                <a:cs typeface="Arial" pitchFamily="34" charset="0"/>
              </a:rPr>
              <a:t>státní příspěvek ve výši dvou průměrných </a:t>
            </a:r>
            <a:r>
              <a:rPr lang="cs-CZ" sz="1100" b="1" i="1" dirty="0" smtClean="0">
                <a:solidFill>
                  <a:schemeClr val="tx2"/>
                </a:solidFill>
                <a:cs typeface="Arial" pitchFamily="34" charset="0"/>
              </a:rPr>
              <a:t>platů</a:t>
            </a:r>
            <a:r>
              <a:rPr lang="cs-CZ" sz="1100" b="1" i="1" dirty="0">
                <a:solidFill>
                  <a:schemeClr val="tx2"/>
                </a:solidFill>
                <a:cs typeface="Arial" pitchFamily="34" charset="0"/>
              </a:rPr>
              <a:t>?</a:t>
            </a:r>
            <a:endParaRPr lang="cs-CZ" sz="1100" b="1" i="1" dirty="0" smtClean="0">
              <a:solidFill>
                <a:schemeClr val="tx2"/>
              </a:solidFill>
              <a:cs typeface="Arial" pitchFamily="34" charset="0"/>
            </a:endParaRPr>
          </a:p>
        </p:txBody>
      </p:sp>
      <p:pic>
        <p:nvPicPr>
          <p:cNvPr id="13" name="Picture 9" descr="hatefree kruh.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26113854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Zástupný symbol pro obsah 4"/>
          <p:cNvGraphicFramePr>
            <a:graphicFrameLocks/>
          </p:cNvGraphicFramePr>
          <p:nvPr>
            <p:extLst>
              <p:ext uri="{D42A27DB-BD31-4B8C-83A1-F6EECF244321}">
                <p14:modId xmlns:p14="http://schemas.microsoft.com/office/powerpoint/2010/main" val="2666393952"/>
              </p:ext>
            </p:extLst>
          </p:nvPr>
        </p:nvGraphicFramePr>
        <p:xfrm>
          <a:off x="34777" y="1796916"/>
          <a:ext cx="9001719" cy="3144252"/>
        </p:xfrm>
        <a:graphic>
          <a:graphicData uri="http://schemas.openxmlformats.org/drawingml/2006/chart">
            <c:chart xmlns:c="http://schemas.openxmlformats.org/drawingml/2006/chart" xmlns:r="http://schemas.openxmlformats.org/officeDocument/2006/relationships" r:id="rId3"/>
          </a:graphicData>
        </a:graphic>
      </p:graphicFrame>
      <p:sp>
        <p:nvSpPr>
          <p:cNvPr id="2" name="Nadpis 1"/>
          <p:cNvSpPr>
            <a:spLocks noGrp="1"/>
          </p:cNvSpPr>
          <p:nvPr>
            <p:ph type="title"/>
          </p:nvPr>
        </p:nvSpPr>
        <p:spPr>
          <a:xfrm>
            <a:off x="179512" y="125760"/>
            <a:ext cx="8712968" cy="1143000"/>
          </a:xfrm>
        </p:spPr>
        <p:txBody>
          <a:bodyPr>
            <a:normAutofit fontScale="90000"/>
          </a:bodyPr>
          <a:lstStyle/>
          <a:p>
            <a:r>
              <a:rPr lang="cs-CZ" dirty="0"/>
              <a:t>Vnímání situací dle etnicity </a:t>
            </a:r>
            <a:r>
              <a:rPr lang="cs-CZ" dirty="0" smtClean="0"/>
              <a:t>aktéra</a:t>
            </a:r>
            <a:br>
              <a:rPr lang="cs-CZ" dirty="0" smtClean="0"/>
            </a:br>
            <a:r>
              <a:rPr lang="cs-CZ" dirty="0" smtClean="0"/>
              <a:t>a osobní znalosti / neznalosti Roma</a:t>
            </a:r>
            <a:endParaRPr lang="cs-CZ" dirty="0"/>
          </a:p>
        </p:txBody>
      </p:sp>
      <p:graphicFrame>
        <p:nvGraphicFramePr>
          <p:cNvPr id="8" name="Tabulka 7"/>
          <p:cNvGraphicFramePr>
            <a:graphicFrameLocks noGrp="1"/>
          </p:cNvGraphicFramePr>
          <p:nvPr>
            <p:extLst>
              <p:ext uri="{D42A27DB-BD31-4B8C-83A1-F6EECF244321}">
                <p14:modId xmlns:p14="http://schemas.microsoft.com/office/powerpoint/2010/main" val="1008878198"/>
              </p:ext>
            </p:extLst>
          </p:nvPr>
        </p:nvGraphicFramePr>
        <p:xfrm>
          <a:off x="323527" y="5119092"/>
          <a:ext cx="8515163" cy="982216"/>
        </p:xfrm>
        <a:graphic>
          <a:graphicData uri="http://schemas.openxmlformats.org/drawingml/2006/table">
            <a:tbl>
              <a:tblPr firstRow="1" bandRow="1">
                <a:effectLst/>
                <a:tableStyleId>{F5AB1C69-6EDB-4FF4-983F-18BD219EF322}</a:tableStyleId>
              </a:tblPr>
              <a:tblGrid>
                <a:gridCol w="8515163"/>
              </a:tblGrid>
              <a:tr h="982216">
                <a:tc>
                  <a:txBody>
                    <a:bodyPr/>
                    <a:lstStyle/>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100" b="0" baseline="0" noProof="0" dirty="0" smtClean="0">
                          <a:ln>
                            <a:noFill/>
                          </a:ln>
                          <a:solidFill>
                            <a:schemeClr val="bg1"/>
                          </a:solidFill>
                        </a:rPr>
                        <a:t>Situace v otázce na pronájem bytu rodině volající Eriky Demeterové je obdobná. Lidé, kteří znají či v sociálním okolí (mezi známými a spolužáky) mají Roma a Romku, sice nehodnotí otázku jako neproblematickou (jen 40 % říká, že by to určitě či spíše nebyl problém), ale oproti lidem bez osobní znalosti jakéhokoli Roma nejčastěji volí střední neurčité kategorie. Lze tedy předpokládat, že by častěji vyžadovali další informace (např. osobní kontakt) na posouzení reálné způsobilosti uchazečky – hypoteticky díky tomu, že si kvůli osobní znalosti silněji uvědomují možné významné rozdíly </a:t>
                      </a:r>
                      <a:br>
                        <a:rPr lang="cs-CZ" sz="1100" b="0" baseline="0" noProof="0" dirty="0" smtClean="0">
                          <a:ln>
                            <a:noFill/>
                          </a:ln>
                          <a:solidFill>
                            <a:schemeClr val="bg1"/>
                          </a:solidFill>
                        </a:rPr>
                      </a:br>
                      <a:r>
                        <a:rPr lang="cs-CZ" sz="1100" b="0" baseline="0" noProof="0" dirty="0" smtClean="0">
                          <a:ln>
                            <a:noFill/>
                          </a:ln>
                          <a:solidFill>
                            <a:schemeClr val="bg1"/>
                          </a:solidFill>
                        </a:rPr>
                        <a:t>v rámci romských rodin.</a:t>
                      </a: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sp>
        <p:nvSpPr>
          <p:cNvPr id="11" name="Obdélník 10"/>
          <p:cNvSpPr/>
          <p:nvPr/>
        </p:nvSpPr>
        <p:spPr>
          <a:xfrm>
            <a:off x="189037" y="1529734"/>
            <a:ext cx="8856984" cy="430887"/>
          </a:xfrm>
          <a:prstGeom prst="rect">
            <a:avLst/>
          </a:prstGeom>
        </p:spPr>
        <p:txBody>
          <a:bodyPr wrap="square">
            <a:spAutoFit/>
          </a:bodyPr>
          <a:lstStyle/>
          <a:p>
            <a:r>
              <a:rPr lang="cs-CZ" sz="1100" b="1" i="1" dirty="0" smtClean="0">
                <a:solidFill>
                  <a:schemeClr val="tx2"/>
                </a:solidFill>
                <a:cs typeface="Arial" pitchFamily="34" charset="0"/>
              </a:rPr>
              <a:t>V05</a:t>
            </a:r>
            <a:r>
              <a:rPr lang="cs-CZ" sz="1100" b="1" i="1" dirty="0">
                <a:solidFill>
                  <a:schemeClr val="tx2"/>
                </a:solidFill>
                <a:cs typeface="Arial" pitchFamily="34" charset="0"/>
              </a:rPr>
              <a:t>. Představte si, že byste vy či vaše rodina pronajímali byt původně určený pro 3-4 člennou rodinu, a </a:t>
            </a:r>
            <a:r>
              <a:rPr lang="cs-CZ" sz="1100" b="1" i="1" dirty="0" smtClean="0">
                <a:solidFill>
                  <a:schemeClr val="tx2"/>
                </a:solidFill>
                <a:cs typeface="Arial" pitchFamily="34" charset="0"/>
              </a:rPr>
              <a:t>zavolala </a:t>
            </a:r>
            <a:r>
              <a:rPr lang="cs-CZ" sz="1100" b="1" i="1" dirty="0">
                <a:solidFill>
                  <a:schemeClr val="tx2"/>
                </a:solidFill>
                <a:cs typeface="Arial" pitchFamily="34" charset="0"/>
              </a:rPr>
              <a:t>by Vám 35letá žena </a:t>
            </a:r>
            <a:r>
              <a:rPr lang="cs-CZ" sz="1100" b="1" i="1" u="sng" dirty="0">
                <a:solidFill>
                  <a:schemeClr val="tx2"/>
                </a:solidFill>
                <a:cs typeface="Arial" pitchFamily="34" charset="0"/>
              </a:rPr>
              <a:t>jménem Anna Veselá</a:t>
            </a:r>
            <a:r>
              <a:rPr lang="cs-CZ" sz="1100" b="1" i="1" dirty="0">
                <a:solidFill>
                  <a:schemeClr val="tx2"/>
                </a:solidFill>
                <a:cs typeface="Arial" pitchFamily="34" charset="0"/>
              </a:rPr>
              <a:t> s tím, že by </a:t>
            </a:r>
            <a:r>
              <a:rPr lang="cs-CZ" sz="1100" b="1" i="1" dirty="0" smtClean="0">
                <a:solidFill>
                  <a:schemeClr val="tx2"/>
                </a:solidFill>
                <a:cs typeface="Arial" pitchFamily="34" charset="0"/>
              </a:rPr>
              <a:t>měla </a:t>
            </a:r>
            <a:r>
              <a:rPr lang="cs-CZ" sz="1100" b="1" i="1" dirty="0">
                <a:solidFill>
                  <a:schemeClr val="tx2"/>
                </a:solidFill>
                <a:cs typeface="Arial" pitchFamily="34" charset="0"/>
              </a:rPr>
              <a:t>zájem byt pronajmout pro svou 5člennou rodinu. </a:t>
            </a:r>
          </a:p>
        </p:txBody>
      </p:sp>
      <p:sp>
        <p:nvSpPr>
          <p:cNvPr id="10" name="Obdélník 9"/>
          <p:cNvSpPr/>
          <p:nvPr/>
        </p:nvSpPr>
        <p:spPr>
          <a:xfrm>
            <a:off x="34777" y="3263652"/>
            <a:ext cx="856755" cy="646331"/>
          </a:xfrm>
          <a:prstGeom prst="rect">
            <a:avLst/>
          </a:prstGeom>
          <a:ln>
            <a:noFill/>
          </a:ln>
        </p:spPr>
        <p:txBody>
          <a:bodyPr wrap="square">
            <a:spAutoFit/>
          </a:bodyPr>
          <a:lstStyle/>
          <a:p>
            <a:r>
              <a:rPr lang="cs-CZ" sz="900" i="1" dirty="0" smtClean="0">
                <a:solidFill>
                  <a:schemeClr val="accent1"/>
                </a:solidFill>
                <a:cs typeface="Arial" pitchFamily="34" charset="0"/>
              </a:rPr>
              <a:t>Známost  / blízkost Roma v sociálním okolí</a:t>
            </a:r>
            <a:endParaRPr lang="cs-CZ" sz="900" i="1" dirty="0">
              <a:solidFill>
                <a:schemeClr val="accent1"/>
              </a:solidFill>
              <a:cs typeface="Arial" pitchFamily="34" charset="0"/>
            </a:endParaRPr>
          </a:p>
        </p:txBody>
      </p:sp>
      <p:sp>
        <p:nvSpPr>
          <p:cNvPr id="9" name="Obdélník 8"/>
          <p:cNvSpPr/>
          <p:nvPr/>
        </p:nvSpPr>
        <p:spPr>
          <a:xfrm>
            <a:off x="198562" y="2629560"/>
            <a:ext cx="8856984" cy="430887"/>
          </a:xfrm>
          <a:prstGeom prst="rect">
            <a:avLst/>
          </a:prstGeom>
          <a:solidFill>
            <a:schemeClr val="bg1"/>
          </a:solidFill>
        </p:spPr>
        <p:txBody>
          <a:bodyPr wrap="square">
            <a:spAutoFit/>
          </a:bodyPr>
          <a:lstStyle/>
          <a:p>
            <a:r>
              <a:rPr lang="cs-CZ" sz="1100" b="1" i="1" dirty="0">
                <a:solidFill>
                  <a:schemeClr val="tx2"/>
                </a:solidFill>
                <a:cs typeface="Arial" pitchFamily="34" charset="0"/>
              </a:rPr>
              <a:t>V05. Představte si, že byste vy či vaše rodina pronajímali byt původně určený pro 3-4 člennou rodinu, a </a:t>
            </a:r>
            <a:r>
              <a:rPr lang="cs-CZ" sz="1100" b="1" i="1" dirty="0" smtClean="0">
                <a:solidFill>
                  <a:schemeClr val="tx2"/>
                </a:solidFill>
                <a:cs typeface="Arial" pitchFamily="34" charset="0"/>
              </a:rPr>
              <a:t>zavolala </a:t>
            </a:r>
            <a:r>
              <a:rPr lang="cs-CZ" sz="1100" b="1" i="1" dirty="0">
                <a:solidFill>
                  <a:schemeClr val="tx2"/>
                </a:solidFill>
                <a:cs typeface="Arial" pitchFamily="34" charset="0"/>
              </a:rPr>
              <a:t>by Vám 35letá žena jménem </a:t>
            </a:r>
            <a:r>
              <a:rPr lang="cs-CZ" sz="1100" b="1" i="1" u="sng" dirty="0">
                <a:solidFill>
                  <a:schemeClr val="tx2"/>
                </a:solidFill>
                <a:cs typeface="Arial" pitchFamily="34" charset="0"/>
              </a:rPr>
              <a:t>Erika Demeterová</a:t>
            </a:r>
            <a:r>
              <a:rPr lang="cs-CZ" sz="1100" b="1" i="1" dirty="0">
                <a:solidFill>
                  <a:schemeClr val="tx2"/>
                </a:solidFill>
                <a:cs typeface="Arial" pitchFamily="34" charset="0"/>
              </a:rPr>
              <a:t> s tím, že by </a:t>
            </a:r>
            <a:r>
              <a:rPr lang="cs-CZ" sz="1100" b="1" i="1" dirty="0" smtClean="0">
                <a:solidFill>
                  <a:schemeClr val="tx2"/>
                </a:solidFill>
                <a:cs typeface="Arial" pitchFamily="34" charset="0"/>
              </a:rPr>
              <a:t>měla </a:t>
            </a:r>
            <a:r>
              <a:rPr lang="cs-CZ" sz="1100" b="1" i="1" dirty="0">
                <a:solidFill>
                  <a:schemeClr val="tx2"/>
                </a:solidFill>
                <a:cs typeface="Arial" pitchFamily="34" charset="0"/>
              </a:rPr>
              <a:t>zájem byt pronajmout pro svou 5člennou rodinu. </a:t>
            </a:r>
            <a:endParaRPr lang="cs-CZ" sz="1100" b="1" i="1" dirty="0" smtClean="0">
              <a:solidFill>
                <a:schemeClr val="tx2"/>
              </a:solidFill>
              <a:cs typeface="Arial" pitchFamily="34" charset="0"/>
            </a:endParaRPr>
          </a:p>
        </p:txBody>
      </p:sp>
      <p:pic>
        <p:nvPicPr>
          <p:cNvPr id="13" name="Picture 9" descr="hatefree kruh.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26061594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Zástupný symbol pro obsah 4"/>
          <p:cNvGraphicFramePr>
            <a:graphicFrameLocks/>
          </p:cNvGraphicFramePr>
          <p:nvPr>
            <p:extLst>
              <p:ext uri="{D42A27DB-BD31-4B8C-83A1-F6EECF244321}">
                <p14:modId xmlns:p14="http://schemas.microsoft.com/office/powerpoint/2010/main" val="2039174607"/>
              </p:ext>
            </p:extLst>
          </p:nvPr>
        </p:nvGraphicFramePr>
        <p:xfrm>
          <a:off x="53828" y="1719346"/>
          <a:ext cx="9001718" cy="3197076"/>
        </p:xfrm>
        <a:graphic>
          <a:graphicData uri="http://schemas.openxmlformats.org/drawingml/2006/chart">
            <c:chart xmlns:c="http://schemas.openxmlformats.org/drawingml/2006/chart" xmlns:r="http://schemas.openxmlformats.org/officeDocument/2006/relationships" r:id="rId3"/>
          </a:graphicData>
        </a:graphic>
      </p:graphicFrame>
      <p:sp>
        <p:nvSpPr>
          <p:cNvPr id="2" name="Nadpis 1"/>
          <p:cNvSpPr>
            <a:spLocks noGrp="1"/>
          </p:cNvSpPr>
          <p:nvPr>
            <p:ph type="title"/>
          </p:nvPr>
        </p:nvSpPr>
        <p:spPr>
          <a:xfrm>
            <a:off x="179512" y="125760"/>
            <a:ext cx="8712968" cy="1143000"/>
          </a:xfrm>
        </p:spPr>
        <p:txBody>
          <a:bodyPr>
            <a:normAutofit fontScale="90000"/>
          </a:bodyPr>
          <a:lstStyle/>
          <a:p>
            <a:r>
              <a:rPr lang="cs-CZ" dirty="0"/>
              <a:t>Vnímání situací dle etnicity </a:t>
            </a:r>
            <a:r>
              <a:rPr lang="cs-CZ" dirty="0" smtClean="0"/>
              <a:t>aktéra</a:t>
            </a:r>
            <a:br>
              <a:rPr lang="cs-CZ" dirty="0" smtClean="0"/>
            </a:br>
            <a:r>
              <a:rPr lang="cs-CZ" dirty="0" smtClean="0"/>
              <a:t>a osobní znalosti / neznalosti Roma</a:t>
            </a:r>
            <a:endParaRPr lang="cs-CZ" dirty="0"/>
          </a:p>
        </p:txBody>
      </p:sp>
      <p:graphicFrame>
        <p:nvGraphicFramePr>
          <p:cNvPr id="8" name="Tabulka 7"/>
          <p:cNvGraphicFramePr>
            <a:graphicFrameLocks noGrp="1"/>
          </p:cNvGraphicFramePr>
          <p:nvPr>
            <p:extLst>
              <p:ext uri="{D42A27DB-BD31-4B8C-83A1-F6EECF244321}">
                <p14:modId xmlns:p14="http://schemas.microsoft.com/office/powerpoint/2010/main" val="407201389"/>
              </p:ext>
            </p:extLst>
          </p:nvPr>
        </p:nvGraphicFramePr>
        <p:xfrm>
          <a:off x="323527" y="5301208"/>
          <a:ext cx="8515163" cy="792088"/>
        </p:xfrm>
        <a:graphic>
          <a:graphicData uri="http://schemas.openxmlformats.org/drawingml/2006/table">
            <a:tbl>
              <a:tblPr firstRow="1" bandRow="1">
                <a:effectLst/>
                <a:tableStyleId>{F5AB1C69-6EDB-4FF4-983F-18BD219EF322}</a:tableStyleId>
              </a:tblPr>
              <a:tblGrid>
                <a:gridCol w="8515163"/>
              </a:tblGrid>
              <a:tr h="792088">
                <a:tc>
                  <a:txBody>
                    <a:bodyPr/>
                    <a:lstStyle/>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100" b="0" baseline="0" noProof="0" dirty="0" smtClean="0">
                          <a:ln>
                            <a:noFill/>
                          </a:ln>
                          <a:solidFill>
                            <a:schemeClr val="bg1"/>
                          </a:solidFill>
                        </a:rPr>
                        <a:t>Lidé, kteří znají či v sociálním okolí mají Roma či Romku, hodnotí navrhované tresty pro pachatele s romskou etnicitou srovnatelně s hodnocením respondentů, kteří se vyjadřovali k etnicky bezpříznakovému výroku. Jen ve 37 % případů vyžadují nepodmíněné odnětí svobody. Respondenti, kteří neznají Roma a hodnotili etnicky příznakový výrok, požadují nepodmíněné odnětí svobody ve většině (53 %) případů.</a:t>
                      </a: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sp>
        <p:nvSpPr>
          <p:cNvPr id="11" name="Obdélník 10"/>
          <p:cNvSpPr/>
          <p:nvPr/>
        </p:nvSpPr>
        <p:spPr>
          <a:xfrm>
            <a:off x="189037" y="1529734"/>
            <a:ext cx="8856984" cy="261610"/>
          </a:xfrm>
          <a:prstGeom prst="rect">
            <a:avLst/>
          </a:prstGeom>
        </p:spPr>
        <p:txBody>
          <a:bodyPr wrap="square">
            <a:spAutoFit/>
          </a:bodyPr>
          <a:lstStyle/>
          <a:p>
            <a:r>
              <a:rPr lang="cs-CZ" sz="1100" b="1" i="1" dirty="0" smtClean="0">
                <a:solidFill>
                  <a:schemeClr val="tx2"/>
                </a:solidFill>
                <a:cs typeface="Arial" pitchFamily="34" charset="0"/>
              </a:rPr>
              <a:t>V06</a:t>
            </a:r>
            <a:r>
              <a:rPr lang="cs-CZ" sz="1100" b="1" i="1" dirty="0">
                <a:solidFill>
                  <a:schemeClr val="tx2"/>
                </a:solidFill>
                <a:cs typeface="Arial" pitchFamily="34" charset="0"/>
              </a:rPr>
              <a:t>. Představte si, že 17letý chlapec vykrade trafiku. Jaký trest je podle vás adekvátní? </a:t>
            </a:r>
          </a:p>
        </p:txBody>
      </p:sp>
      <p:sp>
        <p:nvSpPr>
          <p:cNvPr id="10" name="Obdélník 9"/>
          <p:cNvSpPr/>
          <p:nvPr/>
        </p:nvSpPr>
        <p:spPr>
          <a:xfrm>
            <a:off x="34777" y="3263652"/>
            <a:ext cx="856755" cy="646331"/>
          </a:xfrm>
          <a:prstGeom prst="rect">
            <a:avLst/>
          </a:prstGeom>
          <a:ln>
            <a:noFill/>
          </a:ln>
        </p:spPr>
        <p:txBody>
          <a:bodyPr wrap="square">
            <a:spAutoFit/>
          </a:bodyPr>
          <a:lstStyle/>
          <a:p>
            <a:r>
              <a:rPr lang="cs-CZ" sz="900" i="1" dirty="0" smtClean="0">
                <a:solidFill>
                  <a:schemeClr val="accent1"/>
                </a:solidFill>
                <a:cs typeface="Arial" pitchFamily="34" charset="0"/>
              </a:rPr>
              <a:t>Známost  / blízkost Roma v sociálním okolí</a:t>
            </a:r>
            <a:endParaRPr lang="cs-CZ" sz="900" i="1" dirty="0">
              <a:solidFill>
                <a:schemeClr val="accent1"/>
              </a:solidFill>
              <a:cs typeface="Arial" pitchFamily="34" charset="0"/>
            </a:endParaRPr>
          </a:p>
        </p:txBody>
      </p:sp>
      <p:sp>
        <p:nvSpPr>
          <p:cNvPr id="9" name="Obdélník 8"/>
          <p:cNvSpPr/>
          <p:nvPr/>
        </p:nvSpPr>
        <p:spPr>
          <a:xfrm>
            <a:off x="198562" y="2629560"/>
            <a:ext cx="8856984" cy="261610"/>
          </a:xfrm>
          <a:prstGeom prst="rect">
            <a:avLst/>
          </a:prstGeom>
          <a:solidFill>
            <a:schemeClr val="bg1"/>
          </a:solidFill>
        </p:spPr>
        <p:txBody>
          <a:bodyPr wrap="square">
            <a:spAutoFit/>
          </a:bodyPr>
          <a:lstStyle/>
          <a:p>
            <a:r>
              <a:rPr lang="cs-CZ" sz="1100" b="1" i="1" dirty="0" smtClean="0">
                <a:solidFill>
                  <a:schemeClr val="tx2"/>
                </a:solidFill>
                <a:cs typeface="Arial" pitchFamily="34" charset="0"/>
              </a:rPr>
              <a:t>V06</a:t>
            </a:r>
            <a:r>
              <a:rPr lang="cs-CZ" sz="1100" b="1" i="1" dirty="0">
                <a:solidFill>
                  <a:schemeClr val="tx2"/>
                </a:solidFill>
                <a:cs typeface="Arial" pitchFamily="34" charset="0"/>
              </a:rPr>
              <a:t>. Představte si, že 17letý Rom vykrade trafiku. Jaký trest je podle vás adekvátní? </a:t>
            </a:r>
            <a:endParaRPr lang="cs-CZ" sz="1100" b="1" i="1" dirty="0" smtClean="0">
              <a:solidFill>
                <a:schemeClr val="tx2"/>
              </a:solidFill>
              <a:cs typeface="Arial" pitchFamily="34" charset="0"/>
            </a:endParaRPr>
          </a:p>
        </p:txBody>
      </p:sp>
      <p:pic>
        <p:nvPicPr>
          <p:cNvPr id="12" name="Picture 9" descr="hatefree kruh.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28507436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323528" y="5517232"/>
            <a:ext cx="8820472" cy="1008112"/>
          </a:xfrm>
        </p:spPr>
        <p:txBody>
          <a:bodyPr>
            <a:noAutofit/>
          </a:bodyPr>
          <a:lstStyle/>
          <a:p>
            <a:r>
              <a:rPr lang="pl-PL" sz="3500" dirty="0"/>
              <a:t>Hodnocení </a:t>
            </a:r>
            <a:r>
              <a:rPr lang="pl-PL" sz="3500" dirty="0" smtClean="0"/>
              <a:t>důvodů sociáLního vyloučení a problematického soužití s Romy</a:t>
            </a:r>
            <a:endParaRPr lang="pl-PL" sz="3500" dirty="0"/>
          </a:p>
        </p:txBody>
      </p:sp>
    </p:spTree>
    <p:extLst>
      <p:ext uri="{BB962C8B-B14F-4D97-AF65-F5344CB8AC3E}">
        <p14:creationId xmlns:p14="http://schemas.microsoft.com/office/powerpoint/2010/main" val="3503532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25760"/>
            <a:ext cx="8712968" cy="1143000"/>
          </a:xfrm>
        </p:spPr>
        <p:txBody>
          <a:bodyPr>
            <a:normAutofit fontScale="90000"/>
          </a:bodyPr>
          <a:lstStyle/>
          <a:p>
            <a:r>
              <a:rPr lang="cs-CZ" dirty="0" smtClean="0"/>
              <a:t>Dimenze a důvody sociálního vyloučení </a:t>
            </a:r>
            <a:br>
              <a:rPr lang="cs-CZ" dirty="0" smtClean="0"/>
            </a:br>
            <a:r>
              <a:rPr lang="cs-CZ" dirty="0" smtClean="0"/>
              <a:t>ÚVOD</a:t>
            </a:r>
            <a:endParaRPr lang="cs-CZ" dirty="0"/>
          </a:p>
        </p:txBody>
      </p:sp>
      <p:graphicFrame>
        <p:nvGraphicFramePr>
          <p:cNvPr id="8" name="Tabulka 7"/>
          <p:cNvGraphicFramePr>
            <a:graphicFrameLocks noGrp="1"/>
          </p:cNvGraphicFramePr>
          <p:nvPr>
            <p:extLst>
              <p:ext uri="{D42A27DB-BD31-4B8C-83A1-F6EECF244321}">
                <p14:modId xmlns:p14="http://schemas.microsoft.com/office/powerpoint/2010/main" val="1504243710"/>
              </p:ext>
            </p:extLst>
          </p:nvPr>
        </p:nvGraphicFramePr>
        <p:xfrm>
          <a:off x="323527" y="1327051"/>
          <a:ext cx="8515163" cy="4680520"/>
        </p:xfrm>
        <a:graphic>
          <a:graphicData uri="http://schemas.openxmlformats.org/drawingml/2006/table">
            <a:tbl>
              <a:tblPr firstRow="1" bandRow="1">
                <a:effectLst/>
                <a:tableStyleId>{F5AB1C69-6EDB-4FF4-983F-18BD219EF322}</a:tableStyleId>
              </a:tblPr>
              <a:tblGrid>
                <a:gridCol w="8515163"/>
              </a:tblGrid>
              <a:tr h="4680520">
                <a:tc>
                  <a:txBody>
                    <a:bodyPr/>
                    <a:lstStyle/>
                    <a:p>
                      <a:pPr marL="0" marR="0" lvl="0" indent="0" algn="just" defTabSz="914400" rtl="0" eaLnBrk="1" fontAlgn="auto" latinLnBrk="0" hangingPunct="1">
                        <a:lnSpc>
                          <a:spcPct val="150000"/>
                        </a:lnSpc>
                        <a:spcBef>
                          <a:spcPts val="0"/>
                        </a:spcBef>
                        <a:spcAft>
                          <a:spcPts val="0"/>
                        </a:spcAft>
                        <a:buClrTx/>
                        <a:buSzPct val="100000"/>
                        <a:buFont typeface="Wingdings" pitchFamily="2" charset="2"/>
                        <a:buNone/>
                        <a:tabLst/>
                        <a:defRPr/>
                      </a:pPr>
                      <a:r>
                        <a:rPr lang="cs-CZ" sz="1100" b="0" baseline="0" noProof="0" dirty="0" smtClean="0">
                          <a:ln>
                            <a:noFill/>
                          </a:ln>
                          <a:solidFill>
                            <a:schemeClr val="accent1"/>
                          </a:solidFill>
                        </a:rPr>
                        <a:t>Sociální vyloučení má různé projevy (v sociologii nazývány taktéž dimenze sociálního vyloučení), mezi něž patří mimo jiné sociálně-prostorové vyloučení (tvorba ghett, koncentrace osob v ubytovnách), vyloučení z trhu práce (nezaměstnanost a nestabilní pracovní úvazky), ekonomické problémy domácnosti (příjmová chudoba, materiální deprivace a zadlužení) a faktory směřující k reprodukci chudoby v čase (nízké stupně vzdělání dosahované dětmi z chudých / vyloučených rodin). Tyto jevy jsou vzájemně kauzálně provázány. Sociální vyloučení je pak často kombinací selhání </a:t>
                      </a:r>
                      <a:br>
                        <a:rPr lang="cs-CZ" sz="1100" b="0" baseline="0" noProof="0" dirty="0" smtClean="0">
                          <a:ln>
                            <a:noFill/>
                          </a:ln>
                          <a:solidFill>
                            <a:schemeClr val="accent1"/>
                          </a:solidFill>
                        </a:rPr>
                      </a:br>
                      <a:r>
                        <a:rPr lang="cs-CZ" sz="1100" b="0" baseline="0" noProof="0" dirty="0" smtClean="0">
                          <a:ln>
                            <a:noFill/>
                          </a:ln>
                          <a:solidFill>
                            <a:schemeClr val="accent1"/>
                          </a:solidFill>
                        </a:rPr>
                        <a:t>a chybných rozhodnutí jedinců (či jejich rodičů / příbuzných) a systémových faktorů, které pro tato pochybení vytvářejí podmínky, zhoršují jejich dopady a znesnadňují jedincům se ze sociálního vyloučení vymanit. Systémové příčiny sociálního vyloučení ilustruje mimo jiné výzkum UNDP Roma Study 2011 (realizovaný společností MEDIAN mezi romskými a neromskými obyvateli vyloučených lokalit a jejich okolí). Ukazuje například, že:</a:t>
                      </a:r>
                    </a:p>
                    <a:p>
                      <a:pPr marL="171450" marR="0" lvl="0" indent="-171450" algn="just" defTabSz="914400" rtl="0" eaLnBrk="1" fontAlgn="auto" latinLnBrk="0" hangingPunct="1">
                        <a:lnSpc>
                          <a:spcPct val="150000"/>
                        </a:lnSpc>
                        <a:spcBef>
                          <a:spcPts val="0"/>
                        </a:spcBef>
                        <a:spcAft>
                          <a:spcPts val="0"/>
                        </a:spcAft>
                        <a:buClrTx/>
                        <a:buSzPct val="100000"/>
                        <a:buFont typeface="Arial" panose="020B0604020202020204" pitchFamily="34" charset="0"/>
                        <a:buChar char="•"/>
                        <a:tabLst/>
                        <a:defRPr/>
                      </a:pPr>
                      <a:r>
                        <a:rPr lang="cs-CZ" sz="1100" b="0" baseline="0" noProof="0" dirty="0" smtClean="0">
                          <a:ln>
                            <a:noFill/>
                          </a:ln>
                          <a:solidFill>
                            <a:schemeClr val="accent1"/>
                          </a:solidFill>
                        </a:rPr>
                        <a:t>Zadluženost českých Romů z vyloučených lokalit není výrazně vyšší než u </a:t>
                      </a:r>
                      <a:r>
                        <a:rPr lang="cs-CZ" sz="1100" b="0" baseline="0" noProof="0" dirty="0" err="1" smtClean="0">
                          <a:ln>
                            <a:noFill/>
                          </a:ln>
                          <a:solidFill>
                            <a:schemeClr val="accent1"/>
                          </a:solidFill>
                        </a:rPr>
                        <a:t>neromů</a:t>
                      </a:r>
                      <a:r>
                        <a:rPr lang="cs-CZ" sz="1100" b="0" baseline="0" noProof="0" dirty="0" smtClean="0">
                          <a:ln>
                            <a:noFill/>
                          </a:ln>
                          <a:solidFill>
                            <a:schemeClr val="accent1"/>
                          </a:solidFill>
                        </a:rPr>
                        <a:t> z těchto lokalit či jejich okolí. Obě skupiny však dluží výrazně častěji než Romové ve většině dalších 11 středoevropských, východoevropských a balkánských států, kde probíhal výzkum organizovaný Rozvojovým programem OSN (UNDP). Zadluženost českých Romů z vyloučených oblastí přitom byla v roce 2011 mezinárodně specifická v tom, že jejich dluhy často pocházely od menších nebankovních institucí a lokálních neformálních poskytovatelů půjček (lichvářů). Jde tedy zřejmě </a:t>
                      </a:r>
                      <a:br>
                        <a:rPr lang="cs-CZ" sz="1100" b="0" baseline="0" noProof="0" dirty="0" smtClean="0">
                          <a:ln>
                            <a:noFill/>
                          </a:ln>
                          <a:solidFill>
                            <a:schemeClr val="accent1"/>
                          </a:solidFill>
                        </a:rPr>
                      </a:br>
                      <a:r>
                        <a:rPr lang="cs-CZ" sz="1100" b="0" baseline="0" noProof="0" dirty="0" smtClean="0">
                          <a:ln>
                            <a:noFill/>
                          </a:ln>
                          <a:solidFill>
                            <a:schemeClr val="accent1"/>
                          </a:solidFill>
                        </a:rPr>
                        <a:t>o výrazný vliv systémového nastavení regulace v poskytování půjček a vymáhání a </a:t>
                      </a:r>
                      <a:r>
                        <a:rPr lang="cs-CZ" sz="1100" b="0" baseline="0" noProof="0" dirty="0" err="1" smtClean="0">
                          <a:ln>
                            <a:noFill/>
                          </a:ln>
                          <a:solidFill>
                            <a:schemeClr val="accent1"/>
                          </a:solidFill>
                        </a:rPr>
                        <a:t>přeprodávání</a:t>
                      </a:r>
                      <a:r>
                        <a:rPr lang="cs-CZ" sz="1100" b="0" baseline="0" noProof="0" dirty="0" smtClean="0">
                          <a:ln>
                            <a:noFill/>
                          </a:ln>
                          <a:solidFill>
                            <a:schemeClr val="accent1"/>
                          </a:solidFill>
                        </a:rPr>
                        <a:t> dluhů v ČR.</a:t>
                      </a:r>
                    </a:p>
                    <a:p>
                      <a:pPr marL="171450" marR="0" lvl="0" indent="-171450" algn="just" defTabSz="914400" rtl="0" eaLnBrk="1" fontAlgn="auto" latinLnBrk="0" hangingPunct="1">
                        <a:lnSpc>
                          <a:spcPct val="150000"/>
                        </a:lnSpc>
                        <a:spcBef>
                          <a:spcPts val="0"/>
                        </a:spcBef>
                        <a:spcAft>
                          <a:spcPts val="0"/>
                        </a:spcAft>
                        <a:buClrTx/>
                        <a:buSzPct val="100000"/>
                        <a:buFont typeface="Arial" panose="020B0604020202020204" pitchFamily="34" charset="0"/>
                        <a:buChar char="•"/>
                        <a:tabLst/>
                        <a:defRPr/>
                      </a:pPr>
                      <a:r>
                        <a:rPr lang="cs-CZ" sz="1100" b="0" baseline="0" noProof="0" dirty="0" smtClean="0">
                          <a:ln>
                            <a:noFill/>
                          </a:ln>
                          <a:solidFill>
                            <a:schemeClr val="accent1"/>
                          </a:solidFill>
                        </a:rPr>
                        <a:t>Analýza dat UNDP Roma Study rovněž ukazuje mimo jiné, že pracovní aktivita respondentů ze sociálně vyloučených oblastí a jejich okolí závisí více než přímo na etnicitě na nejvyšším dosaženém vzdělání  a dalších systémových faktorech spjatých s regionem apod. Mezi respondenty </a:t>
                      </a:r>
                      <a:br>
                        <a:rPr lang="cs-CZ" sz="1100" b="0" baseline="0" noProof="0" dirty="0" smtClean="0">
                          <a:ln>
                            <a:noFill/>
                          </a:ln>
                          <a:solidFill>
                            <a:schemeClr val="accent1"/>
                          </a:solidFill>
                        </a:rPr>
                      </a:br>
                      <a:r>
                        <a:rPr lang="cs-CZ" sz="1100" b="0" baseline="0" noProof="0" dirty="0" smtClean="0">
                          <a:ln>
                            <a:noFill/>
                          </a:ln>
                          <a:solidFill>
                            <a:schemeClr val="accent1"/>
                          </a:solidFill>
                        </a:rPr>
                        <a:t>s dokončeným středním vzděláním (alespoň učiliště) tak etnicita respondenta v otázce zaměstnanosti hraje již velmi malou roli. Samo vzdělání  přitom podle dat výrazně souvisí s intenzitou předškolního vzdělávání, která je mezi Romy z vyloučených oblastí nízká.</a:t>
                      </a:r>
                    </a:p>
                    <a:p>
                      <a:pPr marL="0" marR="0" lvl="0" indent="0" algn="just" defTabSz="914400" rtl="0" eaLnBrk="1" fontAlgn="auto" latinLnBrk="0" hangingPunct="1">
                        <a:lnSpc>
                          <a:spcPct val="150000"/>
                        </a:lnSpc>
                        <a:spcBef>
                          <a:spcPts val="0"/>
                        </a:spcBef>
                        <a:spcAft>
                          <a:spcPts val="0"/>
                        </a:spcAft>
                        <a:buClrTx/>
                        <a:buSzPct val="100000"/>
                        <a:buFont typeface="Arial" panose="020B0604020202020204" pitchFamily="34" charset="0"/>
                        <a:buNone/>
                        <a:tabLst/>
                        <a:defRPr/>
                      </a:pPr>
                      <a:r>
                        <a:rPr lang="cs-CZ" sz="1100" b="0" baseline="0" noProof="0" dirty="0" smtClean="0">
                          <a:ln>
                            <a:noFill/>
                          </a:ln>
                          <a:solidFill>
                            <a:schemeClr val="accent1"/>
                          </a:solidFill>
                        </a:rPr>
                        <a:t>V nevyloučené populaci jsou často jevy související se sociálním vyloučením připisovány výhradně selhání jedinců (jakkoli se na něm individuální charakteristiky mohou podílet). Otázka v tomto smyslu byla zařazena i do výzkumu mezi respondenty ve věku 15-25 let.</a:t>
                      </a:r>
                    </a:p>
                  </a:txBody>
                  <a:tcPr marL="108000" marR="10800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lumMod val="20000"/>
                        <a:lumOff val="80000"/>
                      </a:schemeClr>
                    </a:solidFill>
                  </a:tcPr>
                </a:tc>
              </a:tr>
            </a:tbl>
          </a:graphicData>
        </a:graphic>
      </p:graphicFrame>
      <p:pic>
        <p:nvPicPr>
          <p:cNvPr id="4" name="Picture 9" descr="hatefree kruh.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3995585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Graf 20"/>
          <p:cNvGraphicFramePr/>
          <p:nvPr>
            <p:extLst>
              <p:ext uri="{D42A27DB-BD31-4B8C-83A1-F6EECF244321}">
                <p14:modId xmlns:p14="http://schemas.microsoft.com/office/powerpoint/2010/main" val="152359838"/>
              </p:ext>
            </p:extLst>
          </p:nvPr>
        </p:nvGraphicFramePr>
        <p:xfrm>
          <a:off x="611560" y="1718075"/>
          <a:ext cx="7848872" cy="3511125"/>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Přímá spojnice 27"/>
          <p:cNvCxnSpPr/>
          <p:nvPr/>
        </p:nvCxnSpPr>
        <p:spPr>
          <a:xfrm>
            <a:off x="4355914" y="2103217"/>
            <a:ext cx="10886" cy="2953262"/>
          </a:xfrm>
          <a:prstGeom prst="line">
            <a:avLst/>
          </a:prstGeom>
          <a:ln>
            <a:solidFill>
              <a:schemeClr val="bg2"/>
            </a:solidFill>
            <a:prstDash val="dash"/>
            <a:miter lim="800000"/>
          </a:ln>
        </p:spPr>
        <p:style>
          <a:lnRef idx="1">
            <a:schemeClr val="accent1"/>
          </a:lnRef>
          <a:fillRef idx="0">
            <a:schemeClr val="accent1"/>
          </a:fillRef>
          <a:effectRef idx="0">
            <a:schemeClr val="accent1"/>
          </a:effectRef>
          <a:fontRef idx="minor">
            <a:schemeClr val="tx1"/>
          </a:fontRef>
        </p:style>
      </p:cxnSp>
      <p:sp>
        <p:nvSpPr>
          <p:cNvPr id="2" name="Nadpis 1"/>
          <p:cNvSpPr>
            <a:spLocks noGrp="1"/>
          </p:cNvSpPr>
          <p:nvPr>
            <p:ph type="title"/>
          </p:nvPr>
        </p:nvSpPr>
        <p:spPr>
          <a:xfrm>
            <a:off x="179512" y="125760"/>
            <a:ext cx="8712968" cy="1143000"/>
          </a:xfrm>
        </p:spPr>
        <p:txBody>
          <a:bodyPr>
            <a:normAutofit fontScale="90000"/>
          </a:bodyPr>
          <a:lstStyle/>
          <a:p>
            <a:r>
              <a:rPr lang="cs-CZ" dirty="0" smtClean="0"/>
              <a:t>Vnímané důvody sociálního vyloučení Romů</a:t>
            </a:r>
            <a:endParaRPr lang="cs-CZ" dirty="0"/>
          </a:p>
        </p:txBody>
      </p:sp>
      <p:graphicFrame>
        <p:nvGraphicFramePr>
          <p:cNvPr id="8" name="Tabulka 7"/>
          <p:cNvGraphicFramePr>
            <a:graphicFrameLocks noGrp="1"/>
          </p:cNvGraphicFramePr>
          <p:nvPr>
            <p:extLst>
              <p:ext uri="{D42A27DB-BD31-4B8C-83A1-F6EECF244321}">
                <p14:modId xmlns:p14="http://schemas.microsoft.com/office/powerpoint/2010/main" val="1982771533"/>
              </p:ext>
            </p:extLst>
          </p:nvPr>
        </p:nvGraphicFramePr>
        <p:xfrm>
          <a:off x="323527" y="5229200"/>
          <a:ext cx="8515163" cy="864096"/>
        </p:xfrm>
        <a:graphic>
          <a:graphicData uri="http://schemas.openxmlformats.org/drawingml/2006/table">
            <a:tbl>
              <a:tblPr firstRow="1" bandRow="1">
                <a:effectLst/>
                <a:tableStyleId>{F5AB1C69-6EDB-4FF4-983F-18BD219EF322}</a:tableStyleId>
              </a:tblPr>
              <a:tblGrid>
                <a:gridCol w="8515163"/>
              </a:tblGrid>
              <a:tr h="864096">
                <a:tc>
                  <a:txBody>
                    <a:bodyPr/>
                    <a:lstStyle/>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000" b="0" baseline="0" noProof="0" dirty="0" smtClean="0">
                          <a:ln>
                            <a:noFill/>
                          </a:ln>
                          <a:solidFill>
                            <a:schemeClr val="bg1"/>
                          </a:solidFill>
                        </a:rPr>
                        <a:t>Oslovení respondenti  ve všech pěti zkoumaných otázkách kladou vinu dominantně na stranu Romů a jejich pochybení. Nejzřetelnější je to v případě důvodů nezaměstnanosti a nízkého vzdělání, kde okolo tří čtvrtin respondentů vidí důvod v neochotě Romů se vzdělávat a pracovat (hodnoty 4 a 5 na škále 1-5). V případě prostorového vyloučení a zadluženosti vidí důvod v selhávání Romů okolo 60 % a zhruba šestina respondentů akcentuje systémové důvody. Podobně, ačkoli méně je strukturována i otázka na to, zda projevy rasismu existují spíše ze strany Romů (35 %) či ze strany většinové populace (22 %).</a:t>
                      </a:r>
                      <a:endParaRPr lang="it-IT" sz="1000" b="0" baseline="0" noProof="0" dirty="0" smtClean="0">
                        <a:ln>
                          <a:noFill/>
                        </a:ln>
                        <a:solidFill>
                          <a:schemeClr val="bg1"/>
                        </a:solidFill>
                      </a:endParaRP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sp>
        <p:nvSpPr>
          <p:cNvPr id="11" name="Obdélník 10"/>
          <p:cNvSpPr/>
          <p:nvPr/>
        </p:nvSpPr>
        <p:spPr>
          <a:xfrm>
            <a:off x="251520" y="1324513"/>
            <a:ext cx="7992888" cy="461665"/>
          </a:xfrm>
          <a:prstGeom prst="rect">
            <a:avLst/>
          </a:prstGeom>
        </p:spPr>
        <p:txBody>
          <a:bodyPr wrap="square">
            <a:spAutoFit/>
          </a:bodyPr>
          <a:lstStyle/>
          <a:p>
            <a:r>
              <a:rPr lang="cs-CZ" sz="1200" b="1" i="1" dirty="0">
                <a:solidFill>
                  <a:schemeClr val="tx2"/>
                </a:solidFill>
                <a:cs typeface="Arial" pitchFamily="34" charset="0"/>
              </a:rPr>
              <a:t>P04. Následující otázka se týká soužití majoritní společnosti s romskou menšinou. Na škále 1-5 prosím odpovězte, s jakým </a:t>
            </a:r>
            <a:r>
              <a:rPr lang="cs-CZ" sz="1200" b="1" i="1" dirty="0" smtClean="0">
                <a:solidFill>
                  <a:schemeClr val="tx2"/>
                </a:solidFill>
                <a:cs typeface="Arial" pitchFamily="34" charset="0"/>
              </a:rPr>
              <a:t/>
            </a:r>
            <a:br>
              <a:rPr lang="cs-CZ" sz="1200" b="1" i="1" dirty="0" smtClean="0">
                <a:solidFill>
                  <a:schemeClr val="tx2"/>
                </a:solidFill>
                <a:cs typeface="Arial" pitchFamily="34" charset="0"/>
              </a:rPr>
            </a:br>
            <a:r>
              <a:rPr lang="cs-CZ" sz="1200" b="1" i="1" dirty="0" smtClean="0">
                <a:solidFill>
                  <a:schemeClr val="tx2"/>
                </a:solidFill>
                <a:cs typeface="Arial" pitchFamily="34" charset="0"/>
              </a:rPr>
              <a:t>z </a:t>
            </a:r>
            <a:r>
              <a:rPr lang="cs-CZ" sz="1200" b="1" i="1" dirty="0">
                <a:solidFill>
                  <a:schemeClr val="tx2"/>
                </a:solidFill>
                <a:cs typeface="Arial" pitchFamily="34" charset="0"/>
              </a:rPr>
              <a:t>následujících výroků </a:t>
            </a:r>
            <a:r>
              <a:rPr lang="cs-CZ" sz="1200" b="1" i="1" dirty="0" smtClean="0">
                <a:solidFill>
                  <a:schemeClr val="tx2"/>
                </a:solidFill>
                <a:cs typeface="Arial" pitchFamily="34" charset="0"/>
              </a:rPr>
              <a:t>souhlasíte…</a:t>
            </a:r>
          </a:p>
        </p:txBody>
      </p:sp>
      <p:sp>
        <p:nvSpPr>
          <p:cNvPr id="31" name="Obdélník 30"/>
          <p:cNvSpPr/>
          <p:nvPr/>
        </p:nvSpPr>
        <p:spPr>
          <a:xfrm>
            <a:off x="714426" y="2276872"/>
            <a:ext cx="2067710" cy="246221"/>
          </a:xfrm>
          <a:prstGeom prst="rect">
            <a:avLst/>
          </a:prstGeom>
        </p:spPr>
        <p:txBody>
          <a:bodyPr wrap="square">
            <a:spAutoFit/>
          </a:bodyPr>
          <a:lstStyle/>
          <a:p>
            <a:pPr algn="r" fontAlgn="b"/>
            <a:r>
              <a:rPr lang="cs-CZ" sz="1000" dirty="0">
                <a:solidFill>
                  <a:schemeClr val="tx2"/>
                </a:solidFill>
                <a:cs typeface="Arial" pitchFamily="34" charset="0"/>
              </a:rPr>
              <a:t>špatné vzdělávací politiky</a:t>
            </a:r>
          </a:p>
        </p:txBody>
      </p:sp>
      <p:sp>
        <p:nvSpPr>
          <p:cNvPr id="32" name="Obdélník 31"/>
          <p:cNvSpPr/>
          <p:nvPr/>
        </p:nvSpPr>
        <p:spPr>
          <a:xfrm>
            <a:off x="3029" y="2812866"/>
            <a:ext cx="2791616" cy="400110"/>
          </a:xfrm>
          <a:prstGeom prst="rect">
            <a:avLst/>
          </a:prstGeom>
        </p:spPr>
        <p:txBody>
          <a:bodyPr wrap="square">
            <a:spAutoFit/>
          </a:bodyPr>
          <a:lstStyle/>
          <a:p>
            <a:pPr algn="r" fontAlgn="b"/>
            <a:r>
              <a:rPr lang="cs-CZ" sz="1000" dirty="0">
                <a:solidFill>
                  <a:schemeClr val="tx2"/>
                </a:solidFill>
                <a:cs typeface="Arial" pitchFamily="34" charset="0"/>
              </a:rPr>
              <a:t>nedostatku práce a horšího postavení Romů při hledání zaměstnání</a:t>
            </a:r>
          </a:p>
        </p:txBody>
      </p:sp>
      <p:sp>
        <p:nvSpPr>
          <p:cNvPr id="33" name="Obdélník 32"/>
          <p:cNvSpPr/>
          <p:nvPr/>
        </p:nvSpPr>
        <p:spPr>
          <a:xfrm>
            <a:off x="0" y="3388930"/>
            <a:ext cx="2794169" cy="400110"/>
          </a:xfrm>
          <a:prstGeom prst="rect">
            <a:avLst/>
          </a:prstGeom>
        </p:spPr>
        <p:txBody>
          <a:bodyPr wrap="square">
            <a:spAutoFit/>
          </a:bodyPr>
          <a:lstStyle/>
          <a:p>
            <a:pPr algn="r" fontAlgn="b"/>
            <a:r>
              <a:rPr lang="pl-PL" sz="1000" dirty="0">
                <a:solidFill>
                  <a:schemeClr val="tx2"/>
                </a:solidFill>
                <a:cs typeface="Arial" pitchFamily="34" charset="0"/>
              </a:rPr>
              <a:t>činnosti lichvářů, některých poskytovatelů úvěrů </a:t>
            </a:r>
            <a:r>
              <a:rPr lang="pl-PL" sz="1000" dirty="0" smtClean="0">
                <a:solidFill>
                  <a:schemeClr val="tx2"/>
                </a:solidFill>
                <a:cs typeface="Arial" pitchFamily="34" charset="0"/>
              </a:rPr>
              <a:t/>
            </a:r>
            <a:br>
              <a:rPr lang="pl-PL" sz="1000" dirty="0" smtClean="0">
                <a:solidFill>
                  <a:schemeClr val="tx2"/>
                </a:solidFill>
                <a:cs typeface="Arial" pitchFamily="34" charset="0"/>
              </a:rPr>
            </a:br>
            <a:r>
              <a:rPr lang="pl-PL" sz="1000" dirty="0" smtClean="0">
                <a:solidFill>
                  <a:schemeClr val="tx2"/>
                </a:solidFill>
                <a:cs typeface="Arial" pitchFamily="34" charset="0"/>
              </a:rPr>
              <a:t>a </a:t>
            </a:r>
            <a:r>
              <a:rPr lang="pl-PL" sz="1000" dirty="0">
                <a:solidFill>
                  <a:schemeClr val="tx2"/>
                </a:solidFill>
                <a:cs typeface="Arial" pitchFamily="34" charset="0"/>
              </a:rPr>
              <a:t>dopadů exekucí</a:t>
            </a:r>
          </a:p>
        </p:txBody>
      </p:sp>
      <p:sp>
        <p:nvSpPr>
          <p:cNvPr id="34" name="Obdélník 33"/>
          <p:cNvSpPr/>
          <p:nvPr/>
        </p:nvSpPr>
        <p:spPr>
          <a:xfrm>
            <a:off x="3029" y="4013572"/>
            <a:ext cx="2791616" cy="400110"/>
          </a:xfrm>
          <a:prstGeom prst="rect">
            <a:avLst/>
          </a:prstGeom>
        </p:spPr>
        <p:txBody>
          <a:bodyPr wrap="square">
            <a:spAutoFit/>
          </a:bodyPr>
          <a:lstStyle/>
          <a:p>
            <a:pPr algn="r" fontAlgn="b"/>
            <a:r>
              <a:rPr lang="cs-CZ" sz="1000" dirty="0">
                <a:solidFill>
                  <a:schemeClr val="tx2"/>
                </a:solidFill>
                <a:cs typeface="Arial" pitchFamily="34" charset="0"/>
              </a:rPr>
              <a:t>horšího postavení Romů při hledání bydlení </a:t>
            </a:r>
            <a:br>
              <a:rPr lang="cs-CZ" sz="1000" dirty="0">
                <a:solidFill>
                  <a:schemeClr val="tx2"/>
                </a:solidFill>
                <a:cs typeface="Arial" pitchFamily="34" charset="0"/>
              </a:rPr>
            </a:br>
            <a:r>
              <a:rPr lang="cs-CZ" sz="1000" dirty="0">
                <a:solidFill>
                  <a:schemeClr val="tx2"/>
                </a:solidFill>
                <a:cs typeface="Arial" pitchFamily="34" charset="0"/>
              </a:rPr>
              <a:t>a absence sociálního bydlení</a:t>
            </a:r>
          </a:p>
        </p:txBody>
      </p:sp>
      <p:sp>
        <p:nvSpPr>
          <p:cNvPr id="35" name="Obdélník 34"/>
          <p:cNvSpPr/>
          <p:nvPr/>
        </p:nvSpPr>
        <p:spPr>
          <a:xfrm>
            <a:off x="1029402" y="4522649"/>
            <a:ext cx="1765243" cy="400110"/>
          </a:xfrm>
          <a:prstGeom prst="rect">
            <a:avLst/>
          </a:prstGeom>
        </p:spPr>
        <p:txBody>
          <a:bodyPr wrap="square">
            <a:spAutoFit/>
          </a:bodyPr>
          <a:lstStyle/>
          <a:p>
            <a:pPr algn="r" fontAlgn="b"/>
            <a:r>
              <a:rPr lang="cs-CZ" sz="1000" dirty="0">
                <a:solidFill>
                  <a:schemeClr val="tx2"/>
                </a:solidFill>
                <a:cs typeface="Arial" pitchFamily="34" charset="0"/>
              </a:rPr>
              <a:t>ze strany většinové společnosti</a:t>
            </a:r>
          </a:p>
        </p:txBody>
      </p:sp>
      <p:graphicFrame>
        <p:nvGraphicFramePr>
          <p:cNvPr id="36" name="Tabulka 35"/>
          <p:cNvGraphicFramePr>
            <a:graphicFrameLocks noGrp="1"/>
          </p:cNvGraphicFramePr>
          <p:nvPr>
            <p:extLst>
              <p:ext uri="{D42A27DB-BD31-4B8C-83A1-F6EECF244321}">
                <p14:modId xmlns:p14="http://schemas.microsoft.com/office/powerpoint/2010/main" val="137970226"/>
              </p:ext>
            </p:extLst>
          </p:nvPr>
        </p:nvGraphicFramePr>
        <p:xfrm>
          <a:off x="7308304" y="2042118"/>
          <a:ext cx="1728192" cy="3039945"/>
        </p:xfrm>
        <a:graphic>
          <a:graphicData uri="http://schemas.openxmlformats.org/drawingml/2006/table">
            <a:tbl>
              <a:tblPr>
                <a:tableStyleId>{5C22544A-7EE6-4342-B048-85BDC9FD1C3A}</a:tableStyleId>
              </a:tblPr>
              <a:tblGrid>
                <a:gridCol w="1728192"/>
              </a:tblGrid>
              <a:tr h="607989">
                <a:tc>
                  <a:txBody>
                    <a:bodyPr/>
                    <a:lstStyle/>
                    <a:p>
                      <a:pPr marL="0" algn="l" defTabSz="914400" rtl="0" eaLnBrk="1" fontAlgn="b" latinLnBrk="0" hangingPunct="1"/>
                      <a:r>
                        <a:rPr lang="cs-CZ" sz="1000" b="0" i="0" kern="1200" dirty="0">
                          <a:solidFill>
                            <a:schemeClr val="tx2"/>
                          </a:solidFill>
                          <a:latin typeface="+mn-lt"/>
                          <a:ea typeface="+mn-ea"/>
                          <a:cs typeface="Arial" pitchFamily="34" charset="0"/>
                        </a:rPr>
                        <a:t>neochoty Romů se </a:t>
                      </a:r>
                      <a:r>
                        <a:rPr lang="cs-CZ" sz="1000" b="0" i="0" kern="1200" dirty="0" smtClean="0">
                          <a:solidFill>
                            <a:schemeClr val="tx2"/>
                          </a:solidFill>
                          <a:latin typeface="+mn-lt"/>
                          <a:ea typeface="+mn-ea"/>
                          <a:cs typeface="Arial" pitchFamily="34" charset="0"/>
                        </a:rPr>
                        <a:t>vzdělávat</a:t>
                      </a:r>
                      <a:endParaRPr lang="cs-CZ" sz="1000" b="0" i="0" kern="1200" dirty="0">
                        <a:solidFill>
                          <a:schemeClr val="tx2"/>
                        </a:solidFill>
                        <a:latin typeface="+mn-lt"/>
                        <a:ea typeface="+mn-ea"/>
                        <a:cs typeface="Arial" pitchFamily="34" charset="0"/>
                      </a:endParaRPr>
                    </a:p>
                  </a:txBody>
                  <a:tcPr marL="9525" marR="9525" marT="9525" marB="0" anchor="ctr">
                    <a:noFill/>
                  </a:tcPr>
                </a:tc>
              </a:tr>
              <a:tr h="607989">
                <a:tc>
                  <a:txBody>
                    <a:bodyPr/>
                    <a:lstStyle/>
                    <a:p>
                      <a:pPr marL="0" algn="l" defTabSz="914400" rtl="0" eaLnBrk="1" fontAlgn="b" latinLnBrk="0" hangingPunct="1"/>
                      <a:r>
                        <a:rPr lang="cs-CZ" sz="1000" b="0" i="0" kern="1200" dirty="0">
                          <a:solidFill>
                            <a:schemeClr val="tx2"/>
                          </a:solidFill>
                          <a:latin typeface="+mn-lt"/>
                          <a:ea typeface="+mn-ea"/>
                          <a:cs typeface="Arial" pitchFamily="34" charset="0"/>
                        </a:rPr>
                        <a:t>neochoty Romů pracovat</a:t>
                      </a:r>
                    </a:p>
                  </a:txBody>
                  <a:tcPr marL="9525" marR="9525" marT="9525" marB="0" anchor="ctr">
                    <a:noFill/>
                  </a:tcPr>
                </a:tc>
              </a:tr>
              <a:tr h="607989">
                <a:tc>
                  <a:txBody>
                    <a:bodyPr/>
                    <a:lstStyle/>
                    <a:p>
                      <a:pPr algn="l" fontAlgn="b"/>
                      <a:r>
                        <a:rPr lang="pl-PL" sz="1000" b="0" i="0" kern="1200" dirty="0" smtClean="0">
                          <a:solidFill>
                            <a:schemeClr val="tx2"/>
                          </a:solidFill>
                          <a:latin typeface="+mn-lt"/>
                          <a:ea typeface="+mn-ea"/>
                          <a:cs typeface="Arial" pitchFamily="34" charset="0"/>
                        </a:rPr>
                        <a:t>špatné správy financí ze strany Romů</a:t>
                      </a:r>
                      <a:endParaRPr lang="pl-PL" sz="1000" b="0" i="0" kern="1200" dirty="0">
                        <a:solidFill>
                          <a:schemeClr val="tx2"/>
                        </a:solidFill>
                        <a:latin typeface="+mn-lt"/>
                        <a:ea typeface="+mn-ea"/>
                        <a:cs typeface="Arial" pitchFamily="34" charset="0"/>
                      </a:endParaRPr>
                    </a:p>
                  </a:txBody>
                  <a:tcPr marL="9525" marR="9525" marT="9525" marB="0" anchor="ctr">
                    <a:noFill/>
                  </a:tcPr>
                </a:tc>
              </a:tr>
              <a:tr h="607989">
                <a:tc>
                  <a:txBody>
                    <a:bodyPr/>
                    <a:lstStyle/>
                    <a:p>
                      <a:pPr algn="l" fontAlgn="b"/>
                      <a:r>
                        <a:rPr lang="cs-CZ" sz="1000" b="0" i="0" kern="1200" dirty="0" smtClean="0">
                          <a:solidFill>
                            <a:schemeClr val="tx2"/>
                          </a:solidFill>
                          <a:latin typeface="+mn-lt"/>
                          <a:ea typeface="+mn-ea"/>
                          <a:cs typeface="Arial" pitchFamily="34" charset="0"/>
                        </a:rPr>
                        <a:t>neochoty nebo neschopnosti bydlet v majoritní společnosti</a:t>
                      </a:r>
                      <a:endParaRPr lang="cs-CZ" sz="1000" b="0" i="0" kern="1200" dirty="0">
                        <a:solidFill>
                          <a:schemeClr val="tx2"/>
                        </a:solidFill>
                        <a:latin typeface="+mn-lt"/>
                        <a:ea typeface="+mn-ea"/>
                        <a:cs typeface="Arial" pitchFamily="34" charset="0"/>
                      </a:endParaRPr>
                    </a:p>
                  </a:txBody>
                  <a:tcPr marL="9525" marR="9525" marT="9525" marB="0" anchor="ctr">
                    <a:noFill/>
                  </a:tcPr>
                </a:tc>
              </a:tr>
              <a:tr h="607989">
                <a:tc>
                  <a:txBody>
                    <a:bodyPr/>
                    <a:lstStyle/>
                    <a:p>
                      <a:pPr marL="0" algn="l" defTabSz="914400" rtl="0" eaLnBrk="1" fontAlgn="b" latinLnBrk="0" hangingPunct="1"/>
                      <a:r>
                        <a:rPr lang="cs-CZ" sz="1000" b="0" i="0" kern="1200" dirty="0">
                          <a:solidFill>
                            <a:schemeClr val="tx2"/>
                          </a:solidFill>
                          <a:latin typeface="+mn-lt"/>
                          <a:ea typeface="+mn-ea"/>
                          <a:cs typeface="Arial" pitchFamily="34" charset="0"/>
                        </a:rPr>
                        <a:t>ze strany Romů</a:t>
                      </a:r>
                    </a:p>
                  </a:txBody>
                  <a:tcPr marL="9525" marR="9525" marT="9525" marB="0" anchor="ctr">
                    <a:noFill/>
                  </a:tcPr>
                </a:tc>
              </a:tr>
            </a:tbl>
          </a:graphicData>
        </a:graphic>
      </p:graphicFrame>
      <p:sp>
        <p:nvSpPr>
          <p:cNvPr id="22" name="Obdélník 21"/>
          <p:cNvSpPr/>
          <p:nvPr/>
        </p:nvSpPr>
        <p:spPr>
          <a:xfrm>
            <a:off x="2546428" y="4433814"/>
            <a:ext cx="4193707" cy="276999"/>
          </a:xfrm>
          <a:prstGeom prst="rect">
            <a:avLst/>
          </a:prstGeom>
          <a:noFill/>
        </p:spPr>
        <p:txBody>
          <a:bodyPr wrap="square">
            <a:spAutoFit/>
          </a:bodyPr>
          <a:lstStyle/>
          <a:p>
            <a:pPr algn="ctr" fontAlgn="b"/>
            <a:r>
              <a:rPr lang="cs-CZ" sz="1200" b="1" dirty="0">
                <a:solidFill>
                  <a:schemeClr val="tx2"/>
                </a:solidFill>
                <a:cs typeface="Arial" pitchFamily="34" charset="0"/>
              </a:rPr>
              <a:t>Projevy rasismu existují zejména … </a:t>
            </a:r>
          </a:p>
        </p:txBody>
      </p:sp>
      <p:sp>
        <p:nvSpPr>
          <p:cNvPr id="25" name="Obdélník 24"/>
          <p:cNvSpPr/>
          <p:nvPr/>
        </p:nvSpPr>
        <p:spPr>
          <a:xfrm>
            <a:off x="2546428" y="2640042"/>
            <a:ext cx="4193707" cy="276999"/>
          </a:xfrm>
          <a:prstGeom prst="rect">
            <a:avLst/>
          </a:prstGeom>
          <a:noFill/>
        </p:spPr>
        <p:txBody>
          <a:bodyPr wrap="square">
            <a:spAutoFit/>
          </a:bodyPr>
          <a:lstStyle/>
          <a:p>
            <a:pPr algn="ctr" fontAlgn="b"/>
            <a:r>
              <a:rPr lang="cs-CZ" sz="1200" b="1" dirty="0">
                <a:solidFill>
                  <a:schemeClr val="tx2"/>
                </a:solidFill>
                <a:cs typeface="Arial" pitchFamily="34" charset="0"/>
              </a:rPr>
              <a:t>Velká nezaměstnanost Romů je důsledek zejména</a:t>
            </a:r>
          </a:p>
        </p:txBody>
      </p:sp>
      <p:sp>
        <p:nvSpPr>
          <p:cNvPr id="26" name="Obdélník 25"/>
          <p:cNvSpPr/>
          <p:nvPr/>
        </p:nvSpPr>
        <p:spPr>
          <a:xfrm>
            <a:off x="2546428" y="2042118"/>
            <a:ext cx="4193707" cy="276999"/>
          </a:xfrm>
          <a:prstGeom prst="rect">
            <a:avLst/>
          </a:prstGeom>
          <a:noFill/>
        </p:spPr>
        <p:txBody>
          <a:bodyPr wrap="square">
            <a:spAutoFit/>
          </a:bodyPr>
          <a:lstStyle/>
          <a:p>
            <a:pPr algn="ctr" fontAlgn="b"/>
            <a:r>
              <a:rPr lang="cs-CZ" sz="1200" b="1" dirty="0">
                <a:solidFill>
                  <a:schemeClr val="tx2"/>
                </a:solidFill>
                <a:cs typeface="Arial" pitchFamily="34" charset="0"/>
              </a:rPr>
              <a:t>Nízké vzdělání mnoha Romů je důsledek zejména</a:t>
            </a:r>
          </a:p>
        </p:txBody>
      </p:sp>
      <p:sp>
        <p:nvSpPr>
          <p:cNvPr id="27" name="Obdélník 26"/>
          <p:cNvSpPr/>
          <p:nvPr/>
        </p:nvSpPr>
        <p:spPr>
          <a:xfrm>
            <a:off x="2546428" y="3237966"/>
            <a:ext cx="4193707" cy="276999"/>
          </a:xfrm>
          <a:prstGeom prst="rect">
            <a:avLst/>
          </a:prstGeom>
          <a:noFill/>
        </p:spPr>
        <p:txBody>
          <a:bodyPr wrap="square">
            <a:spAutoFit/>
          </a:bodyPr>
          <a:lstStyle/>
          <a:p>
            <a:pPr algn="ctr" fontAlgn="b"/>
            <a:r>
              <a:rPr lang="cs-CZ" sz="1200" b="1" dirty="0">
                <a:solidFill>
                  <a:schemeClr val="tx2"/>
                </a:solidFill>
                <a:cs typeface="Arial" pitchFamily="34" charset="0"/>
              </a:rPr>
              <a:t>Zadluženost některých Romů je důsledek zejména</a:t>
            </a:r>
          </a:p>
        </p:txBody>
      </p:sp>
      <p:sp>
        <p:nvSpPr>
          <p:cNvPr id="24" name="Obdélník 23"/>
          <p:cNvSpPr/>
          <p:nvPr/>
        </p:nvSpPr>
        <p:spPr>
          <a:xfrm>
            <a:off x="1114162" y="3835890"/>
            <a:ext cx="7058238" cy="276999"/>
          </a:xfrm>
          <a:prstGeom prst="rect">
            <a:avLst/>
          </a:prstGeom>
          <a:noFill/>
        </p:spPr>
        <p:txBody>
          <a:bodyPr wrap="square">
            <a:spAutoFit/>
          </a:bodyPr>
          <a:lstStyle/>
          <a:p>
            <a:pPr algn="ctr" fontAlgn="b"/>
            <a:r>
              <a:rPr lang="cs-CZ" sz="1200" b="1" dirty="0" smtClean="0">
                <a:solidFill>
                  <a:schemeClr val="tx2"/>
                </a:solidFill>
                <a:cs typeface="Arial" pitchFamily="34" charset="0"/>
              </a:rPr>
              <a:t>Časté vyloučení Romů (bydlení v ubytovnách, sociálně vyloučených oblastech apod.) je </a:t>
            </a:r>
            <a:r>
              <a:rPr lang="cs-CZ" sz="1200" b="1" dirty="0">
                <a:solidFill>
                  <a:schemeClr val="tx2"/>
                </a:solidFill>
                <a:cs typeface="Arial" pitchFamily="34" charset="0"/>
              </a:rPr>
              <a:t>důsledek zejména </a:t>
            </a:r>
          </a:p>
        </p:txBody>
      </p:sp>
      <p:pic>
        <p:nvPicPr>
          <p:cNvPr id="18" name="Picture 9" descr="hatefree kruh.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22688246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25760"/>
            <a:ext cx="8712968" cy="1143000"/>
          </a:xfrm>
        </p:spPr>
        <p:txBody>
          <a:bodyPr>
            <a:normAutofit fontScale="90000"/>
          </a:bodyPr>
          <a:lstStyle/>
          <a:p>
            <a:r>
              <a:rPr lang="cs-CZ" dirty="0" smtClean="0"/>
              <a:t>Vnímané důvody vyloučení Romů</a:t>
            </a:r>
            <a:br>
              <a:rPr lang="cs-CZ" dirty="0" smtClean="0"/>
            </a:br>
            <a:r>
              <a:rPr lang="cs-CZ" dirty="0" smtClean="0"/>
              <a:t>DLE DŮVĚRY HOAXŮM</a:t>
            </a:r>
            <a:endParaRPr lang="cs-CZ" sz="3300" dirty="0"/>
          </a:p>
        </p:txBody>
      </p:sp>
      <p:graphicFrame>
        <p:nvGraphicFramePr>
          <p:cNvPr id="8" name="Tabulka 7"/>
          <p:cNvGraphicFramePr>
            <a:graphicFrameLocks noGrp="1"/>
          </p:cNvGraphicFramePr>
          <p:nvPr>
            <p:extLst>
              <p:ext uri="{D42A27DB-BD31-4B8C-83A1-F6EECF244321}">
                <p14:modId xmlns:p14="http://schemas.microsoft.com/office/powerpoint/2010/main" val="4033388512"/>
              </p:ext>
            </p:extLst>
          </p:nvPr>
        </p:nvGraphicFramePr>
        <p:xfrm>
          <a:off x="323527" y="4005064"/>
          <a:ext cx="8515163" cy="2088232"/>
        </p:xfrm>
        <a:graphic>
          <a:graphicData uri="http://schemas.openxmlformats.org/drawingml/2006/table">
            <a:tbl>
              <a:tblPr firstRow="1" bandRow="1">
                <a:effectLst/>
                <a:tableStyleId>{F5AB1C69-6EDB-4FF4-983F-18BD219EF322}</a:tableStyleId>
              </a:tblPr>
              <a:tblGrid>
                <a:gridCol w="8515163"/>
              </a:tblGrid>
              <a:tr h="2088232">
                <a:tc>
                  <a:txBody>
                    <a:bodyPr/>
                    <a:lstStyle/>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100" b="0" baseline="0" noProof="0" dirty="0" smtClean="0">
                          <a:ln>
                            <a:noFill/>
                          </a:ln>
                          <a:solidFill>
                            <a:schemeClr val="bg1"/>
                          </a:solidFill>
                        </a:rPr>
                        <a:t>Ve výzkumu byla mimo jiné také testováno, na kolik respondenti věří  5 tzv. hoaxům (tedy nepravdivým a zkresleným zprávám) o Romech, které se šíří sociálními sítěmi. Mezi těmito hoaxy patří například informace o lécích a lístcích na veřejnou dopravu zdarma pro Romy, zvýhodněních </a:t>
                      </a:r>
                      <a:br>
                        <a:rPr lang="cs-CZ" sz="1100" b="0" baseline="0" noProof="0" dirty="0" smtClean="0">
                          <a:ln>
                            <a:noFill/>
                          </a:ln>
                          <a:solidFill>
                            <a:schemeClr val="bg1"/>
                          </a:solidFill>
                        </a:rPr>
                      </a:br>
                      <a:r>
                        <a:rPr lang="cs-CZ" sz="1100" b="0" baseline="0" noProof="0" dirty="0" smtClean="0">
                          <a:ln>
                            <a:noFill/>
                          </a:ln>
                          <a:solidFill>
                            <a:schemeClr val="bg1"/>
                          </a:solidFill>
                        </a:rPr>
                        <a:t>v důchodovém systému, nároku na vyšší sociální dávky apod. (podrobněji viz první zpráva z výzkumu). Důvěra v hoaxy v řadě případů souvisí </a:t>
                      </a:r>
                      <a:br>
                        <a:rPr lang="cs-CZ" sz="1100" b="0" baseline="0" noProof="0" dirty="0" smtClean="0">
                          <a:ln>
                            <a:noFill/>
                          </a:ln>
                          <a:solidFill>
                            <a:schemeClr val="bg1"/>
                          </a:solidFill>
                        </a:rPr>
                      </a:br>
                      <a:r>
                        <a:rPr lang="cs-CZ" sz="1100" b="0" baseline="0" noProof="0" dirty="0" smtClean="0">
                          <a:ln>
                            <a:noFill/>
                          </a:ln>
                          <a:solidFill>
                            <a:schemeClr val="bg1"/>
                          </a:solidFill>
                        </a:rPr>
                        <a:t>i s dalšími postoji k Romům. Projevuje se to i v otázce na důvody sociálního vyloučení a původ rasismu (Romové x majorita). Z těchto pěti proměnných, kde hodnocení probíhalo na škále 1-5, byl zkonstruován souhrnný index (průměr). Pokud v něm má respondent hodnotu 1, kladl ve všech otázkách vinu na stranu společnosti. Pokud v něm má hodnotu 5, kladl ve všech otázkách vinu na stranu Romů. </a:t>
                      </a:r>
                    </a:p>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endParaRPr lang="cs-CZ" sz="1100" b="0" baseline="0" noProof="0" dirty="0" smtClean="0">
                        <a:ln>
                          <a:noFill/>
                        </a:ln>
                        <a:solidFill>
                          <a:schemeClr val="bg1"/>
                        </a:solidFill>
                      </a:endParaRPr>
                    </a:p>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100" b="0" baseline="0" noProof="0" dirty="0" smtClean="0">
                          <a:ln>
                            <a:noFill/>
                          </a:ln>
                          <a:solidFill>
                            <a:schemeClr val="bg1"/>
                          </a:solidFill>
                        </a:rPr>
                        <a:t>Ukazuje se, že respondenti, kteří správně posoudili nepravdivost všech 5 testovaných hoaxů (nevěří ani jednomu) kladou vinu za sociální vyloučení </a:t>
                      </a:r>
                      <a:br>
                        <a:rPr lang="cs-CZ" sz="1100" b="0" baseline="0" noProof="0" dirty="0" smtClean="0">
                          <a:ln>
                            <a:noFill/>
                          </a:ln>
                          <a:solidFill>
                            <a:schemeClr val="bg1"/>
                          </a:solidFill>
                        </a:rPr>
                      </a:br>
                      <a:r>
                        <a:rPr lang="cs-CZ" sz="1100" b="0" baseline="0" noProof="0" dirty="0" smtClean="0">
                          <a:ln>
                            <a:noFill/>
                          </a:ln>
                          <a:solidFill>
                            <a:schemeClr val="bg1"/>
                          </a:solidFill>
                        </a:rPr>
                        <a:t>a rasismus poměrně rovnoměrně mezi majoritní společnost / její systémové problémy a selhávání / neochotu Romů (hodnota 3,5 blízká průměru). Lidé, kteří věří  3 a více hoaxům z pěti se významně více kloní ke kladení viny na stranu Romů. Tento vztah může mít reálně oba směry: a) lidé ovlivnění hoaxy více viní Romy, b) lidé kritičtí k Romům mají větší sklon věřit i zkresleným a nepravdivým informacím.</a:t>
                      </a:r>
                      <a:endParaRPr lang="it-IT" sz="1100" b="0" baseline="0" noProof="0" dirty="0" smtClean="0">
                        <a:ln>
                          <a:noFill/>
                        </a:ln>
                        <a:solidFill>
                          <a:schemeClr val="bg1"/>
                        </a:solidFill>
                      </a:endParaRP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sp>
        <p:nvSpPr>
          <p:cNvPr id="11" name="Obdélník 10"/>
          <p:cNvSpPr/>
          <p:nvPr/>
        </p:nvSpPr>
        <p:spPr>
          <a:xfrm>
            <a:off x="251520" y="1324513"/>
            <a:ext cx="8568952" cy="461665"/>
          </a:xfrm>
          <a:prstGeom prst="rect">
            <a:avLst/>
          </a:prstGeom>
        </p:spPr>
        <p:txBody>
          <a:bodyPr wrap="square">
            <a:spAutoFit/>
          </a:bodyPr>
          <a:lstStyle/>
          <a:p>
            <a:r>
              <a:rPr lang="cs-CZ" sz="1200" b="1" i="1" dirty="0">
                <a:solidFill>
                  <a:schemeClr val="tx2"/>
                </a:solidFill>
                <a:cs typeface="Arial" pitchFamily="34" charset="0"/>
              </a:rPr>
              <a:t>P04. Následující otázka se týká soužití majoritní společnosti s romskou menšinou. Na škále 1-5 prosím odpovězte, s jakým </a:t>
            </a:r>
            <a:r>
              <a:rPr lang="cs-CZ" sz="1200" b="1" i="1" dirty="0" smtClean="0">
                <a:solidFill>
                  <a:schemeClr val="tx2"/>
                </a:solidFill>
                <a:cs typeface="Arial" pitchFamily="34" charset="0"/>
              </a:rPr>
              <a:t/>
            </a:r>
            <a:br>
              <a:rPr lang="cs-CZ" sz="1200" b="1" i="1" dirty="0" smtClean="0">
                <a:solidFill>
                  <a:schemeClr val="tx2"/>
                </a:solidFill>
                <a:cs typeface="Arial" pitchFamily="34" charset="0"/>
              </a:rPr>
            </a:br>
            <a:r>
              <a:rPr lang="cs-CZ" sz="1200" b="1" i="1" dirty="0" smtClean="0">
                <a:solidFill>
                  <a:schemeClr val="tx2"/>
                </a:solidFill>
                <a:cs typeface="Arial" pitchFamily="34" charset="0"/>
              </a:rPr>
              <a:t>z </a:t>
            </a:r>
            <a:r>
              <a:rPr lang="cs-CZ" sz="1200" b="1" i="1" dirty="0">
                <a:solidFill>
                  <a:schemeClr val="tx2"/>
                </a:solidFill>
                <a:cs typeface="Arial" pitchFamily="34" charset="0"/>
              </a:rPr>
              <a:t>následujících výroků </a:t>
            </a:r>
            <a:r>
              <a:rPr lang="cs-CZ" sz="1200" b="1" i="1" dirty="0" smtClean="0">
                <a:solidFill>
                  <a:schemeClr val="tx2"/>
                </a:solidFill>
                <a:cs typeface="Arial" pitchFamily="34" charset="0"/>
              </a:rPr>
              <a:t>souhlasíte…</a:t>
            </a:r>
          </a:p>
        </p:txBody>
      </p:sp>
      <p:graphicFrame>
        <p:nvGraphicFramePr>
          <p:cNvPr id="20" name="Zástupný symbol pro obsah 3"/>
          <p:cNvGraphicFramePr>
            <a:graphicFrameLocks/>
          </p:cNvGraphicFramePr>
          <p:nvPr>
            <p:extLst>
              <p:ext uri="{D42A27DB-BD31-4B8C-83A1-F6EECF244321}">
                <p14:modId xmlns:p14="http://schemas.microsoft.com/office/powerpoint/2010/main" val="3903470166"/>
              </p:ext>
            </p:extLst>
          </p:nvPr>
        </p:nvGraphicFramePr>
        <p:xfrm>
          <a:off x="323528" y="1700808"/>
          <a:ext cx="8568952" cy="2304256"/>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9" descr="hatefree kruh.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3684090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ulka 10"/>
          <p:cNvGraphicFramePr>
            <a:graphicFrameLocks noGrp="1"/>
          </p:cNvGraphicFramePr>
          <p:nvPr>
            <p:extLst>
              <p:ext uri="{D42A27DB-BD31-4B8C-83A1-F6EECF244321}">
                <p14:modId xmlns:p14="http://schemas.microsoft.com/office/powerpoint/2010/main" val="161101081"/>
              </p:ext>
            </p:extLst>
          </p:nvPr>
        </p:nvGraphicFramePr>
        <p:xfrm>
          <a:off x="467544" y="4403204"/>
          <a:ext cx="3888432" cy="822960"/>
        </p:xfrm>
        <a:graphic>
          <a:graphicData uri="http://schemas.openxmlformats.org/drawingml/2006/table">
            <a:tbl>
              <a:tblPr firstRow="1" bandRow="1">
                <a:tableStyleId>{21E4AEA4-8DFA-4A89-87EB-49C32662AFE0}</a:tableStyleId>
              </a:tblPr>
              <a:tblGrid>
                <a:gridCol w="1907532"/>
                <a:gridCol w="1980900"/>
              </a:tblGrid>
              <a:tr h="126014">
                <a:tc gridSpan="2">
                  <a:txBody>
                    <a:bodyPr/>
                    <a:lstStyle/>
                    <a:p>
                      <a:pPr algn="ctr"/>
                      <a:r>
                        <a:rPr lang="cs-CZ" sz="1200" dirty="0" smtClean="0"/>
                        <a:t>Intenzita užívání</a:t>
                      </a:r>
                      <a:r>
                        <a:rPr lang="cs-CZ" sz="1200" baseline="0" dirty="0" smtClean="0"/>
                        <a:t> internetu</a:t>
                      </a:r>
                      <a:endParaRPr lang="cs-CZ" sz="1200" b="1" dirty="0">
                        <a:solidFill>
                          <a:schemeClr val="bg1"/>
                        </a:solidFill>
                        <a:latin typeface="Arial" pitchFamily="34" charset="0"/>
                        <a:cs typeface="Arial" pitchFamily="34" charset="0"/>
                      </a:endParaRPr>
                    </a:p>
                  </a:txBody>
                  <a:tcPr/>
                </a:tc>
                <a:tc hMerge="1">
                  <a:txBody>
                    <a:bodyPr/>
                    <a:lstStyle/>
                    <a:p>
                      <a:pPr algn="ctr"/>
                      <a:endParaRPr lang="cs-CZ" sz="1600" b="1" dirty="0">
                        <a:solidFill>
                          <a:schemeClr val="bg1"/>
                        </a:solidFill>
                        <a:latin typeface="Arial" pitchFamily="34" charset="0"/>
                        <a:cs typeface="Arial" pitchFamily="34" charset="0"/>
                      </a:endParaRPr>
                    </a:p>
                  </a:txBody>
                  <a:tcPr/>
                </a:tc>
              </a:tr>
              <a:tr h="126014">
                <a:tc>
                  <a:txBody>
                    <a:bodyPr/>
                    <a:lstStyle/>
                    <a:p>
                      <a:pPr algn="ctr"/>
                      <a:r>
                        <a:rPr lang="cs-CZ" sz="1200" dirty="0" smtClean="0"/>
                        <a:t>Denně</a:t>
                      </a:r>
                      <a:endParaRPr lang="cs-CZ" sz="1200" b="0" dirty="0">
                        <a:solidFill>
                          <a:schemeClr val="tx2"/>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dk1"/>
                          </a:solidFill>
                          <a:latin typeface="+mn-lt"/>
                          <a:ea typeface="+mn-ea"/>
                          <a:cs typeface="+mn-cs"/>
                        </a:rPr>
                        <a:t>90 %</a:t>
                      </a:r>
                      <a:endParaRPr lang="cs-CZ" sz="1200" kern="1200" dirty="0">
                        <a:solidFill>
                          <a:schemeClr val="dk1"/>
                        </a:solidFill>
                        <a:latin typeface="+mn-lt"/>
                        <a:ea typeface="+mn-ea"/>
                        <a:cs typeface="+mn-cs"/>
                      </a:endParaRPr>
                    </a:p>
                  </a:txBody>
                  <a:tcPr/>
                </a:tc>
              </a:tr>
              <a:tr h="126014">
                <a:tc>
                  <a:txBody>
                    <a:bodyPr/>
                    <a:lstStyle/>
                    <a:p>
                      <a:pPr algn="ctr"/>
                      <a:r>
                        <a:rPr lang="cs-CZ" sz="1200" dirty="0" smtClean="0"/>
                        <a:t>Méně často</a:t>
                      </a:r>
                      <a:r>
                        <a:rPr lang="cs-CZ" sz="1200" baseline="0" dirty="0" smtClean="0"/>
                        <a:t> či vůbec</a:t>
                      </a:r>
                      <a:endParaRPr lang="cs-CZ" sz="1200" b="0" dirty="0">
                        <a:solidFill>
                          <a:schemeClr val="tx2"/>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dk1"/>
                          </a:solidFill>
                          <a:latin typeface="+mn-lt"/>
                          <a:ea typeface="+mn-ea"/>
                          <a:cs typeface="+mn-cs"/>
                        </a:rPr>
                        <a:t>10</a:t>
                      </a:r>
                      <a:r>
                        <a:rPr lang="cs-CZ" sz="1200" kern="1200" baseline="0" dirty="0" smtClean="0">
                          <a:solidFill>
                            <a:schemeClr val="dk1"/>
                          </a:solidFill>
                          <a:latin typeface="+mn-lt"/>
                          <a:ea typeface="+mn-ea"/>
                          <a:cs typeface="+mn-cs"/>
                        </a:rPr>
                        <a:t> </a:t>
                      </a:r>
                      <a:r>
                        <a:rPr lang="cs-CZ" sz="1200" kern="1200" dirty="0" smtClean="0">
                          <a:solidFill>
                            <a:schemeClr val="dk1"/>
                          </a:solidFill>
                          <a:latin typeface="+mn-lt"/>
                          <a:ea typeface="+mn-ea"/>
                          <a:cs typeface="+mn-cs"/>
                        </a:rPr>
                        <a:t>%</a:t>
                      </a:r>
                    </a:p>
                  </a:txBody>
                  <a:tcPr/>
                </a:tc>
              </a:tr>
            </a:tbl>
          </a:graphicData>
        </a:graphic>
      </p:graphicFrame>
      <p:sp>
        <p:nvSpPr>
          <p:cNvPr id="2" name="Nadpis 1"/>
          <p:cNvSpPr>
            <a:spLocks noGrp="1"/>
          </p:cNvSpPr>
          <p:nvPr>
            <p:ph type="title"/>
          </p:nvPr>
        </p:nvSpPr>
        <p:spPr/>
        <p:txBody>
          <a:bodyPr/>
          <a:lstStyle/>
          <a:p>
            <a:r>
              <a:rPr lang="cs-CZ" dirty="0"/>
              <a:t>Struktura </a:t>
            </a:r>
            <a:r>
              <a:rPr lang="cs-CZ" dirty="0" smtClean="0"/>
              <a:t>vzorku</a:t>
            </a: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2490316098"/>
              </p:ext>
            </p:extLst>
          </p:nvPr>
        </p:nvGraphicFramePr>
        <p:xfrm>
          <a:off x="467544" y="2201527"/>
          <a:ext cx="3888432" cy="822960"/>
        </p:xfrm>
        <a:graphic>
          <a:graphicData uri="http://schemas.openxmlformats.org/drawingml/2006/table">
            <a:tbl>
              <a:tblPr firstRow="1" bandRow="1">
                <a:tableStyleId>{21E4AEA4-8DFA-4A89-87EB-49C32662AFE0}</a:tableStyleId>
              </a:tblPr>
              <a:tblGrid>
                <a:gridCol w="1945468"/>
                <a:gridCol w="1942964"/>
              </a:tblGrid>
              <a:tr h="174578">
                <a:tc gridSpan="2">
                  <a:txBody>
                    <a:bodyPr/>
                    <a:lstStyle/>
                    <a:p>
                      <a:pPr algn="ctr"/>
                      <a:r>
                        <a:rPr lang="cs-CZ" sz="1200" dirty="0" smtClean="0"/>
                        <a:t>Věk</a:t>
                      </a:r>
                      <a:endParaRPr lang="cs-CZ" sz="1200" b="1" dirty="0">
                        <a:solidFill>
                          <a:schemeClr val="bg1"/>
                        </a:solidFill>
                        <a:latin typeface="Arial" pitchFamily="34" charset="0"/>
                        <a:cs typeface="Arial" pitchFamily="34" charset="0"/>
                      </a:endParaRPr>
                    </a:p>
                  </a:txBody>
                  <a:tcPr/>
                </a:tc>
                <a:tc hMerge="1">
                  <a:txBody>
                    <a:bodyPr/>
                    <a:lstStyle/>
                    <a:p>
                      <a:pPr algn="ctr"/>
                      <a:endParaRPr lang="cs-CZ" sz="1600" b="1" dirty="0">
                        <a:solidFill>
                          <a:schemeClr val="bg1"/>
                        </a:solidFill>
                        <a:latin typeface="Arial" pitchFamily="34" charset="0"/>
                        <a:cs typeface="Arial" pitchFamily="34" charset="0"/>
                      </a:endParaRPr>
                    </a:p>
                  </a:txBody>
                  <a:tcPr/>
                </a:tc>
              </a:tr>
              <a:tr h="148955">
                <a:tc>
                  <a:txBody>
                    <a:bodyPr/>
                    <a:lstStyle/>
                    <a:p>
                      <a:pPr algn="ctr"/>
                      <a:r>
                        <a:rPr lang="cs-CZ" sz="1200" dirty="0" smtClean="0"/>
                        <a:t>15 – 20 let</a:t>
                      </a:r>
                      <a:endParaRPr lang="cs-CZ" sz="1200" b="0" dirty="0">
                        <a:solidFill>
                          <a:schemeClr val="tx2"/>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dk1"/>
                          </a:solidFill>
                          <a:latin typeface="+mn-lt"/>
                          <a:ea typeface="+mn-ea"/>
                          <a:cs typeface="+mn-cs"/>
                        </a:rPr>
                        <a:t>49 %</a:t>
                      </a:r>
                      <a:endParaRPr lang="cs-CZ" sz="1200" kern="1200" dirty="0">
                        <a:solidFill>
                          <a:schemeClr val="dk1"/>
                        </a:solidFill>
                        <a:latin typeface="+mn-lt"/>
                        <a:ea typeface="+mn-ea"/>
                        <a:cs typeface="+mn-cs"/>
                      </a:endParaRPr>
                    </a:p>
                  </a:txBody>
                  <a:tcPr/>
                </a:tc>
              </a:tr>
              <a:tr h="1489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dirty="0" smtClean="0"/>
                        <a:t>21 – 25 let</a:t>
                      </a:r>
                      <a:endParaRPr lang="cs-CZ" sz="1200" b="0" dirty="0">
                        <a:solidFill>
                          <a:schemeClr val="tx2"/>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dk1"/>
                          </a:solidFill>
                          <a:latin typeface="+mn-lt"/>
                          <a:ea typeface="+mn-ea"/>
                          <a:cs typeface="+mn-cs"/>
                        </a:rPr>
                        <a:t>51 %</a:t>
                      </a:r>
                    </a:p>
                  </a:txBody>
                  <a:tcPr/>
                </a:tc>
              </a:tr>
            </a:tbl>
          </a:graphicData>
        </a:graphic>
      </p:graphicFrame>
      <p:graphicFrame>
        <p:nvGraphicFramePr>
          <p:cNvPr id="6" name="Tabulka 5"/>
          <p:cNvGraphicFramePr>
            <a:graphicFrameLocks noGrp="1"/>
          </p:cNvGraphicFramePr>
          <p:nvPr>
            <p:extLst>
              <p:ext uri="{D42A27DB-BD31-4B8C-83A1-F6EECF244321}">
                <p14:modId xmlns:p14="http://schemas.microsoft.com/office/powerpoint/2010/main" val="4029658255"/>
              </p:ext>
            </p:extLst>
          </p:nvPr>
        </p:nvGraphicFramePr>
        <p:xfrm>
          <a:off x="458666" y="1344341"/>
          <a:ext cx="3897310" cy="822960"/>
        </p:xfrm>
        <a:graphic>
          <a:graphicData uri="http://schemas.openxmlformats.org/drawingml/2006/table">
            <a:tbl>
              <a:tblPr firstRow="1" bandRow="1">
                <a:tableStyleId>{21E4AEA4-8DFA-4A89-87EB-49C32662AFE0}</a:tableStyleId>
              </a:tblPr>
              <a:tblGrid>
                <a:gridCol w="1916029"/>
                <a:gridCol w="1981281"/>
              </a:tblGrid>
              <a:tr h="203530">
                <a:tc gridSpan="2">
                  <a:txBody>
                    <a:bodyPr/>
                    <a:lstStyle/>
                    <a:p>
                      <a:pPr algn="ctr"/>
                      <a:r>
                        <a:rPr lang="cs-CZ" sz="1200" dirty="0" smtClean="0"/>
                        <a:t>Pohlaví</a:t>
                      </a:r>
                      <a:endParaRPr lang="cs-CZ" sz="1200" b="1" dirty="0">
                        <a:solidFill>
                          <a:schemeClr val="bg1"/>
                        </a:solidFill>
                        <a:latin typeface="Arial" pitchFamily="34" charset="0"/>
                        <a:cs typeface="Arial" pitchFamily="34" charset="0"/>
                      </a:endParaRPr>
                    </a:p>
                  </a:txBody>
                  <a:tcPr/>
                </a:tc>
                <a:tc hMerge="1">
                  <a:txBody>
                    <a:bodyPr/>
                    <a:lstStyle/>
                    <a:p>
                      <a:pPr algn="ctr"/>
                      <a:endParaRPr lang="cs-CZ" sz="1600" b="1" dirty="0">
                        <a:solidFill>
                          <a:schemeClr val="bg1"/>
                        </a:solidFill>
                        <a:latin typeface="Arial" pitchFamily="34" charset="0"/>
                        <a:cs typeface="Arial" pitchFamily="34" charset="0"/>
                      </a:endParaRPr>
                    </a:p>
                  </a:txBody>
                  <a:tcPr/>
                </a:tc>
              </a:tr>
              <a:tr h="203530">
                <a:tc>
                  <a:txBody>
                    <a:bodyPr/>
                    <a:lstStyle/>
                    <a:p>
                      <a:pPr algn="ctr"/>
                      <a:r>
                        <a:rPr lang="cs-CZ" sz="1200" dirty="0" smtClean="0"/>
                        <a:t>muži</a:t>
                      </a:r>
                      <a:endParaRPr lang="cs-CZ" sz="1200" b="0" dirty="0">
                        <a:solidFill>
                          <a:schemeClr val="tx2"/>
                        </a:solidFill>
                        <a:latin typeface="Arial" pitchFamily="34" charset="0"/>
                        <a:cs typeface="Arial" pitchFamily="34" charset="0"/>
                      </a:endParaRPr>
                    </a:p>
                  </a:txBody>
                  <a:tcPr/>
                </a:tc>
                <a:tc>
                  <a:txBody>
                    <a:bodyPr/>
                    <a:lstStyle/>
                    <a:p>
                      <a:pPr algn="ctr"/>
                      <a:r>
                        <a:rPr lang="cs-CZ" sz="1200" baseline="0" dirty="0" smtClean="0"/>
                        <a:t>51 </a:t>
                      </a:r>
                      <a:r>
                        <a:rPr lang="cs-CZ" sz="1200" dirty="0" smtClean="0"/>
                        <a:t>%</a:t>
                      </a:r>
                      <a:endParaRPr lang="cs-CZ" sz="1200" b="0" dirty="0">
                        <a:solidFill>
                          <a:schemeClr val="tx2"/>
                        </a:solidFill>
                        <a:latin typeface="Arial" pitchFamily="34" charset="0"/>
                        <a:cs typeface="Arial" pitchFamily="34" charset="0"/>
                      </a:endParaRPr>
                    </a:p>
                  </a:txBody>
                  <a:tcPr/>
                </a:tc>
              </a:tr>
              <a:tr h="203530">
                <a:tc>
                  <a:txBody>
                    <a:bodyPr/>
                    <a:lstStyle/>
                    <a:p>
                      <a:pPr algn="ctr"/>
                      <a:r>
                        <a:rPr lang="cs-CZ" sz="1200" dirty="0" smtClean="0"/>
                        <a:t>ženy</a:t>
                      </a:r>
                      <a:endParaRPr lang="cs-CZ" sz="1200" b="0" dirty="0">
                        <a:solidFill>
                          <a:schemeClr val="tx2"/>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dirty="0" smtClean="0"/>
                        <a:t>49 %</a:t>
                      </a:r>
                      <a:endParaRPr lang="cs-CZ" sz="1200" b="0" dirty="0" smtClean="0">
                        <a:solidFill>
                          <a:schemeClr val="tx2"/>
                        </a:solidFill>
                        <a:latin typeface="Arial" pitchFamily="34" charset="0"/>
                        <a:cs typeface="Arial" pitchFamily="34" charset="0"/>
                      </a:endParaRPr>
                    </a:p>
                  </a:txBody>
                  <a:tcPr/>
                </a:tc>
              </a:tr>
            </a:tbl>
          </a:graphicData>
        </a:graphic>
      </p:graphicFrame>
      <p:graphicFrame>
        <p:nvGraphicFramePr>
          <p:cNvPr id="9" name="Tabulka 8"/>
          <p:cNvGraphicFramePr>
            <a:graphicFrameLocks noGrp="1"/>
          </p:cNvGraphicFramePr>
          <p:nvPr>
            <p:extLst>
              <p:ext uri="{D42A27DB-BD31-4B8C-83A1-F6EECF244321}">
                <p14:modId xmlns:p14="http://schemas.microsoft.com/office/powerpoint/2010/main" val="784616175"/>
              </p:ext>
            </p:extLst>
          </p:nvPr>
        </p:nvGraphicFramePr>
        <p:xfrm>
          <a:off x="4716016" y="1340768"/>
          <a:ext cx="4047143" cy="4469798"/>
        </p:xfrm>
        <a:graphic>
          <a:graphicData uri="http://schemas.openxmlformats.org/drawingml/2006/table">
            <a:tbl>
              <a:tblPr firstRow="1" bandRow="1">
                <a:tableStyleId>{21E4AEA4-8DFA-4A89-87EB-49C32662AFE0}</a:tableStyleId>
              </a:tblPr>
              <a:tblGrid>
                <a:gridCol w="2104513"/>
                <a:gridCol w="1942630"/>
              </a:tblGrid>
              <a:tr h="244648">
                <a:tc gridSpan="2">
                  <a:txBody>
                    <a:bodyPr/>
                    <a:lstStyle/>
                    <a:p>
                      <a:pPr algn="ctr"/>
                      <a:r>
                        <a:rPr lang="cs-CZ" sz="1200" dirty="0" smtClean="0"/>
                        <a:t>Kraje</a:t>
                      </a:r>
                      <a:endParaRPr lang="cs-CZ" sz="1200" b="1" dirty="0">
                        <a:solidFill>
                          <a:schemeClr val="bg1"/>
                        </a:solidFill>
                        <a:latin typeface="Arial" pitchFamily="34" charset="0"/>
                        <a:cs typeface="Arial" pitchFamily="34" charset="0"/>
                      </a:endParaRPr>
                    </a:p>
                  </a:txBody>
                  <a:tcPr/>
                </a:tc>
                <a:tc hMerge="1">
                  <a:txBody>
                    <a:bodyPr/>
                    <a:lstStyle/>
                    <a:p>
                      <a:pPr algn="ctr"/>
                      <a:endParaRPr lang="cs-CZ" sz="1600" b="1" dirty="0">
                        <a:solidFill>
                          <a:schemeClr val="bg1"/>
                        </a:solidFill>
                        <a:latin typeface="Arial" pitchFamily="34" charset="0"/>
                        <a:cs typeface="Arial" pitchFamily="34" charset="0"/>
                      </a:endParaRPr>
                    </a:p>
                  </a:txBody>
                  <a:tcPr/>
                </a:tc>
              </a:tr>
              <a:tr h="299677">
                <a:tc>
                  <a:txBody>
                    <a:bodyPr/>
                    <a:lstStyle/>
                    <a:p>
                      <a:pPr marL="0" algn="ctr" defTabSz="914400" rtl="0" eaLnBrk="1" latinLnBrk="0" hangingPunct="1"/>
                      <a:r>
                        <a:rPr lang="cs-CZ" sz="1200" kern="1200" dirty="0" smtClean="0"/>
                        <a:t>Praha</a:t>
                      </a:r>
                      <a:endParaRPr lang="cs-CZ" sz="1200" b="0" kern="1200" dirty="0">
                        <a:solidFill>
                          <a:schemeClr val="tx2"/>
                        </a:solidFill>
                        <a:latin typeface="Arial" pitchFamily="34" charset="0"/>
                        <a:ea typeface="+mn-ea"/>
                        <a:cs typeface="Arial" pitchFamily="34" charset="0"/>
                      </a:endParaRPr>
                    </a:p>
                  </a:txBody>
                  <a:tcPr/>
                </a:tc>
                <a:tc>
                  <a:txBody>
                    <a:bodyPr/>
                    <a:lstStyle/>
                    <a:p>
                      <a:pPr marL="0" algn="ctr" defTabSz="914400" rtl="0" eaLnBrk="1" latinLnBrk="0" hangingPunct="1"/>
                      <a:r>
                        <a:rPr lang="cs-CZ" sz="1200" kern="1200" dirty="0" smtClean="0"/>
                        <a:t>12 %</a:t>
                      </a:r>
                      <a:endParaRPr lang="cs-CZ" sz="1200" b="0" kern="1200" dirty="0">
                        <a:solidFill>
                          <a:schemeClr val="tx2"/>
                        </a:solidFill>
                        <a:latin typeface="Arial" pitchFamily="34" charset="0"/>
                        <a:ea typeface="+mn-ea"/>
                        <a:cs typeface="Arial" pitchFamily="34" charset="0"/>
                      </a:endParaRPr>
                    </a:p>
                  </a:txBody>
                  <a:tcPr/>
                </a:tc>
              </a:tr>
              <a:tr h="299677">
                <a:tc>
                  <a:txBody>
                    <a:bodyPr/>
                    <a:lstStyle/>
                    <a:p>
                      <a:pPr marL="0" algn="ctr" defTabSz="914400" rtl="0" eaLnBrk="1" latinLnBrk="0" hangingPunct="1"/>
                      <a:r>
                        <a:rPr lang="cs-CZ" sz="1200" kern="1200" dirty="0" smtClean="0"/>
                        <a:t>Středočeský</a:t>
                      </a:r>
                      <a:endParaRPr lang="cs-CZ" sz="1200" b="0" kern="1200" dirty="0">
                        <a:solidFill>
                          <a:schemeClr val="tx2"/>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t>12 %</a:t>
                      </a:r>
                      <a:endParaRPr lang="cs-CZ" sz="1200" b="0" kern="1200" dirty="0" smtClean="0">
                        <a:solidFill>
                          <a:schemeClr val="tx2"/>
                        </a:solidFill>
                        <a:latin typeface="Arial" pitchFamily="34" charset="0"/>
                        <a:ea typeface="+mn-ea"/>
                        <a:cs typeface="Arial" pitchFamily="34" charset="0"/>
                      </a:endParaRPr>
                    </a:p>
                  </a:txBody>
                  <a:tcPr/>
                </a:tc>
              </a:tr>
              <a:tr h="299677">
                <a:tc>
                  <a:txBody>
                    <a:bodyPr/>
                    <a:lstStyle/>
                    <a:p>
                      <a:pPr marL="0" algn="ctr" defTabSz="914400" rtl="0" eaLnBrk="1" latinLnBrk="0" hangingPunct="1"/>
                      <a:r>
                        <a:rPr lang="cs-CZ" sz="1200" kern="1200" dirty="0" smtClean="0"/>
                        <a:t>Jihočeský</a:t>
                      </a:r>
                      <a:endParaRPr lang="cs-CZ" sz="1200" b="0" kern="1200" dirty="0">
                        <a:solidFill>
                          <a:schemeClr val="tx2"/>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t>6 %</a:t>
                      </a:r>
                      <a:endParaRPr lang="cs-CZ" sz="1200" b="0" kern="1200" dirty="0" smtClean="0">
                        <a:solidFill>
                          <a:schemeClr val="tx2"/>
                        </a:solidFill>
                        <a:latin typeface="Arial" pitchFamily="34" charset="0"/>
                        <a:ea typeface="+mn-ea"/>
                        <a:cs typeface="Arial" pitchFamily="34" charset="0"/>
                      </a:endParaRPr>
                    </a:p>
                  </a:txBody>
                  <a:tcPr/>
                </a:tc>
              </a:tr>
              <a:tr h="299677">
                <a:tc>
                  <a:txBody>
                    <a:bodyPr/>
                    <a:lstStyle/>
                    <a:p>
                      <a:pPr marL="0" algn="ctr" defTabSz="914400" rtl="0" eaLnBrk="1" latinLnBrk="0" hangingPunct="1"/>
                      <a:r>
                        <a:rPr lang="cs-CZ" sz="1200" kern="1200" dirty="0" smtClean="0"/>
                        <a:t>Plzeňský</a:t>
                      </a:r>
                      <a:endParaRPr lang="cs-CZ" sz="1200" b="0" kern="1200" dirty="0">
                        <a:solidFill>
                          <a:schemeClr val="tx2"/>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t>5 %</a:t>
                      </a:r>
                      <a:endParaRPr lang="cs-CZ" sz="1200" b="0" kern="1200" dirty="0" smtClean="0">
                        <a:solidFill>
                          <a:schemeClr val="tx2"/>
                        </a:solidFill>
                        <a:latin typeface="Arial" pitchFamily="34" charset="0"/>
                        <a:ea typeface="+mn-ea"/>
                        <a:cs typeface="Arial" pitchFamily="34" charset="0"/>
                      </a:endParaRPr>
                    </a:p>
                  </a:txBody>
                  <a:tcPr/>
                </a:tc>
              </a:tr>
              <a:tr h="299677">
                <a:tc>
                  <a:txBody>
                    <a:bodyPr/>
                    <a:lstStyle/>
                    <a:p>
                      <a:pPr marL="0" algn="ctr" defTabSz="914400" rtl="0" eaLnBrk="1" latinLnBrk="0" hangingPunct="1"/>
                      <a:r>
                        <a:rPr lang="cs-CZ" sz="1200" kern="1200" dirty="0" smtClean="0"/>
                        <a:t>Karlovarský</a:t>
                      </a:r>
                      <a:endParaRPr lang="cs-CZ" sz="1200" b="0" kern="1200" dirty="0">
                        <a:solidFill>
                          <a:schemeClr val="tx2"/>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t>3</a:t>
                      </a:r>
                      <a:r>
                        <a:rPr lang="cs-CZ" sz="1200" kern="1200" baseline="0" dirty="0" smtClean="0"/>
                        <a:t> </a:t>
                      </a:r>
                      <a:r>
                        <a:rPr lang="cs-CZ" sz="1200" kern="1200" dirty="0" smtClean="0"/>
                        <a:t>%</a:t>
                      </a:r>
                      <a:endParaRPr lang="cs-CZ" sz="1200" b="0" kern="1200" dirty="0" smtClean="0">
                        <a:solidFill>
                          <a:schemeClr val="tx2"/>
                        </a:solidFill>
                        <a:latin typeface="Arial" pitchFamily="34" charset="0"/>
                        <a:ea typeface="+mn-ea"/>
                        <a:cs typeface="Arial" pitchFamily="34" charset="0"/>
                      </a:endParaRPr>
                    </a:p>
                  </a:txBody>
                  <a:tcPr/>
                </a:tc>
              </a:tr>
              <a:tr h="299677">
                <a:tc>
                  <a:txBody>
                    <a:bodyPr/>
                    <a:lstStyle/>
                    <a:p>
                      <a:pPr marL="0" algn="ctr" defTabSz="914400" rtl="0" eaLnBrk="1" latinLnBrk="0" hangingPunct="1"/>
                      <a:r>
                        <a:rPr lang="cs-CZ" sz="1200" kern="1200" dirty="0" smtClean="0"/>
                        <a:t>Ústecký</a:t>
                      </a:r>
                      <a:endParaRPr lang="cs-CZ" sz="1200" b="0" kern="1200" dirty="0">
                        <a:solidFill>
                          <a:schemeClr val="tx2"/>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t>8 %</a:t>
                      </a:r>
                      <a:endParaRPr lang="cs-CZ" sz="1200" b="0" kern="1200" dirty="0" smtClean="0">
                        <a:solidFill>
                          <a:schemeClr val="tx2"/>
                        </a:solidFill>
                        <a:latin typeface="Arial" pitchFamily="34" charset="0"/>
                        <a:ea typeface="+mn-ea"/>
                        <a:cs typeface="Arial" pitchFamily="34" charset="0"/>
                      </a:endParaRPr>
                    </a:p>
                  </a:txBody>
                  <a:tcPr/>
                </a:tc>
              </a:tr>
              <a:tr h="299677">
                <a:tc>
                  <a:txBody>
                    <a:bodyPr/>
                    <a:lstStyle/>
                    <a:p>
                      <a:pPr marL="0" algn="ctr" defTabSz="914400" rtl="0" eaLnBrk="1" latinLnBrk="0" hangingPunct="1"/>
                      <a:r>
                        <a:rPr lang="cs-CZ" sz="1200" kern="1200" dirty="0" smtClean="0"/>
                        <a:t>Liberecký</a:t>
                      </a:r>
                      <a:endParaRPr lang="cs-CZ" sz="1200" b="0" kern="1200" dirty="0">
                        <a:solidFill>
                          <a:schemeClr val="tx2"/>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t>4 %</a:t>
                      </a:r>
                      <a:endParaRPr lang="cs-CZ" sz="1200" b="0" kern="1200" dirty="0" smtClean="0">
                        <a:solidFill>
                          <a:schemeClr val="tx2"/>
                        </a:solidFill>
                        <a:latin typeface="Arial" pitchFamily="34" charset="0"/>
                        <a:ea typeface="+mn-ea"/>
                        <a:cs typeface="Arial" pitchFamily="34" charset="0"/>
                      </a:endParaRPr>
                    </a:p>
                  </a:txBody>
                  <a:tcPr/>
                </a:tc>
              </a:tr>
              <a:tr h="299677">
                <a:tc>
                  <a:txBody>
                    <a:bodyPr/>
                    <a:lstStyle/>
                    <a:p>
                      <a:pPr marL="0" algn="ctr" defTabSz="914400" rtl="0" eaLnBrk="1" latinLnBrk="0" hangingPunct="1"/>
                      <a:r>
                        <a:rPr lang="cs-CZ" sz="1200" kern="1200" dirty="0" smtClean="0"/>
                        <a:t>Královéhradecký</a:t>
                      </a:r>
                      <a:endParaRPr lang="cs-CZ" sz="1200" b="0" kern="1200" dirty="0">
                        <a:solidFill>
                          <a:schemeClr val="tx2"/>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t>5 %</a:t>
                      </a:r>
                      <a:endParaRPr lang="cs-CZ" sz="1200" b="0" kern="1200" dirty="0" smtClean="0">
                        <a:solidFill>
                          <a:schemeClr val="tx2"/>
                        </a:solidFill>
                        <a:latin typeface="Arial" pitchFamily="34" charset="0"/>
                        <a:ea typeface="+mn-ea"/>
                        <a:cs typeface="Arial" pitchFamily="34" charset="0"/>
                      </a:endParaRPr>
                    </a:p>
                  </a:txBody>
                  <a:tcPr/>
                </a:tc>
              </a:tr>
              <a:tr h="2996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t>Pardubický</a:t>
                      </a:r>
                      <a:endParaRPr lang="cs-CZ" sz="1200" b="0" kern="1200" dirty="0" smtClean="0">
                        <a:solidFill>
                          <a:schemeClr val="tx2"/>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t>5 %</a:t>
                      </a:r>
                      <a:endParaRPr lang="cs-CZ" sz="1200" b="0" kern="1200" dirty="0" smtClean="0">
                        <a:solidFill>
                          <a:schemeClr val="tx2"/>
                        </a:solidFill>
                        <a:latin typeface="Arial" pitchFamily="34" charset="0"/>
                        <a:ea typeface="+mn-ea"/>
                        <a:cs typeface="Arial" pitchFamily="34" charset="0"/>
                      </a:endParaRPr>
                    </a:p>
                  </a:txBody>
                  <a:tcPr/>
                </a:tc>
              </a:tr>
              <a:tr h="2996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t>Vysočina</a:t>
                      </a:r>
                      <a:endParaRPr lang="cs-CZ" sz="1200" b="0" kern="1200" dirty="0" smtClean="0">
                        <a:solidFill>
                          <a:schemeClr val="tx2"/>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t>5 %</a:t>
                      </a:r>
                      <a:endParaRPr lang="cs-CZ" sz="1200" b="0" kern="1200" dirty="0" smtClean="0">
                        <a:solidFill>
                          <a:schemeClr val="tx2"/>
                        </a:solidFill>
                        <a:latin typeface="Arial" pitchFamily="34" charset="0"/>
                        <a:ea typeface="+mn-ea"/>
                        <a:cs typeface="Arial" pitchFamily="34" charset="0"/>
                      </a:endParaRPr>
                    </a:p>
                  </a:txBody>
                  <a:tcPr/>
                </a:tc>
              </a:tr>
              <a:tr h="2996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t>Jihomoravský</a:t>
                      </a:r>
                      <a:endParaRPr lang="cs-CZ" sz="1200" b="0" kern="1200" dirty="0" smtClean="0">
                        <a:solidFill>
                          <a:schemeClr val="tx2"/>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t>11 %</a:t>
                      </a:r>
                      <a:endParaRPr lang="cs-CZ" sz="1200" b="0" kern="1200" dirty="0" smtClean="0">
                        <a:solidFill>
                          <a:schemeClr val="tx2"/>
                        </a:solidFill>
                        <a:latin typeface="Arial" pitchFamily="34" charset="0"/>
                        <a:ea typeface="+mn-ea"/>
                        <a:cs typeface="Arial" pitchFamily="34" charset="0"/>
                      </a:endParaRPr>
                    </a:p>
                  </a:txBody>
                  <a:tcPr/>
                </a:tc>
              </a:tr>
              <a:tr h="2996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t>Olomoucký</a:t>
                      </a:r>
                      <a:endParaRPr lang="cs-CZ" sz="1200" b="0" kern="1200" dirty="0" smtClean="0">
                        <a:solidFill>
                          <a:schemeClr val="tx2"/>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t>6 %</a:t>
                      </a:r>
                      <a:endParaRPr lang="cs-CZ" sz="1200" b="0" kern="1200" dirty="0" smtClean="0">
                        <a:solidFill>
                          <a:schemeClr val="tx2"/>
                        </a:solidFill>
                        <a:latin typeface="Arial" pitchFamily="34" charset="0"/>
                        <a:ea typeface="+mn-ea"/>
                        <a:cs typeface="Arial" pitchFamily="34" charset="0"/>
                      </a:endParaRPr>
                    </a:p>
                  </a:txBody>
                  <a:tcPr/>
                </a:tc>
              </a:tr>
              <a:tr h="2996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t>Zlínský</a:t>
                      </a:r>
                      <a:endParaRPr lang="cs-CZ" sz="1200" b="0" kern="1200" dirty="0" smtClean="0">
                        <a:solidFill>
                          <a:schemeClr val="tx2"/>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t>6 %</a:t>
                      </a:r>
                      <a:endParaRPr lang="cs-CZ" sz="1200" b="0" kern="1200" dirty="0" smtClean="0">
                        <a:solidFill>
                          <a:schemeClr val="tx2"/>
                        </a:solidFill>
                        <a:latin typeface="Arial" pitchFamily="34" charset="0"/>
                        <a:ea typeface="+mn-ea"/>
                        <a:cs typeface="Arial" pitchFamily="34" charset="0"/>
                      </a:endParaRPr>
                    </a:p>
                  </a:txBody>
                  <a:tcPr/>
                </a:tc>
              </a:tr>
              <a:tr h="2996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t>Moravskoslezský</a:t>
                      </a:r>
                      <a:endParaRPr lang="cs-CZ" sz="1200" b="0" kern="1200" dirty="0" smtClean="0">
                        <a:solidFill>
                          <a:schemeClr val="tx2"/>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t>12 %</a:t>
                      </a:r>
                      <a:endParaRPr lang="cs-CZ" sz="1200" b="0" kern="1200" dirty="0" smtClean="0">
                        <a:solidFill>
                          <a:schemeClr val="tx2"/>
                        </a:solidFill>
                        <a:latin typeface="Arial" pitchFamily="34" charset="0"/>
                        <a:ea typeface="+mn-ea"/>
                        <a:cs typeface="Arial" pitchFamily="34" charset="0"/>
                      </a:endParaRPr>
                    </a:p>
                  </a:txBody>
                  <a:tcPr/>
                </a:tc>
              </a:tr>
            </a:tbl>
          </a:graphicData>
        </a:graphic>
      </p:graphicFrame>
      <p:sp>
        <p:nvSpPr>
          <p:cNvPr id="3" name="TextovéPole 2"/>
          <p:cNvSpPr txBox="1"/>
          <p:nvPr/>
        </p:nvSpPr>
        <p:spPr>
          <a:xfrm>
            <a:off x="467544" y="5296624"/>
            <a:ext cx="3816424" cy="646331"/>
          </a:xfrm>
          <a:prstGeom prst="rect">
            <a:avLst/>
          </a:prstGeom>
          <a:noFill/>
        </p:spPr>
        <p:txBody>
          <a:bodyPr wrap="square" rtlCol="0">
            <a:spAutoFit/>
          </a:bodyPr>
          <a:lstStyle/>
          <a:p>
            <a:r>
              <a:rPr lang="cs-CZ" sz="1200" i="1" dirty="0" smtClean="0">
                <a:solidFill>
                  <a:schemeClr val="accent1"/>
                </a:solidFill>
              </a:rPr>
              <a:t>*Údaje o struktuře po vážení, zaokrouhlena na celá procenta. Zdrojem teoretických četnosti jsou data ČSU a v případě užívání internetu aktuální data MEDIA PROJEKT.</a:t>
            </a:r>
            <a:endParaRPr lang="cs-CZ" sz="1200" i="1" dirty="0">
              <a:solidFill>
                <a:schemeClr val="accent1"/>
              </a:solidFill>
            </a:endParaRPr>
          </a:p>
        </p:txBody>
      </p:sp>
      <p:graphicFrame>
        <p:nvGraphicFramePr>
          <p:cNvPr id="13" name="Tabulka 12"/>
          <p:cNvGraphicFramePr>
            <a:graphicFrameLocks noGrp="1"/>
          </p:cNvGraphicFramePr>
          <p:nvPr>
            <p:extLst>
              <p:ext uri="{D42A27DB-BD31-4B8C-83A1-F6EECF244321}">
                <p14:modId xmlns:p14="http://schemas.microsoft.com/office/powerpoint/2010/main" val="647814668"/>
              </p:ext>
            </p:extLst>
          </p:nvPr>
        </p:nvGraphicFramePr>
        <p:xfrm>
          <a:off x="467544" y="3179068"/>
          <a:ext cx="3888432" cy="1097280"/>
        </p:xfrm>
        <a:graphic>
          <a:graphicData uri="http://schemas.openxmlformats.org/drawingml/2006/table">
            <a:tbl>
              <a:tblPr firstRow="1" bandRow="1">
                <a:tableStyleId>{21E4AEA4-8DFA-4A89-87EB-49C32662AFE0}</a:tableStyleId>
              </a:tblPr>
              <a:tblGrid>
                <a:gridCol w="1907532"/>
                <a:gridCol w="1980900"/>
              </a:tblGrid>
              <a:tr h="126014">
                <a:tc gridSpan="2">
                  <a:txBody>
                    <a:bodyPr/>
                    <a:lstStyle/>
                    <a:p>
                      <a:pPr algn="ctr"/>
                      <a:r>
                        <a:rPr lang="cs-CZ" sz="1200" dirty="0" smtClean="0"/>
                        <a:t>Velikost</a:t>
                      </a:r>
                      <a:r>
                        <a:rPr lang="cs-CZ" sz="1200" baseline="0" dirty="0" smtClean="0"/>
                        <a:t> místa bydliště (počet obyvatel)</a:t>
                      </a:r>
                      <a:endParaRPr lang="cs-CZ" sz="1200" b="1" dirty="0">
                        <a:solidFill>
                          <a:schemeClr val="bg1"/>
                        </a:solidFill>
                        <a:latin typeface="Arial" pitchFamily="34" charset="0"/>
                        <a:cs typeface="Arial" pitchFamily="34" charset="0"/>
                      </a:endParaRPr>
                    </a:p>
                  </a:txBody>
                  <a:tcPr/>
                </a:tc>
                <a:tc hMerge="1">
                  <a:txBody>
                    <a:bodyPr/>
                    <a:lstStyle/>
                    <a:p>
                      <a:pPr algn="ctr"/>
                      <a:endParaRPr lang="cs-CZ" sz="1600" b="1" dirty="0">
                        <a:solidFill>
                          <a:schemeClr val="bg1"/>
                        </a:solidFill>
                        <a:latin typeface="Arial" pitchFamily="34" charset="0"/>
                        <a:cs typeface="Arial" pitchFamily="34" charset="0"/>
                      </a:endParaRPr>
                    </a:p>
                  </a:txBody>
                  <a:tcPr/>
                </a:tc>
              </a:tr>
              <a:tr h="126014">
                <a:tc>
                  <a:txBody>
                    <a:bodyPr/>
                    <a:lstStyle/>
                    <a:p>
                      <a:pPr algn="ctr"/>
                      <a:r>
                        <a:rPr lang="cs-CZ" sz="1200" dirty="0" smtClean="0"/>
                        <a:t>do  4 999</a:t>
                      </a:r>
                      <a:endParaRPr lang="cs-CZ" sz="1200" b="0" dirty="0">
                        <a:solidFill>
                          <a:schemeClr val="tx2"/>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dk1"/>
                          </a:solidFill>
                          <a:latin typeface="+mn-lt"/>
                          <a:ea typeface="+mn-ea"/>
                          <a:cs typeface="+mn-cs"/>
                        </a:rPr>
                        <a:t>39 %</a:t>
                      </a:r>
                      <a:endParaRPr lang="cs-CZ" sz="1200" kern="1200" dirty="0">
                        <a:solidFill>
                          <a:schemeClr val="dk1"/>
                        </a:solidFill>
                        <a:latin typeface="+mn-lt"/>
                        <a:ea typeface="+mn-ea"/>
                        <a:cs typeface="+mn-cs"/>
                      </a:endParaRPr>
                    </a:p>
                  </a:txBody>
                  <a:tcPr/>
                </a:tc>
              </a:tr>
              <a:tr h="126014">
                <a:tc>
                  <a:txBody>
                    <a:bodyPr/>
                    <a:lstStyle/>
                    <a:p>
                      <a:pPr algn="ctr"/>
                      <a:r>
                        <a:rPr lang="cs-CZ" sz="1200" dirty="0" smtClean="0"/>
                        <a:t>5 000 – 99 999</a:t>
                      </a:r>
                      <a:endParaRPr lang="cs-CZ" sz="1200" b="0" dirty="0">
                        <a:solidFill>
                          <a:schemeClr val="tx2"/>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dk1"/>
                          </a:solidFill>
                          <a:latin typeface="+mn-lt"/>
                          <a:ea typeface="+mn-ea"/>
                          <a:cs typeface="+mn-cs"/>
                        </a:rPr>
                        <a:t>41 %</a:t>
                      </a:r>
                    </a:p>
                  </a:txBody>
                  <a:tcPr/>
                </a:tc>
              </a:tr>
              <a:tr h="126014">
                <a:tc>
                  <a:txBody>
                    <a:bodyPr/>
                    <a:lstStyle/>
                    <a:p>
                      <a:pPr algn="ctr"/>
                      <a:r>
                        <a:rPr lang="cs-CZ" sz="1200" dirty="0" smtClean="0"/>
                        <a:t>100 000 a více</a:t>
                      </a:r>
                      <a:endParaRPr lang="cs-CZ" sz="1200" b="0" dirty="0">
                        <a:solidFill>
                          <a:schemeClr val="tx2"/>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dk1"/>
                          </a:solidFill>
                          <a:latin typeface="+mn-lt"/>
                          <a:ea typeface="+mn-ea"/>
                          <a:cs typeface="+mn-cs"/>
                        </a:rPr>
                        <a:t>20 %</a:t>
                      </a:r>
                    </a:p>
                  </a:txBody>
                  <a:tcPr/>
                </a:tc>
              </a:tr>
            </a:tbl>
          </a:graphicData>
        </a:graphic>
      </p:graphicFrame>
      <p:pic>
        <p:nvPicPr>
          <p:cNvPr id="10" name="Picture 9" descr="hatefree kruh.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21818511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Přímá spojnice 9"/>
          <p:cNvCxnSpPr/>
          <p:nvPr/>
        </p:nvCxnSpPr>
        <p:spPr>
          <a:xfrm>
            <a:off x="4289239" y="1915898"/>
            <a:ext cx="10886" cy="2953262"/>
          </a:xfrm>
          <a:prstGeom prst="line">
            <a:avLst/>
          </a:prstGeom>
          <a:ln>
            <a:solidFill>
              <a:schemeClr val="bg2"/>
            </a:solidFill>
            <a:prstDash val="dash"/>
            <a:miter lim="800000"/>
          </a:ln>
        </p:spPr>
        <p:style>
          <a:lnRef idx="1">
            <a:schemeClr val="accent1"/>
          </a:lnRef>
          <a:fillRef idx="0">
            <a:schemeClr val="accent1"/>
          </a:fillRef>
          <a:effectRef idx="0">
            <a:schemeClr val="accent1"/>
          </a:effectRef>
          <a:fontRef idx="minor">
            <a:schemeClr val="tx1"/>
          </a:fontRef>
        </p:style>
      </p:cxnSp>
      <p:graphicFrame>
        <p:nvGraphicFramePr>
          <p:cNvPr id="8" name="Tabulka 7"/>
          <p:cNvGraphicFramePr>
            <a:graphicFrameLocks noGrp="1"/>
          </p:cNvGraphicFramePr>
          <p:nvPr>
            <p:extLst>
              <p:ext uri="{D42A27DB-BD31-4B8C-83A1-F6EECF244321}">
                <p14:modId xmlns:p14="http://schemas.microsoft.com/office/powerpoint/2010/main" val="3750091575"/>
              </p:ext>
            </p:extLst>
          </p:nvPr>
        </p:nvGraphicFramePr>
        <p:xfrm>
          <a:off x="323527" y="5013176"/>
          <a:ext cx="8515163" cy="1080120"/>
        </p:xfrm>
        <a:graphic>
          <a:graphicData uri="http://schemas.openxmlformats.org/drawingml/2006/table">
            <a:tbl>
              <a:tblPr firstRow="1" bandRow="1">
                <a:effectLst/>
                <a:tableStyleId>{F5AB1C69-6EDB-4FF4-983F-18BD219EF322}</a:tableStyleId>
              </a:tblPr>
              <a:tblGrid>
                <a:gridCol w="8515163"/>
              </a:tblGrid>
              <a:tr h="1080120">
                <a:tc>
                  <a:txBody>
                    <a:bodyPr/>
                    <a:lstStyle/>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000" b="0" baseline="0" noProof="0" dirty="0" smtClean="0">
                          <a:ln>
                            <a:noFill/>
                          </a:ln>
                          <a:solidFill>
                            <a:schemeClr val="bg1"/>
                          </a:solidFill>
                        </a:rPr>
                        <a:t>To, jak hodnotíme rasismus ze strany majoritní společnosti a Romů, může mimo jiné souviset s tím, co chápeme rasově motivovanými útoky a násilím z nenávisti. Respondenti, kteří za násilí z nenávisti (tedy násilí páchané na jedinci díky znakům, které ho řadí k nějaké specifické skupině obyvatel / proto, že je zástupcem některé menšiny) považují i finančně motivovaný trestný čin páchaný Romy, častěji uvádějí, že rasismus existuje zejména ze strany Romů (cca 40 %). Lidé, kteří finančně motivovaný trestný čin umí od násilí z nenávisti odlišit, viní z projevů rasismu v průměru rovnocenně majoritní společnost i Romy.</a:t>
                      </a:r>
                      <a:endParaRPr lang="it-IT" sz="1000" b="0" baseline="0" noProof="0" dirty="0" smtClean="0">
                        <a:ln>
                          <a:noFill/>
                        </a:ln>
                        <a:solidFill>
                          <a:schemeClr val="bg1"/>
                        </a:solidFill>
                      </a:endParaRP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sp>
        <p:nvSpPr>
          <p:cNvPr id="11" name="Obdélník 10"/>
          <p:cNvSpPr/>
          <p:nvPr/>
        </p:nvSpPr>
        <p:spPr>
          <a:xfrm>
            <a:off x="251520" y="1324513"/>
            <a:ext cx="7992888" cy="461665"/>
          </a:xfrm>
          <a:prstGeom prst="rect">
            <a:avLst/>
          </a:prstGeom>
        </p:spPr>
        <p:txBody>
          <a:bodyPr wrap="square">
            <a:spAutoFit/>
          </a:bodyPr>
          <a:lstStyle/>
          <a:p>
            <a:r>
              <a:rPr lang="cs-CZ" sz="1200" b="1" i="1" dirty="0">
                <a:solidFill>
                  <a:schemeClr val="tx2"/>
                </a:solidFill>
                <a:cs typeface="Arial" pitchFamily="34" charset="0"/>
              </a:rPr>
              <a:t>P04. Následující otázka se týká soužití majoritní společnosti s romskou menšinou. Na škále 1-5 prosím odpovězte, s jakým </a:t>
            </a:r>
            <a:r>
              <a:rPr lang="cs-CZ" sz="1200" b="1" i="1" dirty="0" smtClean="0">
                <a:solidFill>
                  <a:schemeClr val="tx2"/>
                </a:solidFill>
                <a:cs typeface="Arial" pitchFamily="34" charset="0"/>
              </a:rPr>
              <a:t/>
            </a:r>
            <a:br>
              <a:rPr lang="cs-CZ" sz="1200" b="1" i="1" dirty="0" smtClean="0">
                <a:solidFill>
                  <a:schemeClr val="tx2"/>
                </a:solidFill>
                <a:cs typeface="Arial" pitchFamily="34" charset="0"/>
              </a:rPr>
            </a:br>
            <a:r>
              <a:rPr lang="cs-CZ" sz="1200" b="1" i="1" dirty="0" smtClean="0">
                <a:solidFill>
                  <a:schemeClr val="tx2"/>
                </a:solidFill>
                <a:cs typeface="Arial" pitchFamily="34" charset="0"/>
              </a:rPr>
              <a:t>z </a:t>
            </a:r>
            <a:r>
              <a:rPr lang="cs-CZ" sz="1200" b="1" i="1" dirty="0">
                <a:solidFill>
                  <a:schemeClr val="tx2"/>
                </a:solidFill>
                <a:cs typeface="Arial" pitchFamily="34" charset="0"/>
              </a:rPr>
              <a:t>následujících výroků </a:t>
            </a:r>
            <a:r>
              <a:rPr lang="cs-CZ" sz="1200" b="1" i="1" dirty="0" smtClean="0">
                <a:solidFill>
                  <a:schemeClr val="tx2"/>
                </a:solidFill>
                <a:cs typeface="Arial" pitchFamily="34" charset="0"/>
              </a:rPr>
              <a:t>souhlasíte. </a:t>
            </a:r>
            <a:r>
              <a:rPr lang="cs-CZ" sz="1200" b="1" i="1" u="sng" dirty="0">
                <a:solidFill>
                  <a:schemeClr val="tx2"/>
                </a:solidFill>
                <a:cs typeface="Arial" pitchFamily="34" charset="0"/>
              </a:rPr>
              <a:t>Projevy rasismu existují zejména </a:t>
            </a:r>
            <a:r>
              <a:rPr lang="cs-CZ" sz="1200" b="1" i="1" u="sng" dirty="0" smtClean="0">
                <a:solidFill>
                  <a:schemeClr val="tx2"/>
                </a:solidFill>
                <a:cs typeface="Arial" pitchFamily="34" charset="0"/>
              </a:rPr>
              <a:t>…</a:t>
            </a:r>
          </a:p>
        </p:txBody>
      </p:sp>
      <p:sp>
        <p:nvSpPr>
          <p:cNvPr id="13" name="Obdélník 12"/>
          <p:cNvSpPr/>
          <p:nvPr/>
        </p:nvSpPr>
        <p:spPr>
          <a:xfrm>
            <a:off x="230238" y="2813695"/>
            <a:ext cx="1584176" cy="1015663"/>
          </a:xfrm>
          <a:prstGeom prst="rect">
            <a:avLst/>
          </a:prstGeom>
          <a:noFill/>
        </p:spPr>
        <p:txBody>
          <a:bodyPr wrap="square">
            <a:spAutoFit/>
          </a:bodyPr>
          <a:lstStyle/>
          <a:p>
            <a:pPr algn="ctr" fontAlgn="b"/>
            <a:r>
              <a:rPr lang="cs-CZ" sz="1200" b="1" dirty="0">
                <a:solidFill>
                  <a:schemeClr val="tx2"/>
                </a:solidFill>
                <a:cs typeface="Arial" pitchFamily="34" charset="0"/>
              </a:rPr>
              <a:t>M8. Je podle vás projevem násilím z nenávisti, </a:t>
            </a:r>
            <a:r>
              <a:rPr lang="cs-CZ" sz="1200" b="1" dirty="0" smtClean="0">
                <a:solidFill>
                  <a:schemeClr val="tx2"/>
                </a:solidFill>
                <a:cs typeface="Arial" pitchFamily="34" charset="0"/>
              </a:rPr>
              <a:t>když </a:t>
            </a:r>
            <a:r>
              <a:rPr lang="pl-PL" sz="1200" b="1" dirty="0" smtClean="0">
                <a:solidFill>
                  <a:schemeClr val="tx2"/>
                </a:solidFill>
                <a:cs typeface="Arial" pitchFamily="34" charset="0"/>
              </a:rPr>
              <a:t>Rom </a:t>
            </a:r>
            <a:r>
              <a:rPr lang="pl-PL" sz="1200" b="1" dirty="0">
                <a:solidFill>
                  <a:schemeClr val="tx2"/>
                </a:solidFill>
                <a:cs typeface="Arial" pitchFamily="34" charset="0"/>
              </a:rPr>
              <a:t>napadne a okrade taxikáře</a:t>
            </a:r>
            <a:endParaRPr lang="cs-CZ" sz="1200" b="1" dirty="0">
              <a:solidFill>
                <a:schemeClr val="tx2"/>
              </a:solidFill>
              <a:cs typeface="Arial" pitchFamily="34" charset="0"/>
            </a:endParaRPr>
          </a:p>
        </p:txBody>
      </p:sp>
      <p:sp>
        <p:nvSpPr>
          <p:cNvPr id="9" name="Nadpis 1"/>
          <p:cNvSpPr txBox="1">
            <a:spLocks/>
          </p:cNvSpPr>
          <p:nvPr/>
        </p:nvSpPr>
        <p:spPr>
          <a:xfrm>
            <a:off x="230238" y="80470"/>
            <a:ext cx="8712968"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2"/>
                </a:solidFill>
                <a:latin typeface="+mj-lt"/>
                <a:ea typeface="+mj-ea"/>
                <a:cs typeface="+mj-cs"/>
              </a:defRPr>
            </a:lvl1pPr>
          </a:lstStyle>
          <a:p>
            <a:r>
              <a:rPr lang="cs-CZ" dirty="0" smtClean="0"/>
              <a:t>Rasismus ze strany společnosti a Romů</a:t>
            </a:r>
            <a:br>
              <a:rPr lang="cs-CZ" dirty="0" smtClean="0"/>
            </a:br>
            <a:r>
              <a:rPr lang="cs-CZ" sz="2700" dirty="0" smtClean="0"/>
              <a:t>DLE CHÁPÁNÍ NÁSILÍ Z NENÁVISTI</a:t>
            </a:r>
            <a:endParaRPr lang="cs-CZ" sz="2700" dirty="0"/>
          </a:p>
        </p:txBody>
      </p:sp>
      <p:graphicFrame>
        <p:nvGraphicFramePr>
          <p:cNvPr id="7" name="Graf 6"/>
          <p:cNvGraphicFramePr/>
          <p:nvPr>
            <p:extLst>
              <p:ext uri="{D42A27DB-BD31-4B8C-83A1-F6EECF244321}">
                <p14:modId xmlns:p14="http://schemas.microsoft.com/office/powerpoint/2010/main" val="3779221005"/>
              </p:ext>
            </p:extLst>
          </p:nvPr>
        </p:nvGraphicFramePr>
        <p:xfrm>
          <a:off x="539552" y="2001753"/>
          <a:ext cx="7848872" cy="2592288"/>
        </p:xfrm>
        <a:graphic>
          <a:graphicData uri="http://schemas.openxmlformats.org/drawingml/2006/chart">
            <c:chart xmlns:c="http://schemas.openxmlformats.org/drawingml/2006/chart" xmlns:r="http://schemas.openxmlformats.org/officeDocument/2006/relationships" r:id="rId3"/>
          </a:graphicData>
        </a:graphic>
      </p:graphicFrame>
      <p:sp>
        <p:nvSpPr>
          <p:cNvPr id="12" name="Obdélník 11"/>
          <p:cNvSpPr/>
          <p:nvPr/>
        </p:nvSpPr>
        <p:spPr>
          <a:xfrm>
            <a:off x="1913037" y="2699969"/>
            <a:ext cx="792088" cy="276999"/>
          </a:xfrm>
          <a:prstGeom prst="rect">
            <a:avLst/>
          </a:prstGeom>
          <a:noFill/>
        </p:spPr>
        <p:txBody>
          <a:bodyPr wrap="square">
            <a:spAutoFit/>
          </a:bodyPr>
          <a:lstStyle/>
          <a:p>
            <a:pPr algn="ctr" fontAlgn="b"/>
            <a:r>
              <a:rPr lang="cs-CZ" sz="1200" b="1" dirty="0" smtClean="0">
                <a:solidFill>
                  <a:schemeClr val="tx2"/>
                </a:solidFill>
                <a:cs typeface="Arial" pitchFamily="34" charset="0"/>
              </a:rPr>
              <a:t>ano</a:t>
            </a:r>
            <a:endParaRPr lang="cs-CZ" sz="1200" b="1" dirty="0">
              <a:solidFill>
                <a:schemeClr val="tx2"/>
              </a:solidFill>
              <a:cs typeface="Arial" pitchFamily="34" charset="0"/>
            </a:endParaRPr>
          </a:p>
        </p:txBody>
      </p:sp>
      <p:sp>
        <p:nvSpPr>
          <p:cNvPr id="14" name="Obdélník 13"/>
          <p:cNvSpPr/>
          <p:nvPr/>
        </p:nvSpPr>
        <p:spPr>
          <a:xfrm>
            <a:off x="1913037" y="3668473"/>
            <a:ext cx="792088" cy="276999"/>
          </a:xfrm>
          <a:prstGeom prst="rect">
            <a:avLst/>
          </a:prstGeom>
          <a:noFill/>
        </p:spPr>
        <p:txBody>
          <a:bodyPr wrap="square">
            <a:spAutoFit/>
          </a:bodyPr>
          <a:lstStyle/>
          <a:p>
            <a:pPr algn="ctr" fontAlgn="b"/>
            <a:r>
              <a:rPr lang="cs-CZ" sz="1200" b="1" dirty="0" smtClean="0">
                <a:solidFill>
                  <a:schemeClr val="tx2"/>
                </a:solidFill>
                <a:cs typeface="Arial" pitchFamily="34" charset="0"/>
              </a:rPr>
              <a:t>ne</a:t>
            </a:r>
            <a:endParaRPr lang="cs-CZ" sz="1200" b="1" dirty="0">
              <a:solidFill>
                <a:schemeClr val="tx2"/>
              </a:solidFill>
              <a:cs typeface="Arial" pitchFamily="34" charset="0"/>
            </a:endParaRPr>
          </a:p>
        </p:txBody>
      </p:sp>
      <p:sp>
        <p:nvSpPr>
          <p:cNvPr id="15" name="Obdélník 14"/>
          <p:cNvSpPr/>
          <p:nvPr/>
        </p:nvSpPr>
        <p:spPr>
          <a:xfrm>
            <a:off x="3899545" y="2694477"/>
            <a:ext cx="792088" cy="253916"/>
          </a:xfrm>
          <a:prstGeom prst="rect">
            <a:avLst/>
          </a:prstGeom>
          <a:noFill/>
        </p:spPr>
        <p:txBody>
          <a:bodyPr wrap="square">
            <a:spAutoFit/>
          </a:bodyPr>
          <a:lstStyle/>
          <a:p>
            <a:pPr algn="ctr" fontAlgn="b"/>
            <a:r>
              <a:rPr lang="cs-CZ" sz="1050" dirty="0" smtClean="0">
                <a:solidFill>
                  <a:schemeClr val="tx2"/>
                </a:solidFill>
                <a:cs typeface="Arial" pitchFamily="34" charset="0"/>
              </a:rPr>
              <a:t>42 %</a:t>
            </a:r>
            <a:endParaRPr lang="cs-CZ" sz="1050" dirty="0">
              <a:solidFill>
                <a:schemeClr val="tx2"/>
              </a:solidFill>
              <a:cs typeface="Arial" pitchFamily="34" charset="0"/>
            </a:endParaRPr>
          </a:p>
        </p:txBody>
      </p:sp>
      <p:sp>
        <p:nvSpPr>
          <p:cNvPr id="17" name="Obdélník 16"/>
          <p:cNvSpPr/>
          <p:nvPr/>
        </p:nvSpPr>
        <p:spPr>
          <a:xfrm>
            <a:off x="3893195" y="3697048"/>
            <a:ext cx="792088" cy="253916"/>
          </a:xfrm>
          <a:prstGeom prst="rect">
            <a:avLst/>
          </a:prstGeom>
          <a:noFill/>
        </p:spPr>
        <p:txBody>
          <a:bodyPr wrap="square">
            <a:spAutoFit/>
          </a:bodyPr>
          <a:lstStyle/>
          <a:p>
            <a:pPr algn="ctr" fontAlgn="b"/>
            <a:r>
              <a:rPr lang="cs-CZ" sz="1050" dirty="0" smtClean="0">
                <a:solidFill>
                  <a:schemeClr val="tx2"/>
                </a:solidFill>
                <a:cs typeface="Arial" pitchFamily="34" charset="0"/>
              </a:rPr>
              <a:t>43 %</a:t>
            </a:r>
            <a:endParaRPr lang="cs-CZ" sz="1050" dirty="0">
              <a:solidFill>
                <a:schemeClr val="tx2"/>
              </a:solidFill>
              <a:cs typeface="Arial" pitchFamily="34" charset="0"/>
            </a:endParaRPr>
          </a:p>
        </p:txBody>
      </p:sp>
      <p:pic>
        <p:nvPicPr>
          <p:cNvPr id="16" name="Picture 9" descr="hatefree kruh.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30082497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extLst>
              <p:ext uri="{D42A27DB-BD31-4B8C-83A1-F6EECF244321}">
                <p14:modId xmlns:p14="http://schemas.microsoft.com/office/powerpoint/2010/main" val="1406191461"/>
              </p:ext>
            </p:extLst>
          </p:nvPr>
        </p:nvGraphicFramePr>
        <p:xfrm>
          <a:off x="395536" y="1793721"/>
          <a:ext cx="3456384" cy="2859417"/>
        </p:xfrm>
        <a:graphic>
          <a:graphicData uri="http://schemas.openxmlformats.org/drawingml/2006/table">
            <a:tbl>
              <a:tblPr>
                <a:tableStyleId>{5C22544A-7EE6-4342-B048-85BDC9FD1C3A}</a:tableStyleId>
              </a:tblPr>
              <a:tblGrid>
                <a:gridCol w="3456384"/>
              </a:tblGrid>
              <a:tr h="259947">
                <a:tc>
                  <a:txBody>
                    <a:bodyPr/>
                    <a:lstStyle/>
                    <a:p>
                      <a:pPr algn="r" fontAlgn="b"/>
                      <a:r>
                        <a:rPr lang="cs-CZ" sz="900" b="0" i="0" u="none" strike="noStrike" dirty="0">
                          <a:solidFill>
                            <a:schemeClr val="tx2"/>
                          </a:solidFill>
                          <a:effectLst/>
                          <a:latin typeface="Calibri"/>
                        </a:rPr>
                        <a:t>Aktivisté</a:t>
                      </a:r>
                    </a:p>
                  </a:txBody>
                  <a:tcPr marL="9525" marR="9525" marT="9525" marB="0" anchor="b">
                    <a:noFill/>
                  </a:tcPr>
                </a:tc>
              </a:tr>
              <a:tr h="259947">
                <a:tc>
                  <a:txBody>
                    <a:bodyPr/>
                    <a:lstStyle/>
                    <a:p>
                      <a:pPr algn="r" fontAlgn="b"/>
                      <a:r>
                        <a:rPr lang="cs-CZ" sz="900" b="0" i="0" u="none" strike="noStrike" dirty="0">
                          <a:solidFill>
                            <a:schemeClr val="tx2"/>
                          </a:solidFill>
                          <a:effectLst/>
                          <a:latin typeface="Calibri"/>
                        </a:rPr>
                        <a:t>Nevládní organizace věnující se těmto tématům</a:t>
                      </a:r>
                    </a:p>
                  </a:txBody>
                  <a:tcPr marL="9525" marR="9525" marT="9525" marB="0" anchor="b">
                    <a:noFill/>
                  </a:tcPr>
                </a:tc>
              </a:tr>
              <a:tr h="259947">
                <a:tc>
                  <a:txBody>
                    <a:bodyPr/>
                    <a:lstStyle/>
                    <a:p>
                      <a:pPr algn="r" fontAlgn="b"/>
                      <a:r>
                        <a:rPr lang="cs-CZ" sz="900" b="0" i="0" u="none" strike="noStrike">
                          <a:solidFill>
                            <a:schemeClr val="tx2"/>
                          </a:solidFill>
                          <a:effectLst/>
                          <a:latin typeface="Calibri"/>
                        </a:rPr>
                        <a:t>Tisk (noviny a časopisy)</a:t>
                      </a:r>
                    </a:p>
                  </a:txBody>
                  <a:tcPr marL="9525" marR="9525" marT="9525" marB="0" anchor="b">
                    <a:noFill/>
                  </a:tcPr>
                </a:tc>
              </a:tr>
              <a:tr h="259947">
                <a:tc>
                  <a:txBody>
                    <a:bodyPr/>
                    <a:lstStyle/>
                    <a:p>
                      <a:pPr algn="r" fontAlgn="b"/>
                      <a:r>
                        <a:rPr lang="cs-CZ" sz="900" b="0" i="0" u="none" strike="noStrike">
                          <a:solidFill>
                            <a:schemeClr val="tx2"/>
                          </a:solidFill>
                          <a:effectLst/>
                          <a:latin typeface="Calibri"/>
                        </a:rPr>
                        <a:t>Škola</a:t>
                      </a:r>
                    </a:p>
                  </a:txBody>
                  <a:tcPr marL="9525" marR="9525" marT="9525" marB="0" anchor="b">
                    <a:noFill/>
                  </a:tcPr>
                </a:tc>
              </a:tr>
              <a:tr h="259947">
                <a:tc>
                  <a:txBody>
                    <a:bodyPr/>
                    <a:lstStyle/>
                    <a:p>
                      <a:pPr algn="r" fontAlgn="b"/>
                      <a:r>
                        <a:rPr lang="cs-CZ" sz="900" b="0" i="0" u="none" strike="noStrike">
                          <a:solidFill>
                            <a:schemeClr val="tx2"/>
                          </a:solidFill>
                          <a:effectLst/>
                          <a:latin typeface="Calibri"/>
                        </a:rPr>
                        <a:t>Televize</a:t>
                      </a:r>
                    </a:p>
                  </a:txBody>
                  <a:tcPr marL="9525" marR="9525" marT="9525" marB="0" anchor="b">
                    <a:noFill/>
                  </a:tcPr>
                </a:tc>
              </a:tr>
              <a:tr h="259947">
                <a:tc>
                  <a:txBody>
                    <a:bodyPr/>
                    <a:lstStyle/>
                    <a:p>
                      <a:pPr algn="r" fontAlgn="b"/>
                      <a:r>
                        <a:rPr lang="cs-CZ" sz="900" b="0" i="0" u="none" strike="noStrike">
                          <a:solidFill>
                            <a:schemeClr val="tx2"/>
                          </a:solidFill>
                          <a:effectLst/>
                          <a:latin typeface="Calibri"/>
                        </a:rPr>
                        <a:t>Úřady, instituce (jejich webové stránky apod.)</a:t>
                      </a:r>
                    </a:p>
                  </a:txBody>
                  <a:tcPr marL="9525" marR="9525" marT="9525" marB="0" anchor="b">
                    <a:noFill/>
                  </a:tcPr>
                </a:tc>
              </a:tr>
              <a:tr h="259947">
                <a:tc>
                  <a:txBody>
                    <a:bodyPr/>
                    <a:lstStyle/>
                    <a:p>
                      <a:pPr algn="r" fontAlgn="b"/>
                      <a:r>
                        <a:rPr lang="cs-CZ" sz="900" b="0" i="0" u="none" strike="noStrike">
                          <a:solidFill>
                            <a:schemeClr val="tx2"/>
                          </a:solidFill>
                          <a:effectLst/>
                          <a:latin typeface="Calibri"/>
                        </a:rPr>
                        <a:t>On-line zpravodajství</a:t>
                      </a:r>
                    </a:p>
                  </a:txBody>
                  <a:tcPr marL="9525" marR="9525" marT="9525" marB="0" anchor="b">
                    <a:noFill/>
                  </a:tcPr>
                </a:tc>
              </a:tr>
              <a:tr h="259947">
                <a:tc>
                  <a:txBody>
                    <a:bodyPr/>
                    <a:lstStyle/>
                    <a:p>
                      <a:pPr algn="r" fontAlgn="b"/>
                      <a:r>
                        <a:rPr lang="cs-CZ" sz="900" b="0" i="0" u="none" strike="noStrike">
                          <a:solidFill>
                            <a:schemeClr val="tx2"/>
                          </a:solidFill>
                          <a:effectLst/>
                          <a:latin typeface="Calibri"/>
                        </a:rPr>
                        <a:t>Vlastní zkušenosti</a:t>
                      </a:r>
                    </a:p>
                  </a:txBody>
                  <a:tcPr marL="9525" marR="9525" marT="9525" marB="0" anchor="b">
                    <a:noFill/>
                  </a:tcPr>
                </a:tc>
              </a:tr>
              <a:tr h="259947">
                <a:tc>
                  <a:txBody>
                    <a:bodyPr/>
                    <a:lstStyle/>
                    <a:p>
                      <a:pPr algn="r" fontAlgn="b"/>
                      <a:r>
                        <a:rPr lang="cs-CZ" sz="900" b="0" i="0" u="none" strike="noStrike">
                          <a:solidFill>
                            <a:schemeClr val="tx2"/>
                          </a:solidFill>
                          <a:effectLst/>
                          <a:latin typeface="Calibri"/>
                        </a:rPr>
                        <a:t>Rodina a známí – osobní rozhovory</a:t>
                      </a:r>
                    </a:p>
                  </a:txBody>
                  <a:tcPr marL="9525" marR="9525" marT="9525" marB="0" anchor="b">
                    <a:noFill/>
                  </a:tcPr>
                </a:tc>
              </a:tr>
              <a:tr h="259947">
                <a:tc>
                  <a:txBody>
                    <a:bodyPr/>
                    <a:lstStyle/>
                    <a:p>
                      <a:pPr algn="r" fontAlgn="b"/>
                      <a:r>
                        <a:rPr lang="cs-CZ" sz="900" b="0" i="0" u="none" strike="noStrike" dirty="0">
                          <a:solidFill>
                            <a:schemeClr val="tx2"/>
                          </a:solidFill>
                          <a:effectLst/>
                          <a:latin typeface="Calibri"/>
                        </a:rPr>
                        <a:t>Sociální sítě (</a:t>
                      </a:r>
                      <a:r>
                        <a:rPr lang="cs-CZ" sz="900" b="0" i="0" u="none" strike="noStrike" dirty="0" err="1">
                          <a:solidFill>
                            <a:schemeClr val="tx2"/>
                          </a:solidFill>
                          <a:effectLst/>
                          <a:latin typeface="Calibri"/>
                        </a:rPr>
                        <a:t>postované</a:t>
                      </a:r>
                      <a:r>
                        <a:rPr lang="cs-CZ" sz="900" b="0" i="0" u="none" strike="noStrike" dirty="0">
                          <a:solidFill>
                            <a:schemeClr val="tx2"/>
                          </a:solidFill>
                          <a:effectLst/>
                          <a:latin typeface="Calibri"/>
                        </a:rPr>
                        <a:t> články a zkušenosti)</a:t>
                      </a:r>
                    </a:p>
                  </a:txBody>
                  <a:tcPr marL="9525" marR="9525" marT="9525" marB="0" anchor="b">
                    <a:noFill/>
                  </a:tcPr>
                </a:tc>
              </a:tr>
              <a:tr h="259947">
                <a:tc>
                  <a:txBody>
                    <a:bodyPr/>
                    <a:lstStyle/>
                    <a:p>
                      <a:pPr algn="r" fontAlgn="b"/>
                      <a:r>
                        <a:rPr lang="cs-CZ" sz="900" b="0" i="0" u="none" strike="noStrike" dirty="0">
                          <a:solidFill>
                            <a:schemeClr val="tx2"/>
                          </a:solidFill>
                          <a:effectLst/>
                          <a:latin typeface="Calibri"/>
                        </a:rPr>
                        <a:t>Rodina a známí – email a jiná elektronická komunikace</a:t>
                      </a:r>
                    </a:p>
                  </a:txBody>
                  <a:tcPr marL="9525" marR="9525" marT="9525" marB="0" anchor="b">
                    <a:noFill/>
                  </a:tcPr>
                </a:tc>
              </a:tr>
            </a:tbl>
          </a:graphicData>
        </a:graphic>
      </p:graphicFrame>
      <p:sp>
        <p:nvSpPr>
          <p:cNvPr id="2" name="Nadpis 1"/>
          <p:cNvSpPr>
            <a:spLocks noGrp="1"/>
          </p:cNvSpPr>
          <p:nvPr>
            <p:ph type="title"/>
          </p:nvPr>
        </p:nvSpPr>
        <p:spPr>
          <a:xfrm>
            <a:off x="230288" y="70148"/>
            <a:ext cx="8712968" cy="1143000"/>
          </a:xfrm>
        </p:spPr>
        <p:txBody>
          <a:bodyPr>
            <a:normAutofit fontScale="90000"/>
          </a:bodyPr>
          <a:lstStyle/>
          <a:p>
            <a:r>
              <a:rPr lang="cs-CZ" dirty="0" smtClean="0"/>
              <a:t>Rasismus ze strany společnosti a Romů</a:t>
            </a:r>
            <a:br>
              <a:rPr lang="cs-CZ" dirty="0" smtClean="0"/>
            </a:br>
            <a:r>
              <a:rPr lang="cs-CZ" sz="2700" dirty="0" smtClean="0"/>
              <a:t>DLE POUŽÍVANÉHO A DŮVĚRYHODNÉHO ZDROJE INFORMACÍ</a:t>
            </a:r>
            <a:endParaRPr lang="cs-CZ" sz="2700" dirty="0"/>
          </a:p>
        </p:txBody>
      </p:sp>
      <p:graphicFrame>
        <p:nvGraphicFramePr>
          <p:cNvPr id="8" name="Tabulka 7"/>
          <p:cNvGraphicFramePr>
            <a:graphicFrameLocks noGrp="1"/>
          </p:cNvGraphicFramePr>
          <p:nvPr>
            <p:extLst>
              <p:ext uri="{D42A27DB-BD31-4B8C-83A1-F6EECF244321}">
                <p14:modId xmlns:p14="http://schemas.microsoft.com/office/powerpoint/2010/main" val="1959757373"/>
              </p:ext>
            </p:extLst>
          </p:nvPr>
        </p:nvGraphicFramePr>
        <p:xfrm>
          <a:off x="323527" y="5229200"/>
          <a:ext cx="8515163" cy="864096"/>
        </p:xfrm>
        <a:graphic>
          <a:graphicData uri="http://schemas.openxmlformats.org/drawingml/2006/table">
            <a:tbl>
              <a:tblPr firstRow="1" bandRow="1">
                <a:effectLst/>
                <a:tableStyleId>{F5AB1C69-6EDB-4FF4-983F-18BD219EF322}</a:tableStyleId>
              </a:tblPr>
              <a:tblGrid>
                <a:gridCol w="8515163"/>
              </a:tblGrid>
              <a:tr h="864096">
                <a:tc>
                  <a:txBody>
                    <a:bodyPr/>
                    <a:lstStyle/>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000" b="0" baseline="0" noProof="0" dirty="0" smtClean="0">
                          <a:ln>
                            <a:noFill/>
                          </a:ln>
                          <a:solidFill>
                            <a:schemeClr val="bg1"/>
                          </a:solidFill>
                        </a:rPr>
                        <a:t>Hodnocení, zda projevy rasismu pocházejí spíše ze strany Romů či ze strany majoritní společnosti, souvisí i s informačními zdroji. Menšina mladých lidí, která </a:t>
                      </a:r>
                      <a:br>
                        <a:rPr lang="cs-CZ" sz="1000" b="0" baseline="0" noProof="0" dirty="0" smtClean="0">
                          <a:ln>
                            <a:noFill/>
                          </a:ln>
                          <a:solidFill>
                            <a:schemeClr val="bg1"/>
                          </a:solidFill>
                        </a:rPr>
                      </a:br>
                      <a:r>
                        <a:rPr lang="cs-CZ" sz="1000" b="0" baseline="0" noProof="0" dirty="0" smtClean="0">
                          <a:ln>
                            <a:noFill/>
                          </a:ln>
                          <a:solidFill>
                            <a:schemeClr val="bg1"/>
                          </a:solidFill>
                        </a:rPr>
                        <a:t>v otázce soužití s menšinami vychází a důvěřuje aktivistům a nevládním organizacím, akcentuje projevy rasismu ze strany majority. Lidé, kteří důvěřují a vycházejí </a:t>
                      </a:r>
                      <a:br>
                        <a:rPr lang="cs-CZ" sz="1000" b="0" baseline="0" noProof="0" dirty="0" smtClean="0">
                          <a:ln>
                            <a:noFill/>
                          </a:ln>
                          <a:solidFill>
                            <a:schemeClr val="bg1"/>
                          </a:solidFill>
                        </a:rPr>
                      </a:br>
                      <a:r>
                        <a:rPr lang="cs-CZ" sz="1000" b="0" baseline="0" noProof="0" dirty="0" smtClean="0">
                          <a:ln>
                            <a:noFill/>
                          </a:ln>
                          <a:solidFill>
                            <a:schemeClr val="bg1"/>
                          </a:solidFill>
                        </a:rPr>
                        <a:t>z tisku a školy, jsou v hodnocení v průměru neutrální. Nejčastěji vidí projevy rasismu na straně Romů mladí lidé, kteří informačně vycházejí z informací šířených na sociálních sítích a z elektronické komunikace s rodinou a známými.</a:t>
                      </a:r>
                      <a:endParaRPr lang="it-IT" sz="1000" b="0" baseline="0" noProof="0" dirty="0" smtClean="0">
                        <a:ln>
                          <a:noFill/>
                        </a:ln>
                        <a:solidFill>
                          <a:schemeClr val="bg1"/>
                        </a:solidFill>
                      </a:endParaRP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sp>
        <p:nvSpPr>
          <p:cNvPr id="10" name="Obdélník 9"/>
          <p:cNvSpPr/>
          <p:nvPr/>
        </p:nvSpPr>
        <p:spPr>
          <a:xfrm>
            <a:off x="3923928" y="4789388"/>
            <a:ext cx="1944216" cy="400110"/>
          </a:xfrm>
          <a:prstGeom prst="rect">
            <a:avLst/>
          </a:prstGeom>
        </p:spPr>
        <p:txBody>
          <a:bodyPr wrap="square">
            <a:spAutoFit/>
          </a:bodyPr>
          <a:lstStyle/>
          <a:p>
            <a:r>
              <a:rPr lang="cs-CZ" sz="1000" dirty="0" smtClean="0">
                <a:solidFill>
                  <a:schemeClr val="tx2"/>
                </a:solidFill>
                <a:cs typeface="Arial" pitchFamily="34" charset="0"/>
              </a:rPr>
              <a:t>hodnota blízká 1 znamená </a:t>
            </a:r>
            <a:r>
              <a:rPr lang="cs-CZ" sz="1000" dirty="0">
                <a:solidFill>
                  <a:schemeClr val="tx2"/>
                </a:solidFill>
                <a:cs typeface="Arial" pitchFamily="34" charset="0"/>
              </a:rPr>
              <a:t>ze strany většinové společnosti</a:t>
            </a:r>
          </a:p>
        </p:txBody>
      </p:sp>
      <p:sp>
        <p:nvSpPr>
          <p:cNvPr id="15" name="Obdélník 14"/>
          <p:cNvSpPr/>
          <p:nvPr/>
        </p:nvSpPr>
        <p:spPr>
          <a:xfrm>
            <a:off x="7020272" y="4763244"/>
            <a:ext cx="1979712" cy="400110"/>
          </a:xfrm>
          <a:prstGeom prst="rect">
            <a:avLst/>
          </a:prstGeom>
        </p:spPr>
        <p:txBody>
          <a:bodyPr wrap="square">
            <a:spAutoFit/>
          </a:bodyPr>
          <a:lstStyle/>
          <a:p>
            <a:pPr algn="r"/>
            <a:r>
              <a:rPr lang="cs-CZ" sz="1000" dirty="0" smtClean="0">
                <a:solidFill>
                  <a:schemeClr val="tx2"/>
                </a:solidFill>
                <a:cs typeface="Arial" pitchFamily="34" charset="0"/>
              </a:rPr>
              <a:t>hodnota blízká </a:t>
            </a:r>
            <a:r>
              <a:rPr lang="cs-CZ" sz="1000" dirty="0">
                <a:solidFill>
                  <a:schemeClr val="tx2"/>
                </a:solidFill>
                <a:cs typeface="Arial" pitchFamily="34" charset="0"/>
              </a:rPr>
              <a:t>5 znamená </a:t>
            </a:r>
            <a:r>
              <a:rPr lang="cs-CZ" sz="1000" dirty="0" smtClean="0">
                <a:solidFill>
                  <a:schemeClr val="tx2"/>
                </a:solidFill>
                <a:cs typeface="Arial" pitchFamily="34" charset="0"/>
              </a:rPr>
              <a:t/>
            </a:r>
            <a:br>
              <a:rPr lang="cs-CZ" sz="1000" dirty="0" smtClean="0">
                <a:solidFill>
                  <a:schemeClr val="tx2"/>
                </a:solidFill>
                <a:cs typeface="Arial" pitchFamily="34" charset="0"/>
              </a:rPr>
            </a:br>
            <a:r>
              <a:rPr lang="cs-CZ" sz="1000" dirty="0" smtClean="0">
                <a:solidFill>
                  <a:schemeClr val="tx2"/>
                </a:solidFill>
                <a:cs typeface="Arial" pitchFamily="34" charset="0"/>
              </a:rPr>
              <a:t>ze </a:t>
            </a:r>
            <a:r>
              <a:rPr lang="cs-CZ" sz="1000" dirty="0">
                <a:solidFill>
                  <a:schemeClr val="tx2"/>
                </a:solidFill>
                <a:cs typeface="Arial" pitchFamily="34" charset="0"/>
              </a:rPr>
              <a:t>strany Romů</a:t>
            </a:r>
          </a:p>
        </p:txBody>
      </p:sp>
      <p:graphicFrame>
        <p:nvGraphicFramePr>
          <p:cNvPr id="17" name="Graf 16"/>
          <p:cNvGraphicFramePr/>
          <p:nvPr>
            <p:extLst>
              <p:ext uri="{D42A27DB-BD31-4B8C-83A1-F6EECF244321}">
                <p14:modId xmlns:p14="http://schemas.microsoft.com/office/powerpoint/2010/main" val="2738661080"/>
              </p:ext>
            </p:extLst>
          </p:nvPr>
        </p:nvGraphicFramePr>
        <p:xfrm>
          <a:off x="3563888" y="1738631"/>
          <a:ext cx="5472607" cy="3130529"/>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 Box 11"/>
          <p:cNvSpPr txBox="1">
            <a:spLocks noChangeArrowheads="1"/>
          </p:cNvSpPr>
          <p:nvPr/>
        </p:nvSpPr>
        <p:spPr bwMode="auto">
          <a:xfrm>
            <a:off x="5077247" y="1670610"/>
            <a:ext cx="2539280" cy="246221"/>
          </a:xfrm>
          <a:prstGeom prst="rect">
            <a:avLst/>
          </a:prstGeom>
          <a:solidFill>
            <a:schemeClr val="bg1"/>
          </a:solidFill>
          <a:ln w="9525">
            <a:noFill/>
            <a:miter lim="800000"/>
            <a:headEnd/>
            <a:tailEnd/>
          </a:ln>
        </p:spPr>
        <p:txBody>
          <a:bodyPr wrap="square">
            <a:spAutoFit/>
          </a:bodyPr>
          <a:lstStyle/>
          <a:p>
            <a:pPr algn="ctr">
              <a:spcBef>
                <a:spcPct val="50000"/>
              </a:spcBef>
              <a:defRPr/>
            </a:pPr>
            <a:r>
              <a:rPr lang="cs-CZ" sz="1000" b="1" u="sng" dirty="0" smtClean="0">
                <a:solidFill>
                  <a:schemeClr val="tx2"/>
                </a:solidFill>
                <a:latin typeface="+mn-lt"/>
                <a:cs typeface="+mn-cs"/>
              </a:rPr>
              <a:t>průměr na škále 1-5</a:t>
            </a:r>
            <a:endParaRPr lang="cs-CZ" sz="1000" b="1" u="sng" dirty="0">
              <a:solidFill>
                <a:schemeClr val="tx2"/>
              </a:solidFill>
              <a:latin typeface="+mn-lt"/>
              <a:cs typeface="+mn-cs"/>
            </a:endParaRPr>
          </a:p>
        </p:txBody>
      </p:sp>
      <p:sp>
        <p:nvSpPr>
          <p:cNvPr id="21" name="Obdélník 20"/>
          <p:cNvSpPr/>
          <p:nvPr/>
        </p:nvSpPr>
        <p:spPr>
          <a:xfrm>
            <a:off x="1097360" y="1262957"/>
            <a:ext cx="7902624" cy="307777"/>
          </a:xfrm>
          <a:prstGeom prst="rect">
            <a:avLst/>
          </a:prstGeom>
          <a:noFill/>
        </p:spPr>
        <p:txBody>
          <a:bodyPr wrap="square">
            <a:spAutoFit/>
          </a:bodyPr>
          <a:lstStyle/>
          <a:p>
            <a:pPr fontAlgn="b"/>
            <a:r>
              <a:rPr lang="cs-CZ" sz="1400" b="1" dirty="0">
                <a:solidFill>
                  <a:schemeClr val="tx2"/>
                </a:solidFill>
                <a:cs typeface="Arial" pitchFamily="34" charset="0"/>
              </a:rPr>
              <a:t>Projevy rasismu existují </a:t>
            </a:r>
            <a:r>
              <a:rPr lang="cs-CZ" sz="1400" b="1" dirty="0" smtClean="0">
                <a:solidFill>
                  <a:schemeClr val="tx2"/>
                </a:solidFill>
                <a:cs typeface="Arial" pitchFamily="34" charset="0"/>
              </a:rPr>
              <a:t>zejména ze strany většinové společnosti (1) nebo ze strany Romů (5)? </a:t>
            </a:r>
            <a:endParaRPr lang="cs-CZ" sz="1400" b="1" dirty="0">
              <a:solidFill>
                <a:schemeClr val="tx2"/>
              </a:solidFill>
              <a:cs typeface="Arial" pitchFamily="34" charset="0"/>
            </a:endParaRPr>
          </a:p>
        </p:txBody>
      </p:sp>
      <p:sp>
        <p:nvSpPr>
          <p:cNvPr id="12" name="TextovéPole 11"/>
          <p:cNvSpPr txBox="1"/>
          <p:nvPr/>
        </p:nvSpPr>
        <p:spPr>
          <a:xfrm>
            <a:off x="107504" y="2996952"/>
            <a:ext cx="1584176" cy="954107"/>
          </a:xfrm>
          <a:prstGeom prst="rect">
            <a:avLst/>
          </a:prstGeom>
          <a:noFill/>
        </p:spPr>
        <p:txBody>
          <a:bodyPr wrap="square" rtlCol="0">
            <a:spAutoFit/>
          </a:bodyPr>
          <a:lstStyle/>
          <a:p>
            <a:pPr fontAlgn="b"/>
            <a:r>
              <a:rPr lang="cs-CZ" sz="1400" b="1" dirty="0">
                <a:solidFill>
                  <a:schemeClr val="tx2"/>
                </a:solidFill>
                <a:cs typeface="Arial" pitchFamily="34" charset="0"/>
              </a:rPr>
              <a:t>V otázce soužití </a:t>
            </a:r>
            <a:r>
              <a:rPr lang="cs-CZ" sz="1400" b="1" dirty="0" smtClean="0">
                <a:solidFill>
                  <a:schemeClr val="tx2"/>
                </a:solidFill>
                <a:cs typeface="Arial" pitchFamily="34" charset="0"/>
              </a:rPr>
              <a:t/>
            </a:r>
            <a:br>
              <a:rPr lang="cs-CZ" sz="1400" b="1" dirty="0" smtClean="0">
                <a:solidFill>
                  <a:schemeClr val="tx2"/>
                </a:solidFill>
                <a:cs typeface="Arial" pitchFamily="34" charset="0"/>
              </a:rPr>
            </a:br>
            <a:r>
              <a:rPr lang="cs-CZ" sz="1400" b="1" dirty="0" smtClean="0">
                <a:solidFill>
                  <a:schemeClr val="tx2"/>
                </a:solidFill>
                <a:cs typeface="Arial" pitchFamily="34" charset="0"/>
              </a:rPr>
              <a:t>s </a:t>
            </a:r>
            <a:r>
              <a:rPr lang="cs-CZ" sz="1400" b="1" dirty="0">
                <a:solidFill>
                  <a:schemeClr val="tx2"/>
                </a:solidFill>
                <a:cs typeface="Arial" pitchFamily="34" charset="0"/>
              </a:rPr>
              <a:t>menšinami čerpá z daného zdroje </a:t>
            </a:r>
            <a:r>
              <a:rPr lang="cs-CZ" sz="1400" b="1" dirty="0" smtClean="0">
                <a:solidFill>
                  <a:schemeClr val="tx2"/>
                </a:solidFill>
                <a:cs typeface="Arial" pitchFamily="34" charset="0"/>
              </a:rPr>
              <a:t/>
            </a:r>
            <a:br>
              <a:rPr lang="cs-CZ" sz="1400" b="1" dirty="0" smtClean="0">
                <a:solidFill>
                  <a:schemeClr val="tx2"/>
                </a:solidFill>
                <a:cs typeface="Arial" pitchFamily="34" charset="0"/>
              </a:rPr>
            </a:br>
            <a:r>
              <a:rPr lang="cs-CZ" sz="1400" b="1" dirty="0" smtClean="0">
                <a:solidFill>
                  <a:schemeClr val="tx2"/>
                </a:solidFill>
                <a:cs typeface="Arial" pitchFamily="34" charset="0"/>
              </a:rPr>
              <a:t>a </a:t>
            </a:r>
            <a:r>
              <a:rPr lang="cs-CZ" sz="1400" b="1" dirty="0">
                <a:solidFill>
                  <a:schemeClr val="tx2"/>
                </a:solidFill>
                <a:cs typeface="Arial" pitchFamily="34" charset="0"/>
              </a:rPr>
              <a:t>důvěřuje mu</a:t>
            </a:r>
          </a:p>
        </p:txBody>
      </p:sp>
      <p:pic>
        <p:nvPicPr>
          <p:cNvPr id="11" name="Picture 9" descr="hatefree kruh.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8537848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0288" y="70148"/>
            <a:ext cx="8712968" cy="1143000"/>
          </a:xfrm>
        </p:spPr>
        <p:txBody>
          <a:bodyPr>
            <a:normAutofit fontScale="90000"/>
          </a:bodyPr>
          <a:lstStyle/>
          <a:p>
            <a:r>
              <a:rPr lang="pl-PL" dirty="0"/>
              <a:t> Co by Vám pomohlo zlepšit názor na Romy? </a:t>
            </a:r>
            <a:endParaRPr lang="cs-CZ" sz="2700" dirty="0"/>
          </a:p>
        </p:txBody>
      </p:sp>
      <p:graphicFrame>
        <p:nvGraphicFramePr>
          <p:cNvPr id="8" name="Tabulka 7"/>
          <p:cNvGraphicFramePr>
            <a:graphicFrameLocks noGrp="1"/>
          </p:cNvGraphicFramePr>
          <p:nvPr>
            <p:extLst>
              <p:ext uri="{D42A27DB-BD31-4B8C-83A1-F6EECF244321}">
                <p14:modId xmlns:p14="http://schemas.microsoft.com/office/powerpoint/2010/main" val="1227475291"/>
              </p:ext>
            </p:extLst>
          </p:nvPr>
        </p:nvGraphicFramePr>
        <p:xfrm>
          <a:off x="323527" y="5229200"/>
          <a:ext cx="8515163" cy="864096"/>
        </p:xfrm>
        <a:graphic>
          <a:graphicData uri="http://schemas.openxmlformats.org/drawingml/2006/table">
            <a:tbl>
              <a:tblPr firstRow="1" bandRow="1">
                <a:effectLst/>
                <a:tableStyleId>{F5AB1C69-6EDB-4FF4-983F-18BD219EF322}</a:tableStyleId>
              </a:tblPr>
              <a:tblGrid>
                <a:gridCol w="8515163"/>
              </a:tblGrid>
              <a:tr h="864096">
                <a:tc>
                  <a:txBody>
                    <a:bodyPr/>
                    <a:lstStyle/>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000" b="0" baseline="0" noProof="0" dirty="0" smtClean="0">
                          <a:ln>
                            <a:noFill/>
                          </a:ln>
                          <a:solidFill>
                            <a:schemeClr val="bg1"/>
                          </a:solidFill>
                        </a:rPr>
                        <a:t>Největší předpokládanou možnost změnit postoje mladých by měla viditelnější snaha samotných romských elit o řešení situace ve vyloučených oblastech a znalost více pozitivních příkladů pracovitých či úspěšných Romů. Takřka tři čtvrtiny podporují také distancování se Romů od činů jiných Romů – tedy řešení, které implikuje existenci jakési sdílené zodpovědnosti za individuální činy na základě příslušnosti k témuž etniku. Ačkoli data ukazují, že lépe informované lidé či lidé, kteří mají nějakého Roma ve svém okolí hodnotí soužití s Romy méně kriticky a komplexněji, předpokládaný vliv vyšší informovanosti či osobní zkušenosti patří spíše mezi hůře hodnocené.  To může souviset mimo jiné s tím, že právě lidé důvěřujícím </a:t>
                      </a:r>
                      <a:r>
                        <a:rPr lang="cs-CZ" sz="1000" b="0" baseline="0" noProof="0" dirty="0" err="1" smtClean="0">
                          <a:ln>
                            <a:noFill/>
                          </a:ln>
                          <a:solidFill>
                            <a:schemeClr val="bg1"/>
                          </a:solidFill>
                        </a:rPr>
                        <a:t>hoaxům</a:t>
                      </a:r>
                      <a:r>
                        <a:rPr lang="cs-CZ" sz="1000" b="0" baseline="0" noProof="0" dirty="0" smtClean="0">
                          <a:ln>
                            <a:noFill/>
                          </a:ln>
                          <a:solidFill>
                            <a:schemeClr val="bg1"/>
                          </a:solidFill>
                        </a:rPr>
                        <a:t> se považují za informačně saturované (nepotřebují další informace).</a:t>
                      </a:r>
                      <a:endParaRPr lang="it-IT" sz="1000" b="0" baseline="0" noProof="0" dirty="0" smtClean="0">
                        <a:ln>
                          <a:noFill/>
                        </a:ln>
                        <a:solidFill>
                          <a:schemeClr val="bg1"/>
                        </a:solidFill>
                      </a:endParaRP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graphicFrame>
        <p:nvGraphicFramePr>
          <p:cNvPr id="11" name="Zástupný symbol pro obsah 4"/>
          <p:cNvGraphicFramePr>
            <a:graphicFrameLocks/>
          </p:cNvGraphicFramePr>
          <p:nvPr>
            <p:extLst>
              <p:ext uri="{D42A27DB-BD31-4B8C-83A1-F6EECF244321}">
                <p14:modId xmlns:p14="http://schemas.microsoft.com/office/powerpoint/2010/main" val="1249998115"/>
              </p:ext>
            </p:extLst>
          </p:nvPr>
        </p:nvGraphicFramePr>
        <p:xfrm>
          <a:off x="-1476672" y="1499592"/>
          <a:ext cx="10620672" cy="394563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ovéPole 2"/>
          <p:cNvSpPr txBox="1"/>
          <p:nvPr/>
        </p:nvSpPr>
        <p:spPr>
          <a:xfrm>
            <a:off x="5148064" y="1229715"/>
            <a:ext cx="3744416" cy="276999"/>
          </a:xfrm>
          <a:prstGeom prst="rect">
            <a:avLst/>
          </a:prstGeom>
          <a:noFill/>
        </p:spPr>
        <p:txBody>
          <a:bodyPr wrap="square" rtlCol="0">
            <a:spAutoFit/>
          </a:bodyPr>
          <a:lstStyle/>
          <a:p>
            <a:r>
              <a:rPr lang="cs-CZ" sz="1200" i="1" dirty="0" smtClean="0"/>
              <a:t>% lidí, kteří chápou soužití s Romy jako problematické</a:t>
            </a:r>
            <a:endParaRPr lang="en-US" sz="1200" i="1" dirty="0"/>
          </a:p>
        </p:txBody>
      </p:sp>
      <p:pic>
        <p:nvPicPr>
          <p:cNvPr id="6" name="Picture 9" descr="hatefree kruh.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19653417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323528" y="5517232"/>
            <a:ext cx="8820472" cy="1008112"/>
          </a:xfrm>
        </p:spPr>
        <p:txBody>
          <a:bodyPr>
            <a:noAutofit/>
          </a:bodyPr>
          <a:lstStyle/>
          <a:p>
            <a:r>
              <a:rPr lang="pl-PL" sz="3600" dirty="0" smtClean="0"/>
              <a:t>Reakce </a:t>
            </a:r>
            <a:r>
              <a:rPr lang="pl-PL" sz="3600" dirty="0"/>
              <a:t>na vtipy / urážky </a:t>
            </a:r>
            <a:r>
              <a:rPr lang="pl-PL" sz="3600" dirty="0" smtClean="0"/>
              <a:t>on-line</a:t>
            </a:r>
            <a:endParaRPr lang="pl-PL" sz="3600" dirty="0"/>
          </a:p>
        </p:txBody>
      </p:sp>
    </p:spTree>
    <p:extLst>
      <p:ext uri="{BB962C8B-B14F-4D97-AF65-F5344CB8AC3E}">
        <p14:creationId xmlns:p14="http://schemas.microsoft.com/office/powerpoint/2010/main" val="31372810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25760"/>
            <a:ext cx="8712968" cy="1143000"/>
          </a:xfrm>
        </p:spPr>
        <p:txBody>
          <a:bodyPr>
            <a:normAutofit fontScale="90000"/>
          </a:bodyPr>
          <a:lstStyle/>
          <a:p>
            <a:r>
              <a:rPr lang="cs-CZ" dirty="0" smtClean="0"/>
              <a:t>Hodnocení vtipů sdílených na </a:t>
            </a:r>
            <a:r>
              <a:rPr lang="cs-CZ" dirty="0" err="1" smtClean="0"/>
              <a:t>Facebooku</a:t>
            </a:r>
            <a:endParaRPr lang="cs-CZ" dirty="0"/>
          </a:p>
        </p:txBody>
      </p:sp>
      <p:graphicFrame>
        <p:nvGraphicFramePr>
          <p:cNvPr id="8" name="Tabulka 7"/>
          <p:cNvGraphicFramePr>
            <a:graphicFrameLocks noGrp="1"/>
          </p:cNvGraphicFramePr>
          <p:nvPr>
            <p:extLst>
              <p:ext uri="{D42A27DB-BD31-4B8C-83A1-F6EECF244321}">
                <p14:modId xmlns:p14="http://schemas.microsoft.com/office/powerpoint/2010/main" val="3545407998"/>
              </p:ext>
            </p:extLst>
          </p:nvPr>
        </p:nvGraphicFramePr>
        <p:xfrm>
          <a:off x="323527" y="5157192"/>
          <a:ext cx="8515163" cy="936104"/>
        </p:xfrm>
        <a:graphic>
          <a:graphicData uri="http://schemas.openxmlformats.org/drawingml/2006/table">
            <a:tbl>
              <a:tblPr firstRow="1" bandRow="1">
                <a:effectLst/>
                <a:tableStyleId>{F5AB1C69-6EDB-4FF4-983F-18BD219EF322}</a:tableStyleId>
              </a:tblPr>
              <a:tblGrid>
                <a:gridCol w="8515163"/>
              </a:tblGrid>
              <a:tr h="936104">
                <a:tc>
                  <a:txBody>
                    <a:bodyPr/>
                    <a:lstStyle/>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100" b="0" baseline="0" noProof="0" dirty="0" smtClean="0">
                          <a:ln>
                            <a:noFill/>
                          </a:ln>
                          <a:solidFill>
                            <a:schemeClr val="bg1"/>
                          </a:solidFill>
                        </a:rPr>
                        <a:t>Hodnocení obou vtipů je rozporuplné. U obou vtipů platí, že je většina považuje za urážlivé a rasistické. Velká část z těchto hodnotitelů je ale zároveň označuje za vtipné, odvážné či vystihující podstatu věci. Vtip o nesmyslnosti představy, že by si Rom přivydělával při studiu (či naopak), je třemi čtvrtinami respondentů považován za „vystihující podstatu věci“. Část z tohoto hodnocení vychází ze subjektivního hodnocení informace jako pravdivé. Třetina respondentů však hodnotí jako „vystihující podstatu věci“ i vtip, který nemá nijak sociálně kritický kontext, což naznačuje, že jako vystihující podstatu věci mohou považovat jakékoli sdělení orientované proti Romům, bez ohledu na jeho faktický obsah.</a:t>
                      </a: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sp>
        <p:nvSpPr>
          <p:cNvPr id="7" name="Obdélník 6"/>
          <p:cNvSpPr/>
          <p:nvPr/>
        </p:nvSpPr>
        <p:spPr>
          <a:xfrm>
            <a:off x="318198" y="1604402"/>
            <a:ext cx="4452870" cy="600164"/>
          </a:xfrm>
          <a:prstGeom prst="rect">
            <a:avLst/>
          </a:prstGeom>
        </p:spPr>
        <p:txBody>
          <a:bodyPr wrap="square">
            <a:spAutoFit/>
          </a:bodyPr>
          <a:lstStyle/>
          <a:p>
            <a:r>
              <a:rPr lang="cs-CZ" sz="1100" b="1" i="1" cap="all" dirty="0" smtClean="0">
                <a:solidFill>
                  <a:schemeClr val="tx2"/>
                </a:solidFill>
                <a:cs typeface="Arial" pitchFamily="34" charset="0"/>
              </a:rPr>
              <a:t>Jde </a:t>
            </a:r>
            <a:r>
              <a:rPr lang="cs-CZ" sz="1100" b="1" i="1" cap="all" dirty="0">
                <a:solidFill>
                  <a:schemeClr val="tx2"/>
                </a:solidFill>
                <a:cs typeface="Arial" pitchFamily="34" charset="0"/>
              </a:rPr>
              <a:t>Cikán se psem a potkají skina. Skin se ptá: Co to sebou táhneš za prase? A Cikán odpoví: To není prase, to je pes. A skin: Drž hubu, tebe sem se na nic neptal.</a:t>
            </a:r>
          </a:p>
        </p:txBody>
      </p:sp>
      <p:graphicFrame>
        <p:nvGraphicFramePr>
          <p:cNvPr id="10" name="Zástupný symbol pro obsah 4"/>
          <p:cNvGraphicFramePr>
            <a:graphicFrameLocks/>
          </p:cNvGraphicFramePr>
          <p:nvPr>
            <p:extLst>
              <p:ext uri="{D42A27DB-BD31-4B8C-83A1-F6EECF244321}">
                <p14:modId xmlns:p14="http://schemas.microsoft.com/office/powerpoint/2010/main" val="3380896683"/>
              </p:ext>
            </p:extLst>
          </p:nvPr>
        </p:nvGraphicFramePr>
        <p:xfrm>
          <a:off x="1" y="2344992"/>
          <a:ext cx="4619629" cy="2812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Obdélník 12"/>
          <p:cNvSpPr/>
          <p:nvPr/>
        </p:nvSpPr>
        <p:spPr>
          <a:xfrm>
            <a:off x="5004048" y="1620536"/>
            <a:ext cx="3972066" cy="430887"/>
          </a:xfrm>
          <a:prstGeom prst="rect">
            <a:avLst/>
          </a:prstGeom>
        </p:spPr>
        <p:txBody>
          <a:bodyPr wrap="square">
            <a:spAutoFit/>
          </a:bodyPr>
          <a:lstStyle/>
          <a:p>
            <a:r>
              <a:rPr lang="cs-CZ" sz="1100" b="1" i="1" cap="all" dirty="0" smtClean="0">
                <a:solidFill>
                  <a:schemeClr val="tx2"/>
                </a:solidFill>
                <a:cs typeface="Arial" pitchFamily="34" charset="0"/>
              </a:rPr>
              <a:t>Co je největší nesmysl na světě? Cikán studující při zaměstnání. </a:t>
            </a:r>
            <a:endParaRPr lang="cs-CZ" sz="1100" b="1" i="1" cap="all" dirty="0">
              <a:solidFill>
                <a:schemeClr val="tx2"/>
              </a:solidFill>
              <a:cs typeface="Arial" pitchFamily="34" charset="0"/>
            </a:endParaRPr>
          </a:p>
        </p:txBody>
      </p:sp>
      <p:graphicFrame>
        <p:nvGraphicFramePr>
          <p:cNvPr id="15" name="Zástupný symbol pro obsah 4"/>
          <p:cNvGraphicFramePr>
            <a:graphicFrameLocks/>
          </p:cNvGraphicFramePr>
          <p:nvPr>
            <p:extLst>
              <p:ext uri="{D42A27DB-BD31-4B8C-83A1-F6EECF244321}">
                <p14:modId xmlns:p14="http://schemas.microsoft.com/office/powerpoint/2010/main" val="1831230160"/>
              </p:ext>
            </p:extLst>
          </p:nvPr>
        </p:nvGraphicFramePr>
        <p:xfrm>
          <a:off x="4488875" y="2344992"/>
          <a:ext cx="4619629" cy="2812200"/>
        </p:xfrm>
        <a:graphic>
          <a:graphicData uri="http://schemas.openxmlformats.org/drawingml/2006/chart">
            <c:chart xmlns:c="http://schemas.openxmlformats.org/drawingml/2006/chart" xmlns:r="http://schemas.openxmlformats.org/officeDocument/2006/relationships" r:id="rId4"/>
          </a:graphicData>
        </a:graphic>
      </p:graphicFrame>
      <p:sp>
        <p:nvSpPr>
          <p:cNvPr id="16" name="Obdélník 15"/>
          <p:cNvSpPr/>
          <p:nvPr/>
        </p:nvSpPr>
        <p:spPr>
          <a:xfrm>
            <a:off x="3545084" y="2067993"/>
            <a:ext cx="2520280" cy="276999"/>
          </a:xfrm>
          <a:prstGeom prst="rect">
            <a:avLst/>
          </a:prstGeom>
          <a:noFill/>
        </p:spPr>
        <p:txBody>
          <a:bodyPr wrap="square">
            <a:spAutoFit/>
          </a:bodyPr>
          <a:lstStyle/>
          <a:p>
            <a:r>
              <a:rPr lang="cs-CZ" sz="1200" i="1" dirty="0" smtClean="0">
                <a:solidFill>
                  <a:schemeClr val="tx2"/>
                </a:solidFill>
                <a:cs typeface="Arial" pitchFamily="34" charset="0"/>
              </a:rPr>
              <a:t>podíl odpovědí „určitě“+ „spíše ano“</a:t>
            </a:r>
            <a:endParaRPr lang="cs-CZ" sz="1200" i="1" cap="all" dirty="0">
              <a:solidFill>
                <a:schemeClr val="tx2"/>
              </a:solidFill>
              <a:cs typeface="Arial" pitchFamily="34" charset="0"/>
            </a:endParaRPr>
          </a:p>
        </p:txBody>
      </p:sp>
      <p:sp>
        <p:nvSpPr>
          <p:cNvPr id="12" name="Obdélník 11"/>
          <p:cNvSpPr/>
          <p:nvPr/>
        </p:nvSpPr>
        <p:spPr>
          <a:xfrm>
            <a:off x="309566" y="1327403"/>
            <a:ext cx="8482983" cy="276999"/>
          </a:xfrm>
          <a:prstGeom prst="rect">
            <a:avLst/>
          </a:prstGeom>
        </p:spPr>
        <p:txBody>
          <a:bodyPr wrap="square">
            <a:spAutoFit/>
          </a:bodyPr>
          <a:lstStyle/>
          <a:p>
            <a:pPr algn="ctr"/>
            <a:r>
              <a:rPr lang="cs-CZ" sz="1200" b="1" i="1" dirty="0">
                <a:solidFill>
                  <a:schemeClr val="tx2"/>
                </a:solidFill>
                <a:cs typeface="Arial" pitchFamily="34" charset="0"/>
              </a:rPr>
              <a:t>C1. Představte si, že by některý z vašich přátel sdílel na </a:t>
            </a:r>
            <a:r>
              <a:rPr lang="cs-CZ" sz="1200" b="1" i="1" dirty="0" err="1">
                <a:solidFill>
                  <a:schemeClr val="tx2"/>
                </a:solidFill>
                <a:cs typeface="Arial" pitchFamily="34" charset="0"/>
              </a:rPr>
              <a:t>Facebooku</a:t>
            </a:r>
            <a:r>
              <a:rPr lang="cs-CZ" sz="1200" b="1" i="1" dirty="0">
                <a:solidFill>
                  <a:schemeClr val="tx2"/>
                </a:solidFill>
                <a:cs typeface="Arial" pitchFamily="34" charset="0"/>
              </a:rPr>
              <a:t> </a:t>
            </a:r>
            <a:endParaRPr lang="cs-CZ" sz="1200" b="1" i="1" dirty="0" smtClean="0">
              <a:solidFill>
                <a:schemeClr val="tx2"/>
              </a:solidFill>
              <a:cs typeface="Arial" pitchFamily="34" charset="0"/>
            </a:endParaRPr>
          </a:p>
        </p:txBody>
      </p:sp>
      <p:pic>
        <p:nvPicPr>
          <p:cNvPr id="11" name="Picture 9" descr="hatefree kruh.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19836843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25760"/>
            <a:ext cx="8712968" cy="1143000"/>
          </a:xfrm>
        </p:spPr>
        <p:txBody>
          <a:bodyPr>
            <a:normAutofit/>
          </a:bodyPr>
          <a:lstStyle/>
          <a:p>
            <a:r>
              <a:rPr lang="cs-CZ" dirty="0"/>
              <a:t>Status na </a:t>
            </a:r>
            <a:r>
              <a:rPr lang="cs-CZ" dirty="0" err="1"/>
              <a:t>Facebooku</a:t>
            </a:r>
            <a:endParaRPr lang="cs-CZ" dirty="0"/>
          </a:p>
        </p:txBody>
      </p:sp>
      <p:graphicFrame>
        <p:nvGraphicFramePr>
          <p:cNvPr id="8" name="Tabulka 7"/>
          <p:cNvGraphicFramePr>
            <a:graphicFrameLocks noGrp="1"/>
          </p:cNvGraphicFramePr>
          <p:nvPr>
            <p:extLst>
              <p:ext uri="{D42A27DB-BD31-4B8C-83A1-F6EECF244321}">
                <p14:modId xmlns:p14="http://schemas.microsoft.com/office/powerpoint/2010/main" val="3869891262"/>
              </p:ext>
            </p:extLst>
          </p:nvPr>
        </p:nvGraphicFramePr>
        <p:xfrm>
          <a:off x="323527" y="5301208"/>
          <a:ext cx="8515163" cy="792088"/>
        </p:xfrm>
        <a:graphic>
          <a:graphicData uri="http://schemas.openxmlformats.org/drawingml/2006/table">
            <a:tbl>
              <a:tblPr firstRow="1" bandRow="1">
                <a:effectLst/>
                <a:tableStyleId>{F5AB1C69-6EDB-4FF4-983F-18BD219EF322}</a:tableStyleId>
              </a:tblPr>
              <a:tblGrid>
                <a:gridCol w="8515163"/>
              </a:tblGrid>
              <a:tr h="792088">
                <a:tc>
                  <a:txBody>
                    <a:bodyPr/>
                    <a:lstStyle/>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100" b="0" baseline="0" noProof="0" dirty="0" smtClean="0">
                          <a:ln>
                            <a:noFill/>
                          </a:ln>
                          <a:solidFill>
                            <a:schemeClr val="bg1"/>
                          </a:solidFill>
                        </a:rPr>
                        <a:t>Stejně jako v případě vtipů se u hodnocení postojových statusů ukazuje jistá </a:t>
                      </a:r>
                      <a:r>
                        <a:rPr lang="cs-CZ" sz="1100" b="0" baseline="0" noProof="0" dirty="0" err="1" smtClean="0">
                          <a:ln>
                            <a:noFill/>
                          </a:ln>
                          <a:solidFill>
                            <a:schemeClr val="bg1"/>
                          </a:solidFill>
                        </a:rPr>
                        <a:t>nekoherence</a:t>
                      </a:r>
                      <a:r>
                        <a:rPr lang="cs-CZ" sz="1100" b="0" baseline="0" noProof="0" dirty="0" smtClean="0">
                          <a:ln>
                            <a:noFill/>
                          </a:ln>
                          <a:solidFill>
                            <a:schemeClr val="bg1"/>
                          </a:solidFill>
                        </a:rPr>
                        <a:t>, kdy část respondentů označuje statusy zároveň za urážlivé či rasistické a vystihující podstatu věci. Může to mimo jiné naznačovat vnímání slova „rasismus“, které část respondentů chápe jako snahu </a:t>
                      </a:r>
                      <a:br>
                        <a:rPr lang="cs-CZ" sz="1100" b="0" baseline="0" noProof="0" dirty="0" smtClean="0">
                          <a:ln>
                            <a:noFill/>
                          </a:ln>
                          <a:solidFill>
                            <a:schemeClr val="bg1"/>
                          </a:solidFill>
                        </a:rPr>
                      </a:br>
                      <a:r>
                        <a:rPr lang="cs-CZ" sz="1100" b="0" baseline="0" noProof="0" dirty="0" smtClean="0">
                          <a:ln>
                            <a:noFill/>
                          </a:ln>
                          <a:solidFill>
                            <a:schemeClr val="bg1"/>
                          </a:solidFill>
                        </a:rPr>
                        <a:t>o </a:t>
                      </a:r>
                      <a:r>
                        <a:rPr lang="cs-CZ" sz="1100" b="0" baseline="0" noProof="0" dirty="0" err="1" smtClean="0">
                          <a:ln>
                            <a:noFill/>
                          </a:ln>
                          <a:solidFill>
                            <a:schemeClr val="bg1"/>
                          </a:solidFill>
                        </a:rPr>
                        <a:t>delegitimizování</a:t>
                      </a:r>
                      <a:r>
                        <a:rPr lang="cs-CZ" sz="1100" b="0" baseline="0" noProof="0" dirty="0" smtClean="0">
                          <a:ln>
                            <a:noFill/>
                          </a:ln>
                          <a:solidFill>
                            <a:schemeClr val="bg1"/>
                          </a:solidFill>
                        </a:rPr>
                        <a:t> tzv. nekorektních, ale podle nich pravdivých informací. Vysoká je opět tendence označovat radikální paušalizující statusy za vystihující podstatu věci.</a:t>
                      </a: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sp>
        <p:nvSpPr>
          <p:cNvPr id="7" name="Obdélník 6"/>
          <p:cNvSpPr/>
          <p:nvPr/>
        </p:nvSpPr>
        <p:spPr>
          <a:xfrm>
            <a:off x="92742" y="1536231"/>
            <a:ext cx="4452870" cy="430887"/>
          </a:xfrm>
          <a:prstGeom prst="rect">
            <a:avLst/>
          </a:prstGeom>
        </p:spPr>
        <p:txBody>
          <a:bodyPr wrap="square">
            <a:spAutoFit/>
          </a:bodyPr>
          <a:lstStyle/>
          <a:p>
            <a:r>
              <a:rPr lang="cs-CZ" sz="1100" b="1" i="1" cap="all" dirty="0" smtClean="0">
                <a:solidFill>
                  <a:schemeClr val="tx2"/>
                </a:solidFill>
                <a:cs typeface="Arial" pitchFamily="34" charset="0"/>
              </a:rPr>
              <a:t>Pro </a:t>
            </a:r>
            <a:r>
              <a:rPr lang="cs-CZ" sz="1100" b="1" i="1" cap="all" dirty="0">
                <a:solidFill>
                  <a:schemeClr val="tx2"/>
                </a:solidFill>
                <a:cs typeface="Arial" pitchFamily="34" charset="0"/>
              </a:rPr>
              <a:t>dávky si chodí, </a:t>
            </a:r>
            <a:r>
              <a:rPr lang="cs-CZ" sz="1100" b="1" i="1" cap="all" dirty="0" err="1">
                <a:solidFill>
                  <a:schemeClr val="tx2"/>
                </a:solidFill>
                <a:cs typeface="Arial" pitchFamily="34" charset="0"/>
              </a:rPr>
              <a:t>stěžujou</a:t>
            </a:r>
            <a:r>
              <a:rPr lang="cs-CZ" sz="1100" b="1" i="1" cap="all" dirty="0">
                <a:solidFill>
                  <a:schemeClr val="tx2"/>
                </a:solidFill>
                <a:cs typeface="Arial" pitchFamily="34" charset="0"/>
              </a:rPr>
              <a:t> si, že nemůžou najít práci, ale když kradou, unesou Cikáni i to, co neunese 10 lidí najednou!</a:t>
            </a:r>
          </a:p>
        </p:txBody>
      </p:sp>
      <p:graphicFrame>
        <p:nvGraphicFramePr>
          <p:cNvPr id="10" name="Zástupný symbol pro obsah 4"/>
          <p:cNvGraphicFramePr>
            <a:graphicFrameLocks/>
          </p:cNvGraphicFramePr>
          <p:nvPr>
            <p:extLst>
              <p:ext uri="{D42A27DB-BD31-4B8C-83A1-F6EECF244321}">
                <p14:modId xmlns:p14="http://schemas.microsoft.com/office/powerpoint/2010/main" val="653133962"/>
              </p:ext>
            </p:extLst>
          </p:nvPr>
        </p:nvGraphicFramePr>
        <p:xfrm>
          <a:off x="1" y="2344992"/>
          <a:ext cx="4619629" cy="2956216"/>
        </p:xfrm>
        <a:graphic>
          <a:graphicData uri="http://schemas.openxmlformats.org/drawingml/2006/chart">
            <c:chart xmlns:c="http://schemas.openxmlformats.org/drawingml/2006/chart" xmlns:r="http://schemas.openxmlformats.org/officeDocument/2006/relationships" r:id="rId3"/>
          </a:graphicData>
        </a:graphic>
      </p:graphicFrame>
      <p:sp>
        <p:nvSpPr>
          <p:cNvPr id="13" name="Obdélník 12"/>
          <p:cNvSpPr/>
          <p:nvPr/>
        </p:nvSpPr>
        <p:spPr>
          <a:xfrm>
            <a:off x="5004048" y="1511877"/>
            <a:ext cx="4241439" cy="600164"/>
          </a:xfrm>
          <a:prstGeom prst="rect">
            <a:avLst/>
          </a:prstGeom>
        </p:spPr>
        <p:txBody>
          <a:bodyPr wrap="square">
            <a:spAutoFit/>
          </a:bodyPr>
          <a:lstStyle/>
          <a:p>
            <a:r>
              <a:rPr lang="cs-CZ" sz="1100" b="1" i="1" cap="all" dirty="0" smtClean="0">
                <a:solidFill>
                  <a:schemeClr val="tx2"/>
                </a:solidFill>
                <a:cs typeface="Arial" pitchFamily="34" charset="0"/>
              </a:rPr>
              <a:t>Tak </a:t>
            </a:r>
            <a:r>
              <a:rPr lang="cs-CZ" sz="1100" b="1" i="1" cap="all" dirty="0">
                <a:solidFill>
                  <a:schemeClr val="tx2"/>
                </a:solidFill>
                <a:cs typeface="Arial" pitchFamily="34" charset="0"/>
              </a:rPr>
              <a:t>to je jedna z ukázek tzv. rasismu… Chudáčci černý si vesele jezdí načerno a platíme to my! Zkurvený Brusel, zkurvená korektnost, zkurvená EU! Vystěhovat.</a:t>
            </a:r>
          </a:p>
        </p:txBody>
      </p:sp>
      <p:graphicFrame>
        <p:nvGraphicFramePr>
          <p:cNvPr id="15" name="Zástupný symbol pro obsah 4"/>
          <p:cNvGraphicFramePr>
            <a:graphicFrameLocks/>
          </p:cNvGraphicFramePr>
          <p:nvPr>
            <p:extLst>
              <p:ext uri="{D42A27DB-BD31-4B8C-83A1-F6EECF244321}">
                <p14:modId xmlns:p14="http://schemas.microsoft.com/office/powerpoint/2010/main" val="1885263287"/>
              </p:ext>
            </p:extLst>
          </p:nvPr>
        </p:nvGraphicFramePr>
        <p:xfrm>
          <a:off x="4488875" y="2344992"/>
          <a:ext cx="4619629" cy="2956216"/>
        </p:xfrm>
        <a:graphic>
          <a:graphicData uri="http://schemas.openxmlformats.org/drawingml/2006/chart">
            <c:chart xmlns:c="http://schemas.openxmlformats.org/drawingml/2006/chart" xmlns:r="http://schemas.openxmlformats.org/officeDocument/2006/relationships" r:id="rId4"/>
          </a:graphicData>
        </a:graphic>
      </p:graphicFrame>
      <p:sp>
        <p:nvSpPr>
          <p:cNvPr id="16" name="Obdélník 15"/>
          <p:cNvSpPr/>
          <p:nvPr/>
        </p:nvSpPr>
        <p:spPr>
          <a:xfrm>
            <a:off x="3347864" y="2350956"/>
            <a:ext cx="1510564" cy="461665"/>
          </a:xfrm>
          <a:prstGeom prst="rect">
            <a:avLst/>
          </a:prstGeom>
          <a:solidFill>
            <a:schemeClr val="bg1"/>
          </a:solidFill>
        </p:spPr>
        <p:txBody>
          <a:bodyPr wrap="square">
            <a:spAutoFit/>
          </a:bodyPr>
          <a:lstStyle/>
          <a:p>
            <a:pPr algn="ctr"/>
            <a:r>
              <a:rPr lang="cs-CZ" sz="1200" i="1" dirty="0" smtClean="0">
                <a:solidFill>
                  <a:schemeClr val="tx2"/>
                </a:solidFill>
                <a:cs typeface="Arial" pitchFamily="34" charset="0"/>
              </a:rPr>
              <a:t>podíl odpovědí „určitě“+ „spíše ano“</a:t>
            </a:r>
            <a:endParaRPr lang="cs-CZ" sz="1200" i="1" cap="all" dirty="0">
              <a:solidFill>
                <a:schemeClr val="tx2"/>
              </a:solidFill>
              <a:cs typeface="Arial" pitchFamily="34" charset="0"/>
            </a:endParaRPr>
          </a:p>
        </p:txBody>
      </p:sp>
      <p:sp>
        <p:nvSpPr>
          <p:cNvPr id="3" name="Obdélník 2"/>
          <p:cNvSpPr/>
          <p:nvPr/>
        </p:nvSpPr>
        <p:spPr>
          <a:xfrm>
            <a:off x="2915816" y="2182562"/>
            <a:ext cx="2641621" cy="276999"/>
          </a:xfrm>
          <a:prstGeom prst="rect">
            <a:avLst/>
          </a:prstGeom>
        </p:spPr>
        <p:txBody>
          <a:bodyPr wrap="none">
            <a:spAutoFit/>
          </a:bodyPr>
          <a:lstStyle/>
          <a:p>
            <a:r>
              <a:rPr lang="cs-CZ" sz="1200" b="1" i="1" dirty="0">
                <a:solidFill>
                  <a:schemeClr val="tx2"/>
                </a:solidFill>
                <a:cs typeface="Arial" pitchFamily="34" charset="0"/>
              </a:rPr>
              <a:t>Co byste si o statusu myslel(a)? Je to …</a:t>
            </a:r>
          </a:p>
        </p:txBody>
      </p:sp>
      <p:sp>
        <p:nvSpPr>
          <p:cNvPr id="12" name="Obdélník 11"/>
          <p:cNvSpPr/>
          <p:nvPr/>
        </p:nvSpPr>
        <p:spPr>
          <a:xfrm>
            <a:off x="-26388" y="1234878"/>
            <a:ext cx="9144000" cy="276999"/>
          </a:xfrm>
          <a:prstGeom prst="rect">
            <a:avLst/>
          </a:prstGeom>
        </p:spPr>
        <p:txBody>
          <a:bodyPr wrap="square">
            <a:spAutoFit/>
          </a:bodyPr>
          <a:lstStyle/>
          <a:p>
            <a:pPr algn="ctr"/>
            <a:r>
              <a:rPr lang="cs-CZ" sz="1200" b="1" i="1" dirty="0">
                <a:solidFill>
                  <a:schemeClr val="tx2"/>
                </a:solidFill>
                <a:cs typeface="Arial" pitchFamily="34" charset="0"/>
              </a:rPr>
              <a:t>C2. Představte si, že by některý z vašich přátel napsal na </a:t>
            </a:r>
            <a:r>
              <a:rPr lang="cs-CZ" sz="1200" b="1" i="1" dirty="0" err="1">
                <a:solidFill>
                  <a:schemeClr val="tx2"/>
                </a:solidFill>
                <a:cs typeface="Arial" pitchFamily="34" charset="0"/>
              </a:rPr>
              <a:t>Facebooku</a:t>
            </a:r>
            <a:r>
              <a:rPr lang="cs-CZ" sz="1200" b="1" i="1" dirty="0">
                <a:solidFill>
                  <a:schemeClr val="tx2"/>
                </a:solidFill>
                <a:cs typeface="Arial" pitchFamily="34" charset="0"/>
              </a:rPr>
              <a:t> následující status</a:t>
            </a:r>
            <a:r>
              <a:rPr lang="cs-CZ" sz="1200" b="1" i="1" dirty="0" smtClean="0">
                <a:solidFill>
                  <a:schemeClr val="tx2"/>
                </a:solidFill>
                <a:cs typeface="Arial" pitchFamily="34" charset="0"/>
              </a:rPr>
              <a:t>:</a:t>
            </a:r>
            <a:endParaRPr lang="cs-CZ" sz="1200" b="1" i="1" cap="all" dirty="0">
              <a:solidFill>
                <a:schemeClr val="tx2"/>
              </a:solidFill>
              <a:cs typeface="Arial" pitchFamily="34" charset="0"/>
            </a:endParaRPr>
          </a:p>
        </p:txBody>
      </p:sp>
      <p:pic>
        <p:nvPicPr>
          <p:cNvPr id="11" name="Picture 9" descr="hatefree kruh.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41771062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25760"/>
            <a:ext cx="8712968" cy="1143000"/>
          </a:xfrm>
        </p:spPr>
        <p:txBody>
          <a:bodyPr>
            <a:normAutofit/>
          </a:bodyPr>
          <a:lstStyle/>
          <a:p>
            <a:r>
              <a:rPr lang="cs-CZ" dirty="0"/>
              <a:t>Status na </a:t>
            </a:r>
            <a:r>
              <a:rPr lang="cs-CZ" dirty="0" err="1"/>
              <a:t>Facebooku</a:t>
            </a:r>
            <a:endParaRPr lang="cs-CZ" dirty="0"/>
          </a:p>
        </p:txBody>
      </p:sp>
      <p:graphicFrame>
        <p:nvGraphicFramePr>
          <p:cNvPr id="8" name="Tabulka 7"/>
          <p:cNvGraphicFramePr>
            <a:graphicFrameLocks noGrp="1"/>
          </p:cNvGraphicFramePr>
          <p:nvPr>
            <p:extLst>
              <p:ext uri="{D42A27DB-BD31-4B8C-83A1-F6EECF244321}">
                <p14:modId xmlns:p14="http://schemas.microsoft.com/office/powerpoint/2010/main" val="1841156259"/>
              </p:ext>
            </p:extLst>
          </p:nvPr>
        </p:nvGraphicFramePr>
        <p:xfrm>
          <a:off x="323527" y="5301208"/>
          <a:ext cx="8515163" cy="792088"/>
        </p:xfrm>
        <a:graphic>
          <a:graphicData uri="http://schemas.openxmlformats.org/drawingml/2006/table">
            <a:tbl>
              <a:tblPr firstRow="1" bandRow="1">
                <a:effectLst/>
                <a:tableStyleId>{F5AB1C69-6EDB-4FF4-983F-18BD219EF322}</a:tableStyleId>
              </a:tblPr>
              <a:tblGrid>
                <a:gridCol w="8515163"/>
              </a:tblGrid>
              <a:tr h="792088">
                <a:tc>
                  <a:txBody>
                    <a:bodyPr/>
                    <a:lstStyle/>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100" b="0" dirty="0" smtClean="0"/>
                        <a:t>Nepotvrzuje se, že lidé</a:t>
                      </a:r>
                      <a:r>
                        <a:rPr lang="cs-CZ" sz="1100" b="0" baseline="0" dirty="0" smtClean="0"/>
                        <a:t>, kteří se cítí být příslušníky menšin či byli svědky / obětmi násilí z nenávisti by byli významně citlivější k verbálním útokům vůči Romům na sociálních sítích. </a:t>
                      </a:r>
                      <a:r>
                        <a:rPr lang="cs-CZ" sz="1100" b="0" dirty="0" smtClean="0"/>
                        <a:t>Většina obětí z nenávisti ve</a:t>
                      </a:r>
                      <a:r>
                        <a:rPr lang="cs-CZ" sz="1100" b="0" baseline="0" dirty="0" smtClean="0"/>
                        <a:t> vzorku </a:t>
                      </a:r>
                      <a:r>
                        <a:rPr lang="cs-CZ" sz="1100" b="0" dirty="0" smtClean="0"/>
                        <a:t>nejsou Romové, ale nositelé nějakých specifických znaků či příslušníci nějakých jiných minorit. Ukazuje se, že jejich zkušenost nevede k větší solidaritě s romskou menšinou a/nebo nevede k vyšší citlivosti k verbálnímu násilí jako možnosti násilí</a:t>
                      </a:r>
                      <a:r>
                        <a:rPr lang="cs-CZ" sz="1100" b="0" baseline="0" dirty="0" smtClean="0"/>
                        <a:t> z nenávisti.</a:t>
                      </a:r>
                      <a:endParaRPr lang="cs-CZ" sz="1100" b="0" baseline="0" noProof="0" dirty="0" smtClean="0">
                        <a:ln>
                          <a:noFill/>
                        </a:ln>
                        <a:solidFill>
                          <a:schemeClr val="bg1"/>
                        </a:solidFill>
                      </a:endParaRP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sp>
        <p:nvSpPr>
          <p:cNvPr id="7" name="Obdélník 6"/>
          <p:cNvSpPr/>
          <p:nvPr/>
        </p:nvSpPr>
        <p:spPr>
          <a:xfrm>
            <a:off x="683568" y="1536231"/>
            <a:ext cx="3862044" cy="600164"/>
          </a:xfrm>
          <a:prstGeom prst="rect">
            <a:avLst/>
          </a:prstGeom>
        </p:spPr>
        <p:txBody>
          <a:bodyPr wrap="square">
            <a:spAutoFit/>
          </a:bodyPr>
          <a:lstStyle/>
          <a:p>
            <a:r>
              <a:rPr lang="cs-CZ" sz="1100" b="1" i="1" cap="all" dirty="0" smtClean="0">
                <a:solidFill>
                  <a:schemeClr val="tx2"/>
                </a:solidFill>
                <a:cs typeface="Arial" pitchFamily="34" charset="0"/>
              </a:rPr>
              <a:t>Pro </a:t>
            </a:r>
            <a:r>
              <a:rPr lang="cs-CZ" sz="1100" b="1" i="1" cap="all" dirty="0">
                <a:solidFill>
                  <a:schemeClr val="tx2"/>
                </a:solidFill>
                <a:cs typeface="Arial" pitchFamily="34" charset="0"/>
              </a:rPr>
              <a:t>dávky si chodí, </a:t>
            </a:r>
            <a:r>
              <a:rPr lang="cs-CZ" sz="1100" b="1" i="1" cap="all" dirty="0" err="1">
                <a:solidFill>
                  <a:schemeClr val="tx2"/>
                </a:solidFill>
                <a:cs typeface="Arial" pitchFamily="34" charset="0"/>
              </a:rPr>
              <a:t>stěžujou</a:t>
            </a:r>
            <a:r>
              <a:rPr lang="cs-CZ" sz="1100" b="1" i="1" cap="all" dirty="0">
                <a:solidFill>
                  <a:schemeClr val="tx2"/>
                </a:solidFill>
                <a:cs typeface="Arial" pitchFamily="34" charset="0"/>
              </a:rPr>
              <a:t> si, že nemůžou najít práci, ale když kradou, unesou Cikáni i to, co neunese 10 lidí najednou!</a:t>
            </a:r>
          </a:p>
        </p:txBody>
      </p:sp>
      <p:sp>
        <p:nvSpPr>
          <p:cNvPr id="13" name="Obdélník 12"/>
          <p:cNvSpPr/>
          <p:nvPr/>
        </p:nvSpPr>
        <p:spPr>
          <a:xfrm>
            <a:off x="5004048" y="1511877"/>
            <a:ext cx="4241439" cy="600164"/>
          </a:xfrm>
          <a:prstGeom prst="rect">
            <a:avLst/>
          </a:prstGeom>
        </p:spPr>
        <p:txBody>
          <a:bodyPr wrap="square">
            <a:spAutoFit/>
          </a:bodyPr>
          <a:lstStyle/>
          <a:p>
            <a:r>
              <a:rPr lang="cs-CZ" sz="1100" b="1" i="1" cap="all" dirty="0" smtClean="0">
                <a:solidFill>
                  <a:schemeClr val="tx2"/>
                </a:solidFill>
                <a:cs typeface="Arial" pitchFamily="34" charset="0"/>
              </a:rPr>
              <a:t>Tak </a:t>
            </a:r>
            <a:r>
              <a:rPr lang="cs-CZ" sz="1100" b="1" i="1" cap="all" dirty="0">
                <a:solidFill>
                  <a:schemeClr val="tx2"/>
                </a:solidFill>
                <a:cs typeface="Arial" pitchFamily="34" charset="0"/>
              </a:rPr>
              <a:t>to je jedna z ukázek tzv. rasismu… Chudáčci černý si vesele jezdí načerno a platíme to my! Zkurvený Brusel, zkurvená korektnost, zkurvená EU! Vystěhovat.</a:t>
            </a:r>
          </a:p>
        </p:txBody>
      </p:sp>
      <p:sp>
        <p:nvSpPr>
          <p:cNvPr id="16" name="Obdélník 15"/>
          <p:cNvSpPr/>
          <p:nvPr/>
        </p:nvSpPr>
        <p:spPr>
          <a:xfrm>
            <a:off x="3059832" y="5007659"/>
            <a:ext cx="3384376" cy="276999"/>
          </a:xfrm>
          <a:prstGeom prst="rect">
            <a:avLst/>
          </a:prstGeom>
          <a:noFill/>
        </p:spPr>
        <p:txBody>
          <a:bodyPr wrap="square">
            <a:spAutoFit/>
          </a:bodyPr>
          <a:lstStyle/>
          <a:p>
            <a:pPr algn="ctr"/>
            <a:r>
              <a:rPr lang="cs-CZ" sz="1200" i="1" dirty="0" smtClean="0">
                <a:solidFill>
                  <a:schemeClr val="tx2"/>
                </a:solidFill>
                <a:cs typeface="Arial" pitchFamily="34" charset="0"/>
              </a:rPr>
              <a:t>podíl odpovědí „určitě“+ „spíše ano“</a:t>
            </a:r>
            <a:endParaRPr lang="cs-CZ" sz="1200" i="1" cap="all" dirty="0">
              <a:solidFill>
                <a:schemeClr val="tx2"/>
              </a:solidFill>
              <a:cs typeface="Arial" pitchFamily="34" charset="0"/>
            </a:endParaRPr>
          </a:p>
        </p:txBody>
      </p:sp>
      <p:sp>
        <p:nvSpPr>
          <p:cNvPr id="12" name="Obdélník 11"/>
          <p:cNvSpPr/>
          <p:nvPr/>
        </p:nvSpPr>
        <p:spPr>
          <a:xfrm>
            <a:off x="-26388" y="1234878"/>
            <a:ext cx="9144000" cy="276999"/>
          </a:xfrm>
          <a:prstGeom prst="rect">
            <a:avLst/>
          </a:prstGeom>
        </p:spPr>
        <p:txBody>
          <a:bodyPr wrap="square">
            <a:spAutoFit/>
          </a:bodyPr>
          <a:lstStyle/>
          <a:p>
            <a:pPr algn="ctr"/>
            <a:r>
              <a:rPr lang="cs-CZ" sz="1200" b="1" i="1" dirty="0">
                <a:solidFill>
                  <a:schemeClr val="tx2"/>
                </a:solidFill>
                <a:cs typeface="Arial" pitchFamily="34" charset="0"/>
              </a:rPr>
              <a:t>C2. Představte si, že by některý z vašich přátel napsal na </a:t>
            </a:r>
            <a:r>
              <a:rPr lang="cs-CZ" sz="1200" b="1" i="1" dirty="0" err="1">
                <a:solidFill>
                  <a:schemeClr val="tx2"/>
                </a:solidFill>
                <a:cs typeface="Arial" pitchFamily="34" charset="0"/>
              </a:rPr>
              <a:t>Facebooku</a:t>
            </a:r>
            <a:r>
              <a:rPr lang="cs-CZ" sz="1200" b="1" i="1" dirty="0">
                <a:solidFill>
                  <a:schemeClr val="tx2"/>
                </a:solidFill>
                <a:cs typeface="Arial" pitchFamily="34" charset="0"/>
              </a:rPr>
              <a:t> následující </a:t>
            </a:r>
            <a:r>
              <a:rPr lang="cs-CZ" sz="1200" b="1" i="1" dirty="0" smtClean="0">
                <a:solidFill>
                  <a:schemeClr val="tx2"/>
                </a:solidFill>
                <a:cs typeface="Arial" pitchFamily="34" charset="0"/>
              </a:rPr>
              <a:t>status. </a:t>
            </a:r>
            <a:r>
              <a:rPr lang="cs-CZ" sz="1200" b="1" i="1" dirty="0">
                <a:solidFill>
                  <a:schemeClr val="tx2"/>
                </a:solidFill>
                <a:cs typeface="Arial" pitchFamily="34" charset="0"/>
              </a:rPr>
              <a:t>Co byste si o statusu myslel(a)? Je to </a:t>
            </a:r>
            <a:r>
              <a:rPr lang="cs-CZ" sz="1200" b="1" i="1" dirty="0" smtClean="0">
                <a:solidFill>
                  <a:schemeClr val="tx2"/>
                </a:solidFill>
                <a:cs typeface="Arial" pitchFamily="34" charset="0"/>
              </a:rPr>
              <a:t>…</a:t>
            </a:r>
            <a:endParaRPr lang="cs-CZ" sz="1200" b="1" i="1" dirty="0">
              <a:solidFill>
                <a:schemeClr val="tx2"/>
              </a:solidFill>
              <a:cs typeface="Arial" pitchFamily="34" charset="0"/>
            </a:endParaRPr>
          </a:p>
        </p:txBody>
      </p:sp>
      <p:graphicFrame>
        <p:nvGraphicFramePr>
          <p:cNvPr id="14" name="Zástupný symbol pro obsah 3"/>
          <p:cNvGraphicFramePr>
            <a:graphicFrameLocks/>
          </p:cNvGraphicFramePr>
          <p:nvPr>
            <p:extLst>
              <p:ext uri="{D42A27DB-BD31-4B8C-83A1-F6EECF244321}">
                <p14:modId xmlns:p14="http://schemas.microsoft.com/office/powerpoint/2010/main" val="2950697628"/>
              </p:ext>
            </p:extLst>
          </p:nvPr>
        </p:nvGraphicFramePr>
        <p:xfrm>
          <a:off x="21580" y="2060849"/>
          <a:ext cx="4783644" cy="2952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Zástupný symbol pro obsah 3"/>
          <p:cNvGraphicFramePr>
            <a:graphicFrameLocks/>
          </p:cNvGraphicFramePr>
          <p:nvPr>
            <p:extLst>
              <p:ext uri="{D42A27DB-BD31-4B8C-83A1-F6EECF244321}">
                <p14:modId xmlns:p14="http://schemas.microsoft.com/office/powerpoint/2010/main" val="3447169331"/>
              </p:ext>
            </p:extLst>
          </p:nvPr>
        </p:nvGraphicFramePr>
        <p:xfrm>
          <a:off x="4716016" y="2060849"/>
          <a:ext cx="4262388" cy="2952328"/>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9" descr="hatefree kruh.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7159540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25760"/>
            <a:ext cx="8712968" cy="1143000"/>
          </a:xfrm>
        </p:spPr>
        <p:txBody>
          <a:bodyPr>
            <a:normAutofit/>
          </a:bodyPr>
          <a:lstStyle/>
          <a:p>
            <a:r>
              <a:rPr lang="cs-CZ" dirty="0" smtClean="0"/>
              <a:t>Reakce na urážlivý status</a:t>
            </a:r>
            <a:endParaRPr lang="cs-CZ" dirty="0"/>
          </a:p>
        </p:txBody>
      </p:sp>
      <p:graphicFrame>
        <p:nvGraphicFramePr>
          <p:cNvPr id="8" name="Tabulka 7"/>
          <p:cNvGraphicFramePr>
            <a:graphicFrameLocks noGrp="1"/>
          </p:cNvGraphicFramePr>
          <p:nvPr>
            <p:extLst>
              <p:ext uri="{D42A27DB-BD31-4B8C-83A1-F6EECF244321}">
                <p14:modId xmlns:p14="http://schemas.microsoft.com/office/powerpoint/2010/main" val="1317890537"/>
              </p:ext>
            </p:extLst>
          </p:nvPr>
        </p:nvGraphicFramePr>
        <p:xfrm>
          <a:off x="323527" y="4869160"/>
          <a:ext cx="8515163" cy="1224136"/>
        </p:xfrm>
        <a:graphic>
          <a:graphicData uri="http://schemas.openxmlformats.org/drawingml/2006/table">
            <a:tbl>
              <a:tblPr firstRow="1" bandRow="1">
                <a:effectLst/>
                <a:tableStyleId>{F5AB1C69-6EDB-4FF4-983F-18BD219EF322}</a:tableStyleId>
              </a:tblPr>
              <a:tblGrid>
                <a:gridCol w="8515163"/>
              </a:tblGrid>
              <a:tr h="1224136">
                <a:tc>
                  <a:txBody>
                    <a:bodyPr/>
                    <a:lstStyle/>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100" b="0" i="0" baseline="0" noProof="0" dirty="0" smtClean="0">
                          <a:ln>
                            <a:noFill/>
                          </a:ln>
                          <a:solidFill>
                            <a:schemeClr val="bg1"/>
                          </a:solidFill>
                        </a:rPr>
                        <a:t>Analýzy provedené ve výzkumu ukázaly velký vliv informací šířených po sociálních sítích na názory na romskou menšinu. Tzv. hoaxům více věří lidé, kteří informačně vycházejí a důvěřují informacím ze sociálních sítí a elektronické komunikace. Tito lidé také např. častěji hovoří o tom, že rasistické projevy existují především ze strany Romů. A lidé, kteří důvěřují hoaxům, jsou k Romům obecně kritičtější.  Analýza ukazuje, že šíření  takto formativních informací sociálními sítěmi umožňuje mimo jiné i pasivita uživatelů, kteří  je považují za urážlivé. Jsou totiž často neaktivní. Nejčastěji je ignorují, protože nepovažují za smysluplné reagovat (55 %) či se bojí, že by šli proti majoritnímu názoru (35 %). Další nejčastější názor – Okomentoval(a) bych to, pokud bych znal správný argument – je kondicionál, protože právě tyto argumenty mladým lidem často chybí.</a:t>
                      </a: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sp>
        <p:nvSpPr>
          <p:cNvPr id="11" name="Obdélník 10"/>
          <p:cNvSpPr/>
          <p:nvPr/>
        </p:nvSpPr>
        <p:spPr>
          <a:xfrm>
            <a:off x="395536" y="1335251"/>
            <a:ext cx="7416824" cy="276999"/>
          </a:xfrm>
          <a:prstGeom prst="rect">
            <a:avLst/>
          </a:prstGeom>
        </p:spPr>
        <p:txBody>
          <a:bodyPr wrap="square">
            <a:spAutoFit/>
          </a:bodyPr>
          <a:lstStyle/>
          <a:p>
            <a:r>
              <a:rPr lang="cs-CZ" sz="1200" b="1" i="1" dirty="0">
                <a:solidFill>
                  <a:schemeClr val="tx2"/>
                </a:solidFill>
                <a:cs typeface="Arial" pitchFamily="34" charset="0"/>
              </a:rPr>
              <a:t>C4. Odpověděl(a) jste, že by vám některý z výše uvedených statusů přišel urážlivý. Jak byste reagoval(a)?</a:t>
            </a:r>
          </a:p>
        </p:txBody>
      </p:sp>
      <p:graphicFrame>
        <p:nvGraphicFramePr>
          <p:cNvPr id="9" name="Zástupný symbol pro obsah 4"/>
          <p:cNvGraphicFramePr>
            <a:graphicFrameLocks/>
          </p:cNvGraphicFramePr>
          <p:nvPr>
            <p:extLst>
              <p:ext uri="{D42A27DB-BD31-4B8C-83A1-F6EECF244321}">
                <p14:modId xmlns:p14="http://schemas.microsoft.com/office/powerpoint/2010/main" val="3751121523"/>
              </p:ext>
            </p:extLst>
          </p:nvPr>
        </p:nvGraphicFramePr>
        <p:xfrm>
          <a:off x="323528" y="1766859"/>
          <a:ext cx="8496944" cy="2958285"/>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9" descr="hatefree kruh.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17721392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INFORMACE O REALIZÁTOROVI VÝZKUMU</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8356" y="4941168"/>
            <a:ext cx="1152128" cy="864096"/>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3524" y="5327676"/>
            <a:ext cx="1294580" cy="617597"/>
          </a:xfrm>
          <a:prstGeom prst="rect">
            <a:avLst/>
          </a:prstGeom>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2806" y="5262432"/>
            <a:ext cx="1262396" cy="748086"/>
          </a:xfrm>
          <a:prstGeom prst="rect">
            <a:avLst/>
          </a:prstGeom>
        </p:spPr>
      </p:pic>
      <p:graphicFrame>
        <p:nvGraphicFramePr>
          <p:cNvPr id="8" name="Diagram 7"/>
          <p:cNvGraphicFramePr/>
          <p:nvPr>
            <p:extLst>
              <p:ext uri="{D42A27DB-BD31-4B8C-83A1-F6EECF244321}">
                <p14:modId xmlns:p14="http://schemas.microsoft.com/office/powerpoint/2010/main" val="40662455"/>
              </p:ext>
            </p:extLst>
          </p:nvPr>
        </p:nvGraphicFramePr>
        <p:xfrm>
          <a:off x="611560" y="730027"/>
          <a:ext cx="7992888" cy="46085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9" descr="hatefree kruh.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95202" y="6181089"/>
            <a:ext cx="528964" cy="531440"/>
          </a:xfrm>
          <a:prstGeom prst="rect">
            <a:avLst/>
          </a:prstGeom>
        </p:spPr>
      </p:pic>
      <p:sp>
        <p:nvSpPr>
          <p:cNvPr id="10" name="Obdélník 9"/>
          <p:cNvSpPr/>
          <p:nvPr/>
        </p:nvSpPr>
        <p:spPr>
          <a:xfrm>
            <a:off x="6127096" y="6226033"/>
            <a:ext cx="1979652" cy="553998"/>
          </a:xfrm>
          <a:prstGeom prst="rect">
            <a:avLst/>
          </a:prstGeom>
        </p:spPr>
        <p:txBody>
          <a:bodyPr wrap="square">
            <a:spAutoFit/>
          </a:bodyPr>
          <a:lstStyle/>
          <a:p>
            <a:r>
              <a:rPr lang="cs-CZ" sz="1000" cap="all" dirty="0"/>
              <a:t>Podpořeno grantem z Islandu, Lichtenštejnska a Norska</a:t>
            </a:r>
          </a:p>
        </p:txBody>
      </p:sp>
      <p:pic>
        <p:nvPicPr>
          <p:cNvPr id="11" name="Obrázek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36096" y="6157532"/>
            <a:ext cx="691000" cy="691000"/>
          </a:xfrm>
          <a:prstGeom prst="rect">
            <a:avLst/>
          </a:prstGeom>
        </p:spPr>
      </p:pic>
    </p:spTree>
    <p:extLst>
      <p:ext uri="{BB962C8B-B14F-4D97-AF65-F5344CB8AC3E}">
        <p14:creationId xmlns:p14="http://schemas.microsoft.com/office/powerpoint/2010/main" val="2211464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323528" y="5517232"/>
            <a:ext cx="8820472" cy="1008112"/>
          </a:xfrm>
        </p:spPr>
        <p:txBody>
          <a:bodyPr>
            <a:normAutofit fontScale="90000"/>
          </a:bodyPr>
          <a:lstStyle/>
          <a:p>
            <a:r>
              <a:rPr lang="cs-CZ" sz="3600" dirty="0"/>
              <a:t>Osobní příslušnost </a:t>
            </a:r>
            <a:r>
              <a:rPr lang="cs-CZ" sz="3600" dirty="0" smtClean="0"/>
              <a:t>k menšinám a specifickým skupinám obyvatel</a:t>
            </a:r>
            <a:endParaRPr lang="cs-CZ" sz="3600" dirty="0"/>
          </a:p>
        </p:txBody>
      </p:sp>
    </p:spTree>
    <p:extLst>
      <p:ext uri="{BB962C8B-B14F-4D97-AF65-F5344CB8AC3E}">
        <p14:creationId xmlns:p14="http://schemas.microsoft.com/office/powerpoint/2010/main" val="3486210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25760"/>
            <a:ext cx="8712968" cy="1143000"/>
          </a:xfrm>
        </p:spPr>
        <p:txBody>
          <a:bodyPr>
            <a:normAutofit/>
          </a:bodyPr>
          <a:lstStyle/>
          <a:p>
            <a:r>
              <a:rPr lang="cs-CZ" dirty="0" smtClean="0"/>
              <a:t>Osobní </a:t>
            </a:r>
            <a:r>
              <a:rPr lang="cs-CZ" dirty="0"/>
              <a:t>příslušnost k </a:t>
            </a:r>
            <a:r>
              <a:rPr lang="cs-CZ" dirty="0" smtClean="0"/>
              <a:t>menšinám</a:t>
            </a:r>
            <a:endParaRPr lang="cs-CZ" dirty="0"/>
          </a:p>
        </p:txBody>
      </p:sp>
      <p:graphicFrame>
        <p:nvGraphicFramePr>
          <p:cNvPr id="8" name="Tabulka 7"/>
          <p:cNvGraphicFramePr>
            <a:graphicFrameLocks noGrp="1"/>
          </p:cNvGraphicFramePr>
          <p:nvPr>
            <p:extLst>
              <p:ext uri="{D42A27DB-BD31-4B8C-83A1-F6EECF244321}">
                <p14:modId xmlns:p14="http://schemas.microsoft.com/office/powerpoint/2010/main" val="2785328417"/>
              </p:ext>
            </p:extLst>
          </p:nvPr>
        </p:nvGraphicFramePr>
        <p:xfrm>
          <a:off x="278414" y="5301208"/>
          <a:ext cx="8515163" cy="720080"/>
        </p:xfrm>
        <a:graphic>
          <a:graphicData uri="http://schemas.openxmlformats.org/drawingml/2006/table">
            <a:tbl>
              <a:tblPr firstRow="1" bandRow="1">
                <a:effectLst/>
                <a:tableStyleId>{F5AB1C69-6EDB-4FF4-983F-18BD219EF322}</a:tableStyleId>
              </a:tblPr>
              <a:tblGrid>
                <a:gridCol w="8515163"/>
              </a:tblGrid>
              <a:tr h="720080">
                <a:tc>
                  <a:txBody>
                    <a:bodyPr/>
                    <a:lstStyle/>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100" b="0" i="0" baseline="0" noProof="0" dirty="0" smtClean="0">
                          <a:ln>
                            <a:noFill/>
                          </a:ln>
                          <a:solidFill>
                            <a:schemeClr val="bg1"/>
                          </a:solidFill>
                        </a:rPr>
                        <a:t>Za příslušníky některé z menšin či specifických skupin obyvatel se označuje zhruba osmina lidí ve věku 15-25 let, dalších 8 % váhá. Častěji se za příslušníky specifických skupin označují chlapci a mladí lidé z velkých měst. Další otázky ukazují, že u mužů je důvodem to, že se výrazně častěji cítí být příslušníkem specifické subkultury a LGBT menšiny.</a:t>
                      </a:r>
                      <a:endParaRPr lang="cs-CZ" sz="1100" b="0" i="1" baseline="0" noProof="0" dirty="0" smtClean="0">
                        <a:ln>
                          <a:noFill/>
                        </a:ln>
                        <a:solidFill>
                          <a:schemeClr val="bg1"/>
                        </a:solidFill>
                      </a:endParaRP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sp>
        <p:nvSpPr>
          <p:cNvPr id="11" name="Obdélník 10"/>
          <p:cNvSpPr/>
          <p:nvPr/>
        </p:nvSpPr>
        <p:spPr>
          <a:xfrm>
            <a:off x="395536" y="1335251"/>
            <a:ext cx="8280920" cy="461665"/>
          </a:xfrm>
          <a:prstGeom prst="rect">
            <a:avLst/>
          </a:prstGeom>
        </p:spPr>
        <p:txBody>
          <a:bodyPr wrap="square">
            <a:spAutoFit/>
          </a:bodyPr>
          <a:lstStyle/>
          <a:p>
            <a:r>
              <a:rPr lang="cs-CZ" sz="1200" b="1" i="1" dirty="0">
                <a:solidFill>
                  <a:schemeClr val="tx2"/>
                </a:solidFill>
                <a:cs typeface="Arial" pitchFamily="34" charset="0"/>
              </a:rPr>
              <a:t>S08. Cítíte se vy osobně být příslušníkem / příslušnicí nějaké specifické skupiny ve společnosti, ať už je definovaná etnicky, národnostně, sexuálně, nábožensky, nějakou specifickou fyzickou </a:t>
            </a:r>
            <a:r>
              <a:rPr lang="cs-CZ" sz="1200" b="1" i="1" dirty="0" smtClean="0">
                <a:solidFill>
                  <a:schemeClr val="tx2"/>
                </a:solidFill>
                <a:cs typeface="Arial" pitchFamily="34" charset="0"/>
              </a:rPr>
              <a:t>vlastností </a:t>
            </a:r>
            <a:r>
              <a:rPr lang="cs-CZ" sz="1200" b="1" i="1" dirty="0">
                <a:solidFill>
                  <a:schemeClr val="tx2"/>
                </a:solidFill>
                <a:cs typeface="Arial" pitchFamily="34" charset="0"/>
              </a:rPr>
              <a:t>či příslušností k jakékoli subkultuře lidí?</a:t>
            </a:r>
          </a:p>
        </p:txBody>
      </p:sp>
      <p:graphicFrame>
        <p:nvGraphicFramePr>
          <p:cNvPr id="7" name="Zástupný symbol pro obsah 4"/>
          <p:cNvGraphicFramePr>
            <a:graphicFrameLocks/>
          </p:cNvGraphicFramePr>
          <p:nvPr>
            <p:extLst>
              <p:ext uri="{D42A27DB-BD31-4B8C-83A1-F6EECF244321}">
                <p14:modId xmlns:p14="http://schemas.microsoft.com/office/powerpoint/2010/main" val="2639960020"/>
              </p:ext>
            </p:extLst>
          </p:nvPr>
        </p:nvGraphicFramePr>
        <p:xfrm>
          <a:off x="2627784" y="1716632"/>
          <a:ext cx="3960440" cy="3368552"/>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9" descr="hatefree kruh.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2835123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25760"/>
            <a:ext cx="8712968" cy="1143000"/>
          </a:xfrm>
        </p:spPr>
        <p:txBody>
          <a:bodyPr>
            <a:normAutofit/>
          </a:bodyPr>
          <a:lstStyle/>
          <a:p>
            <a:r>
              <a:rPr lang="cs-CZ" dirty="0" smtClean="0"/>
              <a:t>Osobní </a:t>
            </a:r>
            <a:r>
              <a:rPr lang="cs-CZ" dirty="0"/>
              <a:t>příslušnost k </a:t>
            </a:r>
            <a:r>
              <a:rPr lang="cs-CZ" dirty="0" smtClean="0"/>
              <a:t>menšinám</a:t>
            </a:r>
            <a:endParaRPr lang="cs-CZ" dirty="0"/>
          </a:p>
        </p:txBody>
      </p:sp>
      <p:graphicFrame>
        <p:nvGraphicFramePr>
          <p:cNvPr id="8" name="Tabulka 7"/>
          <p:cNvGraphicFramePr>
            <a:graphicFrameLocks noGrp="1"/>
          </p:cNvGraphicFramePr>
          <p:nvPr>
            <p:extLst>
              <p:ext uri="{D42A27DB-BD31-4B8C-83A1-F6EECF244321}">
                <p14:modId xmlns:p14="http://schemas.microsoft.com/office/powerpoint/2010/main" val="205930703"/>
              </p:ext>
            </p:extLst>
          </p:nvPr>
        </p:nvGraphicFramePr>
        <p:xfrm>
          <a:off x="323527" y="5229200"/>
          <a:ext cx="8515163" cy="864096"/>
        </p:xfrm>
        <a:graphic>
          <a:graphicData uri="http://schemas.openxmlformats.org/drawingml/2006/table">
            <a:tbl>
              <a:tblPr firstRow="1" bandRow="1">
                <a:effectLst/>
                <a:tableStyleId>{F5AB1C69-6EDB-4FF4-983F-18BD219EF322}</a:tableStyleId>
              </a:tblPr>
              <a:tblGrid>
                <a:gridCol w="8515163"/>
              </a:tblGrid>
              <a:tr h="864096">
                <a:tc>
                  <a:txBody>
                    <a:bodyPr/>
                    <a:lstStyle/>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100" b="0" i="0" baseline="0" noProof="0" dirty="0" smtClean="0">
                          <a:ln>
                            <a:noFill/>
                          </a:ln>
                          <a:solidFill>
                            <a:schemeClr val="bg1"/>
                          </a:solidFill>
                        </a:rPr>
                        <a:t>I mladí lidé, kteří se v obecné otázce neoznačili za příslušníky/</a:t>
                      </a:r>
                      <a:r>
                        <a:rPr lang="cs-CZ" sz="1100" b="0" i="0" baseline="0" noProof="0" dirty="0" err="1" smtClean="0">
                          <a:ln>
                            <a:noFill/>
                          </a:ln>
                          <a:solidFill>
                            <a:schemeClr val="bg1"/>
                          </a:solidFill>
                        </a:rPr>
                        <a:t>ce</a:t>
                      </a:r>
                      <a:r>
                        <a:rPr lang="cs-CZ" sz="1100" b="0" i="0" baseline="0" noProof="0" dirty="0" smtClean="0">
                          <a:ln>
                            <a:noFill/>
                          </a:ln>
                          <a:solidFill>
                            <a:schemeClr val="bg1"/>
                          </a:solidFill>
                        </a:rPr>
                        <a:t> menšin a specifických skupin obyvatel, se v otázce s nabídkou často identifikují  </a:t>
                      </a:r>
                      <a:br>
                        <a:rPr lang="cs-CZ" sz="1100" b="0" i="0" baseline="0" noProof="0" dirty="0" smtClean="0">
                          <a:ln>
                            <a:noFill/>
                          </a:ln>
                          <a:solidFill>
                            <a:schemeClr val="bg1"/>
                          </a:solidFill>
                        </a:rPr>
                      </a:br>
                      <a:r>
                        <a:rPr lang="cs-CZ" sz="1100" b="0" i="0" baseline="0" noProof="0" dirty="0" smtClean="0">
                          <a:ln>
                            <a:noFill/>
                          </a:ln>
                          <a:solidFill>
                            <a:schemeClr val="bg1"/>
                          </a:solidFill>
                        </a:rPr>
                        <a:t>s některou nabízenou skupinou, která může být ostatními lidmi daného věku chápána jako menšina či specifická subkultura. Do takových skupin definovaných fyzickým znakem, zájmem / kulturní preferencí, vírou, sexuální orientací, etnicitou a národností či politickým přesvědčením se řadí až 40 % populace mladých lidí. </a:t>
                      </a:r>
                      <a:endParaRPr lang="cs-CZ" sz="1100" b="0" i="1" baseline="0" noProof="0" dirty="0" smtClean="0">
                        <a:ln>
                          <a:noFill/>
                        </a:ln>
                        <a:solidFill>
                          <a:schemeClr val="bg1"/>
                        </a:solidFill>
                      </a:endParaRP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sp>
        <p:nvSpPr>
          <p:cNvPr id="11" name="Obdélník 10"/>
          <p:cNvSpPr/>
          <p:nvPr/>
        </p:nvSpPr>
        <p:spPr>
          <a:xfrm>
            <a:off x="395536" y="1335251"/>
            <a:ext cx="7416824" cy="276999"/>
          </a:xfrm>
          <a:prstGeom prst="rect">
            <a:avLst/>
          </a:prstGeom>
        </p:spPr>
        <p:txBody>
          <a:bodyPr wrap="square">
            <a:spAutoFit/>
          </a:bodyPr>
          <a:lstStyle/>
          <a:p>
            <a:r>
              <a:rPr lang="cs-CZ" sz="1200" b="1" i="1" dirty="0">
                <a:solidFill>
                  <a:schemeClr val="tx2"/>
                </a:solidFill>
                <a:cs typeface="Arial" pitchFamily="34" charset="0"/>
              </a:rPr>
              <a:t>S09. Jste vy osobně …</a:t>
            </a:r>
          </a:p>
        </p:txBody>
      </p:sp>
      <p:graphicFrame>
        <p:nvGraphicFramePr>
          <p:cNvPr id="9" name="Zástupný symbol pro obsah 4"/>
          <p:cNvGraphicFramePr>
            <a:graphicFrameLocks/>
          </p:cNvGraphicFramePr>
          <p:nvPr>
            <p:extLst>
              <p:ext uri="{D42A27DB-BD31-4B8C-83A1-F6EECF244321}">
                <p14:modId xmlns:p14="http://schemas.microsoft.com/office/powerpoint/2010/main" val="4135789910"/>
              </p:ext>
            </p:extLst>
          </p:nvPr>
        </p:nvGraphicFramePr>
        <p:xfrm>
          <a:off x="0" y="1612250"/>
          <a:ext cx="8748464" cy="3472934"/>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9" descr="hatefree kruh.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4223072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25760"/>
            <a:ext cx="8712968" cy="1143000"/>
          </a:xfrm>
        </p:spPr>
        <p:txBody>
          <a:bodyPr>
            <a:normAutofit/>
          </a:bodyPr>
          <a:lstStyle/>
          <a:p>
            <a:r>
              <a:rPr lang="cs-CZ" dirty="0" smtClean="0"/>
              <a:t>Osobní </a:t>
            </a:r>
            <a:r>
              <a:rPr lang="cs-CZ" dirty="0"/>
              <a:t>příslušnost k </a:t>
            </a:r>
            <a:r>
              <a:rPr lang="cs-CZ" dirty="0" smtClean="0"/>
              <a:t>menšinám</a:t>
            </a:r>
            <a:endParaRPr lang="cs-CZ" dirty="0"/>
          </a:p>
        </p:txBody>
      </p:sp>
      <p:graphicFrame>
        <p:nvGraphicFramePr>
          <p:cNvPr id="8" name="Tabulka 7"/>
          <p:cNvGraphicFramePr>
            <a:graphicFrameLocks noGrp="1"/>
          </p:cNvGraphicFramePr>
          <p:nvPr>
            <p:extLst>
              <p:ext uri="{D42A27DB-BD31-4B8C-83A1-F6EECF244321}">
                <p14:modId xmlns:p14="http://schemas.microsoft.com/office/powerpoint/2010/main" val="3414456202"/>
              </p:ext>
            </p:extLst>
          </p:nvPr>
        </p:nvGraphicFramePr>
        <p:xfrm>
          <a:off x="323528" y="4743082"/>
          <a:ext cx="8515163" cy="1347183"/>
        </p:xfrm>
        <a:graphic>
          <a:graphicData uri="http://schemas.openxmlformats.org/drawingml/2006/table">
            <a:tbl>
              <a:tblPr firstRow="1" bandRow="1">
                <a:effectLst/>
                <a:tableStyleId>{F5AB1C69-6EDB-4FF4-983F-18BD219EF322}</a:tableStyleId>
              </a:tblPr>
              <a:tblGrid>
                <a:gridCol w="8515163"/>
              </a:tblGrid>
              <a:tr h="1347183">
                <a:tc>
                  <a:txBody>
                    <a:bodyPr/>
                    <a:lstStyle/>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100" b="0" i="0" baseline="0" noProof="0" dirty="0" smtClean="0">
                          <a:ln>
                            <a:noFill/>
                          </a:ln>
                          <a:solidFill>
                            <a:schemeClr val="bg1"/>
                          </a:solidFill>
                        </a:rPr>
                        <a:t>Data umožňují srovnat, nakolik se členové různých reálně menšinových skupin (otázka S09) liší ve spontánní obecné identifikaci sama sebe jako příslušníka menšiny či specifické skupiny (S08). Většinou se tak cítí mladí lidé s jinou než heterosexuální orientací (LGBT) a často také členové subkultur a lidé jiných národností. Protože jeden člověk může být příslušníkem více skupin, zkoumali jejich přímý vliv pomocí tzv. parciálních korelací (vliv příslušnosti k jednotlivým skupinám na celkovou sebeidentifikaci po odstínění vlivu dalších skupin). Ukazuje se, že kromě tří zmíněných skupin pocit příslušnosti ke specifické skupině / menšině významně zvyšuje </a:t>
                      </a:r>
                      <a:r>
                        <a:rPr lang="cs-CZ" sz="1100" b="0" i="0" baseline="0" noProof="0" dirty="0" err="1" smtClean="0">
                          <a:ln>
                            <a:noFill/>
                          </a:ln>
                          <a:solidFill>
                            <a:schemeClr val="bg1"/>
                          </a:solidFill>
                        </a:rPr>
                        <a:t>nositelství</a:t>
                      </a:r>
                      <a:r>
                        <a:rPr lang="cs-CZ" sz="1100" b="0" i="0" baseline="0" noProof="0" dirty="0" smtClean="0">
                          <a:ln>
                            <a:noFill/>
                          </a:ln>
                          <a:solidFill>
                            <a:schemeClr val="bg1"/>
                          </a:solidFill>
                        </a:rPr>
                        <a:t> speciálního fyzického znaku, členství v zájmových organizacích a křesťanské vyznání. Naopak jiná vyznání nemá po odstínění odlišnosti v národnosti významný přímý vliv. Příslušnost k pravicovým politickým skupinám pak u lidí, kteří do jiných skupin nepatří, dokonce posiluje pocit, že jsou součástí majority (hypoteticky díky pocitu, že tyto skupiny zastávají hodnoty majoritní / tradiční společnosti). </a:t>
                      </a:r>
                      <a:endParaRPr lang="cs-CZ" sz="1100" b="0" i="1" baseline="0" noProof="0" dirty="0" smtClean="0">
                        <a:ln>
                          <a:noFill/>
                        </a:ln>
                        <a:solidFill>
                          <a:schemeClr val="bg1"/>
                        </a:solidFill>
                      </a:endParaRP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sp>
        <p:nvSpPr>
          <p:cNvPr id="11" name="Obdélník 10"/>
          <p:cNvSpPr/>
          <p:nvPr/>
        </p:nvSpPr>
        <p:spPr>
          <a:xfrm rot="19371445">
            <a:off x="-84364" y="1781433"/>
            <a:ext cx="1656184" cy="276999"/>
          </a:xfrm>
          <a:prstGeom prst="rect">
            <a:avLst/>
          </a:prstGeom>
        </p:spPr>
        <p:txBody>
          <a:bodyPr wrap="square">
            <a:spAutoFit/>
          </a:bodyPr>
          <a:lstStyle/>
          <a:p>
            <a:r>
              <a:rPr lang="cs-CZ" sz="1200" b="1" i="1" dirty="0">
                <a:solidFill>
                  <a:schemeClr val="tx2"/>
                </a:solidFill>
                <a:cs typeface="Arial" pitchFamily="34" charset="0"/>
              </a:rPr>
              <a:t>S09. Jste vy osobně …</a:t>
            </a:r>
          </a:p>
        </p:txBody>
      </p:sp>
      <p:graphicFrame>
        <p:nvGraphicFramePr>
          <p:cNvPr id="10" name="Zástupný symbol pro obsah 3"/>
          <p:cNvGraphicFramePr>
            <a:graphicFrameLocks/>
          </p:cNvGraphicFramePr>
          <p:nvPr>
            <p:extLst>
              <p:ext uri="{D42A27DB-BD31-4B8C-83A1-F6EECF244321}">
                <p14:modId xmlns:p14="http://schemas.microsoft.com/office/powerpoint/2010/main" val="822485148"/>
              </p:ext>
            </p:extLst>
          </p:nvPr>
        </p:nvGraphicFramePr>
        <p:xfrm>
          <a:off x="-918356" y="1612250"/>
          <a:ext cx="8946740" cy="3112894"/>
        </p:xfrm>
        <a:graphic>
          <a:graphicData uri="http://schemas.openxmlformats.org/drawingml/2006/chart">
            <c:chart xmlns:c="http://schemas.openxmlformats.org/drawingml/2006/chart" xmlns:r="http://schemas.openxmlformats.org/officeDocument/2006/relationships" r:id="rId3"/>
          </a:graphicData>
        </a:graphic>
      </p:graphicFrame>
      <p:sp>
        <p:nvSpPr>
          <p:cNvPr id="12" name="Obdélník 11"/>
          <p:cNvSpPr/>
          <p:nvPr/>
        </p:nvSpPr>
        <p:spPr>
          <a:xfrm>
            <a:off x="3491880" y="1260820"/>
            <a:ext cx="4320480" cy="461665"/>
          </a:xfrm>
          <a:prstGeom prst="rect">
            <a:avLst/>
          </a:prstGeom>
          <a:solidFill>
            <a:schemeClr val="bg1"/>
          </a:solidFill>
        </p:spPr>
        <p:txBody>
          <a:bodyPr wrap="square">
            <a:spAutoFit/>
          </a:bodyPr>
          <a:lstStyle/>
          <a:p>
            <a:r>
              <a:rPr lang="cs-CZ" sz="1200" b="1" i="1" dirty="0">
                <a:solidFill>
                  <a:schemeClr val="tx2"/>
                </a:solidFill>
                <a:cs typeface="Arial" pitchFamily="34" charset="0"/>
              </a:rPr>
              <a:t>S08. Cítíte se vy osobně být </a:t>
            </a:r>
            <a:r>
              <a:rPr lang="cs-CZ" sz="1200" b="1" i="1" dirty="0" smtClean="0">
                <a:solidFill>
                  <a:schemeClr val="tx2"/>
                </a:solidFill>
                <a:cs typeface="Arial" pitchFamily="34" charset="0"/>
              </a:rPr>
              <a:t>příslušníkem/příslušnicí </a:t>
            </a:r>
            <a:r>
              <a:rPr lang="cs-CZ" sz="1200" b="1" i="1" dirty="0">
                <a:solidFill>
                  <a:schemeClr val="tx2"/>
                </a:solidFill>
                <a:cs typeface="Arial" pitchFamily="34" charset="0"/>
              </a:rPr>
              <a:t>nějaké specifické skupiny ve </a:t>
            </a:r>
            <a:r>
              <a:rPr lang="cs-CZ" sz="1200" b="1" i="1" dirty="0" smtClean="0">
                <a:solidFill>
                  <a:schemeClr val="tx2"/>
                </a:solidFill>
                <a:cs typeface="Arial" pitchFamily="34" charset="0"/>
              </a:rPr>
              <a:t>společnosti… </a:t>
            </a:r>
            <a:endParaRPr lang="cs-CZ" sz="1200" b="1" i="1" dirty="0">
              <a:solidFill>
                <a:schemeClr val="tx2"/>
              </a:solidFill>
              <a:cs typeface="Arial" pitchFamily="34" charset="0"/>
            </a:endParaRPr>
          </a:p>
        </p:txBody>
      </p:sp>
      <p:sp>
        <p:nvSpPr>
          <p:cNvPr id="3" name="TextovéPole 2"/>
          <p:cNvSpPr txBox="1"/>
          <p:nvPr/>
        </p:nvSpPr>
        <p:spPr>
          <a:xfrm>
            <a:off x="338102" y="4221088"/>
            <a:ext cx="3580184" cy="400110"/>
          </a:xfrm>
          <a:prstGeom prst="rect">
            <a:avLst/>
          </a:prstGeom>
          <a:noFill/>
        </p:spPr>
        <p:txBody>
          <a:bodyPr wrap="square" rtlCol="0">
            <a:spAutoFit/>
          </a:bodyPr>
          <a:lstStyle/>
          <a:p>
            <a:r>
              <a:rPr lang="cs-CZ" sz="1000" i="1" dirty="0" err="1" smtClean="0"/>
              <a:t>Pozn</a:t>
            </a:r>
            <a:r>
              <a:rPr lang="cs-CZ" sz="1000" i="1" dirty="0" smtClean="0"/>
              <a:t>: Konkrétní procentuální údaje jsou díky omezeným vzorkům příslušníků jednotlivých skupin spíše indikativní.</a:t>
            </a:r>
            <a:endParaRPr lang="cs-CZ" sz="1000" i="1" dirty="0"/>
          </a:p>
        </p:txBody>
      </p:sp>
      <p:graphicFrame>
        <p:nvGraphicFramePr>
          <p:cNvPr id="4" name="Tabulka 3"/>
          <p:cNvGraphicFramePr>
            <a:graphicFrameLocks noGrp="1"/>
          </p:cNvGraphicFramePr>
          <p:nvPr>
            <p:extLst>
              <p:ext uri="{D42A27DB-BD31-4B8C-83A1-F6EECF244321}">
                <p14:modId xmlns:p14="http://schemas.microsoft.com/office/powerpoint/2010/main" val="958228223"/>
              </p:ext>
            </p:extLst>
          </p:nvPr>
        </p:nvGraphicFramePr>
        <p:xfrm>
          <a:off x="7912015" y="1335254"/>
          <a:ext cx="1052473" cy="2832667"/>
        </p:xfrm>
        <a:graphic>
          <a:graphicData uri="http://schemas.openxmlformats.org/drawingml/2006/table">
            <a:tbl>
              <a:tblPr>
                <a:tableStyleId>{5C22544A-7EE6-4342-B048-85BDC9FD1C3A}</a:tableStyleId>
              </a:tblPr>
              <a:tblGrid>
                <a:gridCol w="1052473"/>
              </a:tblGrid>
              <a:tr h="354417">
                <a:tc>
                  <a:txBody>
                    <a:bodyPr/>
                    <a:lstStyle/>
                    <a:p>
                      <a:pPr algn="ctr" fontAlgn="b"/>
                      <a:r>
                        <a:rPr lang="cs-CZ" sz="800" b="1" i="0" u="none" strike="noStrike" dirty="0" smtClean="0">
                          <a:solidFill>
                            <a:srgbClr val="000000"/>
                          </a:solidFill>
                          <a:effectLst/>
                          <a:latin typeface="Arial"/>
                        </a:rPr>
                        <a:t>Parciální</a:t>
                      </a:r>
                      <a:r>
                        <a:rPr lang="cs-CZ" sz="800" b="1" i="0" u="none" strike="noStrike" baseline="0" dirty="0" smtClean="0">
                          <a:solidFill>
                            <a:srgbClr val="000000"/>
                          </a:solidFill>
                          <a:effectLst/>
                          <a:latin typeface="Arial"/>
                        </a:rPr>
                        <a:t> korelace </a:t>
                      </a:r>
                      <a:br>
                        <a:rPr lang="cs-CZ" sz="800" b="1" i="0" u="none" strike="noStrike" baseline="0" dirty="0" smtClean="0">
                          <a:solidFill>
                            <a:srgbClr val="000000"/>
                          </a:solidFill>
                          <a:effectLst/>
                          <a:latin typeface="Arial"/>
                        </a:rPr>
                      </a:br>
                      <a:r>
                        <a:rPr lang="cs-CZ" sz="800" b="1" i="0" u="none" strike="noStrike" baseline="0" dirty="0" smtClean="0">
                          <a:solidFill>
                            <a:srgbClr val="000000"/>
                          </a:solidFill>
                          <a:effectLst/>
                          <a:latin typeface="Arial"/>
                        </a:rPr>
                        <a:t>(-1 až 1)</a:t>
                      </a:r>
                      <a:endParaRPr lang="en-US" sz="800" b="1" i="0" u="none" strike="noStrike" dirty="0">
                        <a:solidFill>
                          <a:srgbClr val="000000"/>
                        </a:solidFill>
                        <a:effectLst/>
                        <a:latin typeface="Arial"/>
                      </a:endParaRPr>
                    </a:p>
                  </a:txBody>
                  <a:tcPr marL="9525" marR="9525" marT="9525" marB="0" anchor="b"/>
                </a:tc>
              </a:tr>
              <a:tr h="247825">
                <a:tc>
                  <a:txBody>
                    <a:bodyPr/>
                    <a:lstStyle/>
                    <a:p>
                      <a:pPr algn="ctr" fontAlgn="b"/>
                      <a:r>
                        <a:rPr lang="en-US" sz="1100" u="none" strike="noStrike" dirty="0">
                          <a:effectLst/>
                        </a:rPr>
                        <a:t>0,31**</a:t>
                      </a:r>
                      <a:endParaRPr lang="en-US" sz="1100" b="0" i="0" u="none" strike="noStrike" dirty="0">
                        <a:solidFill>
                          <a:srgbClr val="000000"/>
                        </a:solidFill>
                        <a:effectLst/>
                        <a:latin typeface="Arial"/>
                      </a:endParaRPr>
                    </a:p>
                  </a:txBody>
                  <a:tcPr marL="9525" marR="9525" marT="9525" marB="0" anchor="b"/>
                </a:tc>
              </a:tr>
              <a:tr h="247825">
                <a:tc>
                  <a:txBody>
                    <a:bodyPr/>
                    <a:lstStyle/>
                    <a:p>
                      <a:pPr algn="ctr" fontAlgn="b"/>
                      <a:r>
                        <a:rPr lang="en-US" sz="1100" u="none" strike="noStrike" dirty="0">
                          <a:effectLst/>
                        </a:rPr>
                        <a:t>0,31**</a:t>
                      </a:r>
                      <a:endParaRPr lang="en-US" sz="1100" b="0" i="0" u="none" strike="noStrike" dirty="0">
                        <a:solidFill>
                          <a:srgbClr val="000000"/>
                        </a:solidFill>
                        <a:effectLst/>
                        <a:latin typeface="Arial"/>
                      </a:endParaRPr>
                    </a:p>
                  </a:txBody>
                  <a:tcPr marL="9525" marR="9525" marT="9525" marB="0" anchor="b"/>
                </a:tc>
              </a:tr>
              <a:tr h="247825">
                <a:tc>
                  <a:txBody>
                    <a:bodyPr/>
                    <a:lstStyle/>
                    <a:p>
                      <a:pPr algn="ctr" fontAlgn="b"/>
                      <a:r>
                        <a:rPr lang="en-US" sz="1100" u="none" strike="noStrike" dirty="0">
                          <a:effectLst/>
                        </a:rPr>
                        <a:t>0,14**</a:t>
                      </a:r>
                      <a:endParaRPr lang="en-US" sz="1100" b="0" i="0" u="none" strike="noStrike" dirty="0">
                        <a:solidFill>
                          <a:srgbClr val="000000"/>
                        </a:solidFill>
                        <a:effectLst/>
                        <a:latin typeface="Arial"/>
                      </a:endParaRPr>
                    </a:p>
                  </a:txBody>
                  <a:tcPr marL="9525" marR="9525" marT="9525" marB="0" anchor="b"/>
                </a:tc>
              </a:tr>
              <a:tr h="247825">
                <a:tc>
                  <a:txBody>
                    <a:bodyPr/>
                    <a:lstStyle/>
                    <a:p>
                      <a:pPr algn="ctr" fontAlgn="b"/>
                      <a:r>
                        <a:rPr lang="en-US" sz="1100" u="none" strike="noStrike" dirty="0">
                          <a:effectLst/>
                        </a:rPr>
                        <a:t>0,14**</a:t>
                      </a:r>
                      <a:endParaRPr lang="en-US" sz="1100" b="0" i="0" u="none" strike="noStrike" dirty="0">
                        <a:solidFill>
                          <a:srgbClr val="000000"/>
                        </a:solidFill>
                        <a:effectLst/>
                        <a:latin typeface="Arial"/>
                      </a:endParaRPr>
                    </a:p>
                  </a:txBody>
                  <a:tcPr marL="9525" marR="9525" marT="9525" marB="0" anchor="b"/>
                </a:tc>
              </a:tr>
              <a:tr h="247825">
                <a:tc>
                  <a:txBody>
                    <a:bodyPr/>
                    <a:lstStyle/>
                    <a:p>
                      <a:pPr algn="ctr" fontAlgn="b"/>
                      <a:r>
                        <a:rPr lang="en-US" sz="1100" u="none" strike="noStrike" dirty="0">
                          <a:effectLst/>
                        </a:rPr>
                        <a:t>0,1**</a:t>
                      </a:r>
                      <a:endParaRPr lang="en-US" sz="1100" b="0" i="0" u="none" strike="noStrike" dirty="0">
                        <a:solidFill>
                          <a:srgbClr val="000000"/>
                        </a:solidFill>
                        <a:effectLst/>
                        <a:latin typeface="Arial"/>
                      </a:endParaRPr>
                    </a:p>
                  </a:txBody>
                  <a:tcPr marL="9525" marR="9525" marT="9525" marB="0" anchor="b"/>
                </a:tc>
              </a:tr>
              <a:tr h="247825">
                <a:tc>
                  <a:txBody>
                    <a:bodyPr/>
                    <a:lstStyle/>
                    <a:p>
                      <a:pPr algn="ctr" fontAlgn="b"/>
                      <a:r>
                        <a:rPr lang="en-US" sz="1100" u="none" strike="noStrike" dirty="0">
                          <a:effectLst/>
                        </a:rPr>
                        <a:t>0,09**</a:t>
                      </a:r>
                      <a:endParaRPr lang="en-US" sz="1100" b="0" i="0" u="none" strike="noStrike" dirty="0">
                        <a:solidFill>
                          <a:srgbClr val="000000"/>
                        </a:solidFill>
                        <a:effectLst/>
                        <a:latin typeface="Arial"/>
                      </a:endParaRPr>
                    </a:p>
                  </a:txBody>
                  <a:tcPr marL="9525" marR="9525" marT="9525" marB="0" anchor="b"/>
                </a:tc>
              </a:tr>
              <a:tr h="247825">
                <a:tc>
                  <a:txBody>
                    <a:bodyPr/>
                    <a:lstStyle/>
                    <a:p>
                      <a:pPr algn="ctr" fontAlgn="b"/>
                      <a:r>
                        <a:rPr lang="en-US" sz="1100" u="none" strike="noStrike" dirty="0">
                          <a:effectLst/>
                        </a:rPr>
                        <a:t>0,05</a:t>
                      </a:r>
                      <a:endParaRPr lang="en-US" sz="1100" b="0" i="0" u="none" strike="noStrike" dirty="0">
                        <a:solidFill>
                          <a:srgbClr val="000000"/>
                        </a:solidFill>
                        <a:effectLst/>
                        <a:latin typeface="Arial"/>
                      </a:endParaRPr>
                    </a:p>
                  </a:txBody>
                  <a:tcPr marL="9525" marR="9525" marT="9525" marB="0" anchor="b"/>
                </a:tc>
              </a:tr>
              <a:tr h="247825">
                <a:tc>
                  <a:txBody>
                    <a:bodyPr/>
                    <a:lstStyle/>
                    <a:p>
                      <a:pPr algn="ctr" fontAlgn="b"/>
                      <a:r>
                        <a:rPr lang="en-US" sz="1100" u="none" strike="noStrike" dirty="0">
                          <a:effectLst/>
                        </a:rPr>
                        <a:t>0,03</a:t>
                      </a:r>
                      <a:endParaRPr lang="en-US" sz="1100" b="0" i="0" u="none" strike="noStrike" dirty="0">
                        <a:solidFill>
                          <a:srgbClr val="000000"/>
                        </a:solidFill>
                        <a:effectLst/>
                        <a:latin typeface="Arial"/>
                      </a:endParaRPr>
                    </a:p>
                  </a:txBody>
                  <a:tcPr marL="9525" marR="9525" marT="9525" marB="0" anchor="b"/>
                </a:tc>
              </a:tr>
              <a:tr h="247825">
                <a:tc>
                  <a:txBody>
                    <a:bodyPr/>
                    <a:lstStyle/>
                    <a:p>
                      <a:pPr algn="ctr" fontAlgn="b"/>
                      <a:r>
                        <a:rPr lang="en-US" sz="1100" u="none" strike="noStrike" dirty="0">
                          <a:effectLst/>
                        </a:rPr>
                        <a:t>-0,02</a:t>
                      </a:r>
                      <a:endParaRPr lang="en-US" sz="1100" b="0" i="0" u="none" strike="noStrike" dirty="0">
                        <a:solidFill>
                          <a:srgbClr val="000000"/>
                        </a:solidFill>
                        <a:effectLst/>
                        <a:latin typeface="Arial"/>
                      </a:endParaRPr>
                    </a:p>
                  </a:txBody>
                  <a:tcPr marL="9525" marR="9525" marT="9525" marB="0" anchor="b"/>
                </a:tc>
              </a:tr>
              <a:tr h="247825">
                <a:tc>
                  <a:txBody>
                    <a:bodyPr/>
                    <a:lstStyle/>
                    <a:p>
                      <a:pPr algn="ctr" fontAlgn="b"/>
                      <a:r>
                        <a:rPr lang="en-US" sz="1100" u="none" strike="noStrike" dirty="0">
                          <a:effectLst/>
                        </a:rPr>
                        <a:t>-0,15**</a:t>
                      </a:r>
                      <a:endParaRPr lang="en-US" sz="1100" b="0" i="0" u="none" strike="noStrike" dirty="0">
                        <a:solidFill>
                          <a:srgbClr val="000000"/>
                        </a:solidFill>
                        <a:effectLst/>
                        <a:latin typeface="Arial"/>
                      </a:endParaRPr>
                    </a:p>
                  </a:txBody>
                  <a:tcPr marL="9525" marR="9525" marT="9525" marB="0" anchor="b"/>
                </a:tc>
              </a:tr>
            </a:tbl>
          </a:graphicData>
        </a:graphic>
      </p:graphicFrame>
      <p:pic>
        <p:nvPicPr>
          <p:cNvPr id="9" name="Picture 9" descr="hatefree kruh.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1102988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323528" y="5517232"/>
            <a:ext cx="8820472" cy="1008112"/>
          </a:xfrm>
        </p:spPr>
        <p:txBody>
          <a:bodyPr>
            <a:normAutofit/>
          </a:bodyPr>
          <a:lstStyle/>
          <a:p>
            <a:r>
              <a:rPr lang="cs-CZ" sz="3600" dirty="0" smtClean="0"/>
              <a:t>Zkušenost s násilím z nenávisti</a:t>
            </a:r>
            <a:endParaRPr lang="cs-CZ" sz="3600" dirty="0"/>
          </a:p>
        </p:txBody>
      </p:sp>
    </p:spTree>
    <p:extLst>
      <p:ext uri="{BB962C8B-B14F-4D97-AF65-F5344CB8AC3E}">
        <p14:creationId xmlns:p14="http://schemas.microsoft.com/office/powerpoint/2010/main" val="4161809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25760"/>
            <a:ext cx="8712968" cy="1143000"/>
          </a:xfrm>
        </p:spPr>
        <p:txBody>
          <a:bodyPr>
            <a:normAutofit/>
          </a:bodyPr>
          <a:lstStyle/>
          <a:p>
            <a:r>
              <a:rPr lang="cs-CZ" dirty="0" smtClean="0"/>
              <a:t>Zkušenosti </a:t>
            </a:r>
            <a:r>
              <a:rPr lang="cs-CZ" dirty="0"/>
              <a:t>s násilím z </a:t>
            </a:r>
            <a:r>
              <a:rPr lang="cs-CZ" dirty="0" smtClean="0"/>
              <a:t>nenávisti</a:t>
            </a:r>
            <a:endParaRPr lang="cs-CZ" dirty="0"/>
          </a:p>
        </p:txBody>
      </p:sp>
      <p:graphicFrame>
        <p:nvGraphicFramePr>
          <p:cNvPr id="8" name="Tabulka 7"/>
          <p:cNvGraphicFramePr>
            <a:graphicFrameLocks noGrp="1"/>
          </p:cNvGraphicFramePr>
          <p:nvPr>
            <p:extLst>
              <p:ext uri="{D42A27DB-BD31-4B8C-83A1-F6EECF244321}">
                <p14:modId xmlns:p14="http://schemas.microsoft.com/office/powerpoint/2010/main" val="3609252218"/>
              </p:ext>
            </p:extLst>
          </p:nvPr>
        </p:nvGraphicFramePr>
        <p:xfrm>
          <a:off x="323527" y="5301208"/>
          <a:ext cx="8515163" cy="792088"/>
        </p:xfrm>
        <a:graphic>
          <a:graphicData uri="http://schemas.openxmlformats.org/drawingml/2006/table">
            <a:tbl>
              <a:tblPr firstRow="1" bandRow="1">
                <a:effectLst/>
                <a:tableStyleId>{F5AB1C69-6EDB-4FF4-983F-18BD219EF322}</a:tableStyleId>
              </a:tblPr>
              <a:tblGrid>
                <a:gridCol w="8515163"/>
              </a:tblGrid>
              <a:tr h="792088">
                <a:tc>
                  <a:txBody>
                    <a:bodyPr/>
                    <a:lstStyle/>
                    <a:p>
                      <a:pPr marL="0" marR="0" lvl="0" indent="0" algn="l" defTabSz="914400" rtl="0" eaLnBrk="1" fontAlgn="auto" latinLnBrk="0" hangingPunct="1">
                        <a:lnSpc>
                          <a:spcPct val="100000"/>
                        </a:lnSpc>
                        <a:spcBef>
                          <a:spcPts val="0"/>
                        </a:spcBef>
                        <a:spcAft>
                          <a:spcPts val="0"/>
                        </a:spcAft>
                        <a:buClrTx/>
                        <a:buSzPct val="100000"/>
                        <a:buFont typeface="Wingdings" pitchFamily="2" charset="2"/>
                        <a:buNone/>
                        <a:tabLst/>
                        <a:defRPr/>
                      </a:pPr>
                      <a:r>
                        <a:rPr lang="cs-CZ" sz="1100" b="0" i="0" baseline="0" noProof="0" dirty="0" smtClean="0">
                          <a:ln>
                            <a:noFill/>
                          </a:ln>
                          <a:solidFill>
                            <a:schemeClr val="bg1"/>
                          </a:solidFill>
                        </a:rPr>
                        <a:t>Velká část mladých lidí má osobní zkušenost s násilím z nenávisti – necelá pětina (18 %) byla někdy přímo jeho obětí a třetina (32 </a:t>
                      </a:r>
                      <a:r>
                        <a:rPr lang="cs-CZ" sz="1100" b="0" i="0" kern="1200" baseline="0" noProof="0" dirty="0" smtClean="0">
                          <a:ln>
                            <a:noFill/>
                          </a:ln>
                          <a:solidFill>
                            <a:schemeClr val="bg1"/>
                          </a:solidFill>
                          <a:latin typeface="+mn-lt"/>
                          <a:ea typeface="+mn-ea"/>
                          <a:cs typeface="+mn-cs"/>
                        </a:rPr>
                        <a:t>%)</a:t>
                      </a:r>
                      <a:r>
                        <a:rPr lang="cs-CZ" sz="1100" b="0" i="0" baseline="0" noProof="0" dirty="0" smtClean="0">
                          <a:ln>
                            <a:noFill/>
                          </a:ln>
                          <a:solidFill>
                            <a:schemeClr val="bg1"/>
                          </a:solidFill>
                        </a:rPr>
                        <a:t> byla svědkem. </a:t>
                      </a:r>
                      <a:br>
                        <a:rPr lang="cs-CZ" sz="1100" b="0" i="0" baseline="0" noProof="0" dirty="0" smtClean="0">
                          <a:ln>
                            <a:noFill/>
                          </a:ln>
                          <a:solidFill>
                            <a:schemeClr val="bg1"/>
                          </a:solidFill>
                        </a:rPr>
                      </a:br>
                      <a:r>
                        <a:rPr lang="cs-CZ" sz="1100" b="0" i="0" baseline="0" noProof="0" dirty="0" smtClean="0">
                          <a:ln>
                            <a:noFill/>
                          </a:ln>
                          <a:solidFill>
                            <a:schemeClr val="bg1"/>
                          </a:solidFill>
                        </a:rPr>
                        <a:t>V případě svědků i obětí se zhruba ve třetině případů jedná o fyzické násilí a ve zbytku případů o verbální útoky(on-line či osobně). Zkušenost </a:t>
                      </a:r>
                      <a:br>
                        <a:rPr lang="cs-CZ" sz="1100" b="0" i="0" baseline="0" noProof="0" dirty="0" smtClean="0">
                          <a:ln>
                            <a:noFill/>
                          </a:ln>
                          <a:solidFill>
                            <a:schemeClr val="bg1"/>
                          </a:solidFill>
                        </a:rPr>
                      </a:br>
                      <a:r>
                        <a:rPr lang="cs-CZ" sz="1100" b="0" i="0" baseline="0" noProof="0" dirty="0" smtClean="0">
                          <a:ln>
                            <a:noFill/>
                          </a:ln>
                          <a:solidFill>
                            <a:schemeClr val="bg1"/>
                          </a:solidFill>
                        </a:rPr>
                        <a:t>s násilím z nenávisti logicky roste s věkem (mezi lidmi ve věku 20-25 let bylo svědkem 35 % dotázaných). Výrazně častější je také ve velkých městech nad 100 000 obyvatel– svědkem zde bylo  47 % mladých a 26 % říká, že bylo někdy také obětí.</a:t>
                      </a:r>
                    </a:p>
                  </a:txBody>
                  <a:tcPr marL="10800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sp>
        <p:nvSpPr>
          <p:cNvPr id="11" name="Obdélník 10"/>
          <p:cNvSpPr/>
          <p:nvPr/>
        </p:nvSpPr>
        <p:spPr>
          <a:xfrm>
            <a:off x="251520" y="1335251"/>
            <a:ext cx="8640960" cy="769441"/>
          </a:xfrm>
          <a:prstGeom prst="rect">
            <a:avLst/>
          </a:prstGeom>
        </p:spPr>
        <p:txBody>
          <a:bodyPr wrap="square">
            <a:spAutoFit/>
          </a:bodyPr>
          <a:lstStyle/>
          <a:p>
            <a:r>
              <a:rPr lang="cs-CZ" sz="1100" b="1" i="1" dirty="0" smtClean="0">
                <a:solidFill>
                  <a:schemeClr val="tx2"/>
                </a:solidFill>
                <a:cs typeface="Arial" pitchFamily="34" charset="0"/>
              </a:rPr>
              <a:t>Násilí z nenávisti je násilí páchané</a:t>
            </a:r>
            <a:r>
              <a:rPr lang="cs-CZ" sz="1100" b="1" i="1" dirty="0">
                <a:solidFill>
                  <a:schemeClr val="tx2"/>
                </a:solidFill>
                <a:cs typeface="Arial" pitchFamily="34" charset="0"/>
              </a:rPr>
              <a:t>, protože  oběť příslušela k nějaké skupině lidí (etnicky, nábožensky, sexuálně, apod.), subkultuře (punk, skejťák, apod.) či měla nějaký specifický znak (výška, účes, nadváha, postižení, apod.), kterým se </a:t>
            </a:r>
            <a:r>
              <a:rPr lang="cs-CZ" sz="1100" b="1" i="1" dirty="0" smtClean="0">
                <a:solidFill>
                  <a:schemeClr val="tx2"/>
                </a:solidFill>
                <a:cs typeface="Arial" pitchFamily="34" charset="0"/>
              </a:rPr>
              <a:t>odlišovala</a:t>
            </a:r>
          </a:p>
          <a:p>
            <a:r>
              <a:rPr lang="cs-CZ" sz="1100" b="1" i="1" dirty="0">
                <a:solidFill>
                  <a:schemeClr val="tx2"/>
                </a:solidFill>
                <a:cs typeface="Arial" pitchFamily="34" charset="0"/>
              </a:rPr>
              <a:t>O01. Byl(a) jste vy osobně někdy SVĚDKEM násilí z nenávisti? </a:t>
            </a:r>
          </a:p>
          <a:p>
            <a:r>
              <a:rPr lang="cs-CZ" sz="1100" b="1" i="1" dirty="0">
                <a:solidFill>
                  <a:schemeClr val="tx2"/>
                </a:solidFill>
                <a:cs typeface="Arial" pitchFamily="34" charset="0"/>
              </a:rPr>
              <a:t>O09. Byl(a) jste vy osobně někdy OBĚTÍ násilí z nenávisti</a:t>
            </a:r>
            <a:r>
              <a:rPr lang="cs-CZ" sz="1100" b="1" i="1" dirty="0" smtClean="0">
                <a:solidFill>
                  <a:schemeClr val="tx2"/>
                </a:solidFill>
                <a:cs typeface="Arial" pitchFamily="34" charset="0"/>
              </a:rPr>
              <a:t>?</a:t>
            </a:r>
            <a:endParaRPr lang="cs-CZ" sz="1100" b="1" i="1" dirty="0">
              <a:solidFill>
                <a:schemeClr val="tx2"/>
              </a:solidFill>
              <a:cs typeface="Arial" pitchFamily="34" charset="0"/>
            </a:endParaRPr>
          </a:p>
        </p:txBody>
      </p:sp>
      <p:graphicFrame>
        <p:nvGraphicFramePr>
          <p:cNvPr id="7" name="Zástupný symbol pro obsah 4"/>
          <p:cNvGraphicFramePr>
            <a:graphicFrameLocks/>
          </p:cNvGraphicFramePr>
          <p:nvPr>
            <p:extLst>
              <p:ext uri="{D42A27DB-BD31-4B8C-83A1-F6EECF244321}">
                <p14:modId xmlns:p14="http://schemas.microsoft.com/office/powerpoint/2010/main" val="3179340590"/>
              </p:ext>
            </p:extLst>
          </p:nvPr>
        </p:nvGraphicFramePr>
        <p:xfrm>
          <a:off x="629816" y="2276873"/>
          <a:ext cx="3222104" cy="2880320"/>
        </p:xfrm>
        <a:graphic>
          <a:graphicData uri="http://schemas.openxmlformats.org/drawingml/2006/chart">
            <c:chart xmlns:c="http://schemas.openxmlformats.org/drawingml/2006/chart" xmlns:r="http://schemas.openxmlformats.org/officeDocument/2006/relationships" r:id="rId3"/>
          </a:graphicData>
        </a:graphic>
      </p:graphicFrame>
      <p:sp>
        <p:nvSpPr>
          <p:cNvPr id="9" name="Nadpis 1"/>
          <p:cNvSpPr txBox="1">
            <a:spLocks/>
          </p:cNvSpPr>
          <p:nvPr/>
        </p:nvSpPr>
        <p:spPr>
          <a:xfrm>
            <a:off x="504056" y="2276872"/>
            <a:ext cx="3707904" cy="5715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2"/>
                </a:solidFill>
                <a:latin typeface="+mj-lt"/>
                <a:ea typeface="+mj-ea"/>
                <a:cs typeface="+mj-cs"/>
              </a:defRPr>
            </a:lvl1pPr>
          </a:lstStyle>
          <a:p>
            <a:r>
              <a:rPr lang="cs-CZ" sz="2400" dirty="0" smtClean="0"/>
              <a:t>Byl(a) svědkem</a:t>
            </a:r>
          </a:p>
        </p:txBody>
      </p:sp>
      <p:graphicFrame>
        <p:nvGraphicFramePr>
          <p:cNvPr id="10" name="Zástupný symbol pro obsah 4"/>
          <p:cNvGraphicFramePr>
            <a:graphicFrameLocks/>
          </p:cNvGraphicFramePr>
          <p:nvPr>
            <p:extLst>
              <p:ext uri="{D42A27DB-BD31-4B8C-83A1-F6EECF244321}">
                <p14:modId xmlns:p14="http://schemas.microsoft.com/office/powerpoint/2010/main" val="841123369"/>
              </p:ext>
            </p:extLst>
          </p:nvPr>
        </p:nvGraphicFramePr>
        <p:xfrm>
          <a:off x="4888508" y="2289449"/>
          <a:ext cx="3211884" cy="2867744"/>
        </p:xfrm>
        <a:graphic>
          <a:graphicData uri="http://schemas.openxmlformats.org/drawingml/2006/chart">
            <c:chart xmlns:c="http://schemas.openxmlformats.org/drawingml/2006/chart" xmlns:r="http://schemas.openxmlformats.org/officeDocument/2006/relationships" r:id="rId4"/>
          </a:graphicData>
        </a:graphic>
      </p:graphicFrame>
      <p:sp>
        <p:nvSpPr>
          <p:cNvPr id="12" name="Nadpis 1"/>
          <p:cNvSpPr txBox="1">
            <a:spLocks/>
          </p:cNvSpPr>
          <p:nvPr/>
        </p:nvSpPr>
        <p:spPr>
          <a:xfrm>
            <a:off x="4596730" y="2254399"/>
            <a:ext cx="3707904" cy="5715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2"/>
                </a:solidFill>
                <a:latin typeface="+mj-lt"/>
                <a:ea typeface="+mj-ea"/>
                <a:cs typeface="+mj-cs"/>
              </a:defRPr>
            </a:lvl1pPr>
          </a:lstStyle>
          <a:p>
            <a:r>
              <a:rPr lang="cs-CZ" sz="2400" dirty="0" smtClean="0"/>
              <a:t>Byla obětí</a:t>
            </a:r>
          </a:p>
        </p:txBody>
      </p:sp>
      <p:graphicFrame>
        <p:nvGraphicFramePr>
          <p:cNvPr id="3" name="Tabulka 2"/>
          <p:cNvGraphicFramePr>
            <a:graphicFrameLocks noGrp="1"/>
          </p:cNvGraphicFramePr>
          <p:nvPr>
            <p:extLst>
              <p:ext uri="{D42A27DB-BD31-4B8C-83A1-F6EECF244321}">
                <p14:modId xmlns:p14="http://schemas.microsoft.com/office/powerpoint/2010/main" val="3088080409"/>
              </p:ext>
            </p:extLst>
          </p:nvPr>
        </p:nvGraphicFramePr>
        <p:xfrm>
          <a:off x="3419872" y="2848372"/>
          <a:ext cx="1728192" cy="638175"/>
        </p:xfrm>
        <a:graphic>
          <a:graphicData uri="http://schemas.openxmlformats.org/drawingml/2006/table">
            <a:tbl>
              <a:tblPr>
                <a:tableStyleId>{2D5ABB26-0587-4C30-8999-92F81FD0307C}</a:tableStyleId>
              </a:tblPr>
              <a:tblGrid>
                <a:gridCol w="1296144"/>
                <a:gridCol w="432048"/>
              </a:tblGrid>
              <a:tr h="219075">
                <a:tc>
                  <a:txBody>
                    <a:bodyPr/>
                    <a:lstStyle/>
                    <a:p>
                      <a:pPr algn="l" fontAlgn="b"/>
                      <a:r>
                        <a:rPr lang="en-US" sz="1100" u="none" strike="noStrike" dirty="0" err="1">
                          <a:effectLst/>
                        </a:rPr>
                        <a:t>Fyzické</a:t>
                      </a:r>
                      <a:r>
                        <a:rPr lang="en-US" sz="1100" u="none" strike="noStrike" dirty="0">
                          <a:effectLst/>
                        </a:rPr>
                        <a:t> </a:t>
                      </a:r>
                      <a:r>
                        <a:rPr lang="en-US" sz="1100" u="none" strike="noStrike" dirty="0" err="1">
                          <a:effectLst/>
                        </a:rPr>
                        <a:t>násilí</a:t>
                      </a:r>
                      <a:endParaRPr lang="en-US" sz="1100" b="0" i="0" u="none" strike="noStrike" dirty="0">
                        <a:solidFill>
                          <a:srgbClr val="000000"/>
                        </a:solidFill>
                        <a:effectLst/>
                        <a:latin typeface="Arial"/>
                      </a:endParaRPr>
                    </a:p>
                  </a:txBody>
                  <a:tcPr marL="9525" marR="9525" marT="9525" marB="0" anchor="b"/>
                </a:tc>
                <a:tc>
                  <a:txBody>
                    <a:bodyPr/>
                    <a:lstStyle/>
                    <a:p>
                      <a:pPr algn="ctr" fontAlgn="b"/>
                      <a:r>
                        <a:rPr lang="cs-CZ" sz="1100" u="none" strike="noStrike" dirty="0" smtClean="0">
                          <a:effectLst/>
                        </a:rPr>
                        <a:t>32 %</a:t>
                      </a:r>
                      <a:endParaRPr lang="en-US" sz="1100" b="0" i="0" u="none" strike="noStrike" dirty="0">
                        <a:solidFill>
                          <a:srgbClr val="000000"/>
                        </a:solidFill>
                        <a:effectLst/>
                        <a:latin typeface="Arial"/>
                      </a:endParaRPr>
                    </a:p>
                  </a:txBody>
                  <a:tcPr marL="9525" marR="9525" marT="9525" marB="0" anchor="b"/>
                </a:tc>
              </a:tr>
              <a:tr h="219075">
                <a:tc>
                  <a:txBody>
                    <a:bodyPr/>
                    <a:lstStyle/>
                    <a:p>
                      <a:pPr algn="l" fontAlgn="b"/>
                      <a:r>
                        <a:rPr lang="en-US" sz="1100" u="none" strike="noStrike">
                          <a:effectLst/>
                        </a:rPr>
                        <a:t>Verbální útok – osobní</a:t>
                      </a:r>
                      <a:endParaRPr lang="en-US" sz="1100" b="0" i="0" u="none" strike="noStrike">
                        <a:solidFill>
                          <a:srgbClr val="000000"/>
                        </a:solidFill>
                        <a:effectLst/>
                        <a:latin typeface="Arial"/>
                      </a:endParaRPr>
                    </a:p>
                  </a:txBody>
                  <a:tcPr marL="9525" marR="9525" marT="9525" marB="0" anchor="b"/>
                </a:tc>
                <a:tc>
                  <a:txBody>
                    <a:bodyPr/>
                    <a:lstStyle/>
                    <a:p>
                      <a:pPr algn="ctr" fontAlgn="b"/>
                      <a:r>
                        <a:rPr lang="en-US" sz="1100" u="none" strike="noStrike" dirty="0" smtClean="0">
                          <a:effectLst/>
                        </a:rPr>
                        <a:t>62</a:t>
                      </a:r>
                      <a:r>
                        <a:rPr lang="cs-CZ" sz="1100" u="none" strike="noStrike" dirty="0" smtClean="0">
                          <a:effectLst/>
                        </a:rPr>
                        <a:t> %</a:t>
                      </a:r>
                      <a:endParaRPr lang="en-US" sz="1100" b="0" i="0" u="none" strike="noStrike" dirty="0">
                        <a:solidFill>
                          <a:srgbClr val="000000"/>
                        </a:solidFill>
                        <a:effectLst/>
                        <a:latin typeface="Arial"/>
                      </a:endParaRPr>
                    </a:p>
                  </a:txBody>
                  <a:tcPr marL="9525" marR="9525" marT="9525" marB="0" anchor="b"/>
                </a:tc>
              </a:tr>
              <a:tr h="200025">
                <a:tc>
                  <a:txBody>
                    <a:bodyPr/>
                    <a:lstStyle/>
                    <a:p>
                      <a:pPr algn="l" fontAlgn="b"/>
                      <a:r>
                        <a:rPr lang="en-US" sz="1100" u="none" strike="noStrike" dirty="0" err="1">
                          <a:effectLst/>
                        </a:rPr>
                        <a:t>Verbální</a:t>
                      </a:r>
                      <a:r>
                        <a:rPr lang="en-US" sz="1100" u="none" strike="noStrike" dirty="0">
                          <a:effectLst/>
                        </a:rPr>
                        <a:t> </a:t>
                      </a:r>
                      <a:r>
                        <a:rPr lang="en-US" sz="1100" u="none" strike="noStrike" dirty="0" err="1">
                          <a:effectLst/>
                        </a:rPr>
                        <a:t>útok</a:t>
                      </a:r>
                      <a:r>
                        <a:rPr lang="en-US" sz="1100" u="none" strike="noStrike" dirty="0">
                          <a:effectLst/>
                        </a:rPr>
                        <a:t> – online</a:t>
                      </a:r>
                      <a:endParaRPr lang="en-US" sz="1100" b="0" i="0" u="none" strike="noStrike" dirty="0">
                        <a:solidFill>
                          <a:srgbClr val="000000"/>
                        </a:solidFill>
                        <a:effectLst/>
                        <a:latin typeface="Arial"/>
                      </a:endParaRPr>
                    </a:p>
                  </a:txBody>
                  <a:tcPr marL="9525" marR="9525" marT="9525" marB="0" anchor="b"/>
                </a:tc>
                <a:tc>
                  <a:txBody>
                    <a:bodyPr/>
                    <a:lstStyle/>
                    <a:p>
                      <a:pPr algn="ctr" fontAlgn="b"/>
                      <a:r>
                        <a:rPr lang="cs-CZ" sz="1100" u="none" strike="noStrike" dirty="0" smtClean="0">
                          <a:effectLst/>
                        </a:rPr>
                        <a:t>6 %</a:t>
                      </a:r>
                      <a:endParaRPr lang="en-US" sz="1100" b="0" i="0" u="none" strike="noStrike" dirty="0">
                        <a:solidFill>
                          <a:srgbClr val="000000"/>
                        </a:solidFill>
                        <a:effectLst/>
                        <a:latin typeface="Arial"/>
                      </a:endParaRPr>
                    </a:p>
                  </a:txBody>
                  <a:tcPr marL="9525" marR="9525" marT="9525" marB="0" anchor="b"/>
                </a:tc>
              </a:tr>
            </a:tbl>
          </a:graphicData>
        </a:graphic>
      </p:graphicFrame>
      <p:cxnSp>
        <p:nvCxnSpPr>
          <p:cNvPr id="5" name="Přímá spojnice se šipkou 4"/>
          <p:cNvCxnSpPr/>
          <p:nvPr/>
        </p:nvCxnSpPr>
        <p:spPr>
          <a:xfrm flipV="1">
            <a:off x="3203848" y="3068960"/>
            <a:ext cx="144016" cy="72008"/>
          </a:xfrm>
          <a:prstGeom prst="straightConnector1">
            <a:avLst/>
          </a:prstGeom>
          <a:ln>
            <a:solidFill>
              <a:schemeClr val="accent5"/>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ulka 12"/>
          <p:cNvGraphicFramePr>
            <a:graphicFrameLocks noGrp="1"/>
          </p:cNvGraphicFramePr>
          <p:nvPr>
            <p:extLst>
              <p:ext uri="{D42A27DB-BD31-4B8C-83A1-F6EECF244321}">
                <p14:modId xmlns:p14="http://schemas.microsoft.com/office/powerpoint/2010/main" val="2080165797"/>
              </p:ext>
            </p:extLst>
          </p:nvPr>
        </p:nvGraphicFramePr>
        <p:xfrm>
          <a:off x="7415808" y="2578249"/>
          <a:ext cx="1728192" cy="638175"/>
        </p:xfrm>
        <a:graphic>
          <a:graphicData uri="http://schemas.openxmlformats.org/drawingml/2006/table">
            <a:tbl>
              <a:tblPr>
                <a:tableStyleId>{2D5ABB26-0587-4C30-8999-92F81FD0307C}</a:tableStyleId>
              </a:tblPr>
              <a:tblGrid>
                <a:gridCol w="1296144"/>
                <a:gridCol w="432048"/>
              </a:tblGrid>
              <a:tr h="219075">
                <a:tc>
                  <a:txBody>
                    <a:bodyPr/>
                    <a:lstStyle/>
                    <a:p>
                      <a:pPr algn="l" fontAlgn="b"/>
                      <a:r>
                        <a:rPr lang="en-US" sz="1100" u="none" strike="noStrike" dirty="0" err="1">
                          <a:effectLst/>
                        </a:rPr>
                        <a:t>Fyzické</a:t>
                      </a:r>
                      <a:r>
                        <a:rPr lang="en-US" sz="1100" u="none" strike="noStrike" dirty="0">
                          <a:effectLst/>
                        </a:rPr>
                        <a:t> </a:t>
                      </a:r>
                      <a:r>
                        <a:rPr lang="en-US" sz="1100" u="none" strike="noStrike" dirty="0" err="1">
                          <a:effectLst/>
                        </a:rPr>
                        <a:t>násilí</a:t>
                      </a:r>
                      <a:endParaRPr lang="en-US" sz="1100" b="0" i="0" u="none" strike="noStrike" dirty="0">
                        <a:solidFill>
                          <a:srgbClr val="000000"/>
                        </a:solidFill>
                        <a:effectLst/>
                        <a:latin typeface="Arial"/>
                      </a:endParaRPr>
                    </a:p>
                  </a:txBody>
                  <a:tcPr marL="9525" marR="9525" marT="9525" marB="0" anchor="b"/>
                </a:tc>
                <a:tc>
                  <a:txBody>
                    <a:bodyPr/>
                    <a:lstStyle/>
                    <a:p>
                      <a:pPr algn="ctr" fontAlgn="b"/>
                      <a:r>
                        <a:rPr lang="cs-CZ" sz="1100" u="none" strike="noStrike" dirty="0" smtClean="0">
                          <a:effectLst/>
                        </a:rPr>
                        <a:t>30 %</a:t>
                      </a:r>
                      <a:endParaRPr lang="en-US" sz="1100" b="0" i="0" u="none" strike="noStrike" dirty="0">
                        <a:solidFill>
                          <a:srgbClr val="000000"/>
                        </a:solidFill>
                        <a:effectLst/>
                        <a:latin typeface="Arial"/>
                      </a:endParaRPr>
                    </a:p>
                  </a:txBody>
                  <a:tcPr marL="9525" marR="9525" marT="9525" marB="0" anchor="b"/>
                </a:tc>
              </a:tr>
              <a:tr h="219075">
                <a:tc>
                  <a:txBody>
                    <a:bodyPr/>
                    <a:lstStyle/>
                    <a:p>
                      <a:pPr algn="l" fontAlgn="b"/>
                      <a:r>
                        <a:rPr lang="en-US" sz="1100" u="none" strike="noStrike">
                          <a:effectLst/>
                        </a:rPr>
                        <a:t>Verbální útok – osobní</a:t>
                      </a:r>
                      <a:endParaRPr lang="en-US" sz="1100" b="0" i="0" u="none" strike="noStrike">
                        <a:solidFill>
                          <a:srgbClr val="000000"/>
                        </a:solidFill>
                        <a:effectLst/>
                        <a:latin typeface="Arial"/>
                      </a:endParaRPr>
                    </a:p>
                  </a:txBody>
                  <a:tcPr marL="9525" marR="9525" marT="9525" marB="0" anchor="b"/>
                </a:tc>
                <a:tc>
                  <a:txBody>
                    <a:bodyPr/>
                    <a:lstStyle/>
                    <a:p>
                      <a:pPr algn="ctr" fontAlgn="b"/>
                      <a:r>
                        <a:rPr lang="en-US" sz="1100" u="none" strike="noStrike" dirty="0" smtClean="0">
                          <a:effectLst/>
                        </a:rPr>
                        <a:t>6</a:t>
                      </a:r>
                      <a:r>
                        <a:rPr lang="cs-CZ" sz="1100" u="none" strike="noStrike" dirty="0" smtClean="0">
                          <a:effectLst/>
                        </a:rPr>
                        <a:t>6 %</a:t>
                      </a:r>
                      <a:endParaRPr lang="en-US" sz="1100" b="0" i="0" u="none" strike="noStrike" dirty="0">
                        <a:solidFill>
                          <a:srgbClr val="000000"/>
                        </a:solidFill>
                        <a:effectLst/>
                        <a:latin typeface="Arial"/>
                      </a:endParaRPr>
                    </a:p>
                  </a:txBody>
                  <a:tcPr marL="9525" marR="9525" marT="9525" marB="0" anchor="b"/>
                </a:tc>
              </a:tr>
              <a:tr h="200025">
                <a:tc>
                  <a:txBody>
                    <a:bodyPr/>
                    <a:lstStyle/>
                    <a:p>
                      <a:pPr algn="l" fontAlgn="b"/>
                      <a:r>
                        <a:rPr lang="en-US" sz="1100" u="none" strike="noStrike" dirty="0" err="1">
                          <a:effectLst/>
                        </a:rPr>
                        <a:t>Verbální</a:t>
                      </a:r>
                      <a:r>
                        <a:rPr lang="en-US" sz="1100" u="none" strike="noStrike" dirty="0">
                          <a:effectLst/>
                        </a:rPr>
                        <a:t> </a:t>
                      </a:r>
                      <a:r>
                        <a:rPr lang="en-US" sz="1100" u="none" strike="noStrike" dirty="0" err="1">
                          <a:effectLst/>
                        </a:rPr>
                        <a:t>útok</a:t>
                      </a:r>
                      <a:r>
                        <a:rPr lang="en-US" sz="1100" u="none" strike="noStrike" dirty="0">
                          <a:effectLst/>
                        </a:rPr>
                        <a:t> – online</a:t>
                      </a:r>
                      <a:endParaRPr lang="en-US" sz="1100" b="0" i="0" u="none" strike="noStrike" dirty="0">
                        <a:solidFill>
                          <a:srgbClr val="000000"/>
                        </a:solidFill>
                        <a:effectLst/>
                        <a:latin typeface="Arial"/>
                      </a:endParaRPr>
                    </a:p>
                  </a:txBody>
                  <a:tcPr marL="9525" marR="9525" marT="9525" marB="0" anchor="b"/>
                </a:tc>
                <a:tc>
                  <a:txBody>
                    <a:bodyPr/>
                    <a:lstStyle/>
                    <a:p>
                      <a:pPr algn="ctr" fontAlgn="b"/>
                      <a:r>
                        <a:rPr lang="cs-CZ" sz="1100" u="none" strike="noStrike" dirty="0" smtClean="0">
                          <a:effectLst/>
                        </a:rPr>
                        <a:t>4 %</a:t>
                      </a:r>
                      <a:endParaRPr lang="en-US" sz="1100" b="0" i="0" u="none" strike="noStrike" dirty="0">
                        <a:solidFill>
                          <a:srgbClr val="000000"/>
                        </a:solidFill>
                        <a:effectLst/>
                        <a:latin typeface="Arial"/>
                      </a:endParaRPr>
                    </a:p>
                  </a:txBody>
                  <a:tcPr marL="9525" marR="9525" marT="9525" marB="0" anchor="b"/>
                </a:tc>
              </a:tr>
            </a:tbl>
          </a:graphicData>
        </a:graphic>
      </p:graphicFrame>
      <p:cxnSp>
        <p:nvCxnSpPr>
          <p:cNvPr id="14" name="Přímá spojnice se šipkou 13"/>
          <p:cNvCxnSpPr/>
          <p:nvPr/>
        </p:nvCxnSpPr>
        <p:spPr>
          <a:xfrm flipV="1">
            <a:off x="7199784" y="2798837"/>
            <a:ext cx="144016" cy="72008"/>
          </a:xfrm>
          <a:prstGeom prst="straightConnector1">
            <a:avLst/>
          </a:prstGeom>
          <a:ln>
            <a:solidFill>
              <a:schemeClr val="accent5"/>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9" descr="hatefree kruh.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9752" y="6237312"/>
            <a:ext cx="528964" cy="531440"/>
          </a:xfrm>
          <a:prstGeom prst="rect">
            <a:avLst/>
          </a:prstGeom>
        </p:spPr>
      </p:pic>
    </p:spTree>
    <p:extLst>
      <p:ext uri="{BB962C8B-B14F-4D97-AF65-F5344CB8AC3E}">
        <p14:creationId xmlns:p14="http://schemas.microsoft.com/office/powerpoint/2010/main" val="155350266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Motiv sady Office">
  <a:themeElements>
    <a:clrScheme name="MEDIAN - barevnost 1a">
      <a:dk1>
        <a:sysClr val="windowText" lastClr="000000"/>
      </a:dk1>
      <a:lt1>
        <a:sysClr val="window" lastClr="FFFFFF"/>
      </a:lt1>
      <a:dk2>
        <a:srgbClr val="005293"/>
      </a:dk2>
      <a:lt2>
        <a:srgbClr val="989B97"/>
      </a:lt2>
      <a:accent1>
        <a:srgbClr val="043B5D"/>
      </a:accent1>
      <a:accent2>
        <a:srgbClr val="3587C9"/>
      </a:accent2>
      <a:accent3>
        <a:srgbClr val="86BDE2"/>
      </a:accent3>
      <a:accent4>
        <a:srgbClr val="A0D127"/>
      </a:accent4>
      <a:accent5>
        <a:srgbClr val="FF371B"/>
      </a:accent5>
      <a:accent6>
        <a:srgbClr val="F9FF05"/>
      </a:accent6>
      <a:hlink>
        <a:srgbClr val="005293"/>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Custom Color 1">
      <a:srgbClr val="319141"/>
    </a:custClr>
    <a:custClr name="Custom Color 2">
      <a:srgbClr val="38BDC4"/>
    </a:custClr>
    <a:custClr name="Custom Color 3">
      <a:srgbClr val="D9AC3E"/>
    </a:custClr>
    <a:custClr name="Custom Color 4">
      <a:srgbClr val="D85F04"/>
    </a:custClr>
    <a:custClr name="Custom Color 5">
      <a:srgbClr val="C03F2A"/>
    </a:custClr>
    <a:custClr name="Custom Color 6">
      <a:srgbClr val="6E5F54"/>
    </a:custClr>
    <a:custClr name="Custom Color 7">
      <a:srgbClr val="33CC33"/>
    </a:custClr>
    <a:custClr name="Custom Color 8">
      <a:srgbClr val="CCFF33"/>
    </a:custClr>
    <a:custClr name="Custom Color 9">
      <a:srgbClr val="FF99FF"/>
    </a:custClr>
    <a:custClr name="Custom Color 10">
      <a:srgbClr val="FF5050"/>
    </a:custClr>
    <a:custClr name="Custom Color 11">
      <a:srgbClr val="CC00CC"/>
    </a:custClr>
    <a:custClr name="Custom Color 12">
      <a:srgbClr val="993366"/>
    </a:custClr>
  </a:custClr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 barevnost 1a">
    <a:dk1>
      <a:sysClr val="windowText" lastClr="000000"/>
    </a:dk1>
    <a:lt1>
      <a:sysClr val="window" lastClr="FFFFFF"/>
    </a:lt1>
    <a:dk2>
      <a:srgbClr val="005293"/>
    </a:dk2>
    <a:lt2>
      <a:srgbClr val="989B97"/>
    </a:lt2>
    <a:accent1>
      <a:srgbClr val="043B5D"/>
    </a:accent1>
    <a:accent2>
      <a:srgbClr val="3587C9"/>
    </a:accent2>
    <a:accent3>
      <a:srgbClr val="86BDE2"/>
    </a:accent3>
    <a:accent4>
      <a:srgbClr val="A0D127"/>
    </a:accent4>
    <a:accent5>
      <a:srgbClr val="FF371B"/>
    </a:accent5>
    <a:accent6>
      <a:srgbClr val="F9FF05"/>
    </a:accent6>
    <a:hlink>
      <a:srgbClr val="005293"/>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EDIAN - barevnost 1a">
    <a:dk1>
      <a:sysClr val="windowText" lastClr="000000"/>
    </a:dk1>
    <a:lt1>
      <a:sysClr val="window" lastClr="FFFFFF"/>
    </a:lt1>
    <a:dk2>
      <a:srgbClr val="005293"/>
    </a:dk2>
    <a:lt2>
      <a:srgbClr val="989B97"/>
    </a:lt2>
    <a:accent1>
      <a:srgbClr val="043B5D"/>
    </a:accent1>
    <a:accent2>
      <a:srgbClr val="3587C9"/>
    </a:accent2>
    <a:accent3>
      <a:srgbClr val="86BDE2"/>
    </a:accent3>
    <a:accent4>
      <a:srgbClr val="A0D127"/>
    </a:accent4>
    <a:accent5>
      <a:srgbClr val="FF371B"/>
    </a:accent5>
    <a:accent6>
      <a:srgbClr val="F9FF05"/>
    </a:accent6>
    <a:hlink>
      <a:srgbClr val="005293"/>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12975</TotalTime>
  <Words>5381</Words>
  <Application>Microsoft Office PowerPoint</Application>
  <PresentationFormat>Předvádění na obrazovce (4:3)</PresentationFormat>
  <Paragraphs>429</Paragraphs>
  <Slides>38</Slides>
  <Notes>31</Notes>
  <HiddenSlides>0</HiddenSlides>
  <MMClips>0</MMClips>
  <ScaleCrop>false</ScaleCrop>
  <HeadingPairs>
    <vt:vector size="4" baseType="variant">
      <vt:variant>
        <vt:lpstr>Motiv</vt:lpstr>
      </vt:variant>
      <vt:variant>
        <vt:i4>1</vt:i4>
      </vt:variant>
      <vt:variant>
        <vt:lpstr>Nadpisy snímků</vt:lpstr>
      </vt:variant>
      <vt:variant>
        <vt:i4>38</vt:i4>
      </vt:variant>
    </vt:vector>
  </HeadingPairs>
  <TitlesOfParts>
    <vt:vector size="39" baseType="lpstr">
      <vt:lpstr>1_Motiv sady Office</vt:lpstr>
      <vt:lpstr>Násilí z nenávisti a snášenlivost na internetu  VÝZKUMNÁ ZPRÁVA II</vt:lpstr>
      <vt:lpstr>Metodologie výzkumu</vt:lpstr>
      <vt:lpstr>Struktura vzorku</vt:lpstr>
      <vt:lpstr>Osobní příslušnost k menšinám a specifickým skupinám obyvatel</vt:lpstr>
      <vt:lpstr>Osobní příslušnost k menšinám</vt:lpstr>
      <vt:lpstr>Osobní příslušnost k menšinám</vt:lpstr>
      <vt:lpstr>Osobní příslušnost k menšinám</vt:lpstr>
      <vt:lpstr>Zkušenost s násilím z nenávisti</vt:lpstr>
      <vt:lpstr>Zkušenosti s násilím z nenávisti</vt:lpstr>
      <vt:lpstr>Zkušenosti s násilím z nenávisti MEZI PŘÍSLUŠNÍKY MENŠIN</vt:lpstr>
      <vt:lpstr>Reakce na násilí z nenávisti</vt:lpstr>
      <vt:lpstr>Reakce na násilí z nenávisti Z POZICE SVĚDKA A OBĚTI</vt:lpstr>
      <vt:lpstr>OT 15 / 16. Jak by se zachoval(a), pokud by byl(a) (znovu) obětí/svědkem násilí z nenávisti? </vt:lpstr>
      <vt:lpstr>Předpokládaná reakce na násilí z nenávisti</vt:lpstr>
      <vt:lpstr>Měříme romům přísnějším metrem? hodnocení shodných událost PŘI NE/ZNALOSTI ETNICITY AKTÉRA</vt:lpstr>
      <vt:lpstr>Měříme Romům přísnějším metrem? METODIKA DOTAZOVACÍHO EXPERIMENTU</vt:lpstr>
      <vt:lpstr>Vnímání situací dle etnicity aktéra</vt:lpstr>
      <vt:lpstr>Vnímání situací dle etnicity aktéra</vt:lpstr>
      <vt:lpstr>Vnímání situací dle etnicity aktéra</vt:lpstr>
      <vt:lpstr>Vnímání situací dle etnicity aktéra a osobní znalosti / neznalosti Roma</vt:lpstr>
      <vt:lpstr>Vnímání situací dle etnicity aktéra a osobní znalosti / neznalosti Roma</vt:lpstr>
      <vt:lpstr>Vnímání situací dle etnicity aktéra a osobní znalosti / neznalosti Roma</vt:lpstr>
      <vt:lpstr>Vnímání situací dle etnicity aktéra a osobní znalosti / neznalosti Roma</vt:lpstr>
      <vt:lpstr>Vnímání situací dle etnicity aktéra a osobní znalosti / neznalosti Roma</vt:lpstr>
      <vt:lpstr>Vnímání situací dle etnicity aktéra a osobní znalosti / neznalosti Roma</vt:lpstr>
      <vt:lpstr>Hodnocení důvodů sociáLního vyloučení a problematického soužití s Romy</vt:lpstr>
      <vt:lpstr>Dimenze a důvody sociálního vyloučení  ÚVOD</vt:lpstr>
      <vt:lpstr>Vnímané důvody sociálního vyloučení Romů</vt:lpstr>
      <vt:lpstr>Vnímané důvody vyloučení Romů DLE DŮVĚRY HOAXŮM</vt:lpstr>
      <vt:lpstr>Prezentace aplikace PowerPoint</vt:lpstr>
      <vt:lpstr>Rasismus ze strany společnosti a Romů DLE POUŽÍVANÉHO A DŮVĚRYHODNÉHO ZDROJE INFORMACÍ</vt:lpstr>
      <vt:lpstr> Co by Vám pomohlo zlepšit názor na Romy? </vt:lpstr>
      <vt:lpstr>Reakce na vtipy / urážky on-line</vt:lpstr>
      <vt:lpstr>Hodnocení vtipů sdílených na Facebooku</vt:lpstr>
      <vt:lpstr>Status na Facebooku</vt:lpstr>
      <vt:lpstr>Status na Facebooku</vt:lpstr>
      <vt:lpstr>Reakce na urážlivý status</vt:lpstr>
      <vt:lpstr>INFORMACE O REALIZÁTOROVI VÝZKUMU</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Vlasta Burdová</dc:creator>
  <cp:lastModifiedBy>Souček Jiří</cp:lastModifiedBy>
  <cp:revision>1689</cp:revision>
  <dcterms:created xsi:type="dcterms:W3CDTF">2012-06-01T13:59:42Z</dcterms:created>
  <dcterms:modified xsi:type="dcterms:W3CDTF">2015-02-10T11:00:01Z</dcterms:modified>
</cp:coreProperties>
</file>