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64" r:id="rId1"/>
  </p:sldMasterIdLst>
  <p:notesMasterIdLst>
    <p:notesMasterId r:id="rId17"/>
  </p:notesMasterIdLst>
  <p:handoutMasterIdLst>
    <p:handoutMasterId r:id="rId18"/>
  </p:handoutMasterIdLst>
  <p:sldIdLst>
    <p:sldId id="256" r:id="rId2"/>
    <p:sldId id="396" r:id="rId3"/>
    <p:sldId id="422" r:id="rId4"/>
    <p:sldId id="429" r:id="rId5"/>
    <p:sldId id="430" r:id="rId6"/>
    <p:sldId id="431" r:id="rId7"/>
    <p:sldId id="432" r:id="rId8"/>
    <p:sldId id="433" r:id="rId9"/>
    <p:sldId id="434" r:id="rId10"/>
    <p:sldId id="424" r:id="rId11"/>
    <p:sldId id="425" r:id="rId12"/>
    <p:sldId id="435" r:id="rId13"/>
    <p:sldId id="436" r:id="rId14"/>
    <p:sldId id="426" r:id="rId15"/>
    <p:sldId id="387" r:id="rId16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 autoAdjust="0"/>
    <p:restoredTop sz="94608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6EABA-4028-4179-BC2C-69F865F29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1297F-BC3E-4859-975A-9AAA233DF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59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DC642-DCD3-402F-8C48-1B899D1BEB7A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4F23C-8364-4E0B-B678-0F873D2E25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35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4F23C-8364-4E0B-B678-0F873D2E252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88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0E0900-D1D8-43B8-857A-24F7254BD27B}" type="datetimeFigureOut">
              <a:rPr lang="cs-CZ" smtClean="0"/>
              <a:t>1.12.2015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305C6C-DC70-4B7E-A113-14EFCFBC4356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8244408" cy="2517651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/>
              <a:t>Informační systém o státní službě  </a:t>
            </a:r>
            <a:br>
              <a:rPr lang="cs-CZ" sz="4000" dirty="0" smtClean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2000" dirty="0" smtClean="0"/>
              <a:t>workshop </a:t>
            </a:r>
            <a:r>
              <a:rPr lang="cs-CZ" sz="2000" dirty="0"/>
              <a:t>pro </a:t>
            </a:r>
            <a:r>
              <a:rPr lang="cs-CZ" sz="2000" dirty="0" smtClean="0"/>
              <a:t>zástupce IT dodavatelů HR systémů SÚ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> </a:t>
            </a:r>
            <a:r>
              <a:rPr lang="cs-CZ" sz="1800" dirty="0"/>
              <a:t/>
            </a:r>
            <a:br>
              <a:rPr lang="cs-CZ" sz="1800" dirty="0"/>
            </a:br>
            <a:endParaRPr lang="cs-CZ" sz="2400" b="1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438325" y="4149080"/>
            <a:ext cx="6400800" cy="18722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800" dirty="0" smtClean="0"/>
          </a:p>
          <a:p>
            <a:pPr algn="l"/>
            <a:r>
              <a:rPr lang="cs-CZ" sz="1600" dirty="0" smtClean="0"/>
              <a:t>Praha,  </a:t>
            </a:r>
            <a:r>
              <a:rPr lang="cs-CZ" sz="1600" dirty="0"/>
              <a:t>3</a:t>
            </a:r>
            <a:r>
              <a:rPr lang="cs-CZ" sz="1600" dirty="0" smtClean="0"/>
              <a:t>. prosince 2015, 9:00 hod</a:t>
            </a:r>
          </a:p>
          <a:p>
            <a:pPr algn="l"/>
            <a:endParaRPr lang="cs-CZ" sz="1600" dirty="0" smtClean="0"/>
          </a:p>
          <a:p>
            <a:pPr algn="l"/>
            <a:r>
              <a:rPr lang="cs-CZ" sz="1600" dirty="0" smtClean="0"/>
              <a:t>Karol Ivanko, Lenka Jelínková, Jan Bůžek, Petr </a:t>
            </a:r>
            <a:r>
              <a:rPr lang="cs-CZ" sz="1600" dirty="0"/>
              <a:t>Pechar, </a:t>
            </a:r>
            <a:r>
              <a:rPr lang="cs-CZ" sz="1600" dirty="0" smtClean="0"/>
              <a:t>MV ČR</a:t>
            </a:r>
          </a:p>
          <a:p>
            <a:pPr algn="l"/>
            <a:r>
              <a:rPr lang="cs-CZ" sz="1600" dirty="0" smtClean="0"/>
              <a:t>Markéta Otípková, Ladislav Mravec, Tomáš </a:t>
            </a:r>
            <a:r>
              <a:rPr lang="cs-CZ" sz="1600" dirty="0"/>
              <a:t>Tóth</a:t>
            </a:r>
            <a:r>
              <a:rPr lang="cs-CZ" sz="1600" dirty="0" smtClean="0"/>
              <a:t>,  ČP </a:t>
            </a:r>
            <a:r>
              <a:rPr lang="cs-CZ" sz="1600" dirty="0"/>
              <a:t>OZ </a:t>
            </a:r>
            <a:r>
              <a:rPr lang="cs-CZ" sz="1600" dirty="0" err="1"/>
              <a:t>ICTs</a:t>
            </a:r>
            <a:r>
              <a:rPr lang="cs-CZ" sz="1600" dirty="0"/>
              <a:t> </a:t>
            </a: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5524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effectLst/>
              </a:rPr>
              <a:t>Systemizace plánovaný rozvoj </a:t>
            </a:r>
            <a:r>
              <a:rPr lang="cs-CZ" sz="3600" dirty="0" err="1">
                <a:effectLst/>
              </a:rPr>
              <a:t>ISoSS</a:t>
            </a:r>
            <a:r>
              <a:rPr lang="cs-CZ" sz="3600" dirty="0">
                <a:effectLst/>
              </a:rPr>
              <a:t>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Návrh řešení:</a:t>
            </a:r>
            <a:endParaRPr lang="cs-CZ" dirty="0"/>
          </a:p>
          <a:p>
            <a:pPr algn="just"/>
            <a:r>
              <a:rPr lang="cs-CZ" dirty="0"/>
              <a:t>Varianta 1 - NSÚ budou realizovat </a:t>
            </a:r>
            <a:r>
              <a:rPr lang="cs-CZ" dirty="0" smtClean="0"/>
              <a:t>editaci systemizace prostřednictvím </a:t>
            </a:r>
            <a:r>
              <a:rPr lang="cs-CZ" dirty="0"/>
              <a:t>SAP GUI. </a:t>
            </a:r>
          </a:p>
          <a:p>
            <a:pPr algn="just"/>
            <a:r>
              <a:rPr lang="cs-CZ" dirty="0" smtClean="0"/>
              <a:t>Varianta </a:t>
            </a:r>
            <a:r>
              <a:rPr lang="cs-CZ" dirty="0"/>
              <a:t>2 - SÚ pošlou přesnou datovou větu, ze které </a:t>
            </a:r>
            <a:r>
              <a:rPr lang="cs-CZ" dirty="0" err="1"/>
              <a:t>ISoSS</a:t>
            </a:r>
            <a:r>
              <a:rPr lang="cs-CZ" dirty="0"/>
              <a:t> vyčte požadované změny a zapracuje.</a:t>
            </a:r>
          </a:p>
          <a:p>
            <a:pPr algn="just"/>
            <a:r>
              <a:rPr lang="cs-CZ" i="1" dirty="0" smtClean="0"/>
              <a:t>Vše zatím ve stavu jednání s SSS MV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840347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Podněty a dotazy z provozu </a:t>
            </a:r>
            <a:r>
              <a:rPr lang="cs-CZ" sz="3600" dirty="0" err="1" smtClean="0"/>
              <a:t>ISoSS</a:t>
            </a:r>
            <a:r>
              <a:rPr lang="cs-CZ" sz="3600" dirty="0" smtClean="0"/>
              <a:t> I.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cs-CZ" sz="2000" i="1" dirty="0" smtClean="0"/>
              <a:t>Skončení služebního poměru – opatření D1 ukončení ke dni 30.9.2015, v datech nutno uvést 1.10.2015</a:t>
            </a:r>
          </a:p>
          <a:p>
            <a:pPr lvl="1" algn="just">
              <a:spcBef>
                <a:spcPts val="1200"/>
              </a:spcBef>
            </a:pPr>
            <a:r>
              <a:rPr lang="cs-CZ" sz="1600" i="1" dirty="0" smtClean="0">
                <a:solidFill>
                  <a:srgbClr val="FF0000"/>
                </a:solidFill>
              </a:rPr>
              <a:t>V jednání</a:t>
            </a:r>
          </a:p>
          <a:p>
            <a:pPr algn="just">
              <a:spcBef>
                <a:spcPts val="1200"/>
              </a:spcBef>
            </a:pPr>
            <a:r>
              <a:rPr lang="cs-CZ" sz="2000" i="1" dirty="0" smtClean="0"/>
              <a:t>Předání dat RSZ – kolik změn pro kolik zaměstnanců v jedné dávce</a:t>
            </a:r>
          </a:p>
          <a:p>
            <a:pPr lvl="1" algn="just">
              <a:spcBef>
                <a:spcPts val="1200"/>
              </a:spcBef>
            </a:pPr>
            <a:r>
              <a:rPr lang="cs-CZ" sz="1600" i="1" dirty="0" smtClean="0">
                <a:solidFill>
                  <a:srgbClr val="FF0000"/>
                </a:solidFill>
              </a:rPr>
              <a:t>V jedné dávce možno zaslat více změn pro více zaměstnanců </a:t>
            </a:r>
          </a:p>
          <a:p>
            <a:pPr algn="just">
              <a:spcBef>
                <a:spcPts val="1200"/>
              </a:spcBef>
            </a:pPr>
            <a:r>
              <a:rPr lang="cs-CZ" sz="2000" i="1" dirty="0" smtClean="0"/>
              <a:t>Výmaz  SZ – výmaz změny a výmaz přijetí </a:t>
            </a:r>
            <a:r>
              <a:rPr lang="cs-CZ" sz="1600" i="1" dirty="0" smtClean="0">
                <a:solidFill>
                  <a:srgbClr val="FF0000"/>
                </a:solidFill>
              </a:rPr>
              <a:t>(ano, dva odlišné případy)</a:t>
            </a:r>
            <a:endParaRPr lang="cs-CZ" sz="1600" i="1" dirty="0" smtClean="0"/>
          </a:p>
          <a:p>
            <a:pPr lvl="1" algn="just">
              <a:spcBef>
                <a:spcPts val="1200"/>
              </a:spcBef>
            </a:pPr>
            <a:r>
              <a:rPr lang="cs-CZ" sz="1600" i="1" dirty="0" smtClean="0"/>
              <a:t>Musí být přiděleno evidenční číslo při výmazu přijetí ?</a:t>
            </a:r>
          </a:p>
          <a:p>
            <a:pPr lvl="2" algn="just">
              <a:spcBef>
                <a:spcPts val="1200"/>
              </a:spcBef>
            </a:pPr>
            <a:r>
              <a:rPr lang="cs-CZ" sz="1600" i="1" dirty="0" smtClean="0">
                <a:solidFill>
                  <a:srgbClr val="FF0000"/>
                </a:solidFill>
              </a:rPr>
              <a:t>Ano – smazat jde pouze založeného SZ (ztotožněného, založeného a s číslem)</a:t>
            </a:r>
          </a:p>
          <a:p>
            <a:pPr lvl="1" algn="just">
              <a:spcBef>
                <a:spcPts val="1200"/>
              </a:spcBef>
            </a:pPr>
            <a:r>
              <a:rPr lang="cs-CZ" sz="1600" i="1" dirty="0" smtClean="0"/>
              <a:t>Proč povinné údaje u 1H– Evidenční číslo SZ, typ změny, druh změny, důvod změny, datum účinnosti změny ?</a:t>
            </a:r>
          </a:p>
          <a:p>
            <a:pPr lvl="2" algn="just">
              <a:spcBef>
                <a:spcPts val="1200"/>
              </a:spcBef>
            </a:pPr>
            <a:r>
              <a:rPr lang="cs-CZ" sz="1600" i="1" dirty="0">
                <a:solidFill>
                  <a:srgbClr val="FF0000"/>
                </a:solidFill>
              </a:rPr>
              <a:t>Standardní povinné údaje všech změn, i 1H jako změna v případě opravy či doplnění údajů </a:t>
            </a:r>
            <a:r>
              <a:rPr lang="cs-CZ" sz="1600" i="1" dirty="0" smtClean="0">
                <a:solidFill>
                  <a:srgbClr val="FF0000"/>
                </a:solidFill>
              </a:rPr>
              <a:t>zadaných při </a:t>
            </a:r>
            <a:r>
              <a:rPr lang="cs-CZ" sz="1600" i="1" dirty="0">
                <a:solidFill>
                  <a:srgbClr val="FF0000"/>
                </a:solidFill>
              </a:rPr>
              <a:t>z</a:t>
            </a:r>
            <a:r>
              <a:rPr lang="cs-CZ" sz="1600" i="1" dirty="0" smtClean="0">
                <a:solidFill>
                  <a:srgbClr val="FF0000"/>
                </a:solidFill>
              </a:rPr>
              <a:t>aložení</a:t>
            </a:r>
            <a:endParaRPr lang="cs-CZ" sz="1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34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Podněty a dotazy z provozu </a:t>
            </a:r>
            <a:r>
              <a:rPr lang="cs-CZ" sz="3600" dirty="0" err="1" smtClean="0"/>
              <a:t>ISoSS</a:t>
            </a:r>
            <a:r>
              <a:rPr lang="cs-CZ" sz="3600" dirty="0" smtClean="0"/>
              <a:t> II.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i="1" dirty="0" smtClean="0"/>
              <a:t>Je možno posílat změny starší 3 měsíců ?</a:t>
            </a:r>
          </a:p>
          <a:p>
            <a:pPr lvl="1" algn="just"/>
            <a:r>
              <a:rPr lang="cs-CZ" sz="1600" i="1" dirty="0" smtClean="0">
                <a:solidFill>
                  <a:srgbClr val="FF0000"/>
                </a:solidFill>
              </a:rPr>
              <a:t>Aktuálně 4 měsíce, po této lhůtě nutno poslat žádost na </a:t>
            </a:r>
            <a:r>
              <a:rPr lang="cs-CZ" sz="1600" i="1" dirty="0" err="1" smtClean="0">
                <a:solidFill>
                  <a:srgbClr val="FF0000"/>
                </a:solidFill>
              </a:rPr>
              <a:t>Servisdesk</a:t>
            </a:r>
            <a:r>
              <a:rPr lang="cs-CZ" sz="1600" i="1" dirty="0" smtClean="0">
                <a:solidFill>
                  <a:srgbClr val="FF0000"/>
                </a:solidFill>
              </a:rPr>
              <a:t> </a:t>
            </a:r>
            <a:r>
              <a:rPr lang="cs-CZ" sz="1600" i="1" dirty="0" err="1" smtClean="0">
                <a:solidFill>
                  <a:srgbClr val="FF0000"/>
                </a:solidFill>
              </a:rPr>
              <a:t>ISoSS</a:t>
            </a:r>
            <a:r>
              <a:rPr lang="cs-CZ" sz="1600" i="1" dirty="0" smtClean="0">
                <a:solidFill>
                  <a:srgbClr val="FF0000"/>
                </a:solidFill>
              </a:rPr>
              <a:t> (sd.isoss.ekis@mvcr.cz)</a:t>
            </a:r>
          </a:p>
          <a:p>
            <a:pPr algn="just"/>
            <a:r>
              <a:rPr lang="cs-CZ" sz="2000" i="1" dirty="0" smtClean="0"/>
              <a:t>Vznik služ. poměru a MD</a:t>
            </a:r>
          </a:p>
          <a:p>
            <a:pPr lvl="1" algn="just"/>
            <a:r>
              <a:rPr lang="cs-CZ" sz="1600" i="1" dirty="0" smtClean="0">
                <a:solidFill>
                  <a:srgbClr val="FF0000"/>
                </a:solidFill>
              </a:rPr>
              <a:t>1. SZ standardně založit, (2. doplnit údaje k přijetí), 3. poslat opatření 4B </a:t>
            </a:r>
            <a:r>
              <a:rPr lang="cs-CZ" sz="1200" i="1" dirty="0" smtClean="0">
                <a:solidFill>
                  <a:srgbClr val="FF0000"/>
                </a:solidFill>
              </a:rPr>
              <a:t>(1H pak již nelze měnit)</a:t>
            </a:r>
          </a:p>
          <a:p>
            <a:pPr lvl="1" algn="just"/>
            <a:r>
              <a:rPr lang="cs-CZ" sz="1600" i="1" dirty="0" smtClean="0">
                <a:solidFill>
                  <a:srgbClr val="FF0000"/>
                </a:solidFill>
              </a:rPr>
              <a:t>Viz dokument: </a:t>
            </a:r>
            <a:r>
              <a:rPr lang="cs-CZ" sz="1600" i="1" u="sng" dirty="0">
                <a:solidFill>
                  <a:srgbClr val="FF0000"/>
                </a:solidFill>
              </a:rPr>
              <a:t>Postup při přijetí státního zaměstnance, který je v době přijetí do služebního poměru mimo výkon služby z jiných než organizačních důvodů</a:t>
            </a:r>
            <a:r>
              <a:rPr lang="cs-CZ" sz="1600" i="1" dirty="0">
                <a:solidFill>
                  <a:srgbClr val="FF0000"/>
                </a:solidFill>
              </a:rPr>
              <a:t> </a:t>
            </a:r>
            <a:r>
              <a:rPr lang="cs-CZ" sz="1600" dirty="0" smtClean="0">
                <a:solidFill>
                  <a:srgbClr val="FF0000"/>
                </a:solidFill>
              </a:rPr>
              <a:t>(www.mvcr.cz/</a:t>
            </a:r>
            <a:r>
              <a:rPr lang="cs-CZ" sz="1600" dirty="0" err="1" smtClean="0">
                <a:solidFill>
                  <a:srgbClr val="FF0000"/>
                </a:solidFill>
              </a:rPr>
              <a:t>isoss</a:t>
            </a:r>
            <a:r>
              <a:rPr lang="cs-CZ" sz="1600" dirty="0" smtClean="0">
                <a:solidFill>
                  <a:srgbClr val="FF0000"/>
                </a:solidFill>
              </a:rPr>
              <a:t>)</a:t>
            </a:r>
            <a:endParaRPr lang="cs-CZ" sz="1600" i="1" dirty="0" smtClean="0">
              <a:solidFill>
                <a:srgbClr val="FF0000"/>
              </a:solidFill>
            </a:endParaRPr>
          </a:p>
          <a:p>
            <a:pPr algn="just"/>
            <a:r>
              <a:rPr lang="cs-CZ" sz="2000" i="1" dirty="0" smtClean="0"/>
              <a:t>2 osoby na jednom služebním místě</a:t>
            </a:r>
          </a:p>
          <a:p>
            <a:pPr lvl="1" algn="just"/>
            <a:r>
              <a:rPr lang="cs-CZ" sz="1600" i="1" dirty="0" smtClean="0">
                <a:solidFill>
                  <a:srgbClr val="FF0000"/>
                </a:solidFill>
              </a:rPr>
              <a:t>Nyní v </a:t>
            </a:r>
            <a:r>
              <a:rPr lang="cs-CZ" sz="1600" i="1" dirty="0" err="1" smtClean="0">
                <a:solidFill>
                  <a:srgbClr val="FF0000"/>
                </a:solidFill>
              </a:rPr>
              <a:t>ISoSS</a:t>
            </a:r>
            <a:r>
              <a:rPr lang="cs-CZ" sz="1600" i="1" dirty="0" smtClean="0">
                <a:solidFill>
                  <a:srgbClr val="FF0000"/>
                </a:solidFill>
              </a:rPr>
              <a:t> není vazba na místa, detaily OSYS v jednání</a:t>
            </a:r>
          </a:p>
          <a:p>
            <a:pPr algn="just"/>
            <a:r>
              <a:rPr lang="cs-CZ" sz="2000" i="1" dirty="0" smtClean="0"/>
              <a:t>Komunikace dodavatelů personálních systémů se </a:t>
            </a:r>
            <a:r>
              <a:rPr lang="cs-CZ" sz="2000" i="1" dirty="0" err="1" smtClean="0"/>
              <a:t>Servisdeskem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ISoSS</a:t>
            </a:r>
            <a:endParaRPr lang="cs-CZ" sz="2000" i="1" dirty="0" smtClean="0"/>
          </a:p>
          <a:p>
            <a:pPr lvl="1" algn="just"/>
            <a:r>
              <a:rPr lang="cs-CZ" sz="1600" i="1" dirty="0" smtClean="0">
                <a:solidFill>
                  <a:srgbClr val="FF0000"/>
                </a:solidFill>
              </a:rPr>
              <a:t>e-mail: sd.isoss.ekis@mvcr.cz</a:t>
            </a:r>
          </a:p>
        </p:txBody>
      </p:sp>
    </p:spTree>
    <p:extLst>
      <p:ext uri="{BB962C8B-B14F-4D97-AF65-F5344CB8AC3E}">
        <p14:creationId xmlns:p14="http://schemas.microsoft.com/office/powerpoint/2010/main" val="3513642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Podněty a dotazy z provozu </a:t>
            </a:r>
            <a:r>
              <a:rPr lang="cs-CZ" sz="3600" dirty="0" err="1" smtClean="0"/>
              <a:t>ISoSS</a:t>
            </a:r>
            <a:r>
              <a:rPr lang="cs-CZ" sz="3600" dirty="0" smtClean="0"/>
              <a:t> III.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1800"/>
              </a:spcBef>
            </a:pPr>
            <a:r>
              <a:rPr lang="cs-CZ" sz="2400" dirty="0"/>
              <a:t>SAP zapracuje do nové verze rozhraní zřejmě možnost plnění všech polí, nejen povinných a těch, kde je </a:t>
            </a:r>
            <a:r>
              <a:rPr lang="cs-CZ" sz="2400" dirty="0" err="1"/>
              <a:t>namapování</a:t>
            </a:r>
            <a:r>
              <a:rPr lang="cs-CZ" sz="2400" dirty="0"/>
              <a:t> na pole v SAP ERP </a:t>
            </a:r>
            <a:r>
              <a:rPr lang="cs-CZ" sz="2400" dirty="0" smtClean="0"/>
              <a:t>jednoznačné</a:t>
            </a:r>
            <a:endParaRPr lang="cs-CZ" sz="2400" dirty="0"/>
          </a:p>
          <a:p>
            <a:pPr lvl="0">
              <a:spcBef>
                <a:spcPts val="1800"/>
              </a:spcBef>
            </a:pPr>
            <a:r>
              <a:rPr lang="cs-CZ" sz="2400" dirty="0" smtClean="0"/>
              <a:t>Vyjasnění </a:t>
            </a:r>
            <a:r>
              <a:rPr lang="cs-CZ" sz="2400" dirty="0"/>
              <a:t>řešení modulu systemizace služebních úřadů v rámci II. etapy implementace vývoje </a:t>
            </a:r>
            <a:r>
              <a:rPr lang="cs-CZ" sz="2400" dirty="0" err="1" smtClean="0"/>
              <a:t>ISoSS</a:t>
            </a:r>
            <a:endParaRPr lang="cs-CZ" sz="2400" dirty="0"/>
          </a:p>
          <a:p>
            <a:pPr>
              <a:spcBef>
                <a:spcPts val="1800"/>
              </a:spcBef>
            </a:pPr>
            <a:r>
              <a:rPr lang="cs-CZ" sz="2400" dirty="0"/>
              <a:t>Problematika cizinců (SK) versus </a:t>
            </a:r>
            <a:r>
              <a:rPr lang="cs-CZ" sz="2400" dirty="0" smtClean="0"/>
              <a:t>moduly </a:t>
            </a:r>
            <a:r>
              <a:rPr lang="cs-CZ" sz="2400" dirty="0" err="1" smtClean="0"/>
              <a:t>ISoSS</a:t>
            </a:r>
            <a:r>
              <a:rPr lang="cs-CZ" sz="2400" dirty="0" smtClean="0"/>
              <a:t>:  </a:t>
            </a:r>
            <a:r>
              <a:rPr lang="cs-CZ" sz="2400" dirty="0"/>
              <a:t>registrace, přihlašování na zkoušky, </a:t>
            </a:r>
            <a:r>
              <a:rPr lang="cs-CZ" sz="2400" dirty="0" err="1"/>
              <a:t>atd</a:t>
            </a:r>
            <a:endParaRPr lang="cs-CZ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536210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Diskuse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cs-CZ" i="1" dirty="0">
              <a:solidFill>
                <a:srgbClr val="FF0000"/>
              </a:solidFill>
            </a:endParaRPr>
          </a:p>
          <a:p>
            <a:endParaRPr lang="cs-CZ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159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776864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Závěr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3070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776864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Agenda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12776"/>
            <a:ext cx="78900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sz="3000" dirty="0"/>
              <a:t>1. Úvod</a:t>
            </a:r>
          </a:p>
          <a:p>
            <a:pPr marL="82296" indent="0">
              <a:buNone/>
            </a:pPr>
            <a:r>
              <a:rPr lang="cs-CZ" sz="3000" dirty="0"/>
              <a:t>2. Změny v modulu EOSM od 1.12.2015</a:t>
            </a:r>
          </a:p>
          <a:p>
            <a:pPr marL="82296" indent="0">
              <a:buNone/>
            </a:pPr>
            <a:r>
              <a:rPr lang="cs-CZ" sz="3000" dirty="0" smtClean="0"/>
              <a:t>3. </a:t>
            </a:r>
            <a:r>
              <a:rPr lang="cs-CZ" sz="3000" dirty="0"/>
              <a:t>Životní cyklus personálních opatření</a:t>
            </a:r>
          </a:p>
          <a:p>
            <a:pPr marL="82296" indent="0">
              <a:buNone/>
            </a:pPr>
            <a:r>
              <a:rPr lang="cs-CZ" sz="3000" dirty="0" smtClean="0"/>
              <a:t>4. </a:t>
            </a:r>
            <a:r>
              <a:rPr lang="cs-CZ" sz="3000" dirty="0"/>
              <a:t>Systemizace plánovaný rozvoj </a:t>
            </a:r>
            <a:r>
              <a:rPr lang="cs-CZ" sz="3000" dirty="0" err="1"/>
              <a:t>ISoSS</a:t>
            </a:r>
            <a:endParaRPr lang="cs-CZ" sz="3000" dirty="0"/>
          </a:p>
          <a:p>
            <a:pPr marL="82296" indent="0">
              <a:buNone/>
            </a:pPr>
            <a:r>
              <a:rPr lang="cs-CZ" sz="3000" dirty="0"/>
              <a:t>5</a:t>
            </a:r>
            <a:r>
              <a:rPr lang="cs-CZ" sz="3000" dirty="0" smtClean="0"/>
              <a:t>. Podněty </a:t>
            </a:r>
            <a:r>
              <a:rPr lang="cs-CZ" sz="3000" dirty="0"/>
              <a:t>z provozu </a:t>
            </a:r>
            <a:r>
              <a:rPr lang="cs-CZ" sz="3000" dirty="0" err="1"/>
              <a:t>ISoSS</a:t>
            </a:r>
            <a:endParaRPr lang="cs-CZ" sz="3000" dirty="0"/>
          </a:p>
          <a:p>
            <a:pPr marL="82296" indent="0">
              <a:buNone/>
            </a:pPr>
            <a:r>
              <a:rPr lang="cs-CZ" sz="3000" dirty="0" smtClean="0"/>
              <a:t>7. Diskuse, závěr</a:t>
            </a:r>
          </a:p>
          <a:p>
            <a:pPr marL="82296" indent="0">
              <a:buNone/>
            </a:pPr>
            <a:endParaRPr lang="cs-CZ" sz="2800" dirty="0"/>
          </a:p>
          <a:p>
            <a:endParaRPr lang="cs-CZ" sz="2800" dirty="0"/>
          </a:p>
          <a:p>
            <a:pPr marL="82296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50233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Změny v modulu EOSM od 1.12.2015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i="1" dirty="0"/>
              <a:t>Vznik 14 nových </a:t>
            </a:r>
            <a:r>
              <a:rPr lang="cs-CZ" i="1" dirty="0" smtClean="0"/>
              <a:t>parametrů </a:t>
            </a:r>
          </a:p>
          <a:p>
            <a:pPr lvl="1" algn="just"/>
            <a:r>
              <a:rPr lang="cs-CZ" i="1" dirty="0" smtClean="0"/>
              <a:t>elementů v datové struktuře</a:t>
            </a:r>
          </a:p>
          <a:p>
            <a:pPr lvl="1" algn="just"/>
            <a:r>
              <a:rPr lang="cs-CZ" i="1" dirty="0"/>
              <a:t>p</a:t>
            </a:r>
            <a:r>
              <a:rPr lang="cs-CZ" i="1" dirty="0" smtClean="0"/>
              <a:t>olí na portálu EOSM</a:t>
            </a:r>
            <a:endParaRPr lang="cs-CZ" i="1" dirty="0"/>
          </a:p>
          <a:p>
            <a:pPr algn="just"/>
            <a:endParaRPr lang="cs-CZ" i="1" dirty="0" smtClean="0"/>
          </a:p>
          <a:p>
            <a:pPr algn="just"/>
            <a:r>
              <a:rPr lang="cs-CZ" i="1" dirty="0" smtClean="0"/>
              <a:t>Vznik nového číselníku „Speciální předpoklad na služební místo představeného“</a:t>
            </a:r>
          </a:p>
          <a:p>
            <a:pPr algn="just"/>
            <a:r>
              <a:rPr lang="cs-CZ" i="1" dirty="0" smtClean="0"/>
              <a:t>Zrušení číselníků KKOV1 a KKOV2</a:t>
            </a:r>
          </a:p>
          <a:p>
            <a:pPr algn="just"/>
            <a:r>
              <a:rPr lang="cs-CZ" i="1" dirty="0" smtClean="0"/>
              <a:t>Posunutí časového termínu příjmu a editace dat v EOSM z 18:00 na 20:00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23585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>Metodika pro opravy a výmaz dat v RSZ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i="1" u="sng" dirty="0" smtClean="0"/>
              <a:t>Oprava posledního opatření</a:t>
            </a:r>
            <a:r>
              <a:rPr lang="cs-CZ" i="1" dirty="0" smtClean="0"/>
              <a:t>:</a:t>
            </a:r>
          </a:p>
          <a:p>
            <a:pPr lvl="1">
              <a:spcBef>
                <a:spcPts val="2400"/>
              </a:spcBef>
            </a:pPr>
            <a:r>
              <a:rPr lang="cs-CZ" i="1" dirty="0" smtClean="0"/>
              <a:t>A) </a:t>
            </a:r>
            <a:r>
              <a:rPr lang="cs-CZ" b="1" i="1" dirty="0" smtClean="0"/>
              <a:t>NEMAZAT</a:t>
            </a:r>
            <a:r>
              <a:rPr lang="cs-CZ" i="1" dirty="0" smtClean="0"/>
              <a:t> a zaslat znovu se správnými údaji </a:t>
            </a:r>
            <a:r>
              <a:rPr lang="cs-CZ" sz="1800" i="1" dirty="0" smtClean="0"/>
              <a:t>(pokud chceme opravit poslední, nejnovější opatření a klíč byl správně, tedy správná osoba, opatření i datum účinnosti)</a:t>
            </a:r>
          </a:p>
          <a:p>
            <a:pPr lvl="1">
              <a:spcBef>
                <a:spcPts val="2400"/>
              </a:spcBef>
            </a:pPr>
            <a:r>
              <a:rPr lang="cs-CZ" i="1" dirty="0" smtClean="0"/>
              <a:t>B) Smazat a zaslat znovu se správnými údaji </a:t>
            </a:r>
            <a:r>
              <a:rPr lang="cs-CZ" sz="1800" i="1" dirty="0" smtClean="0"/>
              <a:t>(pouze pokud </a:t>
            </a:r>
            <a:r>
              <a:rPr lang="cs-CZ" sz="1800" b="1" i="1" dirty="0" smtClean="0"/>
              <a:t>chyba v klíči</a:t>
            </a:r>
            <a:r>
              <a:rPr lang="cs-CZ" sz="1800" i="1" dirty="0" smtClean="0"/>
              <a:t>)</a:t>
            </a:r>
            <a:endParaRPr lang="cs-CZ" sz="1800" i="1" dirty="0"/>
          </a:p>
        </p:txBody>
      </p:sp>
    </p:spTree>
    <p:extLst>
      <p:ext uri="{BB962C8B-B14F-4D97-AF65-F5344CB8AC3E}">
        <p14:creationId xmlns:p14="http://schemas.microsoft.com/office/powerpoint/2010/main" val="410375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Metodika pro opravy a výmaz dat v RSZ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 smtClean="0"/>
              <a:t>Oprava staršího opatření, po němž byla založena další opatření</a:t>
            </a:r>
            <a:r>
              <a:rPr lang="cs-CZ" dirty="0" smtClean="0"/>
              <a:t>: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1. Postupně odmazat opatření od </a:t>
            </a:r>
            <a:r>
              <a:rPr lang="cs-CZ" u="sng" dirty="0" smtClean="0"/>
              <a:t>nejnovějších</a:t>
            </a:r>
            <a:r>
              <a:rPr lang="cs-CZ" dirty="0" smtClean="0"/>
              <a:t> opatření k </a:t>
            </a:r>
            <a:r>
              <a:rPr lang="cs-CZ" u="sng" dirty="0" smtClean="0"/>
              <a:t>nejstarším</a:t>
            </a:r>
            <a:r>
              <a:rPr lang="cs-CZ" dirty="0" smtClean="0"/>
              <a:t> až k chybnému opatření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II. Opravit chybné opatření </a:t>
            </a:r>
            <a:r>
              <a:rPr lang="cs-CZ" sz="1800" dirty="0" smtClean="0"/>
              <a:t>(viz předchozí snímek)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III. Nahrát zpět opatření od </a:t>
            </a:r>
            <a:r>
              <a:rPr lang="cs-CZ" u="sng" dirty="0" smtClean="0"/>
              <a:t>nejstarších</a:t>
            </a:r>
            <a:r>
              <a:rPr lang="cs-CZ" dirty="0" smtClean="0"/>
              <a:t> k </a:t>
            </a:r>
            <a:r>
              <a:rPr lang="cs-CZ" u="sng" dirty="0" smtClean="0"/>
              <a:t>nejnovějším</a:t>
            </a:r>
            <a:r>
              <a:rPr lang="cs-CZ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cs-CZ" dirty="0" smtClean="0"/>
              <a:t>Celou opravu je možné provést </a:t>
            </a:r>
            <a:r>
              <a:rPr lang="cs-CZ" b="1" dirty="0" smtClean="0"/>
              <a:t>v jedné dávce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50175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Metodika pro opravy a výmaz dat v RSZ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Příklad I.</a:t>
            </a:r>
            <a:r>
              <a:rPr lang="cs-CZ" dirty="0" smtClean="0"/>
              <a:t>:</a:t>
            </a:r>
          </a:p>
          <a:p>
            <a:pPr lvl="1"/>
            <a:r>
              <a:rPr lang="cs-CZ" sz="2400" dirty="0" smtClean="0"/>
              <a:t>V systému: </a:t>
            </a:r>
          </a:p>
          <a:p>
            <a:pPr lvl="2"/>
            <a:r>
              <a:rPr lang="cs-CZ" sz="2000" dirty="0" smtClean="0"/>
              <a:t>1.9.  - 1H10 přijetí </a:t>
            </a:r>
            <a:r>
              <a:rPr lang="cs-CZ" sz="2000" dirty="0" smtClean="0">
                <a:solidFill>
                  <a:srgbClr val="FF0000"/>
                </a:solidFill>
              </a:rPr>
              <a:t>(špatný údaj např. služební označení)</a:t>
            </a:r>
            <a:endParaRPr lang="cs-CZ" sz="2000" dirty="0" smtClean="0"/>
          </a:p>
          <a:p>
            <a:pPr lvl="2"/>
            <a:r>
              <a:rPr lang="cs-CZ" sz="2000" dirty="0" smtClean="0"/>
              <a:t>2.9. – 2C10 jiné změny dat</a:t>
            </a:r>
          </a:p>
          <a:p>
            <a:pPr lvl="2"/>
            <a:r>
              <a:rPr lang="cs-CZ" sz="2000" dirty="0"/>
              <a:t>1</a:t>
            </a:r>
            <a:r>
              <a:rPr lang="cs-CZ" sz="2000" dirty="0" smtClean="0"/>
              <a:t>.10. – 2D10 zkrácení služební doby</a:t>
            </a:r>
          </a:p>
          <a:p>
            <a:pPr lvl="1"/>
            <a:r>
              <a:rPr lang="cs-CZ" sz="2400" dirty="0" smtClean="0"/>
              <a:t>Dávka s opravou:</a:t>
            </a:r>
          </a:p>
          <a:p>
            <a:pPr lvl="2"/>
            <a:r>
              <a:rPr lang="cs-CZ" sz="2000" dirty="0" smtClean="0"/>
              <a:t>1. Výmaz 2D10 (účinnost 1.10.)</a:t>
            </a:r>
          </a:p>
          <a:p>
            <a:pPr lvl="2"/>
            <a:r>
              <a:rPr lang="cs-CZ" sz="2000" dirty="0" smtClean="0"/>
              <a:t>2. Výmaz 2C10 (účinnost  2.9.)</a:t>
            </a:r>
          </a:p>
          <a:p>
            <a:pPr lvl="2"/>
            <a:r>
              <a:rPr lang="cs-CZ" sz="2000" dirty="0" smtClean="0"/>
              <a:t>3.  Založení 1H10 (účinnost 1.9. ) (</a:t>
            </a:r>
            <a:r>
              <a:rPr lang="cs-CZ" sz="1800" dirty="0" smtClean="0"/>
              <a:t>založení=oprava)</a:t>
            </a:r>
          </a:p>
          <a:p>
            <a:pPr lvl="2"/>
            <a:r>
              <a:rPr lang="cs-CZ" sz="2000" dirty="0" smtClean="0"/>
              <a:t>4. Založení 2C10 (účinnost  </a:t>
            </a:r>
            <a:r>
              <a:rPr lang="cs-CZ" sz="2000" dirty="0"/>
              <a:t>2.9</a:t>
            </a:r>
            <a:r>
              <a:rPr lang="cs-CZ" sz="2000" dirty="0" smtClean="0"/>
              <a:t>.)</a:t>
            </a:r>
            <a:endParaRPr lang="cs-CZ" sz="2000" dirty="0"/>
          </a:p>
          <a:p>
            <a:pPr lvl="2"/>
            <a:r>
              <a:rPr lang="cs-CZ" sz="2000" dirty="0" smtClean="0"/>
              <a:t>5. Založení </a:t>
            </a:r>
            <a:r>
              <a:rPr lang="cs-CZ" sz="2000" dirty="0"/>
              <a:t>2D10 </a:t>
            </a:r>
            <a:r>
              <a:rPr lang="cs-CZ" sz="2000" dirty="0" smtClean="0"/>
              <a:t>(účinnost 1.10.)</a:t>
            </a:r>
            <a:endParaRPr lang="cs-CZ" sz="2000" dirty="0"/>
          </a:p>
          <a:p>
            <a:pPr marL="658368" lvl="2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19447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Metodika pro opravy a výmaz dat v RSZ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Příklad II.</a:t>
            </a:r>
            <a:r>
              <a:rPr lang="cs-CZ" dirty="0" smtClean="0"/>
              <a:t>:</a:t>
            </a:r>
          </a:p>
          <a:p>
            <a:pPr lvl="1"/>
            <a:r>
              <a:rPr lang="cs-CZ" sz="2400" dirty="0" smtClean="0"/>
              <a:t>V systému: </a:t>
            </a:r>
          </a:p>
          <a:p>
            <a:pPr lvl="2"/>
            <a:r>
              <a:rPr lang="cs-CZ" sz="2000" dirty="0"/>
              <a:t>2</a:t>
            </a:r>
            <a:r>
              <a:rPr lang="cs-CZ" sz="2000" dirty="0" smtClean="0"/>
              <a:t>.10.  - 2C10 jiné změny dat </a:t>
            </a:r>
            <a:r>
              <a:rPr lang="cs-CZ" sz="2000" dirty="0" smtClean="0">
                <a:solidFill>
                  <a:srgbClr val="FF0000"/>
                </a:solidFill>
              </a:rPr>
              <a:t>(chybně datum, mělo být 1.10. )</a:t>
            </a:r>
            <a:endParaRPr lang="cs-CZ" sz="2000" dirty="0" smtClean="0"/>
          </a:p>
          <a:p>
            <a:pPr lvl="2"/>
            <a:r>
              <a:rPr lang="cs-CZ" sz="2000" dirty="0" smtClean="0"/>
              <a:t>31.10. – 2D10 zkrácení služební doby</a:t>
            </a:r>
          </a:p>
          <a:p>
            <a:pPr lvl="1"/>
            <a:r>
              <a:rPr lang="cs-CZ" sz="2400" dirty="0" smtClean="0"/>
              <a:t>Dávka s opravou:</a:t>
            </a:r>
          </a:p>
          <a:p>
            <a:pPr lvl="2"/>
            <a:r>
              <a:rPr lang="cs-CZ" sz="2000" dirty="0"/>
              <a:t>1</a:t>
            </a:r>
            <a:r>
              <a:rPr lang="cs-CZ" sz="2000" dirty="0" smtClean="0"/>
              <a:t>. Výmaz 2D10 (účinnost 31.10.)</a:t>
            </a:r>
          </a:p>
          <a:p>
            <a:pPr lvl="2"/>
            <a:r>
              <a:rPr lang="cs-CZ" sz="2000" dirty="0"/>
              <a:t>2</a:t>
            </a:r>
            <a:r>
              <a:rPr lang="cs-CZ" sz="2000" dirty="0" smtClean="0"/>
              <a:t>. Výmaz 2C10 (účinnost  2.10.)</a:t>
            </a:r>
          </a:p>
          <a:p>
            <a:pPr lvl="2"/>
            <a:r>
              <a:rPr lang="cs-CZ" sz="2000" dirty="0" smtClean="0"/>
              <a:t>3. Založení 2C10 (účinnost  1.10.)</a:t>
            </a:r>
            <a:endParaRPr lang="cs-CZ" sz="2000" dirty="0"/>
          </a:p>
          <a:p>
            <a:pPr lvl="2"/>
            <a:r>
              <a:rPr lang="cs-CZ" sz="2000" dirty="0" smtClean="0"/>
              <a:t>4. Založení </a:t>
            </a:r>
            <a:r>
              <a:rPr lang="cs-CZ" sz="2000" dirty="0"/>
              <a:t>2D10 </a:t>
            </a:r>
            <a:r>
              <a:rPr lang="cs-CZ" sz="2000" dirty="0" smtClean="0"/>
              <a:t>(účinnost 31.10.)</a:t>
            </a:r>
            <a:endParaRPr lang="cs-CZ" sz="2000" dirty="0"/>
          </a:p>
          <a:p>
            <a:pPr marL="658368" lvl="2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93429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Metodika pro opravy a výmaz dat v RSZ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Připravované změny: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Pořadí opatření určuje externí HR </a:t>
            </a:r>
            <a:r>
              <a:rPr lang="cs-CZ" sz="1800" dirty="0" smtClean="0"/>
              <a:t>(v </a:t>
            </a:r>
            <a:r>
              <a:rPr lang="cs-CZ" sz="1800" dirty="0" err="1" smtClean="0"/>
              <a:t>ISoSS</a:t>
            </a:r>
            <a:r>
              <a:rPr lang="cs-CZ" sz="1800" dirty="0" smtClean="0"/>
              <a:t> nebude docházet k dodatečnému třídění opatření dle typu a data platnosti</a:t>
            </a:r>
            <a:r>
              <a:rPr lang="cs-CZ" sz="1800" dirty="0"/>
              <a:t>, nově SÚ určí pořadí zpracování opatření u </a:t>
            </a:r>
            <a:r>
              <a:rPr lang="cs-CZ" sz="1800" dirty="0" smtClean="0"/>
              <a:t>osoby vzestupným očíslováním – </a:t>
            </a:r>
            <a:r>
              <a:rPr lang="cs-CZ" sz="1800" b="1" dirty="0" smtClean="0"/>
              <a:t>nový element </a:t>
            </a:r>
            <a:r>
              <a:rPr lang="cs-CZ" sz="1800" dirty="0" smtClean="0"/>
              <a:t>v </a:t>
            </a:r>
            <a:r>
              <a:rPr lang="cs-CZ" sz="1800" dirty="0" err="1" smtClean="0"/>
              <a:t>xml</a:t>
            </a:r>
            <a:r>
              <a:rPr lang="cs-CZ" sz="1800" dirty="0" smtClean="0"/>
              <a:t> struktuře)</a:t>
            </a:r>
            <a:r>
              <a:rPr lang="cs-CZ" dirty="0" smtClean="0"/>
              <a:t>   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Pokud jedno opatření u osoby chybné, nezpracuje se žádné </a:t>
            </a:r>
            <a:r>
              <a:rPr lang="cs-CZ" sz="1800" dirty="0" smtClean="0"/>
              <a:t>(dosud se zpracovávaly do prvního chybného)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Úprava odpovědi z </a:t>
            </a:r>
            <a:r>
              <a:rPr lang="cs-CZ" dirty="0" err="1" smtClean="0"/>
              <a:t>ISoSS</a:t>
            </a:r>
            <a:r>
              <a:rPr lang="cs-CZ" dirty="0" smtClean="0"/>
              <a:t>: přesun informace o úspěšnosti zpracování na úroveň osoby</a:t>
            </a:r>
            <a:r>
              <a:rPr lang="cs-CZ" sz="1800" dirty="0" smtClean="0"/>
              <a:t> (dnes na úrovni jednotlivých opatření)</a:t>
            </a:r>
          </a:p>
          <a:p>
            <a:pPr lvl="1">
              <a:spcBef>
                <a:spcPts val="1800"/>
              </a:spcBef>
            </a:pPr>
            <a:r>
              <a:rPr lang="cs-CZ" dirty="0" smtClean="0"/>
              <a:t>Při výmazu opatření stačí uvést klíč – datum účinnosti a druh a důvod opatření </a:t>
            </a:r>
            <a:r>
              <a:rPr lang="cs-CZ" sz="1800" dirty="0" smtClean="0"/>
              <a:t>(dosud bylo i při výmazu nutné uvést všechny povinné údaje opatření viz matice opatření)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35389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Metodika pro opravy a výmaz dat v RSZ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cs-CZ" i="1" u="sng" dirty="0"/>
              <a:t>Obecné</a:t>
            </a:r>
            <a:r>
              <a:rPr lang="cs-CZ" i="1" dirty="0"/>
              <a:t>:</a:t>
            </a:r>
          </a:p>
          <a:p>
            <a:pPr lvl="1">
              <a:spcBef>
                <a:spcPts val="1200"/>
              </a:spcBef>
            </a:pPr>
            <a:r>
              <a:rPr lang="cs-CZ" i="1" dirty="0"/>
              <a:t>Lhůta 4 měsíce </a:t>
            </a:r>
            <a:r>
              <a:rPr lang="cs-CZ" sz="1400" i="1" dirty="0"/>
              <a:t>(pro zadání i opravu opatření)</a:t>
            </a:r>
          </a:p>
          <a:p>
            <a:pPr lvl="1">
              <a:spcBef>
                <a:spcPts val="1200"/>
              </a:spcBef>
            </a:pPr>
            <a:r>
              <a:rPr lang="cs-CZ" i="1" dirty="0"/>
              <a:t>Není možné smazat opatření „1H – přijetí do služebního poměru</a:t>
            </a:r>
            <a:r>
              <a:rPr lang="cs-CZ" i="1" dirty="0" smtClean="0"/>
              <a:t>“</a:t>
            </a:r>
          </a:p>
          <a:p>
            <a:pPr lvl="1">
              <a:spcBef>
                <a:spcPts val="1200"/>
              </a:spcBef>
            </a:pPr>
            <a:r>
              <a:rPr lang="cs-CZ" i="1" dirty="0" smtClean="0"/>
              <a:t>Pokud v den přijetí (1H) zároveň zařazení mimo výkon služby neaktivní (4B) – není možné opatření 1H ani měnit  </a:t>
            </a:r>
            <a:endParaRPr lang="cs-CZ" i="1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2112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902</Words>
  <Application>Microsoft Office PowerPoint</Application>
  <PresentationFormat>Předvádění na obrazovce (4:3)</PresentationFormat>
  <Paragraphs>97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Slunovrat</vt:lpstr>
      <vt:lpstr>Informační systém o státní službě    workshop pro zástupce IT dodavatelů HR systémů SÚ   </vt:lpstr>
      <vt:lpstr>Agenda</vt:lpstr>
      <vt:lpstr>Změny v modulu EOSM od 1.12.2015</vt:lpstr>
      <vt:lpstr>Metodika pro opravy a výmaz dat v RSZ</vt:lpstr>
      <vt:lpstr>Metodika pro opravy a výmaz dat v RSZ</vt:lpstr>
      <vt:lpstr>Metodika pro opravy a výmaz dat v RSZ</vt:lpstr>
      <vt:lpstr>Metodika pro opravy a výmaz dat v RSZ</vt:lpstr>
      <vt:lpstr>Metodika pro opravy a výmaz dat v RSZ</vt:lpstr>
      <vt:lpstr>Metodika pro opravy a výmaz dat v RSZ</vt:lpstr>
      <vt:lpstr>Systemizace plánovaný rozvoj ISoSS </vt:lpstr>
      <vt:lpstr>Podněty a dotazy z provozu ISoSS I.</vt:lpstr>
      <vt:lpstr>Podněty a dotazy z provozu ISoSS II.</vt:lpstr>
      <vt:lpstr>Podněty a dotazy z provozu ISoSS III.</vt:lpstr>
      <vt:lpstr>Diskuse</vt:lpstr>
      <vt:lpstr>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2014-10-21T17:14:40Z</dcterms:created>
  <dcterms:modified xsi:type="dcterms:W3CDTF">2015-12-01T15:23:24Z</dcterms:modified>
</cp:coreProperties>
</file>